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18"/>
  </p:notesMasterIdLst>
  <p:handoutMasterIdLst>
    <p:handoutMasterId r:id="rId19"/>
  </p:handoutMasterIdLst>
  <p:sldIdLst>
    <p:sldId id="290" r:id="rId2"/>
    <p:sldId id="381" r:id="rId3"/>
    <p:sldId id="356" r:id="rId4"/>
    <p:sldId id="382" r:id="rId5"/>
    <p:sldId id="387" r:id="rId6"/>
    <p:sldId id="383" r:id="rId7"/>
    <p:sldId id="384" r:id="rId8"/>
    <p:sldId id="393" r:id="rId9"/>
    <p:sldId id="385" r:id="rId10"/>
    <p:sldId id="386" r:id="rId11"/>
    <p:sldId id="390" r:id="rId12"/>
    <p:sldId id="391" r:id="rId13"/>
    <p:sldId id="389" r:id="rId14"/>
    <p:sldId id="392" r:id="rId15"/>
    <p:sldId id="395" r:id="rId16"/>
    <p:sldId id="394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79" autoAdjust="0"/>
  </p:normalViewPr>
  <p:slideViewPr>
    <p:cSldViewPr>
      <p:cViewPr varScale="1">
        <p:scale>
          <a:sx n="65" d="100"/>
          <a:sy n="65" d="100"/>
        </p:scale>
        <p:origin x="129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1443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2749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8543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814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6723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1083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32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8026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4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610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539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5689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CMPT 706 - Algorithms for Big Data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Testing Primality</a:t>
            </a:r>
            <a:endParaRPr lang="en-US" sz="2400" dirty="0"/>
          </a:p>
          <a:p>
            <a:r>
              <a:rPr lang="en-US" sz="2400" dirty="0" smtClean="0"/>
              <a:t>January 28,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A composite number N is a </a:t>
            </a:r>
            <a:r>
              <a:rPr lang="en-US" sz="2000" dirty="0" smtClean="0">
                <a:solidFill>
                  <a:srgbClr val="FF0000"/>
                </a:solidFill>
              </a:rPr>
              <a:t>Carmichael number</a:t>
            </a:r>
            <a:r>
              <a:rPr lang="en-US" sz="2000" dirty="0" smtClean="0"/>
              <a:t> if a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 = </a:t>
            </a:r>
            <a:r>
              <a:rPr lang="en-US" sz="2000" dirty="0"/>
              <a:t>1 mod </a:t>
            </a:r>
            <a:r>
              <a:rPr lang="en-US" sz="2000" dirty="0" smtClean="0"/>
              <a:t>N for all a.</a:t>
            </a:r>
          </a:p>
          <a:p>
            <a:pPr marL="0" indent="0">
              <a:buNone/>
            </a:pPr>
            <a:r>
              <a:rPr lang="en-US" sz="2000" u="sng" dirty="0" smtClean="0"/>
              <a:t>Examples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561 = 3 * 11 * 17 is a Carmichael number.</a:t>
            </a:r>
          </a:p>
          <a:p>
            <a:pPr marL="0" indent="0">
              <a:buNone/>
            </a:pPr>
            <a:r>
              <a:rPr lang="en-US" sz="2000" dirty="0" smtClean="0"/>
              <a:t>1105 = 5 * 13 * 17 is a Carmichael number.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Theorem</a:t>
            </a:r>
            <a:r>
              <a:rPr lang="en-US" sz="2000" dirty="0" smtClean="0"/>
              <a:t>: There are infinitely many </a:t>
            </a:r>
            <a:r>
              <a:rPr lang="en-US" sz="2000" dirty="0"/>
              <a:t>Carmichael </a:t>
            </a:r>
            <a:r>
              <a:rPr lang="en-US" sz="2000" dirty="0" smtClean="0"/>
              <a:t>numbers.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Bad news</a:t>
            </a:r>
            <a:r>
              <a:rPr lang="en-US" sz="2000" dirty="0" smtClean="0"/>
              <a:t>: That is, there are infinitely many composite numbers on which our primality test always outputs PRIME.</a:t>
            </a:r>
          </a:p>
          <a:p>
            <a:pPr marL="0" indent="0">
              <a:buNone/>
            </a:pPr>
            <a:r>
              <a:rPr lang="en-US" sz="2000" u="sng" dirty="0" smtClean="0"/>
              <a:t>Good </a:t>
            </a:r>
            <a:r>
              <a:rPr lang="en-US" sz="2000" u="sng" dirty="0"/>
              <a:t>news</a:t>
            </a:r>
            <a:r>
              <a:rPr lang="en-US" sz="2000" dirty="0" smtClean="0"/>
              <a:t>: The density of Carmichael numbers is really small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4724400"/>
            <a:ext cx="12954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14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Improved 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Idea</a:t>
            </a:r>
            <a:r>
              <a:rPr lang="en-US" sz="2000" dirty="0" smtClean="0"/>
              <a:t>: Consider the equation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=1. How many solutions does it have?</a:t>
            </a:r>
          </a:p>
          <a:p>
            <a:pPr marL="0" indent="0">
              <a:buNone/>
            </a:pPr>
            <a:r>
              <a:rPr lang="en-US" sz="2000" u="sng" dirty="0" smtClean="0"/>
              <a:t>A</a:t>
            </a:r>
            <a:r>
              <a:rPr lang="en-US" sz="2000" dirty="0" smtClean="0"/>
              <a:t>: x=1, x=-1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u="sng" dirty="0" smtClean="0"/>
              <a:t>Theorem</a:t>
            </a:r>
            <a:r>
              <a:rPr lang="en-US" sz="2000" dirty="0" smtClean="0"/>
              <a:t>: Let N be an odd integer such that N is not a prime power.</a:t>
            </a:r>
          </a:p>
          <a:p>
            <a:pPr marL="0" indent="0">
              <a:buNone/>
            </a:pPr>
            <a:r>
              <a:rPr lang="en-US" sz="2000" dirty="0" smtClean="0"/>
              <a:t>If N is prime, then </a:t>
            </a:r>
            <a:r>
              <a:rPr lang="en-US" sz="2000" dirty="0"/>
              <a:t>x</a:t>
            </a:r>
            <a:r>
              <a:rPr lang="en-US" sz="2000" baseline="30000" dirty="0"/>
              <a:t>2</a:t>
            </a:r>
            <a:r>
              <a:rPr lang="en-US" sz="2000" dirty="0"/>
              <a:t>=1 has </a:t>
            </a:r>
            <a:r>
              <a:rPr lang="en-US" sz="2000" dirty="0" smtClean="0"/>
              <a:t>only the trivial  solutions (i.e., +1, -1)</a:t>
            </a:r>
          </a:p>
          <a:p>
            <a:pPr marL="0" indent="0">
              <a:buNone/>
            </a:pPr>
            <a:r>
              <a:rPr lang="en-US" sz="2000" dirty="0" smtClean="0"/>
              <a:t>N is composite, then if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 has a non-trivial solution.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9" name="Rounded Rectangle 8"/>
          <p:cNvSpPr/>
          <p:nvPr/>
        </p:nvSpPr>
        <p:spPr>
          <a:xfrm>
            <a:off x="628650" y="2652137"/>
            <a:ext cx="5257800" cy="838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/>
              <a:t>Q: Does it have more solutions over the reals?</a:t>
            </a:r>
          </a:p>
          <a:p>
            <a:r>
              <a:rPr lang="en-US" sz="2000" dirty="0" smtClean="0"/>
              <a:t>A: No, only +1, -1</a:t>
            </a:r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3028950" y="3606800"/>
            <a:ext cx="5276850" cy="812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u="sng" dirty="0"/>
              <a:t>Q</a:t>
            </a:r>
            <a:r>
              <a:rPr lang="en-US" sz="2000" dirty="0"/>
              <a:t>: What about  modulo 15?</a:t>
            </a:r>
          </a:p>
          <a:p>
            <a:pPr marL="0" indent="0">
              <a:buNone/>
            </a:pPr>
            <a:r>
              <a:rPr lang="en-US" sz="2000" u="sng" dirty="0"/>
              <a:t>A</a:t>
            </a:r>
            <a:r>
              <a:rPr lang="en-US" sz="2000" dirty="0"/>
              <a:t>: </a:t>
            </a:r>
            <a:r>
              <a:rPr lang="en-US" sz="2000" dirty="0" smtClean="0"/>
              <a:t>4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 </a:t>
            </a:r>
            <a:r>
              <a:rPr lang="en-US" sz="2000" dirty="0"/>
              <a:t>(mod 15</a:t>
            </a:r>
            <a:r>
              <a:rPr lang="en-US" sz="2000" dirty="0" smtClean="0"/>
              <a:t>), 11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 121 = 1 (mod 15)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607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Improved 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Theorem</a:t>
            </a:r>
            <a:r>
              <a:rPr lang="en-US" sz="2000" dirty="0" smtClean="0"/>
              <a:t>: Let N be an odd integer that is not a prime power.</a:t>
            </a:r>
          </a:p>
          <a:p>
            <a:pPr marL="0" indent="0">
              <a:buNone/>
            </a:pPr>
            <a:r>
              <a:rPr lang="en-US" sz="2000" dirty="0" smtClean="0"/>
              <a:t>If N is prime, then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 (mod N) </a:t>
            </a:r>
            <a:r>
              <a:rPr lang="en-US" sz="2000" dirty="0"/>
              <a:t>has </a:t>
            </a:r>
            <a:r>
              <a:rPr lang="en-US" sz="2000" dirty="0" smtClean="0"/>
              <a:t>only the trivial  solutions (i.e., +1, -1)</a:t>
            </a:r>
          </a:p>
          <a:p>
            <a:pPr marL="0" indent="0">
              <a:buNone/>
            </a:pPr>
            <a:r>
              <a:rPr lang="en-US" sz="2000" dirty="0" smtClean="0"/>
              <a:t>N is composite, then if x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 </a:t>
            </a:r>
            <a:r>
              <a:rPr lang="en-US" sz="2000" dirty="0"/>
              <a:t>(mod N) has </a:t>
            </a:r>
            <a:r>
              <a:rPr lang="en-US" sz="2000" dirty="0" smtClean="0"/>
              <a:t>a non-trivial solution.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Idea</a:t>
            </a:r>
            <a:r>
              <a:rPr lang="en-US" sz="2000" dirty="0" smtClean="0"/>
              <a:t>: </a:t>
            </a:r>
          </a:p>
          <a:p>
            <a:pPr lvl="1"/>
            <a:r>
              <a:rPr lang="en-US" sz="2000" dirty="0" smtClean="0"/>
              <a:t>If N is odd and a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 </a:t>
            </a:r>
            <a:r>
              <a:rPr lang="en-US" sz="2000" dirty="0"/>
              <a:t>≠</a:t>
            </a:r>
            <a:r>
              <a:rPr lang="en-US" sz="2000" dirty="0" smtClean="0"/>
              <a:t> 1 (mod N) output COMPOSITE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sz="1700" dirty="0" smtClean="0"/>
              <a:t>Otherwise, a</a:t>
            </a:r>
            <a:r>
              <a:rPr lang="en-US" sz="1700" baseline="30000" dirty="0" smtClean="0"/>
              <a:t>N-1</a:t>
            </a:r>
            <a:r>
              <a:rPr lang="en-US" sz="1700" dirty="0" smtClean="0"/>
              <a:t> = </a:t>
            </a:r>
            <a:r>
              <a:rPr lang="en-US" sz="1700" dirty="0"/>
              <a:t>1 (mod N</a:t>
            </a:r>
            <a:r>
              <a:rPr lang="en-US" sz="1700" dirty="0" smtClean="0"/>
              <a:t>). In the case “we check the square root”- a</a:t>
            </a:r>
            <a:r>
              <a:rPr lang="en-US" sz="1700" baseline="30000" dirty="0" smtClean="0"/>
              <a:t>(N-1)/2</a:t>
            </a:r>
            <a:r>
              <a:rPr lang="en-US" sz="1700" dirty="0" smtClean="0"/>
              <a:t>.</a:t>
            </a:r>
          </a:p>
          <a:p>
            <a:pPr lvl="2"/>
            <a:r>
              <a:rPr lang="en-US" sz="2000" dirty="0" smtClean="0"/>
              <a:t>If a</a:t>
            </a:r>
            <a:r>
              <a:rPr lang="en-US" sz="2000" baseline="30000" dirty="0" smtClean="0"/>
              <a:t>(N-1)/2</a:t>
            </a:r>
            <a:r>
              <a:rPr lang="en-US" sz="2000" dirty="0" smtClean="0"/>
              <a:t> ≠ +1,-1 output COMPOSITE.</a:t>
            </a:r>
          </a:p>
          <a:p>
            <a:pPr lvl="2"/>
            <a:r>
              <a:rPr lang="en-US" sz="2000" dirty="0"/>
              <a:t>If a</a:t>
            </a:r>
            <a:r>
              <a:rPr lang="en-US" sz="2000" baseline="30000" dirty="0"/>
              <a:t>(N-1)/2</a:t>
            </a:r>
            <a:r>
              <a:rPr lang="en-US" sz="2000" dirty="0"/>
              <a:t> = -1, output PRIME</a:t>
            </a:r>
            <a:r>
              <a:rPr lang="en-US" sz="2000" dirty="0" smtClean="0"/>
              <a:t>. // pass the test</a:t>
            </a:r>
            <a:endParaRPr lang="en-US" sz="2000" dirty="0"/>
          </a:p>
          <a:p>
            <a:pPr lvl="2"/>
            <a:r>
              <a:rPr lang="en-US" sz="2000" dirty="0" smtClean="0"/>
              <a:t>If </a:t>
            </a:r>
            <a:r>
              <a:rPr lang="en-US" sz="2000" dirty="0"/>
              <a:t>a</a:t>
            </a:r>
            <a:r>
              <a:rPr lang="en-US" sz="2000" baseline="30000" dirty="0"/>
              <a:t>(N-1)/2</a:t>
            </a:r>
            <a:r>
              <a:rPr lang="en-US" sz="2000" dirty="0"/>
              <a:t> = 1 and (N-1)/2 is </a:t>
            </a:r>
            <a:r>
              <a:rPr lang="en-US" sz="2000" dirty="0" smtClean="0"/>
              <a:t>odd, output PRIME.</a:t>
            </a:r>
            <a:endParaRPr lang="en-US" sz="2000" dirty="0"/>
          </a:p>
          <a:p>
            <a:pPr lvl="2"/>
            <a:r>
              <a:rPr lang="en-US" sz="2000" dirty="0" smtClean="0"/>
              <a:t>If </a:t>
            </a:r>
            <a:r>
              <a:rPr lang="en-US" sz="2000" dirty="0"/>
              <a:t>a</a:t>
            </a:r>
            <a:r>
              <a:rPr lang="en-US" sz="2000" baseline="30000" dirty="0"/>
              <a:t>(N-1)/2</a:t>
            </a:r>
            <a:r>
              <a:rPr lang="en-US" sz="2000" dirty="0"/>
              <a:t> = 1 and (N-1)/2 is even, continue to a</a:t>
            </a:r>
            <a:r>
              <a:rPr lang="en-US" sz="2000" baseline="30000" dirty="0"/>
              <a:t>(N-1)/4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06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Miller-Rabin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A Miller-Rabin test</a:t>
            </a:r>
            <a:r>
              <a:rPr lang="en-US" sz="2000" dirty="0" smtClean="0"/>
              <a:t>: on input N&gt;2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If N is even		</a:t>
            </a:r>
            <a:r>
              <a:rPr lang="en-US" sz="2000" dirty="0" smtClean="0">
                <a:sym typeface="Wingdings" panose="05000000000000000000" pitchFamily="2" charset="2"/>
              </a:rPr>
              <a:t> 	output COMPOSITE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Write </a:t>
            </a:r>
            <a:r>
              <a:rPr lang="en-US" sz="2000" dirty="0" smtClean="0"/>
              <a:t>N-1 </a:t>
            </a:r>
            <a:r>
              <a:rPr lang="en-US" sz="2000" dirty="0" smtClean="0"/>
              <a:t>= q*2</a:t>
            </a:r>
            <a:r>
              <a:rPr lang="en-US" sz="2000" baseline="30000" dirty="0" smtClean="0"/>
              <a:t>d</a:t>
            </a:r>
            <a:r>
              <a:rPr lang="en-US" sz="2000" dirty="0" smtClean="0"/>
              <a:t>, where q is odd.</a:t>
            </a:r>
            <a:endParaRPr lang="en-US" sz="2000" baseline="30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Choose a random a &lt; N-1.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if 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  </a:t>
            </a:r>
            <a:r>
              <a:rPr lang="en-US" sz="2000" dirty="0"/>
              <a:t>≠</a:t>
            </a:r>
            <a:r>
              <a:rPr lang="en-US" sz="2000" dirty="0" smtClean="0"/>
              <a:t> </a:t>
            </a:r>
            <a:r>
              <a:rPr lang="en-US" sz="2000" dirty="0"/>
              <a:t>1 mod N  </a:t>
            </a:r>
            <a:r>
              <a:rPr lang="en-US" sz="2000" dirty="0" smtClean="0"/>
              <a:t>	</a:t>
            </a:r>
            <a:r>
              <a:rPr lang="en-US" sz="2000" dirty="0" smtClean="0">
                <a:sym typeface="Wingdings" panose="05000000000000000000" pitchFamily="2" charset="2"/>
              </a:rPr>
              <a:t> 	</a:t>
            </a:r>
            <a:r>
              <a:rPr lang="en-US" sz="2000" dirty="0" smtClean="0"/>
              <a:t>output COMPOSITE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	otherwise for </a:t>
            </a:r>
            <a:r>
              <a:rPr lang="en-US" sz="2000" dirty="0" err="1" smtClean="0"/>
              <a:t>i</a:t>
            </a:r>
            <a:r>
              <a:rPr lang="en-US" sz="2000" dirty="0" smtClean="0"/>
              <a:t>=d…0</a:t>
            </a:r>
          </a:p>
          <a:p>
            <a:pPr marL="0" indent="0">
              <a:buNone/>
            </a:pPr>
            <a:r>
              <a:rPr lang="en-US" sz="2000" dirty="0"/>
              <a:t>		if </a:t>
            </a:r>
            <a:r>
              <a:rPr lang="en-US" sz="2000" dirty="0" err="1" smtClean="0"/>
              <a:t>a</a:t>
            </a:r>
            <a:r>
              <a:rPr lang="en-US" sz="2000" baseline="30000" dirty="0" err="1" smtClean="0"/>
              <a:t>q</a:t>
            </a:r>
            <a:r>
              <a:rPr lang="en-US" sz="2000" baseline="30000" dirty="0" smtClean="0"/>
              <a:t>*2</a:t>
            </a:r>
            <a:r>
              <a:rPr lang="en-US" sz="2000" baseline="50000" dirty="0" smtClean="0"/>
              <a:t>i</a:t>
            </a:r>
            <a:r>
              <a:rPr lang="en-US" sz="2000" dirty="0" smtClean="0"/>
              <a:t> </a:t>
            </a:r>
            <a:r>
              <a:rPr lang="en-US" sz="2000" dirty="0"/>
              <a:t>≠ </a:t>
            </a:r>
            <a:r>
              <a:rPr lang="en-US" sz="2000" dirty="0" smtClean="0"/>
              <a:t>-1 mod N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/>
              <a:t>	output </a:t>
            </a:r>
            <a:r>
              <a:rPr lang="en-US" sz="2000" dirty="0" smtClean="0"/>
              <a:t>PRIME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output COMPOSITE</a:t>
            </a:r>
            <a:endParaRPr lang="en-US" sz="2000" dirty="0"/>
          </a:p>
          <a:p>
            <a:r>
              <a:rPr lang="en-US" sz="2000" u="sng" dirty="0" smtClean="0"/>
              <a:t>If N is a prime</a:t>
            </a:r>
            <a:r>
              <a:rPr lang="en-US" sz="2000" dirty="0" smtClean="0"/>
              <a:t>, then the algorithm always outputs PRIME. </a:t>
            </a:r>
          </a:p>
          <a:p>
            <a:r>
              <a:rPr lang="en-US" sz="2000" u="sng" dirty="0" smtClean="0"/>
              <a:t>If N is composite</a:t>
            </a:r>
            <a:r>
              <a:rPr lang="en-US" sz="2000" dirty="0" smtClean="0"/>
              <a:t> then outputs COMPOSITE with probability at least 1/4.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Therefore, if we repeat the test k times (k=100),</a:t>
            </a:r>
            <a:br>
              <a:rPr lang="en-US" sz="2000" dirty="0" smtClean="0"/>
            </a:br>
            <a:r>
              <a:rPr lang="en-US" sz="2000" dirty="0" smtClean="0"/>
              <a:t>	then we will be correct with probability &gt; 1-1/4</a:t>
            </a:r>
            <a:r>
              <a:rPr lang="en-US" sz="2000" baseline="30000" dirty="0" smtClean="0"/>
              <a:t>k</a:t>
            </a:r>
            <a:r>
              <a:rPr lang="en-US" sz="2000" dirty="0" smtClean="0"/>
              <a:t> &gt; 0.999.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99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Miller-Rabin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Example</a:t>
            </a:r>
            <a:r>
              <a:rPr lang="en-US" sz="2000" dirty="0" smtClean="0"/>
              <a:t>: N = 561.</a:t>
            </a:r>
          </a:p>
          <a:p>
            <a:pPr marL="0" indent="0">
              <a:buNone/>
            </a:pPr>
            <a:r>
              <a:rPr lang="en-US" sz="2000" dirty="0" smtClean="0"/>
              <a:t>Then N-1 = 560 = 35*16 = 35*2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Choose a = 5.</a:t>
            </a:r>
          </a:p>
          <a:p>
            <a:pPr marL="0" indent="0">
              <a:buNone/>
            </a:pPr>
            <a:r>
              <a:rPr lang="en-US" sz="1700" i="1" dirty="0" smtClean="0"/>
              <a:t>If a</a:t>
            </a:r>
            <a:r>
              <a:rPr lang="en-US" sz="1700" i="1" baseline="30000" dirty="0" smtClean="0"/>
              <a:t>560</a:t>
            </a:r>
            <a:r>
              <a:rPr lang="en-US" sz="1700" i="1" dirty="0" smtClean="0"/>
              <a:t> ≠ 1 </a:t>
            </a:r>
            <a:r>
              <a:rPr lang="en-US" sz="1700" i="1" dirty="0"/>
              <a:t>(mod 561) output </a:t>
            </a:r>
            <a:r>
              <a:rPr lang="en-US" sz="1700" i="1" dirty="0" smtClean="0"/>
              <a:t>COMPOSITE</a:t>
            </a:r>
            <a:endParaRPr lang="en-US" sz="1700" i="1" dirty="0"/>
          </a:p>
          <a:p>
            <a:pPr marL="0" indent="0">
              <a:buNone/>
            </a:pPr>
            <a:r>
              <a:rPr lang="en-US" sz="2000" dirty="0" smtClean="0"/>
              <a:t>a</a:t>
            </a:r>
            <a:r>
              <a:rPr lang="en-US" sz="2000" baseline="30000" dirty="0" smtClean="0"/>
              <a:t>560</a:t>
            </a:r>
            <a:r>
              <a:rPr lang="en-US" sz="2000" dirty="0" smtClean="0"/>
              <a:t>= 1 (</a:t>
            </a:r>
            <a:r>
              <a:rPr lang="en-US" sz="2000" dirty="0"/>
              <a:t>mod 561</a:t>
            </a:r>
            <a:r>
              <a:rPr lang="en-US" sz="2000" dirty="0" smtClean="0"/>
              <a:t>) --- We continue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</a:t>
            </a:r>
            <a:r>
              <a:rPr lang="en-US" sz="2000" baseline="30000" dirty="0" smtClean="0"/>
              <a:t>280</a:t>
            </a:r>
            <a:r>
              <a:rPr lang="en-US" sz="2000" dirty="0"/>
              <a:t>= </a:t>
            </a:r>
            <a:r>
              <a:rPr lang="en-US" sz="2000" dirty="0" smtClean="0">
                <a:solidFill>
                  <a:srgbClr val="FF0000"/>
                </a:solidFill>
              </a:rPr>
              <a:t>67</a:t>
            </a:r>
            <a:r>
              <a:rPr lang="en-US" sz="2000" dirty="0" smtClean="0"/>
              <a:t> </a:t>
            </a:r>
            <a:r>
              <a:rPr lang="en-US" sz="2000" dirty="0"/>
              <a:t>(mod 561</a:t>
            </a:r>
            <a:r>
              <a:rPr lang="en-US" sz="2000" dirty="0" smtClean="0"/>
              <a:t>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We found a non-trivial “square root of 1”. Therefore, 561 is not a prime.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4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Miller-Rabin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 smtClean="0"/>
              <a:t>Example</a:t>
            </a:r>
            <a:r>
              <a:rPr lang="en-US" sz="1700" dirty="0" smtClean="0"/>
              <a:t>: N = </a:t>
            </a:r>
            <a:r>
              <a:rPr lang="en-CA" sz="1700" dirty="0" smtClean="0"/>
              <a:t>569</a:t>
            </a:r>
            <a:r>
              <a:rPr lang="en-US" sz="1700" dirty="0" smtClean="0"/>
              <a:t>.  Then N-1 = </a:t>
            </a:r>
            <a:r>
              <a:rPr lang="en-CA" sz="1700" dirty="0" smtClean="0"/>
              <a:t>568</a:t>
            </a:r>
            <a:r>
              <a:rPr lang="en-US" sz="1700" dirty="0" smtClean="0"/>
              <a:t> = 71*8 = 71*2</a:t>
            </a:r>
            <a:r>
              <a:rPr lang="en-US" sz="1700" baseline="30000" dirty="0" smtClean="0"/>
              <a:t>3</a:t>
            </a:r>
            <a:r>
              <a:rPr lang="en-US" sz="1700" dirty="0" smtClean="0"/>
              <a:t>.</a:t>
            </a:r>
          </a:p>
          <a:p>
            <a:pPr marL="0" indent="0">
              <a:buNone/>
            </a:pPr>
            <a:r>
              <a:rPr lang="en-US" sz="1700" dirty="0" smtClean="0"/>
              <a:t>Choose a = 7.</a:t>
            </a:r>
          </a:p>
          <a:p>
            <a:pPr marL="0" indent="0">
              <a:buNone/>
            </a:pPr>
            <a:r>
              <a:rPr lang="en-US" sz="1700" i="1" dirty="0" smtClean="0"/>
              <a:t/>
            </a:r>
            <a:br>
              <a:rPr lang="en-US" sz="1700" i="1" dirty="0" smtClean="0"/>
            </a:br>
            <a:r>
              <a:rPr lang="en-US" sz="1700" i="1" dirty="0" smtClean="0"/>
              <a:t>If a</a:t>
            </a:r>
            <a:r>
              <a:rPr lang="en-US" sz="1700" i="1" baseline="30000" dirty="0" smtClean="0"/>
              <a:t>568</a:t>
            </a:r>
            <a:r>
              <a:rPr lang="en-US" sz="1700" i="1" dirty="0" smtClean="0"/>
              <a:t> ≠ 1 </a:t>
            </a:r>
            <a:r>
              <a:rPr lang="en-US" sz="1700" i="1" dirty="0"/>
              <a:t>(mod </a:t>
            </a:r>
            <a:r>
              <a:rPr lang="en-US" sz="1700" i="1" dirty="0" smtClean="0"/>
              <a:t>569) </a:t>
            </a:r>
            <a:r>
              <a:rPr lang="en-US" sz="1700" i="1" dirty="0"/>
              <a:t>output </a:t>
            </a:r>
            <a:r>
              <a:rPr lang="en-US" sz="1700" i="1" dirty="0" smtClean="0"/>
              <a:t>COMPOSITE</a:t>
            </a:r>
            <a:br>
              <a:rPr lang="en-US" sz="1700" i="1" dirty="0" smtClean="0"/>
            </a:br>
            <a:r>
              <a:rPr lang="en-US" sz="1700" dirty="0" smtClean="0"/>
              <a:t>a</a:t>
            </a:r>
            <a:r>
              <a:rPr lang="en-US" sz="1700" baseline="30000" dirty="0" smtClean="0"/>
              <a:t>569</a:t>
            </a:r>
            <a:r>
              <a:rPr lang="en-US" sz="1700" dirty="0" smtClean="0"/>
              <a:t>= 1 (</a:t>
            </a:r>
            <a:r>
              <a:rPr lang="en-US" sz="1700" dirty="0"/>
              <a:t>mod </a:t>
            </a:r>
            <a:r>
              <a:rPr lang="en-US" sz="1700" dirty="0" smtClean="0"/>
              <a:t>569) --- We continue</a:t>
            </a:r>
          </a:p>
          <a:p>
            <a:pPr marL="0" indent="0">
              <a:buNone/>
            </a:pPr>
            <a:endParaRPr lang="en-US" sz="1700" dirty="0" smtClean="0"/>
          </a:p>
          <a:p>
            <a:r>
              <a:rPr lang="en-US" sz="1700" i="1" dirty="0"/>
              <a:t>If </a:t>
            </a:r>
            <a:r>
              <a:rPr lang="en-US" sz="1700" i="1" dirty="0" smtClean="0"/>
              <a:t>a</a:t>
            </a:r>
            <a:r>
              <a:rPr lang="en-US" sz="1700" i="1" baseline="30000" dirty="0" smtClean="0"/>
              <a:t>284</a:t>
            </a:r>
            <a:r>
              <a:rPr lang="en-US" sz="1700" i="1" dirty="0" smtClean="0"/>
              <a:t> </a:t>
            </a:r>
            <a:r>
              <a:rPr lang="en-US" sz="1700" i="1" dirty="0"/>
              <a:t>≠ </a:t>
            </a:r>
            <a:r>
              <a:rPr lang="en-US" sz="1700" i="1" dirty="0" smtClean="0"/>
              <a:t>+1,-1 </a:t>
            </a:r>
            <a:r>
              <a:rPr lang="en-US" sz="1700" i="1" dirty="0"/>
              <a:t>(mod </a:t>
            </a:r>
            <a:r>
              <a:rPr lang="en-US" sz="1700" i="1" dirty="0" smtClean="0"/>
              <a:t>569) </a:t>
            </a:r>
            <a:r>
              <a:rPr lang="en-US" sz="1700" i="1" dirty="0"/>
              <a:t>output </a:t>
            </a:r>
            <a:r>
              <a:rPr lang="en-US" sz="1700" i="1" dirty="0" smtClean="0"/>
              <a:t>COMPOSITE</a:t>
            </a:r>
            <a:br>
              <a:rPr lang="en-US" sz="1700" i="1" dirty="0" smtClean="0"/>
            </a:br>
            <a:r>
              <a:rPr lang="en-US" sz="1700" dirty="0" smtClean="0"/>
              <a:t>a</a:t>
            </a:r>
            <a:r>
              <a:rPr lang="en-US" sz="1700" baseline="30000" dirty="0" smtClean="0"/>
              <a:t>284</a:t>
            </a:r>
            <a:r>
              <a:rPr lang="en-US" sz="1700" dirty="0" smtClean="0"/>
              <a:t>= </a:t>
            </a:r>
            <a:r>
              <a:rPr lang="en-US" sz="1700" dirty="0"/>
              <a:t>1 (mod </a:t>
            </a:r>
            <a:r>
              <a:rPr lang="en-US" sz="1700" dirty="0" smtClean="0"/>
              <a:t>569) </a:t>
            </a:r>
            <a:r>
              <a:rPr lang="en-US" sz="1700" dirty="0"/>
              <a:t>--- We </a:t>
            </a:r>
            <a:r>
              <a:rPr lang="en-US" sz="1700" dirty="0" smtClean="0"/>
              <a:t>continue</a:t>
            </a:r>
          </a:p>
          <a:p>
            <a:r>
              <a:rPr lang="en-US" sz="1700" i="1" dirty="0"/>
              <a:t>If </a:t>
            </a:r>
            <a:r>
              <a:rPr lang="en-US" sz="1700" i="1" dirty="0" smtClean="0"/>
              <a:t>a</a:t>
            </a:r>
            <a:r>
              <a:rPr lang="en-US" sz="1700" i="1" baseline="30000" dirty="0" smtClean="0"/>
              <a:t>142</a:t>
            </a:r>
            <a:r>
              <a:rPr lang="en-US" sz="1700" i="1" dirty="0" smtClean="0"/>
              <a:t> </a:t>
            </a:r>
            <a:r>
              <a:rPr lang="en-US" sz="1700" i="1" dirty="0"/>
              <a:t>≠ +1,-1 (mod 569) output </a:t>
            </a:r>
            <a:r>
              <a:rPr lang="en-US" sz="1700" i="1" dirty="0" smtClean="0"/>
              <a:t>COMPOSITE</a:t>
            </a:r>
            <a:br>
              <a:rPr lang="en-US" sz="1700" i="1" dirty="0" smtClean="0"/>
            </a:br>
            <a:r>
              <a:rPr lang="en-US" sz="1700" dirty="0" smtClean="0"/>
              <a:t>a</a:t>
            </a:r>
            <a:r>
              <a:rPr lang="en-US" sz="1700" baseline="30000" dirty="0" smtClean="0"/>
              <a:t>142</a:t>
            </a:r>
            <a:r>
              <a:rPr lang="en-US" sz="1700" dirty="0" smtClean="0"/>
              <a:t>= </a:t>
            </a:r>
            <a:r>
              <a:rPr lang="en-US" sz="1700" dirty="0"/>
              <a:t>1 (mod </a:t>
            </a:r>
            <a:r>
              <a:rPr lang="en-US" sz="1700" dirty="0" smtClean="0"/>
              <a:t>2569) </a:t>
            </a:r>
            <a:r>
              <a:rPr lang="en-US" sz="1700" dirty="0"/>
              <a:t>--- We </a:t>
            </a:r>
            <a:r>
              <a:rPr lang="en-US" sz="1700" dirty="0" smtClean="0"/>
              <a:t>continue</a:t>
            </a:r>
          </a:p>
          <a:p>
            <a:r>
              <a:rPr lang="en-US" sz="1700" i="1" dirty="0"/>
              <a:t>If </a:t>
            </a:r>
            <a:r>
              <a:rPr lang="en-US" sz="1700" i="1" dirty="0" smtClean="0"/>
              <a:t>a</a:t>
            </a:r>
            <a:r>
              <a:rPr lang="en-US" sz="1700" i="1" baseline="30000" dirty="0" smtClean="0"/>
              <a:t>71</a:t>
            </a:r>
            <a:r>
              <a:rPr lang="en-US" sz="1700" i="1" dirty="0" smtClean="0"/>
              <a:t> </a:t>
            </a:r>
            <a:r>
              <a:rPr lang="en-US" sz="1700" i="1" dirty="0"/>
              <a:t>≠ +1,-1 (mod 569) output </a:t>
            </a:r>
            <a:r>
              <a:rPr lang="en-US" sz="1700" i="1" dirty="0" smtClean="0"/>
              <a:t>COMPOSITE</a:t>
            </a:r>
            <a:br>
              <a:rPr lang="en-US" sz="1700" i="1" dirty="0" smtClean="0"/>
            </a:br>
            <a:r>
              <a:rPr lang="en-US" sz="1700" dirty="0" smtClean="0"/>
              <a:t>a</a:t>
            </a:r>
            <a:r>
              <a:rPr lang="en-US" sz="1700" baseline="30000" dirty="0" smtClean="0"/>
              <a:t>71</a:t>
            </a:r>
            <a:r>
              <a:rPr lang="en-US" sz="1700" dirty="0" smtClean="0"/>
              <a:t>= </a:t>
            </a:r>
            <a:r>
              <a:rPr lang="en-US" sz="1700" dirty="0"/>
              <a:t>1 (mod 2569) --- We </a:t>
            </a:r>
            <a:r>
              <a:rPr lang="en-US" sz="1700" dirty="0" smtClean="0"/>
              <a:t>continue</a:t>
            </a:r>
          </a:p>
          <a:p>
            <a:r>
              <a:rPr lang="en-US" sz="1700" dirty="0" smtClean="0"/>
              <a:t>71 is odd, so we can’t continue anymore…</a:t>
            </a:r>
          </a:p>
          <a:p>
            <a:pPr marL="0" indent="0">
              <a:buNone/>
            </a:pPr>
            <a:r>
              <a:rPr lang="en-US" sz="1700" dirty="0" smtClean="0"/>
              <a:t>Output: 569 </a:t>
            </a:r>
            <a:r>
              <a:rPr lang="en-US" sz="1700" smtClean="0"/>
              <a:t>looks like PRIME</a:t>
            </a:r>
            <a:endParaRPr lang="en-US" sz="17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6639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and Reading for next time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</a:t>
            </a:r>
            <a:r>
              <a:rPr lang="en-US" altLang="en-US" sz="2400" dirty="0" smtClean="0"/>
              <a:t>Book:</a:t>
            </a: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	1.33, 1.34, 1.36</a:t>
            </a:r>
            <a:r>
              <a:rPr lang="en-US" altLang="en-US" sz="2400" smtClean="0">
                <a:sym typeface="Symbol" pitchFamily="18" charset="2"/>
              </a:rPr>
              <a:t>, 1.37, 1.38</a:t>
            </a:r>
            <a:endParaRPr lang="en-US" altLang="en-US" sz="2400" dirty="0" smtClean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Reading</a:t>
            </a:r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  Chapters </a:t>
            </a:r>
            <a:r>
              <a:rPr lang="en-US" altLang="en-US" sz="2400" dirty="0" smtClean="0">
                <a:sym typeface="Symbol" pitchFamily="18" charset="2"/>
              </a:rPr>
              <a:t>1.5, 2.3, 2.4 </a:t>
            </a:r>
            <a:endParaRPr lang="en-US" alt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Testing Primality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129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Today office hours </a:t>
            </a:r>
            <a:r>
              <a:rPr lang="en-US" sz="2000" smtClean="0"/>
              <a:t>starting 3:00.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Quiz 1- </a:t>
            </a:r>
            <a:r>
              <a:rPr lang="en-US" sz="2000" dirty="0"/>
              <a:t>January </a:t>
            </a:r>
            <a:r>
              <a:rPr lang="en-US" sz="2000" dirty="0" smtClean="0"/>
              <a:t>30 – first 20 minutes of the class</a:t>
            </a:r>
          </a:p>
          <a:p>
            <a:r>
              <a:rPr lang="en-US" sz="2000" dirty="0" smtClean="0"/>
              <a:t>Practice problems on piazza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 smtClean="0"/>
          </a:p>
          <a:p>
            <a:r>
              <a:rPr lang="en-US" sz="2000" dirty="0" smtClean="0"/>
              <a:t>Assignment 1</a:t>
            </a:r>
          </a:p>
          <a:p>
            <a:pPr lvl="1"/>
            <a:r>
              <a:rPr lang="en-US" sz="2000" dirty="0" smtClean="0"/>
              <a:t>Due to January 30</a:t>
            </a:r>
          </a:p>
          <a:p>
            <a:pPr lvl="1"/>
            <a:r>
              <a:rPr lang="en-US" sz="2000" dirty="0" smtClean="0"/>
              <a:t>To be submitted to the assignment box in CSIL (in class is also ok)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0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Testing Primality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5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Prime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An integer n&gt;1 is </a:t>
            </a:r>
            <a:r>
              <a:rPr lang="en-US" sz="1800" dirty="0" smtClean="0">
                <a:solidFill>
                  <a:srgbClr val="FF0000"/>
                </a:solidFill>
              </a:rPr>
              <a:t>prime</a:t>
            </a:r>
            <a:r>
              <a:rPr lang="en-US" sz="1800" dirty="0" smtClean="0"/>
              <a:t> if its only divisors are 1 and n.</a:t>
            </a:r>
          </a:p>
          <a:p>
            <a:r>
              <a:rPr lang="en-US" sz="1800" dirty="0" smtClean="0"/>
              <a:t>Otherwise n&gt;1 is said to be </a:t>
            </a:r>
            <a:r>
              <a:rPr lang="en-US" sz="1800" dirty="0" smtClean="0">
                <a:solidFill>
                  <a:srgbClr val="FF0000"/>
                </a:solidFill>
              </a:rPr>
              <a:t>composite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Prime numbers: 2, 3, 5, 7, 11, 13, 17, 19, 23, 29, 31, 37, 41…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Theorem</a:t>
            </a:r>
            <a:r>
              <a:rPr lang="en-US" sz="1800" dirty="0" smtClean="0"/>
              <a:t>: There are infinitely many prime numbers</a:t>
            </a:r>
          </a:p>
          <a:p>
            <a:pPr marL="0" indent="0">
              <a:buNone/>
            </a:pPr>
            <a:r>
              <a:rPr lang="en-US" sz="1800" u="sng" dirty="0" smtClean="0"/>
              <a:t>Proof</a:t>
            </a:r>
            <a:r>
              <a:rPr lang="en-US" sz="1800" dirty="0" smtClean="0"/>
              <a:t>: Suppose not. Then we can enumerate all primes as p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,p</a:t>
            </a:r>
            <a:r>
              <a:rPr lang="en-US" sz="1800" baseline="-25000" dirty="0" smtClean="0"/>
              <a:t>2 </a:t>
            </a:r>
            <a:r>
              <a:rPr lang="en-US" sz="1800" dirty="0" smtClean="0"/>
              <a:t>… p</a:t>
            </a:r>
            <a:r>
              <a:rPr lang="en-US" sz="1800" baseline="-25000" dirty="0" smtClean="0"/>
              <a:t>k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smtClean="0"/>
              <a:t>Consider the </a:t>
            </a:r>
            <a:r>
              <a:rPr lang="en-US" sz="1800" dirty="0"/>
              <a:t>number </a:t>
            </a:r>
            <a:r>
              <a:rPr lang="en-US" sz="1800" dirty="0" smtClean="0"/>
              <a:t>N = p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*p</a:t>
            </a:r>
            <a:r>
              <a:rPr lang="en-US" sz="1800" baseline="-25000" dirty="0" smtClean="0"/>
              <a:t>2 </a:t>
            </a:r>
            <a:r>
              <a:rPr lang="en-US" sz="1800" dirty="0" smtClean="0"/>
              <a:t>*…* p</a:t>
            </a:r>
            <a:r>
              <a:rPr lang="en-US" sz="1800" baseline="-25000" dirty="0" smtClean="0"/>
              <a:t>k</a:t>
            </a:r>
            <a:r>
              <a:rPr lang="en-US" sz="1800" dirty="0" smtClean="0"/>
              <a:t>+1. It is not divisible by any of the p</a:t>
            </a:r>
            <a:r>
              <a:rPr lang="en-US" sz="1800" baseline="-25000" dirty="0" smtClean="0"/>
              <a:t>i</a:t>
            </a:r>
            <a:r>
              <a:rPr lang="en-US" sz="1800" dirty="0" smtClean="0"/>
              <a:t>’s. Therefore, N is another prime.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u="sng" dirty="0"/>
              <a:t>Theorem</a:t>
            </a:r>
            <a:r>
              <a:rPr lang="en-US" sz="1800" dirty="0"/>
              <a:t>: </a:t>
            </a:r>
            <a:r>
              <a:rPr lang="en-US" sz="1800" dirty="0" smtClean="0"/>
              <a:t>The number of primes up to N is denoted by </a:t>
            </a:r>
            <a:r>
              <a:rPr lang="el-GR" sz="1800" dirty="0" smtClean="0"/>
              <a:t>π</a:t>
            </a:r>
            <a:r>
              <a:rPr lang="en-US" sz="1800" dirty="0" smtClean="0"/>
              <a:t>(N),</a:t>
            </a:r>
            <a:br>
              <a:rPr lang="en-US" sz="1800" dirty="0" smtClean="0"/>
            </a:br>
            <a:r>
              <a:rPr lang="en-US" sz="1800" dirty="0" smtClean="0"/>
              <a:t>and it behaves like </a:t>
            </a:r>
            <a:r>
              <a:rPr lang="el-GR" sz="1800" dirty="0"/>
              <a:t>π</a:t>
            </a:r>
            <a:r>
              <a:rPr lang="en-US" sz="1800" dirty="0" smtClean="0"/>
              <a:t>(N)  = </a:t>
            </a:r>
            <a:r>
              <a:rPr lang="el-GR" sz="1800" dirty="0" smtClean="0"/>
              <a:t>Θ</a:t>
            </a:r>
            <a:r>
              <a:rPr lang="en-US" sz="1800" dirty="0" smtClean="0"/>
              <a:t>(N/ ln(N)).</a:t>
            </a:r>
          </a:p>
          <a:p>
            <a:pPr marL="0" indent="0">
              <a:buNone/>
            </a:pPr>
            <a:r>
              <a:rPr lang="en-US" sz="1800" dirty="0" smtClean="0"/>
              <a:t>Proof is out of scope for this course.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6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Question</a:t>
            </a:r>
            <a:r>
              <a:rPr lang="en-US" sz="1800" dirty="0" smtClean="0"/>
              <a:t>: Given a number how can we check if it is prime?</a:t>
            </a:r>
          </a:p>
          <a:p>
            <a:pPr marL="0" indent="0">
              <a:buNone/>
            </a:pPr>
            <a:r>
              <a:rPr lang="en-US" sz="1800" u="sng" dirty="0" smtClean="0"/>
              <a:t>A naïve idea</a:t>
            </a:r>
            <a:r>
              <a:rPr lang="en-US" sz="1800" dirty="0" smtClean="0"/>
              <a:t>:</a:t>
            </a:r>
          </a:p>
          <a:p>
            <a:pPr marL="0" indent="0">
              <a:buNone/>
            </a:pPr>
            <a:r>
              <a:rPr lang="en-US" sz="1800" u="sng" dirty="0"/>
              <a:t>Input</a:t>
            </a:r>
            <a:r>
              <a:rPr lang="en-US" sz="1800" dirty="0"/>
              <a:t>: </a:t>
            </a:r>
            <a:r>
              <a:rPr lang="en-US" sz="1800" dirty="0" smtClean="0"/>
              <a:t>N</a:t>
            </a:r>
          </a:p>
          <a:p>
            <a:pPr marL="0" indent="0">
              <a:buNone/>
            </a:pPr>
            <a:r>
              <a:rPr lang="en-US" sz="1800" u="sng" dirty="0" smtClean="0"/>
              <a:t>Naïve </a:t>
            </a:r>
            <a:r>
              <a:rPr lang="en-US" sz="1800" u="sng" dirty="0"/>
              <a:t>algorithm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for j = 2…N</a:t>
            </a:r>
            <a:r>
              <a:rPr lang="en-US" sz="1800" baseline="30000" dirty="0" smtClean="0"/>
              <a:t>0.5</a:t>
            </a:r>
            <a:endParaRPr lang="en-US" sz="1800" baseline="30000" dirty="0"/>
          </a:p>
          <a:p>
            <a:pPr marL="0" indent="0">
              <a:buNone/>
            </a:pPr>
            <a:r>
              <a:rPr lang="en-US" sz="1800" dirty="0"/>
              <a:t>	 </a:t>
            </a:r>
            <a:r>
              <a:rPr lang="en-US" sz="1800" dirty="0" smtClean="0"/>
              <a:t>       if j | N</a:t>
            </a:r>
          </a:p>
          <a:p>
            <a:pPr marL="1371600" lvl="4" indent="0">
              <a:buNone/>
            </a:pPr>
            <a:r>
              <a:rPr lang="en-US" sz="1800" dirty="0" smtClean="0"/>
              <a:t>output COMPOSITE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output PRIME</a:t>
            </a:r>
            <a:endParaRPr lang="en-US" sz="1800" dirty="0"/>
          </a:p>
          <a:p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3124200" y="2627313"/>
            <a:ext cx="5181600" cy="609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What is the runtime of this algorithm?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743450" y="4648200"/>
            <a:ext cx="2743200" cy="609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7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A less naïve idea</a:t>
            </a:r>
            <a:r>
              <a:rPr lang="en-US" sz="2000" dirty="0" smtClean="0"/>
              <a:t>: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u="sng" dirty="0" smtClean="0"/>
              <a:t>Proof</a:t>
            </a:r>
            <a:r>
              <a:rPr lang="en-US" sz="2000" dirty="0" smtClean="0"/>
              <a:t>: In the book.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Algorithm</a:t>
            </a:r>
            <a:r>
              <a:rPr lang="en-US" sz="2000" dirty="0" smtClean="0"/>
              <a:t>: on input 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For all a &lt; N</a:t>
            </a:r>
            <a:endParaRPr lang="en-US" sz="2000" baseline="30000" dirty="0"/>
          </a:p>
          <a:p>
            <a:pPr marL="0" indent="0">
              <a:buNone/>
            </a:pPr>
            <a:r>
              <a:rPr lang="en-US" sz="2000" dirty="0"/>
              <a:t>		if 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 ≠ 1 mod N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output </a:t>
            </a:r>
            <a:r>
              <a:rPr lang="en-US" sz="2000" dirty="0"/>
              <a:t>COMPOSITE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output PRIME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5334000" y="5257553"/>
            <a:ext cx="2743200" cy="609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867150" y="4457576"/>
            <a:ext cx="5181600" cy="609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What is the runtime of this algorithm?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28650" y="2271930"/>
            <a:ext cx="7010400" cy="7760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u="sng" dirty="0">
                <a:solidFill>
                  <a:schemeClr val="tx1"/>
                </a:solidFill>
              </a:rPr>
              <a:t>Fermat’s Little </a:t>
            </a:r>
            <a:r>
              <a:rPr lang="en-US" u="sng" dirty="0" smtClean="0">
                <a:solidFill>
                  <a:schemeClr val="tx1"/>
                </a:solidFill>
              </a:rPr>
              <a:t>Theorem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If </a:t>
            </a:r>
            <a:r>
              <a:rPr lang="en-US" dirty="0">
                <a:solidFill>
                  <a:schemeClr val="tx1"/>
                </a:solidFill>
              </a:rPr>
              <a:t>p is a prime and a≠0 mod p, then a</a:t>
            </a:r>
            <a:r>
              <a:rPr lang="en-US" baseline="30000" dirty="0">
                <a:solidFill>
                  <a:schemeClr val="tx1"/>
                </a:solidFill>
              </a:rPr>
              <a:t>p-1</a:t>
            </a:r>
            <a:r>
              <a:rPr lang="en-US" dirty="0">
                <a:solidFill>
                  <a:schemeClr val="tx1"/>
                </a:solidFill>
              </a:rPr>
              <a:t> = 1 mod p.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28950" y="3236857"/>
            <a:ext cx="5334000" cy="101556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note that if a</a:t>
            </a:r>
            <a:r>
              <a:rPr lang="en-US" baseline="30000" dirty="0" smtClean="0">
                <a:solidFill>
                  <a:schemeClr val="tx1"/>
                </a:solidFill>
              </a:rPr>
              <a:t>p-1</a:t>
            </a:r>
            <a:r>
              <a:rPr lang="en-US" dirty="0" smtClean="0">
                <a:solidFill>
                  <a:schemeClr val="tx1"/>
                </a:solidFill>
              </a:rPr>
              <a:t>=1 mod p,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then </a:t>
            </a:r>
            <a:r>
              <a:rPr lang="en-US" dirty="0" err="1" smtClean="0">
                <a:solidFill>
                  <a:schemeClr val="tx1"/>
                </a:solidFill>
              </a:rPr>
              <a:t>a</a:t>
            </a:r>
            <a:r>
              <a:rPr lang="en-US" baseline="30000" dirty="0" err="1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=a</a:t>
            </a:r>
            <a:r>
              <a:rPr lang="en-US" baseline="30000" dirty="0" smtClean="0">
                <a:solidFill>
                  <a:schemeClr val="tx1"/>
                </a:solidFill>
              </a:rPr>
              <a:t>p-1+1</a:t>
            </a:r>
            <a:r>
              <a:rPr lang="en-US" dirty="0" smtClean="0">
                <a:solidFill>
                  <a:schemeClr val="tx1"/>
                </a:solidFill>
              </a:rPr>
              <a:t>=a</a:t>
            </a:r>
            <a:r>
              <a:rPr lang="en-US" baseline="30000" dirty="0" smtClean="0">
                <a:solidFill>
                  <a:schemeClr val="tx1"/>
                </a:solidFill>
              </a:rPr>
              <a:t>p-1</a:t>
            </a:r>
            <a:r>
              <a:rPr lang="en-US" dirty="0" smtClean="0">
                <a:solidFill>
                  <a:schemeClr val="tx1"/>
                </a:solidFill>
              </a:rPr>
              <a:t>*a</a:t>
            </a:r>
            <a:r>
              <a:rPr lang="en-US" baseline="30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=1*a =a (mod p)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00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A Randomized Algorithm</a:t>
            </a:r>
            <a:r>
              <a:rPr lang="en-US" sz="2000" dirty="0" smtClean="0"/>
              <a:t>: on input 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Choose 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,…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k</a:t>
            </a:r>
            <a:r>
              <a:rPr lang="en-US" sz="2000" dirty="0" smtClean="0"/>
              <a:t> &lt; N at random (think of k=100)</a:t>
            </a:r>
            <a:endParaRPr lang="en-US" sz="2000" baseline="30000" dirty="0"/>
          </a:p>
          <a:p>
            <a:pPr marL="0" indent="0">
              <a:buNone/>
            </a:pPr>
            <a:r>
              <a:rPr lang="en-US" sz="2000" dirty="0"/>
              <a:t>		if </a:t>
            </a:r>
            <a:r>
              <a:rPr lang="en-US" sz="2000" dirty="0" smtClean="0"/>
              <a:t>(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)</a:t>
            </a:r>
            <a:r>
              <a:rPr lang="en-US" sz="2000" baseline="30000" dirty="0" smtClean="0"/>
              <a:t>N-1</a:t>
            </a:r>
            <a:r>
              <a:rPr lang="en-US" sz="2000" dirty="0" smtClean="0"/>
              <a:t> ≠ 1 mod N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output </a:t>
            </a:r>
            <a:r>
              <a:rPr lang="en-US" sz="2000" dirty="0"/>
              <a:t>COMPOSITE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output PRIME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u="sng" dirty="0" smtClean="0"/>
              <a:t>Runtime</a:t>
            </a:r>
            <a:r>
              <a:rPr lang="en-US" sz="2000" dirty="0" smtClean="0"/>
              <a:t>: k iterations, in each iteration the runtime is O(log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(N)).</a:t>
            </a:r>
          </a:p>
          <a:p>
            <a:pPr marL="0" indent="0">
              <a:buNone/>
            </a:pPr>
            <a:r>
              <a:rPr lang="en-US" sz="2000" dirty="0" smtClean="0"/>
              <a:t>Therefore, the total runtime is O(k* log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(N)).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log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(N) comes from the exponentiation algorithm:</a:t>
            </a:r>
          </a:p>
          <a:p>
            <a:pPr marL="0" indent="0">
              <a:buNone/>
            </a:pPr>
            <a:r>
              <a:rPr lang="en-US" sz="2000" dirty="0" smtClean="0"/>
              <a:t>We compute </a:t>
            </a:r>
            <a:r>
              <a:rPr lang="en-US" sz="2000" dirty="0"/>
              <a:t>repeated squares log(N) </a:t>
            </a:r>
            <a:r>
              <a:rPr lang="en-US" sz="2000" dirty="0" smtClean="0"/>
              <a:t> times</a:t>
            </a:r>
          </a:p>
          <a:p>
            <a:pPr marL="0" indent="0">
              <a:buNone/>
            </a:pPr>
            <a:r>
              <a:rPr lang="en-US" sz="2000" dirty="0" smtClean="0"/>
              <a:t>In each iteration we pay log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(N) for multiplying  numbers mod 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690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Primality Testing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/>
              <a:t>Example</a:t>
            </a:r>
            <a:r>
              <a:rPr lang="en-US" sz="2000" dirty="0" smtClean="0"/>
              <a:t>: N = 47.</a:t>
            </a:r>
          </a:p>
          <a:p>
            <a:pPr marL="0" indent="0">
              <a:buNone/>
            </a:pPr>
            <a:r>
              <a:rPr lang="en-US" sz="2000" dirty="0" smtClean="0"/>
              <a:t>Choose a = 5. Compute a</a:t>
            </a:r>
            <a:r>
              <a:rPr lang="en-US" sz="2000" baseline="30000" dirty="0" smtClean="0"/>
              <a:t>46</a:t>
            </a:r>
            <a:r>
              <a:rPr lang="en-US" sz="2000" dirty="0" smtClean="0"/>
              <a:t>=5</a:t>
            </a:r>
            <a:r>
              <a:rPr lang="en-US" sz="2000" baseline="30000" dirty="0" smtClean="0"/>
              <a:t>46</a:t>
            </a:r>
            <a:r>
              <a:rPr lang="en-US" sz="2000" dirty="0" smtClean="0"/>
              <a:t>, and check if it is 1 (mod 47)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46 = 32+8+4+2</a:t>
            </a:r>
          </a:p>
          <a:p>
            <a:pPr marL="0" indent="0">
              <a:buNone/>
            </a:pPr>
            <a:r>
              <a:rPr lang="en-US" sz="2000" dirty="0" smtClean="0"/>
              <a:t>5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=25</a:t>
            </a:r>
          </a:p>
          <a:p>
            <a:pPr marL="0" indent="0">
              <a:buNone/>
            </a:pPr>
            <a:r>
              <a:rPr lang="en-US" sz="2000" dirty="0" smtClean="0"/>
              <a:t>5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=25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=625 = 14 (mod 47)</a:t>
            </a:r>
          </a:p>
          <a:p>
            <a:pPr marL="0" indent="0">
              <a:buNone/>
            </a:pPr>
            <a:r>
              <a:rPr lang="en-US" sz="2000" dirty="0" smtClean="0"/>
              <a:t>5</a:t>
            </a:r>
            <a:r>
              <a:rPr lang="en-US" sz="2000" baseline="30000" dirty="0" smtClean="0"/>
              <a:t>8</a:t>
            </a:r>
            <a:r>
              <a:rPr lang="en-US" sz="2000" dirty="0" smtClean="0"/>
              <a:t>=(5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)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=14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=196 = 8 (mod 47)</a:t>
            </a:r>
          </a:p>
          <a:p>
            <a:pPr marL="0" indent="0">
              <a:buNone/>
            </a:pPr>
            <a:r>
              <a:rPr lang="en-US" sz="2000" dirty="0" smtClean="0"/>
              <a:t>5</a:t>
            </a:r>
            <a:r>
              <a:rPr lang="en-US" sz="2000" baseline="30000" dirty="0" smtClean="0"/>
              <a:t>16</a:t>
            </a:r>
            <a:r>
              <a:rPr lang="en-US" sz="2000" dirty="0" smtClean="0"/>
              <a:t>=(5</a:t>
            </a:r>
            <a:r>
              <a:rPr lang="en-US" sz="2000" baseline="30000" dirty="0" smtClean="0"/>
              <a:t>8</a:t>
            </a:r>
            <a:r>
              <a:rPr lang="en-US" sz="2000" dirty="0" smtClean="0"/>
              <a:t>)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=8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=64 </a:t>
            </a:r>
            <a:r>
              <a:rPr lang="en-US" sz="2000" dirty="0"/>
              <a:t>= </a:t>
            </a:r>
            <a:r>
              <a:rPr lang="en-US" sz="2000" dirty="0" smtClean="0"/>
              <a:t>17 </a:t>
            </a:r>
            <a:r>
              <a:rPr lang="en-US" sz="2000" dirty="0"/>
              <a:t>(mod 47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r>
              <a:rPr lang="en-US" sz="2000" dirty="0" smtClean="0"/>
              <a:t>5</a:t>
            </a:r>
            <a:r>
              <a:rPr lang="en-US" sz="2000" baseline="30000" dirty="0" smtClean="0"/>
              <a:t>32</a:t>
            </a:r>
            <a:r>
              <a:rPr lang="en-US" sz="2000" dirty="0" smtClean="0"/>
              <a:t>=(5</a:t>
            </a:r>
            <a:r>
              <a:rPr lang="en-US" sz="2000" baseline="30000" dirty="0" smtClean="0"/>
              <a:t>16</a:t>
            </a:r>
            <a:r>
              <a:rPr lang="en-US" sz="2000" dirty="0" smtClean="0"/>
              <a:t>)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=17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=289 </a:t>
            </a:r>
            <a:r>
              <a:rPr lang="en-US" sz="2000" dirty="0"/>
              <a:t>= </a:t>
            </a:r>
            <a:r>
              <a:rPr lang="en-US" sz="2000" dirty="0" smtClean="0"/>
              <a:t>7 </a:t>
            </a:r>
            <a:r>
              <a:rPr lang="en-US" sz="2000" dirty="0"/>
              <a:t>(mod 47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5</a:t>
            </a:r>
            <a:r>
              <a:rPr lang="en-US" sz="2000" baseline="30000" dirty="0" smtClean="0"/>
              <a:t>46</a:t>
            </a:r>
            <a:r>
              <a:rPr lang="en-US" sz="2000" dirty="0" smtClean="0"/>
              <a:t>=</a:t>
            </a:r>
            <a:r>
              <a:rPr lang="en-US" sz="2000" dirty="0"/>
              <a:t> </a:t>
            </a:r>
            <a:r>
              <a:rPr lang="en-US" sz="2000" dirty="0" smtClean="0"/>
              <a:t>5</a:t>
            </a:r>
            <a:r>
              <a:rPr lang="en-US" sz="2000" baseline="30000" dirty="0" smtClean="0"/>
              <a:t>32</a:t>
            </a:r>
            <a:r>
              <a:rPr lang="en-US" sz="2000" dirty="0" smtClean="0"/>
              <a:t> *5</a:t>
            </a:r>
            <a:r>
              <a:rPr lang="en-US" sz="2000" baseline="30000" dirty="0" smtClean="0"/>
              <a:t>8</a:t>
            </a:r>
            <a:r>
              <a:rPr lang="en-US" sz="2000" dirty="0" smtClean="0"/>
              <a:t> *5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 *5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= 25*14*8*7 = 1 (mod 47)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63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 smtClean="0"/>
              <a:t>A Randomized Algorithm</a:t>
            </a:r>
            <a:r>
              <a:rPr lang="en-US" sz="1800" dirty="0" smtClean="0"/>
              <a:t>: on input N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Choose  a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,…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k</a:t>
            </a:r>
            <a:r>
              <a:rPr lang="en-US" sz="1800" dirty="0" smtClean="0"/>
              <a:t> &lt; N</a:t>
            </a:r>
            <a:endParaRPr lang="en-US" sz="1800" baseline="30000" dirty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if (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i</a:t>
            </a:r>
            <a:r>
              <a:rPr lang="en-US" sz="1800" dirty="0" smtClean="0"/>
              <a:t>)</a:t>
            </a:r>
            <a:r>
              <a:rPr lang="en-US" sz="1800" baseline="30000" dirty="0" smtClean="0"/>
              <a:t>N-1</a:t>
            </a:r>
            <a:r>
              <a:rPr lang="en-US" sz="1800" dirty="0" smtClean="0"/>
              <a:t> ≠ 1 mod N for some </a:t>
            </a:r>
            <a:r>
              <a:rPr lang="en-US" sz="1800" dirty="0" err="1" smtClean="0"/>
              <a:t>a</a:t>
            </a:r>
            <a:r>
              <a:rPr lang="en-US" sz="1800" baseline="-25000" dirty="0" err="1" smtClean="0"/>
              <a:t>i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		output COMPOSITE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output PRIME</a:t>
            </a:r>
            <a:endParaRPr lang="en-US" sz="1800" dirty="0"/>
          </a:p>
          <a:p>
            <a:r>
              <a:rPr lang="en-US" sz="1800" u="sng" dirty="0" smtClean="0"/>
              <a:t>If N is a prime</a:t>
            </a:r>
            <a:r>
              <a:rPr lang="en-US" sz="1800" dirty="0" smtClean="0"/>
              <a:t>, the by Little Fermat’s theorem a</a:t>
            </a:r>
            <a:r>
              <a:rPr lang="en-US" sz="1800" baseline="30000" dirty="0" smtClean="0"/>
              <a:t>N-1</a:t>
            </a:r>
            <a:r>
              <a:rPr lang="en-US" sz="1800" dirty="0" smtClean="0"/>
              <a:t> = 1 mod N</a:t>
            </a:r>
          </a:p>
          <a:p>
            <a:pPr marL="0" indent="0">
              <a:buNone/>
            </a:pPr>
            <a:r>
              <a:rPr lang="en-US" sz="1800" dirty="0" smtClean="0"/>
              <a:t>	Therefore, the algorithm always outputs PRIME. </a:t>
            </a:r>
          </a:p>
          <a:p>
            <a:r>
              <a:rPr lang="en-US" sz="1800" u="sng" dirty="0" smtClean="0"/>
              <a:t>If N is composite</a:t>
            </a:r>
            <a:r>
              <a:rPr lang="en-US" sz="1800" dirty="0" smtClean="0"/>
              <a:t>… </a:t>
            </a:r>
            <a:r>
              <a:rPr lang="en-US" sz="1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there exists a such that a</a:t>
            </a:r>
            <a:r>
              <a:rPr lang="en-US" sz="1800" i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N-1</a:t>
            </a:r>
            <a:r>
              <a:rPr lang="en-US" sz="1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≠ 1 mod </a:t>
            </a:r>
            <a:r>
              <a:rPr lang="en-US" sz="1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1800" dirty="0" smtClean="0"/>
              <a:t>,</a:t>
            </a:r>
          </a:p>
          <a:p>
            <a:pPr marL="0" indent="0">
              <a:buNone/>
            </a:pPr>
            <a:r>
              <a:rPr lang="en-US" sz="1800" dirty="0" smtClean="0"/>
              <a:t>	then |{a : a</a:t>
            </a:r>
            <a:r>
              <a:rPr lang="en-US" sz="1800" baseline="30000" dirty="0" smtClean="0"/>
              <a:t>N-1</a:t>
            </a:r>
            <a:r>
              <a:rPr lang="en-US" sz="1800" dirty="0" smtClean="0"/>
              <a:t> </a:t>
            </a:r>
            <a:r>
              <a:rPr lang="en-US" sz="1800" dirty="0"/>
              <a:t>≠ 1 mod </a:t>
            </a:r>
            <a:r>
              <a:rPr lang="en-US" sz="1800" dirty="0" smtClean="0"/>
              <a:t>N }| &gt;= (N-1)/2.</a:t>
            </a:r>
          </a:p>
          <a:p>
            <a:pPr marL="0" indent="0">
              <a:buNone/>
            </a:pPr>
            <a:r>
              <a:rPr lang="en-US" sz="1800" dirty="0" smtClean="0"/>
              <a:t>	That is, if we draw a random a between 1 and N-1,</a:t>
            </a:r>
            <a:br>
              <a:rPr lang="en-US" sz="1800" dirty="0" smtClean="0"/>
            </a:br>
            <a:r>
              <a:rPr lang="en-US" sz="1800" dirty="0"/>
              <a:t>	</a:t>
            </a:r>
            <a:r>
              <a:rPr lang="en-US" sz="1800" dirty="0" smtClean="0"/>
              <a:t>then with probability &gt;= 1/2 it is a witness that N is composite.</a:t>
            </a:r>
          </a:p>
          <a:p>
            <a:pPr marL="0" indent="0">
              <a:buNone/>
            </a:pPr>
            <a:r>
              <a:rPr lang="en-US" sz="1800" dirty="0" smtClean="0"/>
              <a:t>	Therefore, the algorithm will say COMPOSITE with </a:t>
            </a:r>
            <a:r>
              <a:rPr lang="en-US" sz="1800" dirty="0" err="1" smtClean="0"/>
              <a:t>prob</a:t>
            </a:r>
            <a:r>
              <a:rPr lang="en-US" sz="1800" dirty="0" smtClean="0"/>
              <a:t> &gt; 1-1/2</a:t>
            </a:r>
            <a:r>
              <a:rPr lang="en-US" sz="1800" baseline="30000" dirty="0" smtClean="0"/>
              <a:t>k</a:t>
            </a:r>
          </a:p>
          <a:p>
            <a:r>
              <a:rPr lang="en-US" sz="1800" dirty="0" smtClean="0"/>
              <a:t>But… there are composite N’s such that a</a:t>
            </a:r>
            <a:r>
              <a:rPr lang="en-US" sz="1800" baseline="30000" dirty="0" smtClean="0"/>
              <a:t>N-1</a:t>
            </a:r>
            <a:r>
              <a:rPr lang="en-US" sz="1800" dirty="0" smtClean="0"/>
              <a:t> = </a:t>
            </a:r>
            <a:r>
              <a:rPr lang="en-US" sz="1800" dirty="0"/>
              <a:t>1 mod </a:t>
            </a:r>
            <a:r>
              <a:rPr lang="en-US" sz="1800" dirty="0" smtClean="0"/>
              <a:t>N for all a.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Testing Primality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5086350" y="1910143"/>
            <a:ext cx="3429000" cy="609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What about correctness?</a:t>
            </a:r>
            <a:endParaRPr lang="en-US" dirty="0"/>
          </a:p>
        </p:txBody>
      </p:sp>
      <p:sp>
        <p:nvSpPr>
          <p:cNvPr id="10" name="Half Frame 9"/>
          <p:cNvSpPr/>
          <p:nvPr/>
        </p:nvSpPr>
        <p:spPr>
          <a:xfrm rot="18533970" flipV="1">
            <a:off x="6821221" y="3276383"/>
            <a:ext cx="1140742" cy="45081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1" name="Half Frame 10"/>
          <p:cNvSpPr/>
          <p:nvPr/>
        </p:nvSpPr>
        <p:spPr>
          <a:xfrm rot="18533970" flipV="1">
            <a:off x="7735621" y="4870375"/>
            <a:ext cx="1140742" cy="45081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28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19433</TotalTime>
  <Words>1460</Words>
  <Application>Microsoft Office PowerPoint</Application>
  <PresentationFormat>On-screen Show (4:3)</PresentationFormat>
  <Paragraphs>207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Symbol</vt:lpstr>
      <vt:lpstr>Times New Roman</vt:lpstr>
      <vt:lpstr>Wingdings</vt:lpstr>
      <vt:lpstr>Office Theme</vt:lpstr>
      <vt:lpstr>CMPT 706 - Algorithms for Big Data  </vt:lpstr>
      <vt:lpstr>PowerPoint Presentation</vt:lpstr>
      <vt:lpstr>Testing Primality</vt:lpstr>
      <vt:lpstr>Prime Numbers</vt:lpstr>
      <vt:lpstr>Primality Testing</vt:lpstr>
      <vt:lpstr>Primality Testing</vt:lpstr>
      <vt:lpstr>Primality Testing</vt:lpstr>
      <vt:lpstr>Primality Testing</vt:lpstr>
      <vt:lpstr>Primality Testing</vt:lpstr>
      <vt:lpstr>Primality Testing</vt:lpstr>
      <vt:lpstr>Improved Primality Testing</vt:lpstr>
      <vt:lpstr>Improved Primality Testing</vt:lpstr>
      <vt:lpstr>The Miller-Rabin Test</vt:lpstr>
      <vt:lpstr>The Miller-Rabin Test</vt:lpstr>
      <vt:lpstr>The Miller-Rabin Test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Andrei Bulatov</dc:creator>
  <cp:lastModifiedBy>Igor Shinkar</cp:lastModifiedBy>
  <cp:revision>943</cp:revision>
  <cp:lastPrinted>2018-01-03T13:57:37Z</cp:lastPrinted>
  <dcterms:created xsi:type="dcterms:W3CDTF">2007-01-06T04:11:40Z</dcterms:created>
  <dcterms:modified xsi:type="dcterms:W3CDTF">2020-02-12T04:27:26Z</dcterms:modified>
</cp:coreProperties>
</file>