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3" r:id="rId1"/>
  </p:sldMasterIdLst>
  <p:notesMasterIdLst>
    <p:notesMasterId r:id="rId27"/>
  </p:notesMasterIdLst>
  <p:handoutMasterIdLst>
    <p:handoutMasterId r:id="rId28"/>
  </p:handoutMasterIdLst>
  <p:sldIdLst>
    <p:sldId id="290" r:id="rId2"/>
    <p:sldId id="396" r:id="rId3"/>
    <p:sldId id="398" r:id="rId4"/>
    <p:sldId id="431" r:id="rId5"/>
    <p:sldId id="430" r:id="rId6"/>
    <p:sldId id="432" r:id="rId7"/>
    <p:sldId id="433" r:id="rId8"/>
    <p:sldId id="434" r:id="rId9"/>
    <p:sldId id="435" r:id="rId10"/>
    <p:sldId id="436" r:id="rId11"/>
    <p:sldId id="438" r:id="rId12"/>
    <p:sldId id="439" r:id="rId13"/>
    <p:sldId id="440" r:id="rId14"/>
    <p:sldId id="441" r:id="rId15"/>
    <p:sldId id="442" r:id="rId16"/>
    <p:sldId id="443" r:id="rId17"/>
    <p:sldId id="444" r:id="rId18"/>
    <p:sldId id="445" r:id="rId19"/>
    <p:sldId id="446" r:id="rId20"/>
    <p:sldId id="448" r:id="rId21"/>
    <p:sldId id="456" r:id="rId22"/>
    <p:sldId id="457" r:id="rId23"/>
    <p:sldId id="458" r:id="rId24"/>
    <p:sldId id="459" r:id="rId25"/>
    <p:sldId id="460" r:id="rId2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0000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96" autoAdjust="0"/>
    <p:restoredTop sz="94679" autoAdjust="0"/>
  </p:normalViewPr>
  <p:slideViewPr>
    <p:cSldViewPr>
      <p:cViewPr varScale="1">
        <p:scale>
          <a:sx n="83" d="100"/>
          <a:sy n="83" d="100"/>
        </p:scale>
        <p:origin x="1426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577893B-C164-4DD3-9790-0AEEA5C1A4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anose="020B0604020202020204" pitchFamily="34" charset="0"/>
              </a:defRPr>
            </a:lvl1pPr>
          </a:lstStyle>
          <a:p>
            <a:fld id="{251D6D30-D6D0-4B69-B51C-DB89B59C2C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402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54142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39151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34721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44771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24570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81624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00204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81265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0629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0808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241293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640611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685228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057556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1542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6932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38870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1010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86744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18679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86615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5634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867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151EC69-4F14-4609-96BE-E721223126B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099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97C75E32-FD0E-4255-AE67-18F6C1DDCDC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676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861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47CB2A36-0426-46E0-87B0-DAB3A2D859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829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359F7BE7-05AA-4D3F-B26D-06D0B111D9E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5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B371A1EC-964F-4730-ACD4-8AAF23A72A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0482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3ED5C627-ED0C-4490-AE55-106D847154F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045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1C34A2E8-A307-4A4C-BFAD-6E97804F627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15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2/12/2020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9A7C540F-8BC7-47A6-AEE9-2326332882E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203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BB4EB669-2839-4BC5-A245-6EAA54AC24A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887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 smtClean="0"/>
              <a:t>1-</a:t>
            </a:r>
            <a:fld id="{2A5E2A84-E056-42D9-9776-5B6786C07FC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9823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4" r:id="rId1"/>
    <p:sldLayoutId id="2147484095" r:id="rId2"/>
    <p:sldLayoutId id="2147484096" r:id="rId3"/>
    <p:sldLayoutId id="2147484097" r:id="rId4"/>
    <p:sldLayoutId id="2147484098" r:id="rId5"/>
    <p:sldLayoutId id="2147484099" r:id="rId6"/>
    <p:sldLayoutId id="2147484100" r:id="rId7"/>
    <p:sldLayoutId id="2147484101" r:id="rId8"/>
    <p:sldLayoutId id="2147484102" r:id="rId9"/>
    <p:sldLayoutId id="2147484103" r:id="rId10"/>
    <p:sldLayoutId id="2147484104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2.wmf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9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1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5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0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3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 smtClean="0"/>
              <a:t>CMPT 706 - Algorithms for Big Data</a:t>
            </a:r>
            <a:br>
              <a:rPr lang="en-US" altLang="en-US" sz="3600" dirty="0" smtClean="0"/>
            </a:b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endParaRPr lang="en-US" altLang="en-US" sz="3600" dirty="0" smtClean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Graphs</a:t>
            </a:r>
            <a:endParaRPr lang="en-US" sz="2400" dirty="0"/>
          </a:p>
          <a:p>
            <a:r>
              <a:rPr lang="en-US" sz="2400" dirty="0" smtClean="0"/>
              <a:t>February 11, 2020</a:t>
            </a:r>
          </a:p>
          <a:p>
            <a:endParaRPr lang="en-CA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207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Degree of a vertex</a:t>
            </a:r>
            <a:endParaRPr lang="en-CA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1800" i="1" u="sng" dirty="0" smtClean="0"/>
                  <a:t>The handshaking lemma</a:t>
                </a:r>
                <a:r>
                  <a:rPr lang="en-US" sz="1800" dirty="0" smtClean="0"/>
                  <a:t>: Let G=(V,E) be a simple undirected graph. Then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altLang="en-US" sz="1800" i="1">
                          <a:latin typeface="Cambria Math"/>
                        </a:rPr>
                        <m:t>2</m:t>
                      </m:r>
                      <m:r>
                        <a:rPr lang="en-US" altLang="en-US" sz="1800" b="0" i="1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altLang="en-US" sz="18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altLang="en-US" sz="1800" b="0" i="1" smtClean="0">
                          <a:latin typeface="Cambria Math" panose="02040503050406030204" pitchFamily="18" charset="0"/>
                        </a:rPr>
                        <m:t>|=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CA" altLang="en-US" sz="1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CA" altLang="en-US" sz="1800" i="1">
                              <a:latin typeface="Cambria Math"/>
                            </a:rPr>
                            <m:t>𝑣</m:t>
                          </m:r>
                          <m:r>
                            <a:rPr lang="en-CA" altLang="en-US" sz="1800" i="1">
                              <a:latin typeface="Cambria Math"/>
                            </a:rPr>
                            <m:t>∈</m:t>
                          </m:r>
                          <m:r>
                            <a:rPr lang="en-CA" altLang="en-US" sz="1800" i="1">
                              <a:latin typeface="Cambria Math"/>
                            </a:rPr>
                            <m:t>𝑉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CA" altLang="en-US" sz="1800">
                              <a:latin typeface="Cambria Math"/>
                            </a:rPr>
                            <m:t>deg</m:t>
                          </m:r>
                          <m:r>
                            <a:rPr lang="en-CA" altLang="en-US" sz="1800" i="1">
                              <a:latin typeface="Cambria Math"/>
                            </a:rPr>
                            <m:t>⁡(</m:t>
                          </m:r>
                          <m:r>
                            <a:rPr lang="en-CA" altLang="en-US" sz="1800" i="1">
                              <a:latin typeface="Cambria Math"/>
                            </a:rPr>
                            <m:t>𝑣</m:t>
                          </m:r>
                          <m:r>
                            <a:rPr lang="en-CA" altLang="en-US" sz="1800" i="1">
                              <a:latin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sz="1800" dirty="0" smtClean="0"/>
              </a:p>
              <a:p>
                <a:pPr marL="0" indent="0">
                  <a:buNone/>
                </a:pPr>
                <a:r>
                  <a:rPr lang="en-US" sz="1800" u="sng" dirty="0" smtClean="0"/>
                  <a:t>Proof</a:t>
                </a:r>
                <a:r>
                  <a:rPr lang="en-US" sz="1800" dirty="0" smtClean="0"/>
                  <a:t>: </a:t>
                </a:r>
                <a:r>
                  <a:rPr lang="en-US" altLang="en-US" sz="1800" dirty="0"/>
                  <a:t>Every edge contributes two to the sum of </a:t>
                </a:r>
                <a:r>
                  <a:rPr lang="en-US" altLang="en-US" sz="1800" dirty="0" smtClean="0"/>
                  <a:t>degrees.</a:t>
                </a:r>
              </a:p>
              <a:p>
                <a:pPr marL="0" indent="0">
                  <a:buNone/>
                </a:pPr>
                <a:r>
                  <a:rPr lang="en-US" altLang="en-US" sz="1800" dirty="0" smtClean="0"/>
                  <a:t>This is because </a:t>
                </a:r>
                <a:r>
                  <a:rPr lang="en-US" altLang="en-US" sz="1800" dirty="0"/>
                  <a:t>an edge incident with exactly two </a:t>
                </a:r>
                <a:r>
                  <a:rPr lang="en-US" altLang="en-US" sz="1800" dirty="0" smtClean="0"/>
                  <a:t>vertices</a:t>
                </a:r>
                <a:r>
                  <a:rPr lang="en-US" altLang="en-US" sz="1800" dirty="0"/>
                  <a:t>.</a:t>
                </a:r>
              </a:p>
              <a:p>
                <a:pPr marL="0" indent="0">
                  <a:buNone/>
                </a:pPr>
                <a:endParaRPr lang="en-US" sz="1800" dirty="0" smtClean="0"/>
              </a:p>
              <a:p>
                <a:pPr marL="0" indent="0">
                  <a:buNone/>
                </a:pPr>
                <a:r>
                  <a:rPr lang="en-US" sz="1800" i="1" u="sng" dirty="0" smtClean="0"/>
                  <a:t>Corollary</a:t>
                </a:r>
                <a:r>
                  <a:rPr lang="en-US" sz="1800" dirty="0" smtClean="0"/>
                  <a:t>: </a:t>
                </a:r>
                <a:r>
                  <a:rPr lang="en-US" sz="1800" dirty="0"/>
                  <a:t>Let G=(V,E) be a simple undirected graph. </a:t>
                </a:r>
                <a:r>
                  <a:rPr lang="en-US" sz="1800" dirty="0" smtClean="0"/>
                  <a:t>Then it has an </a:t>
                </a:r>
                <a:r>
                  <a:rPr lang="en-US" altLang="en-US" sz="1800" dirty="0"/>
                  <a:t>even number of vertices of odd </a:t>
                </a:r>
                <a:r>
                  <a:rPr lang="en-US" altLang="en-US" sz="1800" dirty="0" smtClean="0"/>
                  <a:t>degree.</a:t>
                </a:r>
              </a:p>
              <a:p>
                <a:pPr marL="0" indent="0">
                  <a:buNone/>
                </a:pPr>
                <a:r>
                  <a:rPr lang="en-US" sz="1800" u="sng" dirty="0"/>
                  <a:t>Proof</a:t>
                </a:r>
                <a:r>
                  <a:rPr lang="en-US" sz="1800" dirty="0" smtClean="0"/>
                  <a:t>: Let </a:t>
                </a:r>
                <a:r>
                  <a:rPr lang="en-US" sz="1800" dirty="0" err="1" smtClean="0"/>
                  <a:t>V</a:t>
                </a:r>
                <a:r>
                  <a:rPr lang="en-US" sz="1800" baseline="-25000" dirty="0" err="1" smtClean="0"/>
                  <a:t>odd</a:t>
                </a:r>
                <a:r>
                  <a:rPr lang="en-US" sz="1800" dirty="0" smtClean="0"/>
                  <a:t> be vertices of odd degree and </a:t>
                </a:r>
                <a:r>
                  <a:rPr lang="en-US" sz="1800" dirty="0" err="1" smtClean="0"/>
                  <a:t>V</a:t>
                </a:r>
                <a:r>
                  <a:rPr lang="en-US" sz="1800" baseline="-25000" dirty="0" err="1" smtClean="0"/>
                  <a:t>even</a:t>
                </a:r>
                <a:r>
                  <a:rPr lang="en-US" sz="1800" dirty="0" smtClean="0"/>
                  <a:t> be vertices of even degree. Then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CA" altLang="en-US" sz="1800" i="1" smtClean="0">
                        <a:latin typeface="Cambria Math"/>
                      </a:rPr>
                      <m:t>2</m:t>
                    </m:r>
                    <m:d>
                      <m:dPr>
                        <m:begChr m:val="|"/>
                        <m:endChr m:val="|"/>
                        <m:ctrlPr>
                          <a:rPr lang="en-US" alt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18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  <m:r>
                      <a:rPr lang="en-US" altLang="en-US" sz="1800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CA" altLang="en-US" sz="18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CA" altLang="en-US" sz="1800" i="1">
                            <a:latin typeface="Cambria Math"/>
                          </a:rPr>
                          <m:t>𝑣</m:t>
                        </m:r>
                        <m:r>
                          <a:rPr lang="en-CA" altLang="en-US" sz="1800" i="1">
                            <a:latin typeface="Cambria Math"/>
                          </a:rPr>
                          <m:t>∈</m:t>
                        </m:r>
                        <m:r>
                          <a:rPr lang="en-CA" altLang="en-US" sz="1800" i="1">
                            <a:latin typeface="Cambria Math"/>
                          </a:rPr>
                          <m:t>𝑉</m:t>
                        </m:r>
                      </m:sub>
                      <m:sup/>
                      <m:e>
                        <m:func>
                          <m:funcPr>
                            <m:ctrlPr>
                              <a:rPr lang="en-CA" altLang="en-US" sz="18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CA" altLang="en-US" sz="1800">
                                <a:latin typeface="Cambria Math"/>
                              </a:rPr>
                              <m:t>deg</m:t>
                            </m:r>
                          </m:fName>
                          <m:e>
                            <m:d>
                              <m:dPr>
                                <m:ctrlPr>
                                  <a:rPr lang="en-CA" altLang="en-US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𝑣</m:t>
                                </m:r>
                              </m:e>
                            </m:d>
                          </m:e>
                        </m:func>
                      </m:e>
                    </m:nary>
                    <m:r>
                      <a:rPr lang="en-US" altLang="en-US" sz="1800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CA" altLang="en-US" sz="18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CA" altLang="en-US" sz="1800" i="1">
                            <a:latin typeface="Cambria Math"/>
                          </a:rPr>
                          <m:t>𝑣</m:t>
                        </m:r>
                        <m:r>
                          <a:rPr lang="en-CA" altLang="en-US" sz="1800" i="1">
                            <a:latin typeface="Cambria Math"/>
                          </a:rPr>
                          <m:t>∈</m:t>
                        </m:r>
                        <m:sSub>
                          <m:sSubPr>
                            <m:ctrlPr>
                              <a:rPr lang="en-US" altLang="en-US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altLang="en-US" sz="1800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altLang="en-US" sz="1800" i="1">
                                <a:latin typeface="Cambria Math" panose="02040503050406030204" pitchFamily="18" charset="0"/>
                              </a:rPr>
                              <m:t>𝑒𝑣𝑒𝑛</m:t>
                            </m:r>
                          </m:sub>
                        </m:sSub>
                      </m:sub>
                      <m:sup/>
                      <m:e>
                        <m:func>
                          <m:funcPr>
                            <m:ctrlPr>
                              <a:rPr lang="en-CA" altLang="en-US" sz="18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CA" altLang="en-US" sz="1800">
                                <a:latin typeface="Cambria Math"/>
                              </a:rPr>
                              <m:t>deg</m:t>
                            </m:r>
                          </m:fName>
                          <m:e>
                            <m:d>
                              <m:dPr>
                                <m:ctrlPr>
                                  <a:rPr lang="en-CA" altLang="en-US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𝑣</m:t>
                                </m:r>
                              </m:e>
                            </m:d>
                          </m:e>
                        </m:func>
                      </m:e>
                    </m:nary>
                  </m:oMath>
                </a14:m>
                <a:r>
                  <a:rPr lang="en-US" sz="1800" dirty="0"/>
                  <a:t>+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CA" altLang="en-US" sz="18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CA" altLang="en-US" sz="1800" i="1">
                            <a:latin typeface="Cambria Math"/>
                          </a:rPr>
                          <m:t>𝑣</m:t>
                        </m:r>
                        <m:r>
                          <a:rPr lang="en-CA" altLang="en-US" sz="1800" i="1">
                            <a:latin typeface="Cambria Math"/>
                          </a:rPr>
                          <m:t>∈</m:t>
                        </m:r>
                        <m:sSub>
                          <m:sSubPr>
                            <m:ctrlPr>
                              <a:rPr lang="en-US" altLang="en-US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altLang="en-US" sz="1800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altLang="en-US" sz="1800" i="1">
                                <a:latin typeface="Cambria Math" panose="02040503050406030204" pitchFamily="18" charset="0"/>
                              </a:rPr>
                              <m:t>𝑜𝑑𝑑</m:t>
                            </m:r>
                          </m:sub>
                        </m:sSub>
                      </m:sub>
                      <m:sup/>
                      <m:e>
                        <m:func>
                          <m:funcPr>
                            <m:ctrlPr>
                              <a:rPr lang="en-CA" altLang="en-US" sz="18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CA" altLang="en-US" sz="1800">
                                <a:latin typeface="Cambria Math"/>
                              </a:rPr>
                              <m:t>deg</m:t>
                            </m:r>
                          </m:fName>
                          <m:e>
                            <m:d>
                              <m:dPr>
                                <m:ctrlPr>
                                  <a:rPr lang="en-CA" altLang="en-US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𝑣</m:t>
                                </m:r>
                              </m:e>
                            </m:d>
                          </m:e>
                        </m:func>
                      </m:e>
                    </m:nary>
                  </m:oMath>
                </a14:m>
                <a:endParaRPr lang="en-US" sz="1800" dirty="0"/>
              </a:p>
              <a:p>
                <a14:m>
                  <m:oMath xmlns:m="http://schemas.openxmlformats.org/officeDocument/2006/math">
                    <m:r>
                      <a:rPr lang="en-CA" altLang="en-US" sz="1800" i="1">
                        <a:latin typeface="Cambria Math"/>
                      </a:rPr>
                      <m:t>2</m:t>
                    </m:r>
                    <m:d>
                      <m:dPr>
                        <m:begChr m:val="|"/>
                        <m:endChr m:val="|"/>
                        <m:ctrlPr>
                          <a:rPr lang="en-US" alt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18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sz="1800" dirty="0" smtClean="0"/>
                  <a:t> is even.</a:t>
                </a:r>
                <a:endParaRPr lang="en-US" altLang="en-US" sz="1800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CA" altLang="en-US" sz="18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CA" altLang="en-US" sz="1800" i="1">
                            <a:latin typeface="Cambria Math"/>
                          </a:rPr>
                          <m:t>𝑣</m:t>
                        </m:r>
                        <m:r>
                          <a:rPr lang="en-CA" altLang="en-US" sz="1800" i="1">
                            <a:latin typeface="Cambria Math"/>
                          </a:rPr>
                          <m:t>∈</m:t>
                        </m:r>
                        <m:sSub>
                          <m:sSubPr>
                            <m:ctrlPr>
                              <a:rPr lang="en-US" altLang="en-US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altLang="en-US" sz="1800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altLang="en-US" sz="1800" i="1">
                                <a:latin typeface="Cambria Math" panose="02040503050406030204" pitchFamily="18" charset="0"/>
                              </a:rPr>
                              <m:t>𝑒𝑣𝑒𝑛</m:t>
                            </m:r>
                          </m:sub>
                        </m:sSub>
                      </m:sub>
                      <m:sup/>
                      <m:e>
                        <m:func>
                          <m:funcPr>
                            <m:ctrlPr>
                              <a:rPr lang="en-CA" altLang="en-US" sz="18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CA" altLang="en-US" sz="1800">
                                <a:latin typeface="Cambria Math"/>
                              </a:rPr>
                              <m:t>deg</m:t>
                            </m:r>
                          </m:fName>
                          <m:e>
                            <m:d>
                              <m:dPr>
                                <m:ctrlPr>
                                  <a:rPr lang="en-CA" altLang="en-US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𝑣</m:t>
                                </m:r>
                              </m:e>
                            </m:d>
                          </m:e>
                        </m:func>
                      </m:e>
                    </m:nary>
                  </m:oMath>
                </a14:m>
                <a:r>
                  <a:rPr lang="en-US" sz="1800" dirty="0" smtClean="0"/>
                  <a:t> is also even.</a:t>
                </a:r>
              </a:p>
              <a:p>
                <a:r>
                  <a:rPr lang="en-US" sz="1800" dirty="0" smtClean="0"/>
                  <a:t>Therefore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CA" altLang="en-US" sz="18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CA" altLang="en-US" sz="1800" i="1">
                            <a:latin typeface="Cambria Math"/>
                          </a:rPr>
                          <m:t>𝑣</m:t>
                        </m:r>
                        <m:r>
                          <a:rPr lang="en-CA" altLang="en-US" sz="1800" i="1">
                            <a:latin typeface="Cambria Math"/>
                          </a:rPr>
                          <m:t>∈</m:t>
                        </m:r>
                        <m:sSub>
                          <m:sSubPr>
                            <m:ctrlPr>
                              <a:rPr lang="en-US" altLang="en-US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altLang="en-US" sz="1800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altLang="en-US" sz="1800" i="1">
                                <a:latin typeface="Cambria Math" panose="02040503050406030204" pitchFamily="18" charset="0"/>
                              </a:rPr>
                              <m:t>𝑜𝑑𝑑</m:t>
                            </m:r>
                          </m:sub>
                        </m:sSub>
                      </m:sub>
                      <m:sup/>
                      <m:e>
                        <m:func>
                          <m:funcPr>
                            <m:ctrlPr>
                              <a:rPr lang="en-CA" altLang="en-US" sz="18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CA" altLang="en-US" sz="1800">
                                <a:latin typeface="Cambria Math"/>
                              </a:rPr>
                              <m:t>deg</m:t>
                            </m:r>
                          </m:fName>
                          <m:e>
                            <m:d>
                              <m:dPr>
                                <m:ctrlPr>
                                  <a:rPr lang="en-CA" altLang="en-US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𝑣</m:t>
                                </m:r>
                              </m:e>
                            </m:d>
                          </m:e>
                        </m:func>
                      </m:e>
                    </m:nary>
                  </m:oMath>
                </a14:m>
                <a:r>
                  <a:rPr lang="en-US" sz="1800" dirty="0" smtClean="0"/>
                  <a:t>. This implies </a:t>
                </a:r>
                <a:r>
                  <a:rPr lang="en-US" sz="1800" dirty="0"/>
                  <a:t>the </a:t>
                </a:r>
                <a:r>
                  <a:rPr lang="en-US" sz="1800" dirty="0" smtClean="0"/>
                  <a:t>|</a:t>
                </a:r>
                <a:r>
                  <a:rPr lang="en-US" sz="1800" dirty="0" err="1" smtClean="0"/>
                  <a:t>V</a:t>
                </a:r>
                <a:r>
                  <a:rPr lang="en-US" sz="1800" baseline="-25000" dirty="0" err="1" smtClean="0"/>
                  <a:t>odd</a:t>
                </a:r>
                <a:r>
                  <a:rPr lang="en-US" sz="1800" dirty="0" smtClean="0"/>
                  <a:t>| must be even</a:t>
                </a:r>
                <a:endParaRPr lang="en-US" sz="1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2087" t="-1261" r="-927" b="-16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9640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Walk in a graph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smtClean="0"/>
              <a:t>Fix a graph </a:t>
            </a:r>
            <a:r>
              <a:rPr lang="en-US" sz="1800" dirty="0"/>
              <a:t>𝐺=(𝑉,𝐸</a:t>
            </a:r>
            <a:r>
              <a:rPr lang="en-US" sz="1800" dirty="0" smtClean="0"/>
              <a:t>). Let u</a:t>
            </a:r>
            <a:r>
              <a:rPr lang="en-US" sz="1800" dirty="0"/>
              <a:t>, </a:t>
            </a:r>
            <a:r>
              <a:rPr lang="en-US" sz="1800" dirty="0" smtClean="0"/>
              <a:t>v be two (not </a:t>
            </a:r>
            <a:r>
              <a:rPr lang="en-US" sz="1800" dirty="0"/>
              <a:t>necessarily distinct) vertices in an undirected </a:t>
            </a:r>
            <a:r>
              <a:rPr lang="en-US" sz="1800" dirty="0" smtClean="0"/>
              <a:t>graph. </a:t>
            </a:r>
          </a:p>
          <a:p>
            <a:pPr marL="0" indent="0">
              <a:buNone/>
            </a:pPr>
            <a:r>
              <a:rPr lang="en-US" sz="1800" dirty="0" smtClean="0"/>
              <a:t>A </a:t>
            </a:r>
            <a:r>
              <a:rPr lang="en-US" sz="1800" dirty="0" smtClean="0">
                <a:solidFill>
                  <a:srgbClr val="FF0000"/>
                </a:solidFill>
              </a:rPr>
              <a:t>𝑢</a:t>
            </a:r>
            <a:r>
              <a:rPr lang="en-US" sz="1800" dirty="0">
                <a:solidFill>
                  <a:srgbClr val="FF0000"/>
                </a:solidFill>
              </a:rPr>
              <a:t>-𝑣 walk</a:t>
            </a:r>
            <a:r>
              <a:rPr lang="en-US" sz="1800" dirty="0"/>
              <a:t> </a:t>
            </a:r>
            <a:r>
              <a:rPr lang="en-US" sz="1800" dirty="0" smtClean="0"/>
              <a:t>in 𝐺 </a:t>
            </a:r>
            <a:r>
              <a:rPr lang="en-US" sz="1800" dirty="0"/>
              <a:t>is a finite </a:t>
            </a:r>
            <a:r>
              <a:rPr lang="en-US" sz="1800" dirty="0" smtClean="0"/>
              <a:t>sequence 𝑢</a:t>
            </a:r>
            <a:r>
              <a:rPr lang="en-US" sz="1800" dirty="0"/>
              <a:t>=</a:t>
            </a:r>
            <a:r>
              <a:rPr lang="en-US" sz="1800" dirty="0" smtClean="0"/>
              <a:t>𝑢</a:t>
            </a:r>
            <a:r>
              <a:rPr lang="en-US" sz="1800" baseline="-25000" dirty="0" smtClean="0"/>
              <a:t>0</a:t>
            </a:r>
            <a:r>
              <a:rPr lang="en-US" sz="1800" dirty="0" smtClean="0"/>
              <a:t>, 𝑒</a:t>
            </a:r>
            <a:r>
              <a:rPr lang="en-US" sz="1800" baseline="-25000" dirty="0" smtClean="0"/>
              <a:t>1</a:t>
            </a:r>
            <a:r>
              <a:rPr lang="en-US" sz="1800" dirty="0" smtClean="0"/>
              <a:t>, 𝑢</a:t>
            </a:r>
            <a:r>
              <a:rPr lang="en-US" sz="1800" baseline="-25000" dirty="0" smtClean="0"/>
              <a:t>1</a:t>
            </a:r>
            <a:r>
              <a:rPr lang="en-US" sz="1800" dirty="0" smtClean="0"/>
              <a:t>, 𝑒</a:t>
            </a:r>
            <a:r>
              <a:rPr lang="en-US" sz="1800" baseline="-25000" dirty="0" smtClean="0"/>
              <a:t>2</a:t>
            </a:r>
            <a:r>
              <a:rPr lang="en-US" sz="1800" dirty="0" smtClean="0"/>
              <a:t>, 𝑢</a:t>
            </a:r>
            <a:r>
              <a:rPr lang="en-US" sz="1800" baseline="-25000" dirty="0" smtClean="0"/>
              <a:t>2</a:t>
            </a:r>
            <a:r>
              <a:rPr lang="en-US" sz="1800" dirty="0" smtClean="0"/>
              <a:t>, 𝑒</a:t>
            </a:r>
            <a:r>
              <a:rPr lang="en-US" sz="1800" baseline="-25000" dirty="0" smtClean="0"/>
              <a:t>3</a:t>
            </a:r>
            <a:r>
              <a:rPr lang="en-US" sz="1800" dirty="0" smtClean="0"/>
              <a:t>,…, 𝑒</a:t>
            </a:r>
            <a:r>
              <a:rPr lang="en-US" sz="1800" baseline="-25000" dirty="0" smtClean="0"/>
              <a:t>𝑛</a:t>
            </a:r>
            <a:r>
              <a:rPr lang="en-US" sz="1800" baseline="-25000" dirty="0"/>
              <a:t>−</a:t>
            </a:r>
            <a:r>
              <a:rPr lang="en-US" sz="1800" baseline="-25000" dirty="0" smtClean="0"/>
              <a:t>1</a:t>
            </a:r>
            <a:r>
              <a:rPr lang="en-US" sz="1800" dirty="0" smtClean="0"/>
              <a:t>, 𝑢</a:t>
            </a:r>
            <a:r>
              <a:rPr lang="en-US" sz="1800" baseline="-25000" dirty="0" smtClean="0"/>
              <a:t>𝑛</a:t>
            </a:r>
            <a:r>
              <a:rPr lang="en-US" sz="1800" baseline="-25000" dirty="0"/>
              <a:t>−</a:t>
            </a:r>
            <a:r>
              <a:rPr lang="en-US" sz="1800" baseline="-25000" dirty="0" smtClean="0"/>
              <a:t>1</a:t>
            </a:r>
            <a:r>
              <a:rPr lang="en-US" sz="1800" dirty="0" smtClean="0"/>
              <a:t>, 𝑒</a:t>
            </a:r>
            <a:r>
              <a:rPr lang="en-US" sz="1800" baseline="-25000" dirty="0" smtClean="0"/>
              <a:t>𝑛</a:t>
            </a:r>
            <a:r>
              <a:rPr lang="en-US" sz="1800" dirty="0" smtClean="0"/>
              <a:t>, 𝑢</a:t>
            </a:r>
            <a:r>
              <a:rPr lang="en-US" sz="1800" baseline="-25000" dirty="0" smtClean="0"/>
              <a:t>𝑛</a:t>
            </a:r>
            <a:r>
              <a:rPr lang="en-US" sz="1800" dirty="0"/>
              <a:t>=𝑣</a:t>
            </a:r>
          </a:p>
          <a:p>
            <a:pPr marL="0" indent="0">
              <a:buNone/>
            </a:pPr>
            <a:r>
              <a:rPr lang="en-US" sz="1800" dirty="0" smtClean="0"/>
              <a:t>of </a:t>
            </a:r>
            <a:r>
              <a:rPr lang="en-US" sz="1800" dirty="0"/>
              <a:t>vertices and edges from </a:t>
            </a:r>
            <a:r>
              <a:rPr lang="en-US" sz="1800" dirty="0" smtClean="0"/>
              <a:t>𝐺, </a:t>
            </a:r>
            <a:r>
              <a:rPr lang="en-US" sz="1800" dirty="0"/>
              <a:t>starting at vertex </a:t>
            </a:r>
            <a:r>
              <a:rPr lang="en-US" sz="1800" dirty="0" smtClean="0"/>
              <a:t>𝑢 and </a:t>
            </a:r>
            <a:r>
              <a:rPr lang="en-US" sz="1800" dirty="0"/>
              <a:t>ending at vertex </a:t>
            </a:r>
            <a:r>
              <a:rPr lang="en-US" sz="1800" dirty="0" smtClean="0"/>
              <a:t>𝑣 and </a:t>
            </a:r>
            <a:r>
              <a:rPr lang="en-US" sz="1800" dirty="0"/>
              <a:t>involving the </a:t>
            </a:r>
            <a:r>
              <a:rPr lang="en-US" sz="1800" dirty="0" smtClean="0"/>
              <a:t>𝑛 edges  𝑒</a:t>
            </a:r>
            <a:r>
              <a:rPr lang="en-US" sz="1800" baseline="-25000" dirty="0" smtClean="0"/>
              <a:t>𝑖</a:t>
            </a:r>
            <a:r>
              <a:rPr lang="en-US" sz="1800" dirty="0" smtClean="0"/>
              <a:t>=(𝑢</a:t>
            </a:r>
            <a:r>
              <a:rPr lang="en-US" sz="1800" baseline="-25000" dirty="0" smtClean="0"/>
              <a:t>𝑖</a:t>
            </a:r>
            <a:r>
              <a:rPr lang="en-US" sz="1800" baseline="-25000" dirty="0"/>
              <a:t>−</a:t>
            </a:r>
            <a:r>
              <a:rPr lang="en-US" sz="1800" baseline="-25000" dirty="0" smtClean="0"/>
              <a:t>1</a:t>
            </a:r>
            <a:r>
              <a:rPr lang="en-US" sz="1800" dirty="0" smtClean="0"/>
              <a:t>, 𝑢</a:t>
            </a:r>
            <a:r>
              <a:rPr lang="en-US" sz="1800" baseline="-25000" dirty="0" smtClean="0"/>
              <a:t>𝑖</a:t>
            </a:r>
            <a:r>
              <a:rPr lang="en-US" sz="1800" dirty="0" smtClean="0"/>
              <a:t>).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altLang="en-US" sz="1800" dirty="0" smtClean="0"/>
              <a:t>The </a:t>
            </a:r>
            <a:r>
              <a:rPr lang="en-US" altLang="en-US" sz="2000" dirty="0" smtClean="0">
                <a:solidFill>
                  <a:srgbClr val="FF3300"/>
                </a:solidFill>
              </a:rPr>
              <a:t>length</a:t>
            </a:r>
            <a:r>
              <a:rPr lang="en-US" altLang="en-US" sz="1800" dirty="0" smtClean="0"/>
              <a:t> of </a:t>
            </a:r>
            <a:r>
              <a:rPr lang="en-US" altLang="en-US" sz="1800" dirty="0"/>
              <a:t>this walk is </a:t>
            </a:r>
            <a:r>
              <a:rPr lang="en-US" altLang="en-US" sz="1800" dirty="0" smtClean="0"/>
              <a:t>the </a:t>
            </a:r>
            <a:r>
              <a:rPr lang="en-US" altLang="en-US" sz="1800" dirty="0"/>
              <a:t>number of edges in the walk</a:t>
            </a:r>
            <a:r>
              <a:rPr lang="en-US" altLang="en-US" sz="1800" dirty="0" smtClean="0"/>
              <a:t>.</a:t>
            </a:r>
          </a:p>
          <a:p>
            <a:pPr marL="0" indent="0">
              <a:buNone/>
            </a:pPr>
            <a:r>
              <a:rPr lang="en-US" sz="1800" dirty="0" smtClean="0"/>
              <a:t>A walk is said to be </a:t>
            </a:r>
            <a:r>
              <a:rPr lang="en-US" sz="1800" dirty="0" smtClean="0">
                <a:solidFill>
                  <a:srgbClr val="FF0000"/>
                </a:solidFill>
              </a:rPr>
              <a:t>closed</a:t>
            </a:r>
            <a:r>
              <a:rPr lang="en-US" sz="1800" dirty="0" smtClean="0"/>
              <a:t> if it starts and ends with the same vertex.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11</a:t>
            </a:fld>
            <a:endParaRPr lang="en-US" altLang="en-US"/>
          </a:p>
        </p:txBody>
      </p: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5498123" y="3048000"/>
            <a:ext cx="3048000" cy="2514600"/>
            <a:chOff x="1392" y="2352"/>
            <a:chExt cx="1920" cy="1584"/>
          </a:xfrm>
        </p:grpSpPr>
        <p:sp>
          <p:nvSpPr>
            <p:cNvPr id="7" name="Oval 6"/>
            <p:cNvSpPr>
              <a:spLocks noChangeArrowheads="1"/>
            </p:cNvSpPr>
            <p:nvPr/>
          </p:nvSpPr>
          <p:spPr bwMode="auto">
            <a:xfrm>
              <a:off x="2304" y="235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2304" y="2736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392" y="2976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3216" y="2976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2832" y="3840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3840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3" name="Oval 12"/>
            <p:cNvSpPr>
              <a:spLocks noChangeArrowheads="1"/>
            </p:cNvSpPr>
            <p:nvPr/>
          </p:nvSpPr>
          <p:spPr bwMode="auto">
            <a:xfrm>
              <a:off x="2784" y="307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1824" y="307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2592" y="355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6" name="Oval 15"/>
            <p:cNvSpPr>
              <a:spLocks noChangeArrowheads="1"/>
            </p:cNvSpPr>
            <p:nvPr/>
          </p:nvSpPr>
          <p:spPr bwMode="auto">
            <a:xfrm>
              <a:off x="2016" y="355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17" name="AutoShape 16"/>
            <p:cNvCxnSpPr>
              <a:cxnSpLocks noChangeShapeType="1"/>
              <a:stCxn id="9" idx="5"/>
              <a:endCxn id="12" idx="1"/>
            </p:cNvCxnSpPr>
            <p:nvPr/>
          </p:nvCxnSpPr>
          <p:spPr bwMode="auto">
            <a:xfrm>
              <a:off x="1474" y="3058"/>
              <a:ext cx="364" cy="79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8" name="AutoShape 17"/>
            <p:cNvCxnSpPr>
              <a:cxnSpLocks noChangeShapeType="1"/>
              <a:stCxn id="7" idx="3"/>
              <a:endCxn id="9" idx="7"/>
            </p:cNvCxnSpPr>
            <p:nvPr/>
          </p:nvCxnSpPr>
          <p:spPr bwMode="auto">
            <a:xfrm flipH="1">
              <a:off x="1474" y="2434"/>
              <a:ext cx="844" cy="55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AutoShape 18"/>
            <p:cNvCxnSpPr>
              <a:cxnSpLocks noChangeShapeType="1"/>
              <a:stCxn id="9" idx="6"/>
              <a:endCxn id="14" idx="2"/>
            </p:cNvCxnSpPr>
            <p:nvPr/>
          </p:nvCxnSpPr>
          <p:spPr bwMode="auto">
            <a:xfrm>
              <a:off x="1488" y="3024"/>
              <a:ext cx="336" cy="9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AutoShape 19"/>
            <p:cNvCxnSpPr>
              <a:cxnSpLocks noChangeShapeType="1"/>
              <a:stCxn id="11" idx="2"/>
              <a:endCxn id="12" idx="6"/>
            </p:cNvCxnSpPr>
            <p:nvPr/>
          </p:nvCxnSpPr>
          <p:spPr bwMode="auto">
            <a:xfrm flipH="1">
              <a:off x="1920" y="3888"/>
              <a:ext cx="912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AutoShape 20"/>
            <p:cNvCxnSpPr>
              <a:cxnSpLocks noChangeShapeType="1"/>
              <a:stCxn id="10" idx="3"/>
              <a:endCxn id="11" idx="7"/>
            </p:cNvCxnSpPr>
            <p:nvPr/>
          </p:nvCxnSpPr>
          <p:spPr bwMode="auto">
            <a:xfrm flipH="1">
              <a:off x="2914" y="3058"/>
              <a:ext cx="316" cy="79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AutoShape 21"/>
            <p:cNvCxnSpPr>
              <a:cxnSpLocks noChangeShapeType="1"/>
              <a:stCxn id="7" idx="5"/>
              <a:endCxn id="10" idx="1"/>
            </p:cNvCxnSpPr>
            <p:nvPr/>
          </p:nvCxnSpPr>
          <p:spPr bwMode="auto">
            <a:xfrm>
              <a:off x="2386" y="2434"/>
              <a:ext cx="844" cy="55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AutoShape 22"/>
            <p:cNvCxnSpPr>
              <a:cxnSpLocks noChangeShapeType="1"/>
              <a:stCxn id="16" idx="3"/>
              <a:endCxn id="12" idx="7"/>
            </p:cNvCxnSpPr>
            <p:nvPr/>
          </p:nvCxnSpPr>
          <p:spPr bwMode="auto">
            <a:xfrm flipH="1">
              <a:off x="1906" y="3634"/>
              <a:ext cx="124" cy="2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AutoShape 23"/>
            <p:cNvCxnSpPr>
              <a:cxnSpLocks noChangeShapeType="1"/>
              <a:stCxn id="7" idx="4"/>
              <a:endCxn id="8" idx="0"/>
            </p:cNvCxnSpPr>
            <p:nvPr/>
          </p:nvCxnSpPr>
          <p:spPr bwMode="auto">
            <a:xfrm>
              <a:off x="2352" y="2448"/>
              <a:ext cx="0" cy="28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AutoShape 24"/>
            <p:cNvCxnSpPr>
              <a:cxnSpLocks noChangeShapeType="1"/>
              <a:stCxn id="8" idx="5"/>
              <a:endCxn id="15" idx="0"/>
            </p:cNvCxnSpPr>
            <p:nvPr/>
          </p:nvCxnSpPr>
          <p:spPr bwMode="auto">
            <a:xfrm>
              <a:off x="2386" y="2818"/>
              <a:ext cx="254" cy="73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AutoShape 25"/>
            <p:cNvCxnSpPr>
              <a:cxnSpLocks noChangeShapeType="1"/>
              <a:stCxn id="10" idx="2"/>
              <a:endCxn id="13" idx="6"/>
            </p:cNvCxnSpPr>
            <p:nvPr/>
          </p:nvCxnSpPr>
          <p:spPr bwMode="auto">
            <a:xfrm flipH="1">
              <a:off x="2880" y="3024"/>
              <a:ext cx="336" cy="9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AutoShape 26"/>
            <p:cNvCxnSpPr>
              <a:cxnSpLocks noChangeShapeType="1"/>
              <a:stCxn id="15" idx="5"/>
              <a:endCxn id="11" idx="1"/>
            </p:cNvCxnSpPr>
            <p:nvPr/>
          </p:nvCxnSpPr>
          <p:spPr bwMode="auto">
            <a:xfrm>
              <a:off x="2674" y="3634"/>
              <a:ext cx="172" cy="2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AutoShape 27"/>
            <p:cNvCxnSpPr>
              <a:cxnSpLocks noChangeShapeType="1"/>
              <a:stCxn id="14" idx="5"/>
              <a:endCxn id="15" idx="1"/>
            </p:cNvCxnSpPr>
            <p:nvPr/>
          </p:nvCxnSpPr>
          <p:spPr bwMode="auto">
            <a:xfrm>
              <a:off x="1906" y="3154"/>
              <a:ext cx="700" cy="41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9" name="AutoShape 28"/>
            <p:cNvCxnSpPr>
              <a:cxnSpLocks noChangeShapeType="1"/>
              <a:stCxn id="13" idx="2"/>
              <a:endCxn id="14" idx="6"/>
            </p:cNvCxnSpPr>
            <p:nvPr/>
          </p:nvCxnSpPr>
          <p:spPr bwMode="auto">
            <a:xfrm flipH="1">
              <a:off x="1920" y="3120"/>
              <a:ext cx="864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0" name="AutoShape 29"/>
            <p:cNvCxnSpPr>
              <a:cxnSpLocks noChangeShapeType="1"/>
              <a:stCxn id="13" idx="3"/>
              <a:endCxn id="16" idx="7"/>
            </p:cNvCxnSpPr>
            <p:nvPr/>
          </p:nvCxnSpPr>
          <p:spPr bwMode="auto">
            <a:xfrm flipH="1">
              <a:off x="2098" y="3154"/>
              <a:ext cx="700" cy="41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1" name="AutoShape 30"/>
            <p:cNvCxnSpPr>
              <a:cxnSpLocks noChangeShapeType="1"/>
              <a:stCxn id="8" idx="3"/>
              <a:endCxn id="16" idx="0"/>
            </p:cNvCxnSpPr>
            <p:nvPr/>
          </p:nvCxnSpPr>
          <p:spPr bwMode="auto">
            <a:xfrm flipH="1">
              <a:off x="2064" y="2818"/>
              <a:ext cx="254" cy="73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2" name="Line 33"/>
          <p:cNvSpPr>
            <a:spLocks noChangeShapeType="1"/>
          </p:cNvSpPr>
          <p:nvPr/>
        </p:nvSpPr>
        <p:spPr bwMode="auto">
          <a:xfrm flipH="1" flipV="1">
            <a:off x="5650523" y="4191000"/>
            <a:ext cx="533400" cy="1219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3" name="Line 35"/>
          <p:cNvSpPr>
            <a:spLocks noChangeShapeType="1"/>
          </p:cNvSpPr>
          <p:nvPr/>
        </p:nvSpPr>
        <p:spPr bwMode="auto">
          <a:xfrm flipV="1">
            <a:off x="5650523" y="3200400"/>
            <a:ext cx="1295400" cy="838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4" name="Line 36"/>
          <p:cNvSpPr>
            <a:spLocks noChangeShapeType="1"/>
          </p:cNvSpPr>
          <p:nvPr/>
        </p:nvSpPr>
        <p:spPr bwMode="auto">
          <a:xfrm flipV="1">
            <a:off x="7022123" y="3200400"/>
            <a:ext cx="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5" name="Line 37"/>
          <p:cNvSpPr>
            <a:spLocks noChangeShapeType="1"/>
          </p:cNvSpPr>
          <p:nvPr/>
        </p:nvSpPr>
        <p:spPr bwMode="auto">
          <a:xfrm flipH="1" flipV="1">
            <a:off x="7098323" y="3733800"/>
            <a:ext cx="381000" cy="1219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6" name="Line 38"/>
          <p:cNvSpPr>
            <a:spLocks noChangeShapeType="1"/>
          </p:cNvSpPr>
          <p:nvPr/>
        </p:nvSpPr>
        <p:spPr bwMode="auto">
          <a:xfrm>
            <a:off x="7555523" y="5105400"/>
            <a:ext cx="228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7" name="Line 39"/>
          <p:cNvSpPr>
            <a:spLocks noChangeShapeType="1"/>
          </p:cNvSpPr>
          <p:nvPr/>
        </p:nvSpPr>
        <p:spPr bwMode="auto">
          <a:xfrm flipH="1" flipV="1">
            <a:off x="6336323" y="5486400"/>
            <a:ext cx="1447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8" name="Line 40"/>
          <p:cNvSpPr>
            <a:spLocks noChangeShapeType="1"/>
          </p:cNvSpPr>
          <p:nvPr/>
        </p:nvSpPr>
        <p:spPr bwMode="auto">
          <a:xfrm flipH="1" flipV="1">
            <a:off x="5650523" y="4114800"/>
            <a:ext cx="609600" cy="1295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9" name="Line 41"/>
          <p:cNvSpPr>
            <a:spLocks noChangeShapeType="1"/>
          </p:cNvSpPr>
          <p:nvPr/>
        </p:nvSpPr>
        <p:spPr bwMode="auto">
          <a:xfrm flipH="1" flipV="1">
            <a:off x="5650523" y="4114800"/>
            <a:ext cx="5334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0" name="Line 42"/>
          <p:cNvSpPr>
            <a:spLocks noChangeShapeType="1"/>
          </p:cNvSpPr>
          <p:nvPr/>
        </p:nvSpPr>
        <p:spPr bwMode="auto">
          <a:xfrm flipH="1" flipV="1">
            <a:off x="6336323" y="4267200"/>
            <a:ext cx="1371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1" name="Line 43"/>
          <p:cNvSpPr>
            <a:spLocks noChangeShapeType="1"/>
          </p:cNvSpPr>
          <p:nvPr/>
        </p:nvSpPr>
        <p:spPr bwMode="auto">
          <a:xfrm flipH="1">
            <a:off x="7860323" y="4114800"/>
            <a:ext cx="5334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4835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path in a graph</a:t>
            </a:r>
            <a:endParaRPr lang="en-CA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1800" dirty="0" smtClean="0"/>
                  <a:t>Fix a graph </a:t>
                </a:r>
                <a:r>
                  <a:rPr lang="en-US" sz="1800" dirty="0"/>
                  <a:t>𝐺=(𝑉,𝐸</a:t>
                </a:r>
                <a:r>
                  <a:rPr lang="en-US" sz="1800" dirty="0" smtClean="0"/>
                  <a:t>). Let u</a:t>
                </a:r>
                <a:r>
                  <a:rPr lang="en-US" sz="1800" dirty="0"/>
                  <a:t>, </a:t>
                </a:r>
                <a:r>
                  <a:rPr lang="en-US" sz="1800" dirty="0" smtClean="0"/>
                  <a:t>v be two (not </a:t>
                </a:r>
                <a:r>
                  <a:rPr lang="en-US" sz="1800" dirty="0"/>
                  <a:t>necessarily distinct) vertices in an undirected </a:t>
                </a:r>
                <a:r>
                  <a:rPr lang="en-US" sz="1800" dirty="0" smtClean="0"/>
                  <a:t>graph. </a:t>
                </a:r>
              </a:p>
              <a:p>
                <a:pPr marL="0" indent="0">
                  <a:buNone/>
                </a:pPr>
                <a:r>
                  <a:rPr lang="en-US" sz="1800" dirty="0" smtClean="0"/>
                  <a:t>A 𝑢</a:t>
                </a:r>
                <a:r>
                  <a:rPr lang="en-US" sz="1800" dirty="0"/>
                  <a:t>-𝑣 </a:t>
                </a:r>
                <a:r>
                  <a:rPr lang="en-US" sz="1800" dirty="0" smtClean="0">
                    <a:solidFill>
                      <a:srgbClr val="FF0000"/>
                    </a:solidFill>
                  </a:rPr>
                  <a:t>path</a:t>
                </a:r>
                <a:r>
                  <a:rPr lang="en-US" sz="1800" dirty="0" smtClean="0"/>
                  <a:t> in 𝐺 </a:t>
                </a:r>
                <a:r>
                  <a:rPr lang="en-US" sz="1800" dirty="0"/>
                  <a:t>is a </a:t>
                </a:r>
                <a:r>
                  <a:rPr lang="en-US" sz="1800" dirty="0" smtClean="0"/>
                  <a:t>walk from u to v such that no vertex appears more than once.</a:t>
                </a:r>
              </a:p>
              <a:p>
                <a:pPr marL="0" indent="0">
                  <a:buNone/>
                </a:pPr>
                <a:endParaRPr lang="en-US" sz="1800" dirty="0"/>
              </a:p>
              <a:p>
                <a:pPr marL="0" indent="0">
                  <a:buNone/>
                </a:pPr>
                <a:r>
                  <a:rPr lang="en-US" sz="1800" u="sng" dirty="0" smtClean="0"/>
                  <a:t>Theorem</a:t>
                </a:r>
                <a:r>
                  <a:rPr lang="en-US" sz="1800" dirty="0" smtClean="0"/>
                  <a:t>: </a:t>
                </a:r>
                <a:r>
                  <a:rPr lang="en-US" altLang="en-US" sz="1800" dirty="0"/>
                  <a:t>Let </a:t>
                </a:r>
                <a14:m>
                  <m:oMath xmlns:m="http://schemas.openxmlformats.org/officeDocument/2006/math">
                    <m:r>
                      <a:rPr lang="en-CA" altLang="en-US" sz="1800" i="1">
                        <a:latin typeface="Cambria Math"/>
                      </a:rPr>
                      <m:t>𝐺</m:t>
                    </m:r>
                    <m:r>
                      <a:rPr lang="en-CA" altLang="en-US" sz="1800" i="1">
                        <a:latin typeface="Cambria Math"/>
                      </a:rPr>
                      <m:t>=(</m:t>
                    </m:r>
                    <m:r>
                      <a:rPr lang="en-CA" altLang="en-US" sz="1800" i="1">
                        <a:latin typeface="Cambria Math"/>
                      </a:rPr>
                      <m:t>𝑉</m:t>
                    </m:r>
                    <m:r>
                      <a:rPr lang="en-CA" altLang="en-US" sz="1800" i="1">
                        <a:latin typeface="Cambria Math"/>
                      </a:rPr>
                      <m:t>,</m:t>
                    </m:r>
                    <m:r>
                      <a:rPr lang="en-CA" altLang="en-US" sz="1800" i="1">
                        <a:latin typeface="Cambria Math"/>
                      </a:rPr>
                      <m:t>𝐸</m:t>
                    </m:r>
                    <m:r>
                      <a:rPr lang="en-CA" altLang="en-US" sz="1800" i="1">
                        <a:latin typeface="Cambria Math"/>
                      </a:rPr>
                      <m:t>)</m:t>
                    </m:r>
                  </m:oMath>
                </a14:m>
                <a:r>
                  <a:rPr lang="en-US" altLang="en-US" sz="1800" dirty="0"/>
                  <a:t>  be an undirected graph, </a:t>
                </a:r>
                <a:r>
                  <a:rPr lang="en-US" altLang="en-US" sz="1800" dirty="0" smtClean="0"/>
                  <a:t>with </a:t>
                </a:r>
                <a14:m>
                  <m:oMath xmlns:m="http://schemas.openxmlformats.org/officeDocument/2006/math">
                    <m:r>
                      <a:rPr lang="en-CA" altLang="en-US" sz="1800" i="1">
                        <a:latin typeface="Cambria Math"/>
                      </a:rPr>
                      <m:t>𝑢</m:t>
                    </m:r>
                    <m:r>
                      <a:rPr lang="en-CA" altLang="en-US" sz="1800" i="1">
                        <a:latin typeface="Cambria Math"/>
                      </a:rPr>
                      <m:t>,</m:t>
                    </m:r>
                    <m:r>
                      <a:rPr lang="en-CA" altLang="en-US" sz="1800" i="1">
                        <a:latin typeface="Cambria Math"/>
                      </a:rPr>
                      <m:t>𝑣</m:t>
                    </m:r>
                    <m:r>
                      <a:rPr lang="en-CA" altLang="en-US" sz="1800" i="1">
                        <a:latin typeface="Cambria Math"/>
                      </a:rPr>
                      <m:t>∈</m:t>
                    </m:r>
                    <m:r>
                      <a:rPr lang="en-CA" altLang="en-US" sz="1800" i="1">
                        <a:latin typeface="Cambria Math"/>
                      </a:rPr>
                      <m:t>𝑉</m:t>
                    </m:r>
                  </m:oMath>
                </a14:m>
                <a:r>
                  <a:rPr lang="en-US" altLang="en-US" sz="1800" dirty="0">
                    <a:sym typeface="Symbol" pitchFamily="18" charset="2"/>
                  </a:rPr>
                  <a:t>,  </a:t>
                </a:r>
                <a14:m>
                  <m:oMath xmlns:m="http://schemas.openxmlformats.org/officeDocument/2006/math">
                    <m:r>
                      <a:rPr lang="en-CA" altLang="en-US" sz="1800" i="1">
                        <a:latin typeface="Cambria Math"/>
                        <a:sym typeface="Symbol" pitchFamily="18" charset="2"/>
                      </a:rPr>
                      <m:t>𝑢</m:t>
                    </m:r>
                    <m:r>
                      <a:rPr lang="en-CA" altLang="en-US" sz="1800" i="1">
                        <a:latin typeface="Cambria Math"/>
                        <a:sym typeface="Symbol" pitchFamily="18" charset="2"/>
                      </a:rPr>
                      <m:t>≠</m:t>
                    </m:r>
                    <m:r>
                      <a:rPr lang="en-CA" altLang="en-US" sz="1800" i="1">
                        <a:latin typeface="Cambria Math"/>
                        <a:sym typeface="Symbol" pitchFamily="18" charset="2"/>
                      </a:rPr>
                      <m:t>𝑣</m:t>
                    </m:r>
                  </m:oMath>
                </a14:m>
                <a:r>
                  <a:rPr lang="en-US" altLang="en-US" sz="1800" dirty="0" smtClean="0">
                    <a:sym typeface="Symbol" pitchFamily="18" charset="2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altLang="en-US" sz="1800" dirty="0" smtClean="0">
                    <a:sym typeface="Symbol" pitchFamily="18" charset="2"/>
                  </a:rPr>
                  <a:t>If </a:t>
                </a:r>
                <a:r>
                  <a:rPr lang="en-US" altLang="en-US" sz="1800" dirty="0">
                    <a:sym typeface="Symbol" pitchFamily="18" charset="2"/>
                  </a:rPr>
                  <a:t>there exists a walk </a:t>
                </a:r>
                <a:r>
                  <a:rPr lang="en-US" altLang="en-US" sz="1800" dirty="0" smtClean="0">
                    <a:sym typeface="Symbol" pitchFamily="18" charset="2"/>
                  </a:rPr>
                  <a:t>in G from u to v,  </a:t>
                </a:r>
                <a:r>
                  <a:rPr lang="en-US" altLang="en-US" sz="1800" dirty="0">
                    <a:sym typeface="Symbol" pitchFamily="18" charset="2"/>
                  </a:rPr>
                  <a:t>then there is a path </a:t>
                </a:r>
                <a:r>
                  <a:rPr lang="en-US" altLang="en-US" sz="1800" dirty="0" smtClean="0">
                    <a:sym typeface="Symbol" pitchFamily="18" charset="2"/>
                  </a:rPr>
                  <a:t>in G from u to v.</a:t>
                </a:r>
              </a:p>
              <a:p>
                <a:pPr marL="0" indent="0">
                  <a:buNone/>
                </a:pPr>
                <a:endParaRPr lang="en-US" sz="1800" u="sng" dirty="0" smtClean="0"/>
              </a:p>
              <a:p>
                <a:pPr marL="0" indent="0">
                  <a:buNone/>
                </a:pPr>
                <a:r>
                  <a:rPr lang="en-US" sz="1800" u="sng" dirty="0" smtClean="0"/>
                  <a:t>Proof</a:t>
                </a:r>
                <a:r>
                  <a:rPr lang="en-US" sz="1800" dirty="0" smtClean="0"/>
                  <a:t>: </a:t>
                </a:r>
                <a:r>
                  <a:rPr lang="en-US" sz="1800" dirty="0"/>
                  <a:t>Take a walk from </a:t>
                </a:r>
                <a:r>
                  <a:rPr lang="en-US" sz="1800" dirty="0" smtClean="0"/>
                  <a:t>u </a:t>
                </a:r>
                <a:r>
                  <a:rPr lang="en-US" sz="1800" dirty="0"/>
                  <a:t>to </a:t>
                </a:r>
                <a:r>
                  <a:rPr lang="en-US" sz="1800" dirty="0" smtClean="0"/>
                  <a:t>v:  𝑢</a:t>
                </a:r>
                <a:r>
                  <a:rPr lang="en-US" sz="1800" dirty="0"/>
                  <a:t>=𝑢</a:t>
                </a:r>
                <a:r>
                  <a:rPr lang="en-US" sz="1800" baseline="-25000" dirty="0"/>
                  <a:t>0</a:t>
                </a:r>
                <a:r>
                  <a:rPr lang="en-US" sz="1800" dirty="0"/>
                  <a:t>, 𝑒</a:t>
                </a:r>
                <a:r>
                  <a:rPr lang="en-US" sz="1800" baseline="-25000" dirty="0"/>
                  <a:t>1</a:t>
                </a:r>
                <a:r>
                  <a:rPr lang="en-US" sz="1800" dirty="0"/>
                  <a:t>, 𝑢</a:t>
                </a:r>
                <a:r>
                  <a:rPr lang="en-US" sz="1800" baseline="-25000" dirty="0"/>
                  <a:t>1</a:t>
                </a:r>
                <a:r>
                  <a:rPr lang="en-US" sz="1800" dirty="0"/>
                  <a:t>, 𝑒</a:t>
                </a:r>
                <a:r>
                  <a:rPr lang="en-US" sz="1800" baseline="-25000" dirty="0"/>
                  <a:t>2</a:t>
                </a:r>
                <a:r>
                  <a:rPr lang="en-US" sz="1800" dirty="0"/>
                  <a:t>, 𝑢</a:t>
                </a:r>
                <a:r>
                  <a:rPr lang="en-US" sz="1800" baseline="-25000" dirty="0"/>
                  <a:t>2</a:t>
                </a:r>
                <a:r>
                  <a:rPr lang="en-US" sz="1800" dirty="0"/>
                  <a:t>, 𝑒</a:t>
                </a:r>
                <a:r>
                  <a:rPr lang="en-US" sz="1800" baseline="-25000" dirty="0"/>
                  <a:t>3</a:t>
                </a:r>
                <a:r>
                  <a:rPr lang="en-US" sz="1800" dirty="0"/>
                  <a:t>,…, 𝑒</a:t>
                </a:r>
                <a:r>
                  <a:rPr lang="en-US" sz="1800" baseline="-25000" dirty="0"/>
                  <a:t>𝑛−1</a:t>
                </a:r>
                <a:r>
                  <a:rPr lang="en-US" sz="1800" dirty="0"/>
                  <a:t>, 𝑢</a:t>
                </a:r>
                <a:r>
                  <a:rPr lang="en-US" sz="1800" baseline="-25000" dirty="0"/>
                  <a:t>𝑛−1</a:t>
                </a:r>
                <a:r>
                  <a:rPr lang="en-US" sz="1800" dirty="0"/>
                  <a:t>, 𝑒</a:t>
                </a:r>
                <a:r>
                  <a:rPr lang="en-US" sz="1800" baseline="-25000" dirty="0"/>
                  <a:t>𝑛</a:t>
                </a:r>
                <a:r>
                  <a:rPr lang="en-US" sz="1800" dirty="0"/>
                  <a:t>, 𝑢</a:t>
                </a:r>
                <a:r>
                  <a:rPr lang="en-US" sz="1800" baseline="-25000" dirty="0"/>
                  <a:t>𝑛</a:t>
                </a:r>
                <a:r>
                  <a:rPr lang="en-US" sz="1800" dirty="0"/>
                  <a:t>=</a:t>
                </a:r>
                <a:r>
                  <a:rPr lang="en-US" sz="1800" dirty="0" smtClean="0"/>
                  <a:t>𝑣.</a:t>
                </a:r>
              </a:p>
              <a:p>
                <a:r>
                  <a:rPr lang="en-US" sz="1800" dirty="0" smtClean="0"/>
                  <a:t>If </a:t>
                </a:r>
                <a:r>
                  <a:rPr lang="en-US" sz="1800" dirty="0"/>
                  <a:t>this is a path then we are done.</a:t>
                </a:r>
              </a:p>
              <a:p>
                <a:r>
                  <a:rPr lang="en-US" sz="1800" dirty="0" smtClean="0"/>
                  <a:t>Otherwise </a:t>
                </a:r>
                <a:r>
                  <a:rPr lang="en-US" sz="1800" dirty="0"/>
                  <a:t>for </a:t>
                </a:r>
                <a:r>
                  <a:rPr lang="en-US" sz="1800" dirty="0" smtClean="0"/>
                  <a:t>some k &lt; m &lt; n we have </a:t>
                </a:r>
                <a:r>
                  <a:rPr lang="en-US" sz="1800" dirty="0" err="1" smtClean="0"/>
                  <a:t>u</a:t>
                </a:r>
                <a:r>
                  <a:rPr lang="en-US" sz="1800" baseline="-25000" dirty="0" err="1" smtClean="0"/>
                  <a:t>k</a:t>
                </a:r>
                <a:r>
                  <a:rPr lang="en-US" sz="1800" dirty="0" smtClean="0"/>
                  <a:t> = u</a:t>
                </a:r>
                <a:r>
                  <a:rPr lang="en-US" sz="1800" baseline="-25000" dirty="0" smtClean="0"/>
                  <a:t>m</a:t>
                </a:r>
                <a:r>
                  <a:rPr lang="en-US" sz="1800" dirty="0" smtClean="0"/>
                  <a:t>.</a:t>
                </a:r>
                <a:endParaRPr lang="en-US" sz="1800" dirty="0"/>
              </a:p>
              <a:p>
                <a:r>
                  <a:rPr lang="en-US" sz="1800" dirty="0" smtClean="0"/>
                  <a:t>If, so we can create a shortcut and take the </a:t>
                </a:r>
                <a:r>
                  <a:rPr lang="en-US" sz="1800" dirty="0"/>
                  <a:t>sequence</a:t>
                </a:r>
              </a:p>
              <a:p>
                <a:r>
                  <a:rPr lang="en-US" sz="1800" dirty="0"/>
                  <a:t>𝑢=𝑢</a:t>
                </a:r>
                <a:r>
                  <a:rPr lang="en-US" sz="1800" baseline="-25000" dirty="0"/>
                  <a:t>0</a:t>
                </a:r>
                <a:r>
                  <a:rPr lang="en-US" sz="1800" dirty="0"/>
                  <a:t>, 𝑒</a:t>
                </a:r>
                <a:r>
                  <a:rPr lang="en-US" sz="1800" baseline="-25000" dirty="0"/>
                  <a:t>1</a:t>
                </a:r>
                <a:r>
                  <a:rPr lang="en-US" sz="1800" dirty="0"/>
                  <a:t>, 𝑢</a:t>
                </a:r>
                <a:r>
                  <a:rPr lang="en-US" sz="1800" baseline="-25000" dirty="0"/>
                  <a:t>1</a:t>
                </a:r>
                <a:r>
                  <a:rPr lang="en-US" sz="1800" dirty="0"/>
                  <a:t>, 𝑒</a:t>
                </a:r>
                <a:r>
                  <a:rPr lang="en-US" sz="1800" baseline="-25000" dirty="0"/>
                  <a:t>2</a:t>
                </a:r>
                <a:r>
                  <a:rPr lang="en-US" sz="1800" dirty="0"/>
                  <a:t>, 𝑢</a:t>
                </a:r>
                <a:r>
                  <a:rPr lang="en-US" sz="1800" baseline="-25000" dirty="0" smtClean="0"/>
                  <a:t>2</a:t>
                </a:r>
                <a:r>
                  <a:rPr lang="en-US" sz="1800" dirty="0" smtClean="0"/>
                  <a:t>,…, 𝑒</a:t>
                </a:r>
                <a:r>
                  <a:rPr lang="en-US" sz="1800" baseline="-25000" dirty="0" smtClean="0"/>
                  <a:t>k</a:t>
                </a:r>
                <a:r>
                  <a:rPr lang="en-US" sz="1800" dirty="0" smtClean="0"/>
                  <a:t>, </a:t>
                </a:r>
                <a:r>
                  <a:rPr lang="en-US" sz="1800" dirty="0">
                    <a:solidFill>
                      <a:srgbClr val="FF0000"/>
                    </a:solidFill>
                  </a:rPr>
                  <a:t>𝑢</a:t>
                </a:r>
                <a:r>
                  <a:rPr lang="en-US" sz="1800" baseline="-25000" dirty="0">
                    <a:solidFill>
                      <a:srgbClr val="FF0000"/>
                    </a:solidFill>
                  </a:rPr>
                  <a:t>k</a:t>
                </a:r>
                <a:r>
                  <a:rPr lang="en-US" sz="1800" dirty="0" smtClean="0">
                    <a:solidFill>
                      <a:srgbClr val="FF0000"/>
                    </a:solidFill>
                  </a:rPr>
                  <a:t>=</a:t>
                </a:r>
                <a:r>
                  <a:rPr lang="en-US" sz="1800" dirty="0">
                    <a:solidFill>
                      <a:srgbClr val="FF0000"/>
                    </a:solidFill>
                  </a:rPr>
                  <a:t> </a:t>
                </a:r>
                <a:r>
                  <a:rPr lang="en-US" sz="1800" dirty="0" smtClean="0">
                    <a:solidFill>
                      <a:srgbClr val="FF0000"/>
                    </a:solidFill>
                  </a:rPr>
                  <a:t>𝑢</a:t>
                </a:r>
                <a:r>
                  <a:rPr lang="en-US" sz="1800" baseline="-25000" dirty="0" smtClean="0">
                    <a:solidFill>
                      <a:srgbClr val="FF0000"/>
                    </a:solidFill>
                  </a:rPr>
                  <a:t>m</a:t>
                </a:r>
                <a:r>
                  <a:rPr lang="en-US" sz="1800" dirty="0" smtClean="0"/>
                  <a:t>,</a:t>
                </a:r>
                <a:r>
                  <a:rPr lang="en-US" sz="1800" dirty="0"/>
                  <a:t> </a:t>
                </a:r>
                <a:r>
                  <a:rPr lang="en-US" sz="1800" dirty="0" smtClean="0"/>
                  <a:t>𝑒</a:t>
                </a:r>
                <a:r>
                  <a:rPr lang="en-US" sz="1800" i="1" baseline="-25000" dirty="0" smtClean="0"/>
                  <a:t>m+1</a:t>
                </a:r>
                <a:r>
                  <a:rPr lang="en-US" sz="1800" dirty="0" smtClean="0"/>
                  <a:t>, 𝑢</a:t>
                </a:r>
                <a:r>
                  <a:rPr lang="en-US" sz="1800" baseline="-25000" dirty="0" smtClean="0"/>
                  <a:t>m+1</a:t>
                </a:r>
                <a:r>
                  <a:rPr lang="en-US" sz="1800" dirty="0" smtClean="0"/>
                  <a:t> …,</a:t>
                </a:r>
                <a:r>
                  <a:rPr lang="en-US" sz="1800" dirty="0"/>
                  <a:t> 𝑒</a:t>
                </a:r>
                <a:r>
                  <a:rPr lang="en-US" sz="1800" baseline="-25000" dirty="0"/>
                  <a:t>𝑛−1</a:t>
                </a:r>
                <a:r>
                  <a:rPr lang="en-US" sz="1800" dirty="0"/>
                  <a:t>, 𝑢</a:t>
                </a:r>
                <a:r>
                  <a:rPr lang="en-US" sz="1800" baseline="-25000" dirty="0"/>
                  <a:t>𝑛−1</a:t>
                </a:r>
                <a:r>
                  <a:rPr lang="en-US" sz="1800" dirty="0"/>
                  <a:t>, </a:t>
                </a:r>
                <a:r>
                  <a:rPr lang="en-US" sz="1800" dirty="0" smtClean="0"/>
                  <a:t>𝑒</a:t>
                </a:r>
                <a:r>
                  <a:rPr lang="en-US" sz="1800" baseline="-25000" dirty="0" smtClean="0"/>
                  <a:t>𝑛</a:t>
                </a:r>
                <a:r>
                  <a:rPr lang="en-US" sz="1800" dirty="0"/>
                  <a:t>, 𝑢</a:t>
                </a:r>
                <a:r>
                  <a:rPr lang="en-US" sz="1800" baseline="-25000" dirty="0"/>
                  <a:t>𝑛</a:t>
                </a:r>
                <a:r>
                  <a:rPr lang="en-US" sz="1800" dirty="0"/>
                  <a:t>=𝑣. </a:t>
                </a:r>
                <a:endParaRPr lang="en-US" sz="1800" dirty="0" smtClean="0"/>
              </a:p>
              <a:p>
                <a:r>
                  <a:rPr lang="en-US" sz="1800" dirty="0" smtClean="0"/>
                  <a:t>This walk is shorter. </a:t>
                </a:r>
                <a:endParaRPr lang="en-US" sz="1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18" t="-1541" b="-37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42" name="Rounded Rectangle 41"/>
          <p:cNvSpPr/>
          <p:nvPr/>
        </p:nvSpPr>
        <p:spPr>
          <a:xfrm>
            <a:off x="2514600" y="990600"/>
            <a:ext cx="4267200" cy="209113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sz="1800" dirty="0" smtClean="0"/>
              <a:t>We can repeat the argument:</a:t>
            </a:r>
          </a:p>
          <a:p>
            <a:pPr marL="0" indent="0">
              <a:buNone/>
            </a:pPr>
            <a:r>
              <a:rPr lang="en-US" sz="1800" dirty="0" smtClean="0"/>
              <a:t>Either (1) we already have a path</a:t>
            </a:r>
            <a:br>
              <a:rPr lang="en-US" sz="1800" dirty="0" smtClean="0"/>
            </a:br>
            <a:r>
              <a:rPr lang="en-US" sz="1800" dirty="0" smtClean="0"/>
              <a:t>or (2) we can make the walk shorted.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dirty="0" smtClean="0"/>
              <a:t>But we cannot continue this forever,</a:t>
            </a:r>
          </a:p>
          <a:p>
            <a:r>
              <a:rPr lang="en-US" sz="1800" dirty="0" smtClean="0"/>
              <a:t>hence we will reach a path at some point.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206815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Connected components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smtClean="0"/>
              <a:t>An undirected graph G=(V,E) is said to be </a:t>
            </a:r>
            <a:r>
              <a:rPr lang="en-US" sz="1800" dirty="0" smtClean="0">
                <a:solidFill>
                  <a:srgbClr val="FF0000"/>
                </a:solidFill>
              </a:rPr>
              <a:t>connected </a:t>
            </a:r>
            <a:r>
              <a:rPr lang="en-US" sz="1800" dirty="0" smtClean="0"/>
              <a:t>if there is a path between any two vertices in G.</a:t>
            </a: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If a graph is not connected we may consider its </a:t>
            </a:r>
            <a:r>
              <a:rPr lang="en-US" sz="1800" dirty="0" smtClean="0">
                <a:solidFill>
                  <a:srgbClr val="FF0000"/>
                </a:solidFill>
              </a:rPr>
              <a:t>connected components</a:t>
            </a:r>
            <a:r>
              <a:rPr lang="en-US" sz="1800" dirty="0" smtClean="0"/>
              <a:t>:</a:t>
            </a:r>
          </a:p>
          <a:p>
            <a:pPr marL="0" indent="0">
              <a:buNone/>
            </a:pPr>
            <a:r>
              <a:rPr lang="en-US" sz="1800" dirty="0" smtClean="0"/>
              <a:t>A </a:t>
            </a:r>
            <a:r>
              <a:rPr lang="en-US" sz="1800" dirty="0" smtClean="0">
                <a:solidFill>
                  <a:srgbClr val="FF0000"/>
                </a:solidFill>
              </a:rPr>
              <a:t>connected component</a:t>
            </a:r>
            <a:r>
              <a:rPr lang="en-US" sz="1800" dirty="0" smtClean="0"/>
              <a:t> W is a subset of vertices such that there is a path between any two vertices in W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The graph has three connected components:</a:t>
            </a:r>
          </a:p>
          <a:p>
            <a:r>
              <a:rPr lang="en-US" sz="1800" dirty="0" smtClean="0"/>
              <a:t>{</a:t>
            </a:r>
            <a:r>
              <a:rPr lang="en-US" sz="1800" dirty="0" err="1" smtClean="0"/>
              <a:t>a,b,c,d,e,f</a:t>
            </a:r>
            <a:r>
              <a:rPr lang="en-US" sz="1800" dirty="0" smtClean="0"/>
              <a:t>}</a:t>
            </a:r>
          </a:p>
          <a:p>
            <a:r>
              <a:rPr lang="en-US" sz="1800" dirty="0" smtClean="0"/>
              <a:t>{g}</a:t>
            </a:r>
          </a:p>
          <a:p>
            <a:r>
              <a:rPr lang="en-US" sz="1800" dirty="0" smtClean="0"/>
              <a:t>{</a:t>
            </a:r>
            <a:r>
              <a:rPr lang="en-US" sz="1800" dirty="0" err="1" smtClean="0"/>
              <a:t>p,q,r,s,t</a:t>
            </a:r>
            <a:r>
              <a:rPr lang="en-US" sz="1800" dirty="0" smtClean="0"/>
              <a:t>}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13</a:t>
            </a:fld>
            <a:endParaRPr lang="en-US" altLang="en-US"/>
          </a:p>
        </p:txBody>
      </p:sp>
      <p:grpSp>
        <p:nvGrpSpPr>
          <p:cNvPr id="30" name="Group 50"/>
          <p:cNvGrpSpPr>
            <a:grpSpLocks/>
          </p:cNvGrpSpPr>
          <p:nvPr/>
        </p:nvGrpSpPr>
        <p:grpSpPr bwMode="auto">
          <a:xfrm>
            <a:off x="848518" y="3581400"/>
            <a:ext cx="7446963" cy="1822450"/>
            <a:chOff x="662" y="1912"/>
            <a:chExt cx="4691" cy="1148"/>
          </a:xfrm>
        </p:grpSpPr>
        <p:sp>
          <p:nvSpPr>
            <p:cNvPr id="31" name="Oval 4"/>
            <p:cNvSpPr>
              <a:spLocks noChangeArrowheads="1"/>
            </p:cNvSpPr>
            <p:nvPr/>
          </p:nvSpPr>
          <p:spPr bwMode="auto">
            <a:xfrm>
              <a:off x="720" y="278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2" name="Oval 5"/>
            <p:cNvSpPr>
              <a:spLocks noChangeArrowheads="1"/>
            </p:cNvSpPr>
            <p:nvPr/>
          </p:nvSpPr>
          <p:spPr bwMode="auto">
            <a:xfrm>
              <a:off x="1488" y="278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3" name="Oval 6"/>
            <p:cNvSpPr>
              <a:spLocks noChangeArrowheads="1"/>
            </p:cNvSpPr>
            <p:nvPr/>
          </p:nvSpPr>
          <p:spPr bwMode="auto">
            <a:xfrm>
              <a:off x="2304" y="278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4" name="Oval 7"/>
            <p:cNvSpPr>
              <a:spLocks noChangeArrowheads="1"/>
            </p:cNvSpPr>
            <p:nvPr/>
          </p:nvSpPr>
          <p:spPr bwMode="auto">
            <a:xfrm>
              <a:off x="3024" y="278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5" name="Oval 8"/>
            <p:cNvSpPr>
              <a:spLocks noChangeArrowheads="1"/>
            </p:cNvSpPr>
            <p:nvPr/>
          </p:nvSpPr>
          <p:spPr bwMode="auto">
            <a:xfrm>
              <a:off x="1488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6" name="Oval 9"/>
            <p:cNvSpPr>
              <a:spLocks noChangeArrowheads="1"/>
            </p:cNvSpPr>
            <p:nvPr/>
          </p:nvSpPr>
          <p:spPr bwMode="auto">
            <a:xfrm>
              <a:off x="2304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7" name="Oval 10"/>
            <p:cNvSpPr>
              <a:spLocks noChangeArrowheads="1"/>
            </p:cNvSpPr>
            <p:nvPr/>
          </p:nvSpPr>
          <p:spPr bwMode="auto">
            <a:xfrm>
              <a:off x="3024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38" name="AutoShape 11"/>
            <p:cNvCxnSpPr>
              <a:cxnSpLocks noChangeShapeType="1"/>
              <a:stCxn id="35" idx="3"/>
              <a:endCxn id="31" idx="7"/>
            </p:cNvCxnSpPr>
            <p:nvPr/>
          </p:nvCxnSpPr>
          <p:spPr bwMode="auto">
            <a:xfrm flipH="1">
              <a:off x="802" y="2194"/>
              <a:ext cx="700" cy="6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" name="AutoShape 12"/>
            <p:cNvCxnSpPr>
              <a:cxnSpLocks noChangeShapeType="1"/>
              <a:stCxn id="32" idx="2"/>
              <a:endCxn id="31" idx="6"/>
            </p:cNvCxnSpPr>
            <p:nvPr/>
          </p:nvCxnSpPr>
          <p:spPr bwMode="auto">
            <a:xfrm flipH="1">
              <a:off x="816" y="2832"/>
              <a:ext cx="672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" name="AutoShape 13"/>
            <p:cNvCxnSpPr>
              <a:cxnSpLocks noChangeShapeType="1"/>
              <a:stCxn id="33" idx="2"/>
              <a:endCxn id="32" idx="6"/>
            </p:cNvCxnSpPr>
            <p:nvPr/>
          </p:nvCxnSpPr>
          <p:spPr bwMode="auto">
            <a:xfrm flipH="1">
              <a:off x="1584" y="2832"/>
              <a:ext cx="72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" name="AutoShape 14"/>
            <p:cNvCxnSpPr>
              <a:cxnSpLocks noChangeShapeType="1"/>
              <a:stCxn id="35" idx="4"/>
              <a:endCxn id="32" idx="0"/>
            </p:cNvCxnSpPr>
            <p:nvPr/>
          </p:nvCxnSpPr>
          <p:spPr bwMode="auto">
            <a:xfrm>
              <a:off x="1536" y="2208"/>
              <a:ext cx="0" cy="57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" name="AutoShape 15"/>
            <p:cNvCxnSpPr>
              <a:cxnSpLocks noChangeShapeType="1"/>
              <a:stCxn id="36" idx="2"/>
              <a:endCxn id="35" idx="6"/>
            </p:cNvCxnSpPr>
            <p:nvPr/>
          </p:nvCxnSpPr>
          <p:spPr bwMode="auto">
            <a:xfrm flipH="1">
              <a:off x="1584" y="2160"/>
              <a:ext cx="72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4" name="AutoShape 16"/>
            <p:cNvCxnSpPr>
              <a:cxnSpLocks noChangeShapeType="1"/>
              <a:stCxn id="36" idx="3"/>
              <a:endCxn id="32" idx="7"/>
            </p:cNvCxnSpPr>
            <p:nvPr/>
          </p:nvCxnSpPr>
          <p:spPr bwMode="auto">
            <a:xfrm flipH="1">
              <a:off x="1570" y="2194"/>
              <a:ext cx="748" cy="6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5" name="AutoShape 17"/>
            <p:cNvCxnSpPr>
              <a:cxnSpLocks noChangeShapeType="1"/>
              <a:stCxn id="33" idx="1"/>
              <a:endCxn id="35" idx="5"/>
            </p:cNvCxnSpPr>
            <p:nvPr/>
          </p:nvCxnSpPr>
          <p:spPr bwMode="auto">
            <a:xfrm flipH="1" flipV="1">
              <a:off x="1570" y="2194"/>
              <a:ext cx="748" cy="6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6" name="AutoShape 18"/>
            <p:cNvCxnSpPr>
              <a:cxnSpLocks noChangeShapeType="1"/>
              <a:stCxn id="36" idx="4"/>
              <a:endCxn id="33" idx="0"/>
            </p:cNvCxnSpPr>
            <p:nvPr/>
          </p:nvCxnSpPr>
          <p:spPr bwMode="auto">
            <a:xfrm>
              <a:off x="2352" y="2208"/>
              <a:ext cx="0" cy="57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7" name="AutoShape 19"/>
            <p:cNvCxnSpPr>
              <a:cxnSpLocks noChangeShapeType="1"/>
              <a:stCxn id="37" idx="2"/>
              <a:endCxn id="36" idx="6"/>
            </p:cNvCxnSpPr>
            <p:nvPr/>
          </p:nvCxnSpPr>
          <p:spPr bwMode="auto">
            <a:xfrm flipH="1">
              <a:off x="2400" y="2160"/>
              <a:ext cx="624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8" name="Oval 20"/>
            <p:cNvSpPr>
              <a:spLocks noChangeArrowheads="1"/>
            </p:cNvSpPr>
            <p:nvPr/>
          </p:nvSpPr>
          <p:spPr bwMode="auto">
            <a:xfrm>
              <a:off x="3696" y="278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49" name="Oval 21"/>
            <p:cNvSpPr>
              <a:spLocks noChangeArrowheads="1"/>
            </p:cNvSpPr>
            <p:nvPr/>
          </p:nvSpPr>
          <p:spPr bwMode="auto">
            <a:xfrm>
              <a:off x="4512" y="278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50" name="Oval 23"/>
            <p:cNvSpPr>
              <a:spLocks noChangeArrowheads="1"/>
            </p:cNvSpPr>
            <p:nvPr/>
          </p:nvSpPr>
          <p:spPr bwMode="auto">
            <a:xfrm>
              <a:off x="3696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51" name="Oval 24"/>
            <p:cNvSpPr>
              <a:spLocks noChangeArrowheads="1"/>
            </p:cNvSpPr>
            <p:nvPr/>
          </p:nvSpPr>
          <p:spPr bwMode="auto">
            <a:xfrm>
              <a:off x="4512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52" name="Oval 25"/>
            <p:cNvSpPr>
              <a:spLocks noChangeArrowheads="1"/>
            </p:cNvSpPr>
            <p:nvPr/>
          </p:nvSpPr>
          <p:spPr bwMode="auto">
            <a:xfrm>
              <a:off x="5232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53" name="AutoShape 26"/>
            <p:cNvCxnSpPr>
              <a:cxnSpLocks noChangeShapeType="1"/>
              <a:stCxn id="49" idx="2"/>
              <a:endCxn id="48" idx="6"/>
            </p:cNvCxnSpPr>
            <p:nvPr/>
          </p:nvCxnSpPr>
          <p:spPr bwMode="auto">
            <a:xfrm flipH="1">
              <a:off x="3792" y="2832"/>
              <a:ext cx="72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4" name="AutoShape 28"/>
            <p:cNvCxnSpPr>
              <a:cxnSpLocks noChangeShapeType="1"/>
              <a:stCxn id="51" idx="2"/>
              <a:endCxn id="50" idx="6"/>
            </p:cNvCxnSpPr>
            <p:nvPr/>
          </p:nvCxnSpPr>
          <p:spPr bwMode="auto">
            <a:xfrm flipH="1">
              <a:off x="3792" y="2160"/>
              <a:ext cx="72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5" name="AutoShape 29"/>
            <p:cNvCxnSpPr>
              <a:cxnSpLocks noChangeShapeType="1"/>
              <a:stCxn id="51" idx="3"/>
              <a:endCxn id="48" idx="6"/>
            </p:cNvCxnSpPr>
            <p:nvPr/>
          </p:nvCxnSpPr>
          <p:spPr bwMode="auto">
            <a:xfrm flipH="1">
              <a:off x="3792" y="2194"/>
              <a:ext cx="734" cy="63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6" name="AutoShape 30"/>
            <p:cNvCxnSpPr>
              <a:cxnSpLocks noChangeShapeType="1"/>
              <a:stCxn id="49" idx="1"/>
              <a:endCxn id="50" idx="6"/>
            </p:cNvCxnSpPr>
            <p:nvPr/>
          </p:nvCxnSpPr>
          <p:spPr bwMode="auto">
            <a:xfrm flipH="1" flipV="1">
              <a:off x="3792" y="2160"/>
              <a:ext cx="734" cy="63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7" name="AutoShape 31"/>
            <p:cNvCxnSpPr>
              <a:cxnSpLocks noChangeShapeType="1"/>
              <a:stCxn id="51" idx="4"/>
              <a:endCxn id="49" idx="0"/>
            </p:cNvCxnSpPr>
            <p:nvPr/>
          </p:nvCxnSpPr>
          <p:spPr bwMode="auto">
            <a:xfrm>
              <a:off x="4560" y="2208"/>
              <a:ext cx="0" cy="57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8" name="AutoShape 32"/>
            <p:cNvCxnSpPr>
              <a:cxnSpLocks noChangeShapeType="1"/>
              <a:stCxn id="52" idx="2"/>
              <a:endCxn id="51" idx="6"/>
            </p:cNvCxnSpPr>
            <p:nvPr/>
          </p:nvCxnSpPr>
          <p:spPr bwMode="auto">
            <a:xfrm flipH="1">
              <a:off x="4608" y="2160"/>
              <a:ext cx="624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9" name="AutoShape 33"/>
            <p:cNvCxnSpPr>
              <a:cxnSpLocks noChangeShapeType="1"/>
              <a:stCxn id="50" idx="2"/>
              <a:endCxn id="48" idx="2"/>
            </p:cNvCxnSpPr>
            <p:nvPr/>
          </p:nvCxnSpPr>
          <p:spPr bwMode="auto">
            <a:xfrm rot="10800000" flipH="1" flipV="1">
              <a:off x="3696" y="2160"/>
              <a:ext cx="1" cy="672"/>
            </a:xfrm>
            <a:prstGeom prst="curvedConnector3">
              <a:avLst>
                <a:gd name="adj1" fmla="val -1440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0" name="Text Box 38"/>
            <p:cNvSpPr txBox="1">
              <a:spLocks noChangeArrowheads="1"/>
            </p:cNvSpPr>
            <p:nvPr/>
          </p:nvSpPr>
          <p:spPr bwMode="auto">
            <a:xfrm>
              <a:off x="662" y="2848"/>
              <a:ext cx="17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a</a:t>
              </a:r>
            </a:p>
          </p:txBody>
        </p:sp>
        <p:sp>
          <p:nvSpPr>
            <p:cNvPr id="61" name="Text Box 39"/>
            <p:cNvSpPr txBox="1">
              <a:spLocks noChangeArrowheads="1"/>
            </p:cNvSpPr>
            <p:nvPr/>
          </p:nvSpPr>
          <p:spPr bwMode="auto">
            <a:xfrm>
              <a:off x="1458" y="2848"/>
              <a:ext cx="14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f</a:t>
              </a:r>
            </a:p>
          </p:txBody>
        </p:sp>
        <p:sp>
          <p:nvSpPr>
            <p:cNvPr id="62" name="Text Box 40"/>
            <p:cNvSpPr txBox="1">
              <a:spLocks noChangeArrowheads="1"/>
            </p:cNvSpPr>
            <p:nvPr/>
          </p:nvSpPr>
          <p:spPr bwMode="auto">
            <a:xfrm>
              <a:off x="2264" y="2848"/>
              <a:ext cx="17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e</a:t>
              </a:r>
            </a:p>
          </p:txBody>
        </p:sp>
        <p:sp>
          <p:nvSpPr>
            <p:cNvPr id="63" name="Text Box 41"/>
            <p:cNvSpPr txBox="1">
              <a:spLocks noChangeArrowheads="1"/>
            </p:cNvSpPr>
            <p:nvPr/>
          </p:nvSpPr>
          <p:spPr bwMode="auto">
            <a:xfrm>
              <a:off x="2994" y="2848"/>
              <a:ext cx="17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g</a:t>
              </a:r>
            </a:p>
          </p:txBody>
        </p:sp>
        <p:sp>
          <p:nvSpPr>
            <p:cNvPr id="64" name="Text Box 42"/>
            <p:cNvSpPr txBox="1">
              <a:spLocks noChangeArrowheads="1"/>
            </p:cNvSpPr>
            <p:nvPr/>
          </p:nvSpPr>
          <p:spPr bwMode="auto">
            <a:xfrm>
              <a:off x="2992" y="1912"/>
              <a:ext cx="17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d</a:t>
              </a:r>
            </a:p>
          </p:txBody>
        </p:sp>
        <p:sp>
          <p:nvSpPr>
            <p:cNvPr id="65" name="Text Box 43"/>
            <p:cNvSpPr txBox="1">
              <a:spLocks noChangeArrowheads="1"/>
            </p:cNvSpPr>
            <p:nvPr/>
          </p:nvSpPr>
          <p:spPr bwMode="auto">
            <a:xfrm>
              <a:off x="2256" y="1912"/>
              <a:ext cx="16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c</a:t>
              </a:r>
            </a:p>
          </p:txBody>
        </p:sp>
        <p:sp>
          <p:nvSpPr>
            <p:cNvPr id="66" name="Text Box 44"/>
            <p:cNvSpPr txBox="1">
              <a:spLocks noChangeArrowheads="1"/>
            </p:cNvSpPr>
            <p:nvPr/>
          </p:nvSpPr>
          <p:spPr bwMode="auto">
            <a:xfrm>
              <a:off x="1440" y="1912"/>
              <a:ext cx="17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b</a:t>
              </a:r>
            </a:p>
          </p:txBody>
        </p:sp>
        <p:sp>
          <p:nvSpPr>
            <p:cNvPr id="67" name="Text Box 45"/>
            <p:cNvSpPr txBox="1">
              <a:spLocks noChangeArrowheads="1"/>
            </p:cNvSpPr>
            <p:nvPr/>
          </p:nvSpPr>
          <p:spPr bwMode="auto">
            <a:xfrm>
              <a:off x="3650" y="1920"/>
              <a:ext cx="17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p</a:t>
              </a:r>
            </a:p>
          </p:txBody>
        </p:sp>
        <p:sp>
          <p:nvSpPr>
            <p:cNvPr id="68" name="Text Box 46"/>
            <p:cNvSpPr txBox="1">
              <a:spLocks noChangeArrowheads="1"/>
            </p:cNvSpPr>
            <p:nvPr/>
          </p:nvSpPr>
          <p:spPr bwMode="auto">
            <a:xfrm>
              <a:off x="4338" y="1920"/>
              <a:ext cx="17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q</a:t>
              </a:r>
            </a:p>
          </p:txBody>
        </p:sp>
        <p:sp>
          <p:nvSpPr>
            <p:cNvPr id="69" name="Text Box 47"/>
            <p:cNvSpPr txBox="1">
              <a:spLocks noChangeArrowheads="1"/>
            </p:cNvSpPr>
            <p:nvPr/>
          </p:nvSpPr>
          <p:spPr bwMode="auto">
            <a:xfrm>
              <a:off x="5202" y="1920"/>
              <a:ext cx="15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r</a:t>
              </a:r>
            </a:p>
          </p:txBody>
        </p:sp>
        <p:sp>
          <p:nvSpPr>
            <p:cNvPr id="70" name="Text Box 48"/>
            <p:cNvSpPr txBox="1">
              <a:spLocks noChangeArrowheads="1"/>
            </p:cNvSpPr>
            <p:nvPr/>
          </p:nvSpPr>
          <p:spPr bwMode="auto">
            <a:xfrm>
              <a:off x="4626" y="2716"/>
              <a:ext cx="16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s</a:t>
              </a:r>
            </a:p>
          </p:txBody>
        </p:sp>
        <p:sp>
          <p:nvSpPr>
            <p:cNvPr id="71" name="Text Box 49"/>
            <p:cNvSpPr txBox="1">
              <a:spLocks noChangeArrowheads="1"/>
            </p:cNvSpPr>
            <p:nvPr/>
          </p:nvSpPr>
          <p:spPr bwMode="auto">
            <a:xfrm>
              <a:off x="3552" y="2804"/>
              <a:ext cx="14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2636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special graphs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 smtClean="0"/>
              <a:t>Complete graphs</a:t>
            </a:r>
            <a:r>
              <a:rPr lang="en-US" sz="1800" dirty="0" smtClean="0"/>
              <a:t>: A complete graph on n vertices, denoted by K</a:t>
            </a:r>
            <a:r>
              <a:rPr lang="en-US" sz="1800" baseline="-25000" dirty="0" smtClean="0"/>
              <a:t>n</a:t>
            </a:r>
            <a:r>
              <a:rPr lang="en-US" sz="1800" dirty="0" smtClean="0"/>
              <a:t>.</a:t>
            </a:r>
          </a:p>
          <a:p>
            <a:pPr marL="0" indent="0">
              <a:buNone/>
            </a:pPr>
            <a:r>
              <a:rPr lang="en-US" sz="1800" dirty="0" smtClean="0"/>
              <a:t>It is the graph that has an edge between every two vertices.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u="sng" dirty="0" smtClean="0"/>
              <a:t>Q</a:t>
            </a:r>
            <a:r>
              <a:rPr lang="en-US" sz="1800" dirty="0" smtClean="0"/>
              <a:t>: How many edges are there in </a:t>
            </a:r>
            <a:r>
              <a:rPr lang="en-US" sz="1800" dirty="0" err="1" smtClean="0"/>
              <a:t>K</a:t>
            </a:r>
            <a:r>
              <a:rPr lang="en-US" sz="1800" baseline="30000" dirty="0" err="1" smtClean="0"/>
              <a:t>n</a:t>
            </a:r>
            <a:r>
              <a:rPr lang="en-US" sz="1800" dirty="0" smtClean="0"/>
              <a:t>?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14</a:t>
            </a:fld>
            <a:endParaRPr lang="en-US" altLang="en-US"/>
          </a:p>
        </p:txBody>
      </p:sp>
      <p:grpSp>
        <p:nvGrpSpPr>
          <p:cNvPr id="72" name="Group 45"/>
          <p:cNvGrpSpPr>
            <a:grpSpLocks/>
          </p:cNvGrpSpPr>
          <p:nvPr/>
        </p:nvGrpSpPr>
        <p:grpSpPr bwMode="auto">
          <a:xfrm>
            <a:off x="774700" y="2743200"/>
            <a:ext cx="279400" cy="977900"/>
            <a:chOff x="920" y="1872"/>
            <a:chExt cx="176" cy="616"/>
          </a:xfrm>
        </p:grpSpPr>
        <p:sp>
          <p:nvSpPr>
            <p:cNvPr id="73" name="Oval 4"/>
            <p:cNvSpPr>
              <a:spLocks noChangeArrowheads="1"/>
            </p:cNvSpPr>
            <p:nvPr/>
          </p:nvSpPr>
          <p:spPr bwMode="auto">
            <a:xfrm>
              <a:off x="960" y="187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graphicFrame>
          <p:nvGraphicFramePr>
            <p:cNvPr id="74" name="Object 40"/>
            <p:cNvGraphicFramePr>
              <a:graphicFrameLocks noChangeAspect="1"/>
            </p:cNvGraphicFramePr>
            <p:nvPr/>
          </p:nvGraphicFramePr>
          <p:xfrm>
            <a:off x="920" y="2256"/>
            <a:ext cx="176" cy="2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6" name="Equation" r:id="rId4" imgW="279360" imgH="368280" progId="Equation.3">
                    <p:embed/>
                  </p:oleObj>
                </mc:Choice>
                <mc:Fallback>
                  <p:oleObj name="Equation" r:id="rId4" imgW="279360" imgH="368280" progId="Equation.3">
                    <p:embed/>
                    <p:pic>
                      <p:nvPicPr>
                        <p:cNvPr id="37928" name="Object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0" y="2256"/>
                          <a:ext cx="176" cy="2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5" name="Group 46"/>
          <p:cNvGrpSpPr>
            <a:grpSpLocks/>
          </p:cNvGrpSpPr>
          <p:nvPr/>
        </p:nvGrpSpPr>
        <p:grpSpPr bwMode="auto">
          <a:xfrm>
            <a:off x="1524000" y="2743200"/>
            <a:ext cx="304800" cy="1739900"/>
            <a:chOff x="1392" y="1872"/>
            <a:chExt cx="192" cy="1096"/>
          </a:xfrm>
        </p:grpSpPr>
        <p:sp>
          <p:nvSpPr>
            <p:cNvPr id="76" name="Oval 11"/>
            <p:cNvSpPr>
              <a:spLocks noChangeArrowheads="1"/>
            </p:cNvSpPr>
            <p:nvPr/>
          </p:nvSpPr>
          <p:spPr bwMode="auto">
            <a:xfrm>
              <a:off x="1440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7" name="Oval 12"/>
            <p:cNvSpPr>
              <a:spLocks noChangeArrowheads="1"/>
            </p:cNvSpPr>
            <p:nvPr/>
          </p:nvSpPr>
          <p:spPr bwMode="auto">
            <a:xfrm>
              <a:off x="1440" y="187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78" name="AutoShape 13"/>
            <p:cNvCxnSpPr>
              <a:cxnSpLocks noChangeShapeType="1"/>
              <a:stCxn id="77" idx="4"/>
              <a:endCxn id="76" idx="0"/>
            </p:cNvCxnSpPr>
            <p:nvPr/>
          </p:nvCxnSpPr>
          <p:spPr bwMode="auto">
            <a:xfrm>
              <a:off x="1488" y="1968"/>
              <a:ext cx="0" cy="57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79" name="Object 41"/>
            <p:cNvGraphicFramePr>
              <a:graphicFrameLocks noChangeAspect="1"/>
            </p:cNvGraphicFramePr>
            <p:nvPr/>
          </p:nvGraphicFramePr>
          <p:xfrm>
            <a:off x="1392" y="2736"/>
            <a:ext cx="192" cy="2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7" name="Equation" r:id="rId6" imgW="304560" imgH="368280" progId="Equation.3">
                    <p:embed/>
                  </p:oleObj>
                </mc:Choice>
                <mc:Fallback>
                  <p:oleObj name="Equation" r:id="rId6" imgW="304560" imgH="368280" progId="Equation.3">
                    <p:embed/>
                    <p:pic>
                      <p:nvPicPr>
                        <p:cNvPr id="37929" name="Object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2" y="2736"/>
                          <a:ext cx="192" cy="2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0" name="Group 47"/>
          <p:cNvGrpSpPr>
            <a:grpSpLocks/>
          </p:cNvGrpSpPr>
          <p:nvPr/>
        </p:nvGrpSpPr>
        <p:grpSpPr bwMode="auto">
          <a:xfrm>
            <a:off x="2514600" y="2819400"/>
            <a:ext cx="1371600" cy="1670050"/>
            <a:chOff x="2016" y="1920"/>
            <a:chExt cx="864" cy="1052"/>
          </a:xfrm>
        </p:grpSpPr>
        <p:sp>
          <p:nvSpPr>
            <p:cNvPr id="81" name="Oval 5"/>
            <p:cNvSpPr>
              <a:spLocks noChangeArrowheads="1"/>
            </p:cNvSpPr>
            <p:nvPr/>
          </p:nvSpPr>
          <p:spPr bwMode="auto">
            <a:xfrm>
              <a:off x="2016" y="259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82" name="Oval 6"/>
            <p:cNvSpPr>
              <a:spLocks noChangeArrowheads="1"/>
            </p:cNvSpPr>
            <p:nvPr/>
          </p:nvSpPr>
          <p:spPr bwMode="auto">
            <a:xfrm>
              <a:off x="2784" y="259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83" name="Oval 7"/>
            <p:cNvSpPr>
              <a:spLocks noChangeArrowheads="1"/>
            </p:cNvSpPr>
            <p:nvPr/>
          </p:nvSpPr>
          <p:spPr bwMode="auto">
            <a:xfrm>
              <a:off x="2424" y="1920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84" name="AutoShape 8"/>
            <p:cNvCxnSpPr>
              <a:cxnSpLocks noChangeShapeType="1"/>
              <a:stCxn id="83" idx="3"/>
              <a:endCxn id="81" idx="7"/>
            </p:cNvCxnSpPr>
            <p:nvPr/>
          </p:nvCxnSpPr>
          <p:spPr bwMode="auto">
            <a:xfrm flipH="1">
              <a:off x="2098" y="2002"/>
              <a:ext cx="340" cy="6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5" name="AutoShape 9"/>
            <p:cNvCxnSpPr>
              <a:cxnSpLocks noChangeShapeType="1"/>
              <a:stCxn id="82" idx="2"/>
              <a:endCxn id="81" idx="6"/>
            </p:cNvCxnSpPr>
            <p:nvPr/>
          </p:nvCxnSpPr>
          <p:spPr bwMode="auto">
            <a:xfrm flipH="1">
              <a:off x="2112" y="2640"/>
              <a:ext cx="672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6" name="AutoShape 10"/>
            <p:cNvCxnSpPr>
              <a:cxnSpLocks noChangeShapeType="1"/>
              <a:stCxn id="83" idx="5"/>
              <a:endCxn id="82" idx="1"/>
            </p:cNvCxnSpPr>
            <p:nvPr/>
          </p:nvCxnSpPr>
          <p:spPr bwMode="auto">
            <a:xfrm>
              <a:off x="2506" y="2002"/>
              <a:ext cx="292" cy="6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87" name="Object 42"/>
            <p:cNvGraphicFramePr>
              <a:graphicFrameLocks noChangeAspect="1"/>
            </p:cNvGraphicFramePr>
            <p:nvPr/>
          </p:nvGraphicFramePr>
          <p:xfrm>
            <a:off x="2352" y="2732"/>
            <a:ext cx="192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8" name="Equation" r:id="rId8" imgW="304560" imgH="380880" progId="Equation.3">
                    <p:embed/>
                  </p:oleObj>
                </mc:Choice>
                <mc:Fallback>
                  <p:oleObj name="Equation" r:id="rId8" imgW="304560" imgH="380880" progId="Equation.3">
                    <p:embed/>
                    <p:pic>
                      <p:nvPicPr>
                        <p:cNvPr id="37930" name="Object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52" y="2732"/>
                          <a:ext cx="192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8" name="Group 48"/>
          <p:cNvGrpSpPr>
            <a:grpSpLocks/>
          </p:cNvGrpSpPr>
          <p:nvPr/>
        </p:nvGrpSpPr>
        <p:grpSpPr bwMode="auto">
          <a:xfrm>
            <a:off x="4419600" y="2743200"/>
            <a:ext cx="1447800" cy="1739900"/>
            <a:chOff x="3216" y="1872"/>
            <a:chExt cx="912" cy="1096"/>
          </a:xfrm>
        </p:grpSpPr>
        <p:sp>
          <p:nvSpPr>
            <p:cNvPr id="89" name="Oval 14"/>
            <p:cNvSpPr>
              <a:spLocks noChangeArrowheads="1"/>
            </p:cNvSpPr>
            <p:nvPr/>
          </p:nvSpPr>
          <p:spPr bwMode="auto">
            <a:xfrm>
              <a:off x="3216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0" name="Oval 15"/>
            <p:cNvSpPr>
              <a:spLocks noChangeArrowheads="1"/>
            </p:cNvSpPr>
            <p:nvPr/>
          </p:nvSpPr>
          <p:spPr bwMode="auto">
            <a:xfrm>
              <a:off x="4032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1" name="Oval 16"/>
            <p:cNvSpPr>
              <a:spLocks noChangeArrowheads="1"/>
            </p:cNvSpPr>
            <p:nvPr/>
          </p:nvSpPr>
          <p:spPr bwMode="auto">
            <a:xfrm>
              <a:off x="3216" y="187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2" name="Oval 17"/>
            <p:cNvSpPr>
              <a:spLocks noChangeArrowheads="1"/>
            </p:cNvSpPr>
            <p:nvPr/>
          </p:nvSpPr>
          <p:spPr bwMode="auto">
            <a:xfrm>
              <a:off x="4032" y="187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93" name="AutoShape 18"/>
            <p:cNvCxnSpPr>
              <a:cxnSpLocks noChangeShapeType="1"/>
              <a:stCxn id="90" idx="2"/>
              <a:endCxn id="89" idx="6"/>
            </p:cNvCxnSpPr>
            <p:nvPr/>
          </p:nvCxnSpPr>
          <p:spPr bwMode="auto">
            <a:xfrm flipH="1">
              <a:off x="3312" y="2592"/>
              <a:ext cx="72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4" name="AutoShape 19"/>
            <p:cNvCxnSpPr>
              <a:cxnSpLocks noChangeShapeType="1"/>
              <a:stCxn id="91" idx="4"/>
              <a:endCxn id="89" idx="0"/>
            </p:cNvCxnSpPr>
            <p:nvPr/>
          </p:nvCxnSpPr>
          <p:spPr bwMode="auto">
            <a:xfrm>
              <a:off x="3264" y="1968"/>
              <a:ext cx="0" cy="57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5" name="AutoShape 20"/>
            <p:cNvCxnSpPr>
              <a:cxnSpLocks noChangeShapeType="1"/>
              <a:stCxn id="92" idx="2"/>
              <a:endCxn id="91" idx="6"/>
            </p:cNvCxnSpPr>
            <p:nvPr/>
          </p:nvCxnSpPr>
          <p:spPr bwMode="auto">
            <a:xfrm flipH="1">
              <a:off x="3312" y="1920"/>
              <a:ext cx="72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6" name="AutoShape 21"/>
            <p:cNvCxnSpPr>
              <a:cxnSpLocks noChangeShapeType="1"/>
              <a:stCxn id="92" idx="3"/>
              <a:endCxn id="89" idx="7"/>
            </p:cNvCxnSpPr>
            <p:nvPr/>
          </p:nvCxnSpPr>
          <p:spPr bwMode="auto">
            <a:xfrm flipH="1">
              <a:off x="3298" y="1954"/>
              <a:ext cx="748" cy="6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7" name="AutoShape 22"/>
            <p:cNvCxnSpPr>
              <a:cxnSpLocks noChangeShapeType="1"/>
              <a:stCxn id="90" idx="1"/>
              <a:endCxn id="91" idx="5"/>
            </p:cNvCxnSpPr>
            <p:nvPr/>
          </p:nvCxnSpPr>
          <p:spPr bwMode="auto">
            <a:xfrm flipH="1" flipV="1">
              <a:off x="3298" y="1954"/>
              <a:ext cx="748" cy="6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8" name="AutoShape 23"/>
            <p:cNvCxnSpPr>
              <a:cxnSpLocks noChangeShapeType="1"/>
              <a:stCxn id="92" idx="4"/>
              <a:endCxn id="90" idx="0"/>
            </p:cNvCxnSpPr>
            <p:nvPr/>
          </p:nvCxnSpPr>
          <p:spPr bwMode="auto">
            <a:xfrm>
              <a:off x="4080" y="1968"/>
              <a:ext cx="0" cy="57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99" name="Object 43"/>
            <p:cNvGraphicFramePr>
              <a:graphicFrameLocks noChangeAspect="1"/>
            </p:cNvGraphicFramePr>
            <p:nvPr/>
          </p:nvGraphicFramePr>
          <p:xfrm>
            <a:off x="3596" y="2736"/>
            <a:ext cx="200" cy="2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9" name="Equation" r:id="rId10" imgW="317160" imgH="368280" progId="Equation.3">
                    <p:embed/>
                  </p:oleObj>
                </mc:Choice>
                <mc:Fallback>
                  <p:oleObj name="Equation" r:id="rId10" imgW="317160" imgH="368280" progId="Equation.3">
                    <p:embed/>
                    <p:pic>
                      <p:nvPicPr>
                        <p:cNvPr id="37931" name="Object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96" y="2736"/>
                          <a:ext cx="200" cy="2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0" name="Group 49"/>
          <p:cNvGrpSpPr>
            <a:grpSpLocks/>
          </p:cNvGrpSpPr>
          <p:nvPr/>
        </p:nvGrpSpPr>
        <p:grpSpPr bwMode="auto">
          <a:xfrm>
            <a:off x="6400800" y="2514600"/>
            <a:ext cx="1676400" cy="1974850"/>
            <a:chOff x="4464" y="1728"/>
            <a:chExt cx="1056" cy="1244"/>
          </a:xfrm>
        </p:grpSpPr>
        <p:sp>
          <p:nvSpPr>
            <p:cNvPr id="101" name="Oval 24"/>
            <p:cNvSpPr>
              <a:spLocks noChangeArrowheads="1"/>
            </p:cNvSpPr>
            <p:nvPr/>
          </p:nvSpPr>
          <p:spPr bwMode="auto">
            <a:xfrm>
              <a:off x="4944" y="172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2" name="Oval 25"/>
            <p:cNvSpPr>
              <a:spLocks noChangeArrowheads="1"/>
            </p:cNvSpPr>
            <p:nvPr/>
          </p:nvSpPr>
          <p:spPr bwMode="auto">
            <a:xfrm>
              <a:off x="5424" y="206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3" name="Oval 26"/>
            <p:cNvSpPr>
              <a:spLocks noChangeArrowheads="1"/>
            </p:cNvSpPr>
            <p:nvPr/>
          </p:nvSpPr>
          <p:spPr bwMode="auto">
            <a:xfrm>
              <a:off x="4464" y="206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4" name="Oval 27"/>
            <p:cNvSpPr>
              <a:spLocks noChangeArrowheads="1"/>
            </p:cNvSpPr>
            <p:nvPr/>
          </p:nvSpPr>
          <p:spPr bwMode="auto">
            <a:xfrm>
              <a:off x="5232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5" name="Oval 28"/>
            <p:cNvSpPr>
              <a:spLocks noChangeArrowheads="1"/>
            </p:cNvSpPr>
            <p:nvPr/>
          </p:nvSpPr>
          <p:spPr bwMode="auto">
            <a:xfrm>
              <a:off x="4656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106" name="AutoShape 29"/>
            <p:cNvCxnSpPr>
              <a:cxnSpLocks noChangeShapeType="1"/>
              <a:stCxn id="101" idx="5"/>
              <a:endCxn id="104" idx="0"/>
            </p:cNvCxnSpPr>
            <p:nvPr/>
          </p:nvCxnSpPr>
          <p:spPr bwMode="auto">
            <a:xfrm>
              <a:off x="5026" y="1810"/>
              <a:ext cx="254" cy="73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7" name="AutoShape 30"/>
            <p:cNvCxnSpPr>
              <a:cxnSpLocks noChangeShapeType="1"/>
              <a:stCxn id="103" idx="5"/>
              <a:endCxn id="104" idx="1"/>
            </p:cNvCxnSpPr>
            <p:nvPr/>
          </p:nvCxnSpPr>
          <p:spPr bwMode="auto">
            <a:xfrm>
              <a:off x="4546" y="2146"/>
              <a:ext cx="700" cy="41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8" name="AutoShape 31"/>
            <p:cNvCxnSpPr>
              <a:cxnSpLocks noChangeShapeType="1"/>
              <a:stCxn id="102" idx="2"/>
              <a:endCxn id="103" idx="6"/>
            </p:cNvCxnSpPr>
            <p:nvPr/>
          </p:nvCxnSpPr>
          <p:spPr bwMode="auto">
            <a:xfrm flipH="1">
              <a:off x="4560" y="2112"/>
              <a:ext cx="864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9" name="AutoShape 32"/>
            <p:cNvCxnSpPr>
              <a:cxnSpLocks noChangeShapeType="1"/>
              <a:stCxn id="102" idx="3"/>
              <a:endCxn id="105" idx="7"/>
            </p:cNvCxnSpPr>
            <p:nvPr/>
          </p:nvCxnSpPr>
          <p:spPr bwMode="auto">
            <a:xfrm flipH="1">
              <a:off x="4738" y="2146"/>
              <a:ext cx="700" cy="41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0" name="AutoShape 33"/>
            <p:cNvCxnSpPr>
              <a:cxnSpLocks noChangeShapeType="1"/>
              <a:stCxn id="101" idx="3"/>
              <a:endCxn id="105" idx="0"/>
            </p:cNvCxnSpPr>
            <p:nvPr/>
          </p:nvCxnSpPr>
          <p:spPr bwMode="auto">
            <a:xfrm flipH="1">
              <a:off x="4704" y="1810"/>
              <a:ext cx="254" cy="73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1" name="AutoShape 34"/>
            <p:cNvCxnSpPr>
              <a:cxnSpLocks noChangeShapeType="1"/>
              <a:stCxn id="101" idx="2"/>
              <a:endCxn id="103" idx="7"/>
            </p:cNvCxnSpPr>
            <p:nvPr/>
          </p:nvCxnSpPr>
          <p:spPr bwMode="auto">
            <a:xfrm flipH="1">
              <a:off x="4546" y="1776"/>
              <a:ext cx="398" cy="30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2" name="AutoShape 35"/>
            <p:cNvCxnSpPr>
              <a:cxnSpLocks noChangeShapeType="1"/>
              <a:stCxn id="103" idx="4"/>
              <a:endCxn id="105" idx="1"/>
            </p:cNvCxnSpPr>
            <p:nvPr/>
          </p:nvCxnSpPr>
          <p:spPr bwMode="auto">
            <a:xfrm>
              <a:off x="4512" y="2160"/>
              <a:ext cx="158" cy="39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3" name="AutoShape 36"/>
            <p:cNvCxnSpPr>
              <a:cxnSpLocks noChangeShapeType="1"/>
              <a:stCxn id="101" idx="6"/>
              <a:endCxn id="102" idx="1"/>
            </p:cNvCxnSpPr>
            <p:nvPr/>
          </p:nvCxnSpPr>
          <p:spPr bwMode="auto">
            <a:xfrm>
              <a:off x="5040" y="1776"/>
              <a:ext cx="398" cy="30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4" name="AutoShape 37"/>
            <p:cNvCxnSpPr>
              <a:cxnSpLocks noChangeShapeType="1"/>
              <a:stCxn id="102" idx="4"/>
              <a:endCxn id="104" idx="7"/>
            </p:cNvCxnSpPr>
            <p:nvPr/>
          </p:nvCxnSpPr>
          <p:spPr bwMode="auto">
            <a:xfrm flipH="1">
              <a:off x="5314" y="2160"/>
              <a:ext cx="158" cy="39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5" name="AutoShape 38"/>
            <p:cNvCxnSpPr>
              <a:cxnSpLocks noChangeShapeType="1"/>
              <a:stCxn id="104" idx="2"/>
              <a:endCxn id="105" idx="6"/>
            </p:cNvCxnSpPr>
            <p:nvPr/>
          </p:nvCxnSpPr>
          <p:spPr bwMode="auto">
            <a:xfrm flipH="1">
              <a:off x="4752" y="2592"/>
              <a:ext cx="48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116" name="Object 44"/>
            <p:cNvGraphicFramePr>
              <a:graphicFrameLocks noChangeAspect="1"/>
            </p:cNvGraphicFramePr>
            <p:nvPr/>
          </p:nvGraphicFramePr>
          <p:xfrm>
            <a:off x="4944" y="2732"/>
            <a:ext cx="192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50" name="Equation" r:id="rId12" imgW="304560" imgH="380880" progId="Equation.3">
                    <p:embed/>
                  </p:oleObj>
                </mc:Choice>
                <mc:Fallback>
                  <p:oleObj name="Equation" r:id="rId12" imgW="304560" imgH="380880" progId="Equation.3">
                    <p:embed/>
                    <p:pic>
                      <p:nvPicPr>
                        <p:cNvPr id="37932" name="Object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44" y="2732"/>
                          <a:ext cx="192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798820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special graphs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 smtClean="0"/>
              <a:t>Cycles graphs</a:t>
            </a:r>
            <a:r>
              <a:rPr lang="en-US" sz="1800" dirty="0" smtClean="0"/>
              <a:t>: A cycle graph on n vertices, denoted by C</a:t>
            </a:r>
            <a:r>
              <a:rPr lang="en-US" sz="1800" baseline="-25000" dirty="0" smtClean="0"/>
              <a:t>n</a:t>
            </a:r>
            <a:r>
              <a:rPr lang="en-US" sz="1800" dirty="0" smtClean="0"/>
              <a:t>.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u="sng" dirty="0" smtClean="0"/>
              <a:t>Q</a:t>
            </a:r>
            <a:r>
              <a:rPr lang="en-US" sz="1800" dirty="0" smtClean="0"/>
              <a:t>: How many edges are there in </a:t>
            </a:r>
            <a:r>
              <a:rPr lang="en-US" sz="1800" dirty="0" err="1" smtClean="0"/>
              <a:t>K</a:t>
            </a:r>
            <a:r>
              <a:rPr lang="en-US" sz="1800" baseline="30000" dirty="0" err="1" smtClean="0"/>
              <a:t>n</a:t>
            </a:r>
            <a:r>
              <a:rPr lang="en-US" sz="1800" dirty="0" smtClean="0"/>
              <a:t>?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15</a:t>
            </a:fld>
            <a:endParaRPr lang="en-US" altLang="en-US"/>
          </a:p>
        </p:txBody>
      </p:sp>
      <p:grpSp>
        <p:nvGrpSpPr>
          <p:cNvPr id="51" name="Group 56"/>
          <p:cNvGrpSpPr>
            <a:grpSpLocks/>
          </p:cNvGrpSpPr>
          <p:nvPr/>
        </p:nvGrpSpPr>
        <p:grpSpPr bwMode="auto">
          <a:xfrm>
            <a:off x="685800" y="2667000"/>
            <a:ext cx="1371600" cy="1670050"/>
            <a:chOff x="720" y="1920"/>
            <a:chExt cx="864" cy="1052"/>
          </a:xfrm>
        </p:grpSpPr>
        <p:sp>
          <p:nvSpPr>
            <p:cNvPr id="52" name="Oval 8"/>
            <p:cNvSpPr>
              <a:spLocks noChangeArrowheads="1"/>
            </p:cNvSpPr>
            <p:nvPr/>
          </p:nvSpPr>
          <p:spPr bwMode="auto">
            <a:xfrm>
              <a:off x="720" y="259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53" name="Oval 9"/>
            <p:cNvSpPr>
              <a:spLocks noChangeArrowheads="1"/>
            </p:cNvSpPr>
            <p:nvPr/>
          </p:nvSpPr>
          <p:spPr bwMode="auto">
            <a:xfrm>
              <a:off x="1488" y="259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54" name="Oval 10"/>
            <p:cNvSpPr>
              <a:spLocks noChangeArrowheads="1"/>
            </p:cNvSpPr>
            <p:nvPr/>
          </p:nvSpPr>
          <p:spPr bwMode="auto">
            <a:xfrm>
              <a:off x="1128" y="1920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55" name="AutoShape 11"/>
            <p:cNvCxnSpPr>
              <a:cxnSpLocks noChangeShapeType="1"/>
              <a:stCxn id="54" idx="3"/>
              <a:endCxn id="52" idx="7"/>
            </p:cNvCxnSpPr>
            <p:nvPr/>
          </p:nvCxnSpPr>
          <p:spPr bwMode="auto">
            <a:xfrm flipH="1">
              <a:off x="802" y="2002"/>
              <a:ext cx="340" cy="6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6" name="AutoShape 12"/>
            <p:cNvCxnSpPr>
              <a:cxnSpLocks noChangeShapeType="1"/>
              <a:stCxn id="53" idx="2"/>
              <a:endCxn id="52" idx="6"/>
            </p:cNvCxnSpPr>
            <p:nvPr/>
          </p:nvCxnSpPr>
          <p:spPr bwMode="auto">
            <a:xfrm flipH="1">
              <a:off x="816" y="2640"/>
              <a:ext cx="672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7" name="AutoShape 13"/>
            <p:cNvCxnSpPr>
              <a:cxnSpLocks noChangeShapeType="1"/>
              <a:stCxn id="54" idx="5"/>
              <a:endCxn id="53" idx="1"/>
            </p:cNvCxnSpPr>
            <p:nvPr/>
          </p:nvCxnSpPr>
          <p:spPr bwMode="auto">
            <a:xfrm>
              <a:off x="1210" y="2002"/>
              <a:ext cx="292" cy="6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58" name="Object 39"/>
            <p:cNvGraphicFramePr>
              <a:graphicFrameLocks noChangeAspect="1"/>
            </p:cNvGraphicFramePr>
            <p:nvPr/>
          </p:nvGraphicFramePr>
          <p:xfrm>
            <a:off x="1052" y="2732"/>
            <a:ext cx="200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42" name="Equation" r:id="rId4" imgW="317160" imgH="380880" progId="Equation.3">
                    <p:embed/>
                  </p:oleObj>
                </mc:Choice>
                <mc:Fallback>
                  <p:oleObj name="Equation" r:id="rId4" imgW="317160" imgH="380880" progId="Equation.3">
                    <p:embed/>
                    <p:pic>
                      <p:nvPicPr>
                        <p:cNvPr id="38951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2" y="2732"/>
                          <a:ext cx="200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9" name="Group 57"/>
          <p:cNvGrpSpPr>
            <a:grpSpLocks/>
          </p:cNvGrpSpPr>
          <p:nvPr/>
        </p:nvGrpSpPr>
        <p:grpSpPr bwMode="auto">
          <a:xfrm>
            <a:off x="2590800" y="2590800"/>
            <a:ext cx="1447800" cy="1739900"/>
            <a:chOff x="1920" y="1872"/>
            <a:chExt cx="912" cy="1096"/>
          </a:xfrm>
        </p:grpSpPr>
        <p:sp>
          <p:nvSpPr>
            <p:cNvPr id="60" name="Oval 14"/>
            <p:cNvSpPr>
              <a:spLocks noChangeArrowheads="1"/>
            </p:cNvSpPr>
            <p:nvPr/>
          </p:nvSpPr>
          <p:spPr bwMode="auto">
            <a:xfrm>
              <a:off x="1920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61" name="Oval 15"/>
            <p:cNvSpPr>
              <a:spLocks noChangeArrowheads="1"/>
            </p:cNvSpPr>
            <p:nvPr/>
          </p:nvSpPr>
          <p:spPr bwMode="auto">
            <a:xfrm>
              <a:off x="2736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62" name="Oval 16"/>
            <p:cNvSpPr>
              <a:spLocks noChangeArrowheads="1"/>
            </p:cNvSpPr>
            <p:nvPr/>
          </p:nvSpPr>
          <p:spPr bwMode="auto">
            <a:xfrm>
              <a:off x="1920" y="187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63" name="Oval 17"/>
            <p:cNvSpPr>
              <a:spLocks noChangeArrowheads="1"/>
            </p:cNvSpPr>
            <p:nvPr/>
          </p:nvSpPr>
          <p:spPr bwMode="auto">
            <a:xfrm>
              <a:off x="2736" y="187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64" name="AutoShape 18"/>
            <p:cNvCxnSpPr>
              <a:cxnSpLocks noChangeShapeType="1"/>
              <a:stCxn id="61" idx="2"/>
              <a:endCxn id="60" idx="6"/>
            </p:cNvCxnSpPr>
            <p:nvPr/>
          </p:nvCxnSpPr>
          <p:spPr bwMode="auto">
            <a:xfrm flipH="1">
              <a:off x="2016" y="2592"/>
              <a:ext cx="72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5" name="AutoShape 19"/>
            <p:cNvCxnSpPr>
              <a:cxnSpLocks noChangeShapeType="1"/>
              <a:stCxn id="62" idx="4"/>
              <a:endCxn id="60" idx="0"/>
            </p:cNvCxnSpPr>
            <p:nvPr/>
          </p:nvCxnSpPr>
          <p:spPr bwMode="auto">
            <a:xfrm>
              <a:off x="1968" y="1968"/>
              <a:ext cx="0" cy="57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6" name="AutoShape 20"/>
            <p:cNvCxnSpPr>
              <a:cxnSpLocks noChangeShapeType="1"/>
              <a:stCxn id="63" idx="2"/>
              <a:endCxn id="62" idx="6"/>
            </p:cNvCxnSpPr>
            <p:nvPr/>
          </p:nvCxnSpPr>
          <p:spPr bwMode="auto">
            <a:xfrm flipH="1">
              <a:off x="2016" y="1920"/>
              <a:ext cx="72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7" name="AutoShape 23"/>
            <p:cNvCxnSpPr>
              <a:cxnSpLocks noChangeShapeType="1"/>
              <a:stCxn id="63" idx="4"/>
              <a:endCxn id="61" idx="0"/>
            </p:cNvCxnSpPr>
            <p:nvPr/>
          </p:nvCxnSpPr>
          <p:spPr bwMode="auto">
            <a:xfrm>
              <a:off x="2784" y="1968"/>
              <a:ext cx="0" cy="57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68" name="Object 40"/>
            <p:cNvGraphicFramePr>
              <a:graphicFrameLocks noChangeAspect="1"/>
            </p:cNvGraphicFramePr>
            <p:nvPr/>
          </p:nvGraphicFramePr>
          <p:xfrm>
            <a:off x="2296" y="2736"/>
            <a:ext cx="208" cy="2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43" name="Equation" r:id="rId6" imgW="330120" imgH="368280" progId="Equation.3">
                    <p:embed/>
                  </p:oleObj>
                </mc:Choice>
                <mc:Fallback>
                  <p:oleObj name="Equation" r:id="rId6" imgW="330120" imgH="368280" progId="Equation.3">
                    <p:embed/>
                    <p:pic>
                      <p:nvPicPr>
                        <p:cNvPr id="38952" name="Object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96" y="2736"/>
                          <a:ext cx="208" cy="2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9" name="Group 58"/>
          <p:cNvGrpSpPr>
            <a:grpSpLocks/>
          </p:cNvGrpSpPr>
          <p:nvPr/>
        </p:nvGrpSpPr>
        <p:grpSpPr bwMode="auto">
          <a:xfrm>
            <a:off x="4572000" y="2362200"/>
            <a:ext cx="1676400" cy="1974850"/>
            <a:chOff x="3168" y="1728"/>
            <a:chExt cx="1056" cy="1244"/>
          </a:xfrm>
        </p:grpSpPr>
        <p:sp>
          <p:nvSpPr>
            <p:cNvPr id="70" name="Oval 24"/>
            <p:cNvSpPr>
              <a:spLocks noChangeArrowheads="1"/>
            </p:cNvSpPr>
            <p:nvPr/>
          </p:nvSpPr>
          <p:spPr bwMode="auto">
            <a:xfrm>
              <a:off x="3648" y="172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1" name="Oval 25"/>
            <p:cNvSpPr>
              <a:spLocks noChangeArrowheads="1"/>
            </p:cNvSpPr>
            <p:nvPr/>
          </p:nvSpPr>
          <p:spPr bwMode="auto">
            <a:xfrm>
              <a:off x="4128" y="206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17" name="Oval 26"/>
            <p:cNvSpPr>
              <a:spLocks noChangeArrowheads="1"/>
            </p:cNvSpPr>
            <p:nvPr/>
          </p:nvSpPr>
          <p:spPr bwMode="auto">
            <a:xfrm>
              <a:off x="3168" y="206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18" name="Oval 27"/>
            <p:cNvSpPr>
              <a:spLocks noChangeArrowheads="1"/>
            </p:cNvSpPr>
            <p:nvPr/>
          </p:nvSpPr>
          <p:spPr bwMode="auto">
            <a:xfrm>
              <a:off x="3936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19" name="Oval 28"/>
            <p:cNvSpPr>
              <a:spLocks noChangeArrowheads="1"/>
            </p:cNvSpPr>
            <p:nvPr/>
          </p:nvSpPr>
          <p:spPr bwMode="auto">
            <a:xfrm>
              <a:off x="3360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120" name="AutoShape 34"/>
            <p:cNvCxnSpPr>
              <a:cxnSpLocks noChangeShapeType="1"/>
              <a:stCxn id="70" idx="2"/>
              <a:endCxn id="117" idx="7"/>
            </p:cNvCxnSpPr>
            <p:nvPr/>
          </p:nvCxnSpPr>
          <p:spPr bwMode="auto">
            <a:xfrm flipH="1">
              <a:off x="3250" y="1776"/>
              <a:ext cx="398" cy="30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1" name="AutoShape 35"/>
            <p:cNvCxnSpPr>
              <a:cxnSpLocks noChangeShapeType="1"/>
              <a:stCxn id="117" idx="4"/>
              <a:endCxn id="119" idx="1"/>
            </p:cNvCxnSpPr>
            <p:nvPr/>
          </p:nvCxnSpPr>
          <p:spPr bwMode="auto">
            <a:xfrm>
              <a:off x="3216" y="2160"/>
              <a:ext cx="158" cy="39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2" name="AutoShape 36"/>
            <p:cNvCxnSpPr>
              <a:cxnSpLocks noChangeShapeType="1"/>
              <a:stCxn id="70" idx="6"/>
              <a:endCxn id="71" idx="1"/>
            </p:cNvCxnSpPr>
            <p:nvPr/>
          </p:nvCxnSpPr>
          <p:spPr bwMode="auto">
            <a:xfrm>
              <a:off x="3744" y="1776"/>
              <a:ext cx="398" cy="30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3" name="AutoShape 37"/>
            <p:cNvCxnSpPr>
              <a:cxnSpLocks noChangeShapeType="1"/>
              <a:stCxn id="71" idx="4"/>
              <a:endCxn id="118" idx="7"/>
            </p:cNvCxnSpPr>
            <p:nvPr/>
          </p:nvCxnSpPr>
          <p:spPr bwMode="auto">
            <a:xfrm flipH="1">
              <a:off x="4018" y="2160"/>
              <a:ext cx="158" cy="39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4" name="AutoShape 38"/>
            <p:cNvCxnSpPr>
              <a:cxnSpLocks noChangeShapeType="1"/>
              <a:stCxn id="118" idx="2"/>
              <a:endCxn id="119" idx="6"/>
            </p:cNvCxnSpPr>
            <p:nvPr/>
          </p:nvCxnSpPr>
          <p:spPr bwMode="auto">
            <a:xfrm flipH="1">
              <a:off x="3456" y="2592"/>
              <a:ext cx="48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125" name="Object 41"/>
            <p:cNvGraphicFramePr>
              <a:graphicFrameLocks noChangeAspect="1"/>
            </p:cNvGraphicFramePr>
            <p:nvPr/>
          </p:nvGraphicFramePr>
          <p:xfrm>
            <a:off x="3644" y="2732"/>
            <a:ext cx="200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44" name="Equation" r:id="rId8" imgW="317160" imgH="380880" progId="Equation.3">
                    <p:embed/>
                  </p:oleObj>
                </mc:Choice>
                <mc:Fallback>
                  <p:oleObj name="Equation" r:id="rId8" imgW="317160" imgH="380880" progId="Equation.3">
                    <p:embed/>
                    <p:pic>
                      <p:nvPicPr>
                        <p:cNvPr id="38953" name="Object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4" y="2732"/>
                          <a:ext cx="200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6" name="Group 59"/>
          <p:cNvGrpSpPr>
            <a:grpSpLocks/>
          </p:cNvGrpSpPr>
          <p:nvPr/>
        </p:nvGrpSpPr>
        <p:grpSpPr bwMode="auto">
          <a:xfrm>
            <a:off x="6629400" y="2362200"/>
            <a:ext cx="1524000" cy="2209800"/>
            <a:chOff x="4464" y="1728"/>
            <a:chExt cx="960" cy="1392"/>
          </a:xfrm>
        </p:grpSpPr>
        <p:sp>
          <p:nvSpPr>
            <p:cNvPr id="127" name="Oval 42"/>
            <p:cNvSpPr>
              <a:spLocks noChangeArrowheads="1"/>
            </p:cNvSpPr>
            <p:nvPr/>
          </p:nvSpPr>
          <p:spPr bwMode="auto">
            <a:xfrm>
              <a:off x="4896" y="172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28" name="Oval 43"/>
            <p:cNvSpPr>
              <a:spLocks noChangeArrowheads="1"/>
            </p:cNvSpPr>
            <p:nvPr/>
          </p:nvSpPr>
          <p:spPr bwMode="auto">
            <a:xfrm>
              <a:off x="5328" y="2016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29" name="Oval 44"/>
            <p:cNvSpPr>
              <a:spLocks noChangeArrowheads="1"/>
            </p:cNvSpPr>
            <p:nvPr/>
          </p:nvSpPr>
          <p:spPr bwMode="auto">
            <a:xfrm>
              <a:off x="4464" y="2016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30" name="Oval 45"/>
            <p:cNvSpPr>
              <a:spLocks noChangeArrowheads="1"/>
            </p:cNvSpPr>
            <p:nvPr/>
          </p:nvSpPr>
          <p:spPr bwMode="auto">
            <a:xfrm>
              <a:off x="5328" y="2400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31" name="Oval 46"/>
            <p:cNvSpPr>
              <a:spLocks noChangeArrowheads="1"/>
            </p:cNvSpPr>
            <p:nvPr/>
          </p:nvSpPr>
          <p:spPr bwMode="auto">
            <a:xfrm>
              <a:off x="4464" y="2400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132" name="AutoShape 47"/>
            <p:cNvCxnSpPr>
              <a:cxnSpLocks noChangeShapeType="1"/>
              <a:stCxn id="127" idx="2"/>
              <a:endCxn id="129" idx="7"/>
            </p:cNvCxnSpPr>
            <p:nvPr/>
          </p:nvCxnSpPr>
          <p:spPr bwMode="auto">
            <a:xfrm flipH="1">
              <a:off x="4546" y="1776"/>
              <a:ext cx="350" cy="25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3" name="AutoShape 48"/>
            <p:cNvCxnSpPr>
              <a:cxnSpLocks noChangeShapeType="1"/>
              <a:stCxn id="129" idx="4"/>
              <a:endCxn id="131" idx="0"/>
            </p:cNvCxnSpPr>
            <p:nvPr/>
          </p:nvCxnSpPr>
          <p:spPr bwMode="auto">
            <a:xfrm>
              <a:off x="4512" y="2112"/>
              <a:ext cx="0" cy="28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4" name="AutoShape 49"/>
            <p:cNvCxnSpPr>
              <a:cxnSpLocks noChangeShapeType="1"/>
              <a:stCxn id="127" idx="6"/>
              <a:endCxn id="128" idx="1"/>
            </p:cNvCxnSpPr>
            <p:nvPr/>
          </p:nvCxnSpPr>
          <p:spPr bwMode="auto">
            <a:xfrm>
              <a:off x="4992" y="1776"/>
              <a:ext cx="350" cy="25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5" name="AutoShape 50"/>
            <p:cNvCxnSpPr>
              <a:cxnSpLocks noChangeShapeType="1"/>
              <a:stCxn id="128" idx="4"/>
              <a:endCxn id="130" idx="0"/>
            </p:cNvCxnSpPr>
            <p:nvPr/>
          </p:nvCxnSpPr>
          <p:spPr bwMode="auto">
            <a:xfrm>
              <a:off x="5376" y="2112"/>
              <a:ext cx="0" cy="28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6" name="AutoShape 51"/>
            <p:cNvCxnSpPr>
              <a:cxnSpLocks noChangeShapeType="1"/>
              <a:stCxn id="130" idx="3"/>
              <a:endCxn id="138" idx="7"/>
            </p:cNvCxnSpPr>
            <p:nvPr/>
          </p:nvCxnSpPr>
          <p:spPr bwMode="auto">
            <a:xfrm flipH="1">
              <a:off x="4978" y="2482"/>
              <a:ext cx="364" cy="2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137" name="Object 52"/>
            <p:cNvGraphicFramePr>
              <a:graphicFrameLocks noChangeAspect="1"/>
            </p:cNvGraphicFramePr>
            <p:nvPr/>
          </p:nvGraphicFramePr>
          <p:xfrm>
            <a:off x="4848" y="2880"/>
            <a:ext cx="200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45" name="Equation" r:id="rId10" imgW="317160" imgH="380880" progId="Equation.3">
                    <p:embed/>
                  </p:oleObj>
                </mc:Choice>
                <mc:Fallback>
                  <p:oleObj name="Equation" r:id="rId10" imgW="317160" imgH="380880" progId="Equation.3">
                    <p:embed/>
                    <p:pic>
                      <p:nvPicPr>
                        <p:cNvPr id="38964" name="Object 5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48" y="2880"/>
                          <a:ext cx="200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8" name="Oval 53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139" name="AutoShape 54"/>
            <p:cNvCxnSpPr>
              <a:cxnSpLocks noChangeShapeType="1"/>
              <a:stCxn id="138" idx="1"/>
              <a:endCxn id="131" idx="5"/>
            </p:cNvCxnSpPr>
            <p:nvPr/>
          </p:nvCxnSpPr>
          <p:spPr bwMode="auto">
            <a:xfrm flipH="1" flipV="1">
              <a:off x="4546" y="2482"/>
              <a:ext cx="364" cy="2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657237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Representation of </a:t>
            </a:r>
            <a:r>
              <a:rPr lang="en-US" altLang="en-US" dirty="0" smtClean="0"/>
              <a:t>Graphs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1800" u="sng" dirty="0" smtClean="0"/>
              <a:t>Lists </a:t>
            </a:r>
            <a:r>
              <a:rPr lang="en-US" altLang="en-US" sz="1800" u="sng" dirty="0"/>
              <a:t>of Vertices and </a:t>
            </a:r>
            <a:r>
              <a:rPr lang="en-US" altLang="en-US" sz="1800" u="sng" dirty="0" smtClean="0"/>
              <a:t>Edges</a:t>
            </a:r>
            <a:r>
              <a:rPr lang="en-US" altLang="en-US" sz="1800" dirty="0" smtClean="0"/>
              <a:t>:</a:t>
            </a: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16</a:t>
            </a:fld>
            <a:endParaRPr lang="en-US" altLang="en-US"/>
          </a:p>
        </p:txBody>
      </p:sp>
      <p:grpSp>
        <p:nvGrpSpPr>
          <p:cNvPr id="50" name="Group 49"/>
          <p:cNvGrpSpPr/>
          <p:nvPr/>
        </p:nvGrpSpPr>
        <p:grpSpPr>
          <a:xfrm>
            <a:off x="762000" y="2514600"/>
            <a:ext cx="3749675" cy="1524000"/>
            <a:chOff x="1050925" y="1911350"/>
            <a:chExt cx="3978275" cy="1822450"/>
          </a:xfrm>
        </p:grpSpPr>
        <p:sp>
          <p:nvSpPr>
            <p:cNvPr id="72" name="Oval 5"/>
            <p:cNvSpPr>
              <a:spLocks noChangeArrowheads="1"/>
            </p:cNvSpPr>
            <p:nvPr/>
          </p:nvSpPr>
          <p:spPr bwMode="auto">
            <a:xfrm>
              <a:off x="1143000" y="32956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3" name="Oval 6"/>
            <p:cNvSpPr>
              <a:spLocks noChangeArrowheads="1"/>
            </p:cNvSpPr>
            <p:nvPr/>
          </p:nvSpPr>
          <p:spPr bwMode="auto">
            <a:xfrm>
              <a:off x="2362200" y="32956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4" name="Oval 7"/>
            <p:cNvSpPr>
              <a:spLocks noChangeArrowheads="1"/>
            </p:cNvSpPr>
            <p:nvPr/>
          </p:nvSpPr>
          <p:spPr bwMode="auto">
            <a:xfrm>
              <a:off x="3657600" y="32956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5" name="Oval 8"/>
            <p:cNvSpPr>
              <a:spLocks noChangeArrowheads="1"/>
            </p:cNvSpPr>
            <p:nvPr/>
          </p:nvSpPr>
          <p:spPr bwMode="auto">
            <a:xfrm>
              <a:off x="4800600" y="32956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6" name="Oval 9"/>
            <p:cNvSpPr>
              <a:spLocks noChangeArrowheads="1"/>
            </p:cNvSpPr>
            <p:nvPr/>
          </p:nvSpPr>
          <p:spPr bwMode="auto">
            <a:xfrm>
              <a:off x="2362200" y="22288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7" name="Oval 10"/>
            <p:cNvSpPr>
              <a:spLocks noChangeArrowheads="1"/>
            </p:cNvSpPr>
            <p:nvPr/>
          </p:nvSpPr>
          <p:spPr bwMode="auto">
            <a:xfrm>
              <a:off x="3657600" y="22288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8" name="Oval 11"/>
            <p:cNvSpPr>
              <a:spLocks noChangeArrowheads="1"/>
            </p:cNvSpPr>
            <p:nvPr/>
          </p:nvSpPr>
          <p:spPr bwMode="auto">
            <a:xfrm>
              <a:off x="4800600" y="22288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79" name="AutoShape 12"/>
            <p:cNvCxnSpPr>
              <a:cxnSpLocks noChangeShapeType="1"/>
              <a:stCxn id="76" idx="3"/>
              <a:endCxn id="72" idx="7"/>
            </p:cNvCxnSpPr>
            <p:nvPr/>
          </p:nvCxnSpPr>
          <p:spPr bwMode="auto">
            <a:xfrm flipH="1">
              <a:off x="1273175" y="2359025"/>
              <a:ext cx="11112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0" name="AutoShape 13"/>
            <p:cNvCxnSpPr>
              <a:cxnSpLocks noChangeShapeType="1"/>
              <a:stCxn id="73" idx="2"/>
              <a:endCxn id="72" idx="6"/>
            </p:cNvCxnSpPr>
            <p:nvPr/>
          </p:nvCxnSpPr>
          <p:spPr bwMode="auto">
            <a:xfrm flipH="1">
              <a:off x="1295400" y="3371850"/>
              <a:ext cx="10668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1" name="AutoShape 14"/>
            <p:cNvCxnSpPr>
              <a:cxnSpLocks noChangeShapeType="1"/>
              <a:stCxn id="74" idx="2"/>
              <a:endCxn id="73" idx="6"/>
            </p:cNvCxnSpPr>
            <p:nvPr/>
          </p:nvCxnSpPr>
          <p:spPr bwMode="auto">
            <a:xfrm flipH="1">
              <a:off x="2514600" y="337185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" name="AutoShape 15"/>
            <p:cNvCxnSpPr>
              <a:cxnSpLocks noChangeShapeType="1"/>
              <a:stCxn id="76" idx="4"/>
              <a:endCxn id="73" idx="0"/>
            </p:cNvCxnSpPr>
            <p:nvPr/>
          </p:nvCxnSpPr>
          <p:spPr bwMode="auto">
            <a:xfrm>
              <a:off x="2438400" y="238125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3" name="AutoShape 16"/>
            <p:cNvCxnSpPr>
              <a:cxnSpLocks noChangeShapeType="1"/>
              <a:stCxn id="77" idx="2"/>
              <a:endCxn id="76" idx="6"/>
            </p:cNvCxnSpPr>
            <p:nvPr/>
          </p:nvCxnSpPr>
          <p:spPr bwMode="auto">
            <a:xfrm flipH="1">
              <a:off x="2514600" y="230505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4" name="AutoShape 17"/>
            <p:cNvCxnSpPr>
              <a:cxnSpLocks noChangeShapeType="1"/>
              <a:stCxn id="77" idx="3"/>
              <a:endCxn id="73" idx="7"/>
            </p:cNvCxnSpPr>
            <p:nvPr/>
          </p:nvCxnSpPr>
          <p:spPr bwMode="auto">
            <a:xfrm flipH="1">
              <a:off x="2492375" y="235902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5" name="AutoShape 18"/>
            <p:cNvCxnSpPr>
              <a:cxnSpLocks noChangeShapeType="1"/>
              <a:stCxn id="74" idx="1"/>
              <a:endCxn id="76" idx="5"/>
            </p:cNvCxnSpPr>
            <p:nvPr/>
          </p:nvCxnSpPr>
          <p:spPr bwMode="auto">
            <a:xfrm flipH="1" flipV="1">
              <a:off x="2492375" y="235902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6" name="AutoShape 19"/>
            <p:cNvCxnSpPr>
              <a:cxnSpLocks noChangeShapeType="1"/>
              <a:stCxn id="77" idx="4"/>
              <a:endCxn id="74" idx="0"/>
            </p:cNvCxnSpPr>
            <p:nvPr/>
          </p:nvCxnSpPr>
          <p:spPr bwMode="auto">
            <a:xfrm>
              <a:off x="3733800" y="238125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7" name="AutoShape 20"/>
            <p:cNvCxnSpPr>
              <a:cxnSpLocks noChangeShapeType="1"/>
              <a:stCxn id="78" idx="2"/>
              <a:endCxn id="77" idx="6"/>
            </p:cNvCxnSpPr>
            <p:nvPr/>
          </p:nvCxnSpPr>
          <p:spPr bwMode="auto">
            <a:xfrm flipH="1">
              <a:off x="3810000" y="2305050"/>
              <a:ext cx="9906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8" name="Text Box 37"/>
            <p:cNvSpPr txBox="1">
              <a:spLocks noChangeArrowheads="1"/>
            </p:cNvSpPr>
            <p:nvPr/>
          </p:nvSpPr>
          <p:spPr bwMode="auto">
            <a:xfrm>
              <a:off x="1050925" y="339725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a</a:t>
              </a:r>
            </a:p>
          </p:txBody>
        </p:sp>
        <p:sp>
          <p:nvSpPr>
            <p:cNvPr id="89" name="Text Box 38"/>
            <p:cNvSpPr txBox="1">
              <a:spLocks noChangeArrowheads="1"/>
            </p:cNvSpPr>
            <p:nvPr/>
          </p:nvSpPr>
          <p:spPr bwMode="auto">
            <a:xfrm>
              <a:off x="2314575" y="3397250"/>
              <a:ext cx="230188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f</a:t>
              </a:r>
            </a:p>
          </p:txBody>
        </p:sp>
        <p:sp>
          <p:nvSpPr>
            <p:cNvPr id="90" name="Text Box 39"/>
            <p:cNvSpPr txBox="1">
              <a:spLocks noChangeArrowheads="1"/>
            </p:cNvSpPr>
            <p:nvPr/>
          </p:nvSpPr>
          <p:spPr bwMode="auto">
            <a:xfrm>
              <a:off x="3594100" y="339725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e</a:t>
              </a:r>
            </a:p>
          </p:txBody>
        </p:sp>
        <p:sp>
          <p:nvSpPr>
            <p:cNvPr id="91" name="Text Box 40"/>
            <p:cNvSpPr txBox="1">
              <a:spLocks noChangeArrowheads="1"/>
            </p:cNvSpPr>
            <p:nvPr/>
          </p:nvSpPr>
          <p:spPr bwMode="auto">
            <a:xfrm>
              <a:off x="4752975" y="339725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g</a:t>
              </a:r>
            </a:p>
          </p:txBody>
        </p:sp>
        <p:sp>
          <p:nvSpPr>
            <p:cNvPr id="92" name="Text Box 41"/>
            <p:cNvSpPr txBox="1">
              <a:spLocks noChangeArrowheads="1"/>
            </p:cNvSpPr>
            <p:nvPr/>
          </p:nvSpPr>
          <p:spPr bwMode="auto">
            <a:xfrm>
              <a:off x="4749800" y="191135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d</a:t>
              </a:r>
            </a:p>
          </p:txBody>
        </p:sp>
        <p:sp>
          <p:nvSpPr>
            <p:cNvPr id="93" name="Text Box 42"/>
            <p:cNvSpPr txBox="1">
              <a:spLocks noChangeArrowheads="1"/>
            </p:cNvSpPr>
            <p:nvPr/>
          </p:nvSpPr>
          <p:spPr bwMode="auto">
            <a:xfrm>
              <a:off x="3581400" y="1911350"/>
              <a:ext cx="268288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c</a:t>
              </a:r>
            </a:p>
          </p:txBody>
        </p:sp>
        <p:sp>
          <p:nvSpPr>
            <p:cNvPr id="94" name="Text Box 43"/>
            <p:cNvSpPr txBox="1">
              <a:spLocks noChangeArrowheads="1"/>
            </p:cNvSpPr>
            <p:nvPr/>
          </p:nvSpPr>
          <p:spPr bwMode="auto">
            <a:xfrm>
              <a:off x="2286000" y="191135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b</a:t>
              </a:r>
            </a:p>
          </p:txBody>
        </p:sp>
      </p:grpSp>
      <p:sp>
        <p:nvSpPr>
          <p:cNvPr id="95" name="Text Box 72"/>
          <p:cNvSpPr txBox="1">
            <a:spLocks noChangeArrowheads="1"/>
          </p:cNvSpPr>
          <p:nvPr/>
        </p:nvSpPr>
        <p:spPr bwMode="auto">
          <a:xfrm>
            <a:off x="4876800" y="2825344"/>
            <a:ext cx="428033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V = {a</a:t>
            </a:r>
            <a:r>
              <a:rPr lang="en-US" altLang="en-US" dirty="0"/>
              <a:t>, b, c, d, e, f, e, g}</a:t>
            </a:r>
          </a:p>
          <a:p>
            <a:r>
              <a:rPr lang="en-US" altLang="en-US" dirty="0" smtClean="0"/>
              <a:t>E = { </a:t>
            </a:r>
            <a:r>
              <a:rPr lang="en-US" altLang="en-US" dirty="0"/>
              <a:t>ab, bc, </a:t>
            </a:r>
            <a:r>
              <a:rPr lang="en-US" altLang="en-US" dirty="0" err="1"/>
              <a:t>af</a:t>
            </a:r>
            <a:r>
              <a:rPr lang="en-US" altLang="en-US" dirty="0"/>
              <a:t>, bf, fc, be, </a:t>
            </a:r>
            <a:r>
              <a:rPr lang="en-US" altLang="en-US" dirty="0" err="1" smtClean="0"/>
              <a:t>fe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ce</a:t>
            </a:r>
            <a:r>
              <a:rPr lang="en-US" altLang="en-US" dirty="0"/>
              <a:t>, cd }</a:t>
            </a:r>
          </a:p>
        </p:txBody>
      </p:sp>
      <p:grpSp>
        <p:nvGrpSpPr>
          <p:cNvPr id="96" name="Group 95"/>
          <p:cNvGrpSpPr/>
          <p:nvPr/>
        </p:nvGrpSpPr>
        <p:grpSpPr>
          <a:xfrm>
            <a:off x="762000" y="4419270"/>
            <a:ext cx="3978275" cy="1822450"/>
            <a:chOff x="1054100" y="4191000"/>
            <a:chExt cx="3978275" cy="1822450"/>
          </a:xfrm>
        </p:grpSpPr>
        <p:sp>
          <p:nvSpPr>
            <p:cNvPr id="97" name="Oval 49"/>
            <p:cNvSpPr>
              <a:spLocks noChangeArrowheads="1"/>
            </p:cNvSpPr>
            <p:nvPr/>
          </p:nvSpPr>
          <p:spPr bwMode="auto">
            <a:xfrm>
              <a:off x="11461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8" name="Oval 50"/>
            <p:cNvSpPr>
              <a:spLocks noChangeArrowheads="1"/>
            </p:cNvSpPr>
            <p:nvPr/>
          </p:nvSpPr>
          <p:spPr bwMode="auto">
            <a:xfrm>
              <a:off x="23653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9" name="Oval 51"/>
            <p:cNvSpPr>
              <a:spLocks noChangeArrowheads="1"/>
            </p:cNvSpPr>
            <p:nvPr/>
          </p:nvSpPr>
          <p:spPr bwMode="auto">
            <a:xfrm>
              <a:off x="36607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0" name="Oval 52"/>
            <p:cNvSpPr>
              <a:spLocks noChangeArrowheads="1"/>
            </p:cNvSpPr>
            <p:nvPr/>
          </p:nvSpPr>
          <p:spPr bwMode="auto">
            <a:xfrm>
              <a:off x="48037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1" name="Oval 53"/>
            <p:cNvSpPr>
              <a:spLocks noChangeArrowheads="1"/>
            </p:cNvSpPr>
            <p:nvPr/>
          </p:nvSpPr>
          <p:spPr bwMode="auto">
            <a:xfrm>
              <a:off x="2365375" y="45085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2" name="Oval 54"/>
            <p:cNvSpPr>
              <a:spLocks noChangeArrowheads="1"/>
            </p:cNvSpPr>
            <p:nvPr/>
          </p:nvSpPr>
          <p:spPr bwMode="auto">
            <a:xfrm>
              <a:off x="3660775" y="45085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3" name="Oval 55"/>
            <p:cNvSpPr>
              <a:spLocks noChangeArrowheads="1"/>
            </p:cNvSpPr>
            <p:nvPr/>
          </p:nvSpPr>
          <p:spPr bwMode="auto">
            <a:xfrm>
              <a:off x="4803775" y="45085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104" name="AutoShape 56"/>
            <p:cNvCxnSpPr>
              <a:cxnSpLocks noChangeShapeType="1"/>
              <a:stCxn id="101" idx="3"/>
              <a:endCxn id="97" idx="7"/>
            </p:cNvCxnSpPr>
            <p:nvPr/>
          </p:nvCxnSpPr>
          <p:spPr bwMode="auto">
            <a:xfrm flipH="1">
              <a:off x="1276350" y="4638675"/>
              <a:ext cx="11112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5" name="AutoShape 57"/>
            <p:cNvCxnSpPr>
              <a:cxnSpLocks noChangeShapeType="1"/>
              <a:stCxn id="98" idx="2"/>
              <a:endCxn id="97" idx="6"/>
            </p:cNvCxnSpPr>
            <p:nvPr/>
          </p:nvCxnSpPr>
          <p:spPr bwMode="auto">
            <a:xfrm flipH="1">
              <a:off x="1298575" y="5651500"/>
              <a:ext cx="10668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6" name="AutoShape 58"/>
            <p:cNvCxnSpPr>
              <a:cxnSpLocks noChangeShapeType="1"/>
              <a:stCxn id="99" idx="2"/>
              <a:endCxn id="98" idx="6"/>
            </p:cNvCxnSpPr>
            <p:nvPr/>
          </p:nvCxnSpPr>
          <p:spPr bwMode="auto">
            <a:xfrm flipH="1">
              <a:off x="2517775" y="565150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7" name="AutoShape 59"/>
            <p:cNvCxnSpPr>
              <a:cxnSpLocks noChangeShapeType="1"/>
              <a:stCxn id="101" idx="4"/>
              <a:endCxn id="98" idx="0"/>
            </p:cNvCxnSpPr>
            <p:nvPr/>
          </p:nvCxnSpPr>
          <p:spPr bwMode="auto">
            <a:xfrm>
              <a:off x="2441575" y="466090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8" name="AutoShape 60"/>
            <p:cNvCxnSpPr>
              <a:cxnSpLocks noChangeShapeType="1"/>
              <a:stCxn id="102" idx="2"/>
              <a:endCxn id="101" idx="6"/>
            </p:cNvCxnSpPr>
            <p:nvPr/>
          </p:nvCxnSpPr>
          <p:spPr bwMode="auto">
            <a:xfrm flipH="1">
              <a:off x="2517775" y="458470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9" name="AutoShape 61"/>
            <p:cNvCxnSpPr>
              <a:cxnSpLocks noChangeShapeType="1"/>
              <a:stCxn id="102" idx="3"/>
              <a:endCxn id="98" idx="7"/>
            </p:cNvCxnSpPr>
            <p:nvPr/>
          </p:nvCxnSpPr>
          <p:spPr bwMode="auto">
            <a:xfrm flipH="1">
              <a:off x="2495550" y="463867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0" name="AutoShape 62"/>
            <p:cNvCxnSpPr>
              <a:cxnSpLocks noChangeShapeType="1"/>
              <a:stCxn id="99" idx="1"/>
              <a:endCxn id="101" idx="5"/>
            </p:cNvCxnSpPr>
            <p:nvPr/>
          </p:nvCxnSpPr>
          <p:spPr bwMode="auto">
            <a:xfrm flipH="1" flipV="1">
              <a:off x="2495550" y="463867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1" name="AutoShape 63"/>
            <p:cNvCxnSpPr>
              <a:cxnSpLocks noChangeShapeType="1"/>
              <a:stCxn id="102" idx="4"/>
              <a:endCxn id="99" idx="0"/>
            </p:cNvCxnSpPr>
            <p:nvPr/>
          </p:nvCxnSpPr>
          <p:spPr bwMode="auto">
            <a:xfrm>
              <a:off x="3736975" y="466090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2" name="AutoShape 64"/>
            <p:cNvCxnSpPr>
              <a:cxnSpLocks noChangeShapeType="1"/>
              <a:stCxn id="103" idx="2"/>
              <a:endCxn id="102" idx="6"/>
            </p:cNvCxnSpPr>
            <p:nvPr/>
          </p:nvCxnSpPr>
          <p:spPr bwMode="auto">
            <a:xfrm flipH="1">
              <a:off x="3813175" y="4584700"/>
              <a:ext cx="9906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13" name="Text Box 65"/>
            <p:cNvSpPr txBox="1">
              <a:spLocks noChangeArrowheads="1"/>
            </p:cNvSpPr>
            <p:nvPr/>
          </p:nvSpPr>
          <p:spPr bwMode="auto">
            <a:xfrm>
              <a:off x="1054100" y="567690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a</a:t>
              </a:r>
            </a:p>
          </p:txBody>
        </p:sp>
        <p:sp>
          <p:nvSpPr>
            <p:cNvPr id="114" name="Text Box 66"/>
            <p:cNvSpPr txBox="1">
              <a:spLocks noChangeArrowheads="1"/>
            </p:cNvSpPr>
            <p:nvPr/>
          </p:nvSpPr>
          <p:spPr bwMode="auto">
            <a:xfrm>
              <a:off x="2317750" y="5676900"/>
              <a:ext cx="230188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f</a:t>
              </a:r>
            </a:p>
          </p:txBody>
        </p:sp>
        <p:sp>
          <p:nvSpPr>
            <p:cNvPr id="115" name="Text Box 67"/>
            <p:cNvSpPr txBox="1">
              <a:spLocks noChangeArrowheads="1"/>
            </p:cNvSpPr>
            <p:nvPr/>
          </p:nvSpPr>
          <p:spPr bwMode="auto">
            <a:xfrm>
              <a:off x="3597275" y="567690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e</a:t>
              </a:r>
            </a:p>
          </p:txBody>
        </p:sp>
        <p:sp>
          <p:nvSpPr>
            <p:cNvPr id="116" name="Text Box 68"/>
            <p:cNvSpPr txBox="1">
              <a:spLocks noChangeArrowheads="1"/>
            </p:cNvSpPr>
            <p:nvPr/>
          </p:nvSpPr>
          <p:spPr bwMode="auto">
            <a:xfrm>
              <a:off x="4756150" y="567690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g</a:t>
              </a:r>
            </a:p>
          </p:txBody>
        </p:sp>
        <p:sp>
          <p:nvSpPr>
            <p:cNvPr id="140" name="Text Box 69"/>
            <p:cNvSpPr txBox="1">
              <a:spLocks noChangeArrowheads="1"/>
            </p:cNvSpPr>
            <p:nvPr/>
          </p:nvSpPr>
          <p:spPr bwMode="auto">
            <a:xfrm>
              <a:off x="4752975" y="419100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d</a:t>
              </a:r>
            </a:p>
          </p:txBody>
        </p:sp>
        <p:sp>
          <p:nvSpPr>
            <p:cNvPr id="141" name="Text Box 70"/>
            <p:cNvSpPr txBox="1">
              <a:spLocks noChangeArrowheads="1"/>
            </p:cNvSpPr>
            <p:nvPr/>
          </p:nvSpPr>
          <p:spPr bwMode="auto">
            <a:xfrm>
              <a:off x="3584575" y="4191000"/>
              <a:ext cx="268288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c</a:t>
              </a:r>
            </a:p>
          </p:txBody>
        </p:sp>
        <p:sp>
          <p:nvSpPr>
            <p:cNvPr id="142" name="Text Box 71"/>
            <p:cNvSpPr txBox="1">
              <a:spLocks noChangeArrowheads="1"/>
            </p:cNvSpPr>
            <p:nvPr/>
          </p:nvSpPr>
          <p:spPr bwMode="auto">
            <a:xfrm>
              <a:off x="2289175" y="419100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b</a:t>
              </a:r>
            </a:p>
          </p:txBody>
        </p:sp>
      </p:grpSp>
      <p:sp>
        <p:nvSpPr>
          <p:cNvPr id="143" name="Text Box 73"/>
          <p:cNvSpPr txBox="1">
            <a:spLocks noChangeArrowheads="1"/>
          </p:cNvSpPr>
          <p:nvPr/>
        </p:nvSpPr>
        <p:spPr bwMode="auto">
          <a:xfrm>
            <a:off x="4940300" y="4704841"/>
            <a:ext cx="3683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dirty="0" smtClean="0"/>
              <a:t>V = {a</a:t>
            </a:r>
            <a:r>
              <a:rPr lang="en-US" altLang="en-US" dirty="0"/>
              <a:t>, b, c, d, </a:t>
            </a:r>
            <a:r>
              <a:rPr lang="en-US" altLang="en-US" dirty="0" smtClean="0"/>
              <a:t>e, f, </a:t>
            </a:r>
            <a:r>
              <a:rPr lang="en-US" altLang="en-US" dirty="0"/>
              <a:t>g}</a:t>
            </a:r>
          </a:p>
          <a:p>
            <a:r>
              <a:rPr lang="en-US" altLang="en-US" dirty="0" smtClean="0"/>
              <a:t>E = { </a:t>
            </a:r>
            <a:r>
              <a:rPr lang="en-US" altLang="en-US" dirty="0"/>
              <a:t>(</a:t>
            </a:r>
            <a:r>
              <a:rPr lang="en-US" altLang="en-US" dirty="0" err="1"/>
              <a:t>b,a</a:t>
            </a:r>
            <a:r>
              <a:rPr lang="en-US" altLang="en-US" dirty="0"/>
              <a:t>), (</a:t>
            </a:r>
            <a:r>
              <a:rPr lang="en-US" altLang="en-US" dirty="0" err="1"/>
              <a:t>c,b</a:t>
            </a:r>
            <a:r>
              <a:rPr lang="en-US" altLang="en-US" dirty="0"/>
              <a:t>), (</a:t>
            </a:r>
            <a:r>
              <a:rPr lang="en-US" altLang="en-US" dirty="0" err="1"/>
              <a:t>f,a</a:t>
            </a:r>
            <a:r>
              <a:rPr lang="en-US" altLang="en-US" dirty="0"/>
              <a:t>), (</a:t>
            </a:r>
            <a:r>
              <a:rPr lang="en-US" altLang="en-US" dirty="0" err="1"/>
              <a:t>b,f</a:t>
            </a:r>
            <a:r>
              <a:rPr lang="en-US" altLang="en-US" dirty="0"/>
              <a:t>), </a:t>
            </a:r>
            <a:r>
              <a:rPr lang="en-US" altLang="en-US" dirty="0" smtClean="0"/>
              <a:t>  </a:t>
            </a:r>
            <a:br>
              <a:rPr lang="en-US" altLang="en-US" dirty="0" smtClean="0"/>
            </a:br>
            <a:r>
              <a:rPr lang="en-US" altLang="en-US" dirty="0" smtClean="0"/>
              <a:t>         (</a:t>
            </a:r>
            <a:r>
              <a:rPr lang="en-US" altLang="en-US" dirty="0" err="1" smtClean="0"/>
              <a:t>c,f</a:t>
            </a:r>
            <a:r>
              <a:rPr lang="en-US" altLang="en-US" dirty="0"/>
              <a:t>), (</a:t>
            </a:r>
            <a:r>
              <a:rPr lang="en-US" altLang="en-US" dirty="0" err="1"/>
              <a:t>e,b</a:t>
            </a:r>
            <a:r>
              <a:rPr lang="en-US" altLang="en-US" dirty="0"/>
              <a:t>), (</a:t>
            </a:r>
            <a:r>
              <a:rPr lang="en-US" altLang="en-US" dirty="0" err="1"/>
              <a:t>c,e</a:t>
            </a:r>
            <a:r>
              <a:rPr lang="en-US" altLang="en-US" dirty="0"/>
              <a:t>), (</a:t>
            </a:r>
            <a:r>
              <a:rPr lang="en-US" altLang="en-US" dirty="0" err="1"/>
              <a:t>d,c</a:t>
            </a:r>
            <a:r>
              <a:rPr lang="en-US" altLang="en-US" dirty="0"/>
              <a:t>) </a:t>
            </a:r>
            <a:r>
              <a:rPr lang="en-US" altLang="en-US" dirty="0" smtClean="0"/>
              <a:t>} 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10077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  <p:bldP spid="14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Representation of </a:t>
            </a:r>
            <a:r>
              <a:rPr lang="en-US" altLang="en-US" dirty="0" smtClean="0"/>
              <a:t>Graphs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1800" u="sng" dirty="0" smtClean="0"/>
              <a:t>Adjacency List</a:t>
            </a:r>
            <a:r>
              <a:rPr lang="en-US" altLang="en-US" sz="1800" dirty="0" smtClean="0"/>
              <a:t>:</a:t>
            </a: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17</a:t>
            </a:fld>
            <a:endParaRPr lang="en-US" altLang="en-US"/>
          </a:p>
        </p:txBody>
      </p:sp>
      <p:grpSp>
        <p:nvGrpSpPr>
          <p:cNvPr id="50" name="Group 49"/>
          <p:cNvGrpSpPr/>
          <p:nvPr/>
        </p:nvGrpSpPr>
        <p:grpSpPr>
          <a:xfrm>
            <a:off x="762000" y="2514600"/>
            <a:ext cx="3749675" cy="1524000"/>
            <a:chOff x="1050925" y="1911350"/>
            <a:chExt cx="3978275" cy="1822450"/>
          </a:xfrm>
        </p:grpSpPr>
        <p:sp>
          <p:nvSpPr>
            <p:cNvPr id="72" name="Oval 5"/>
            <p:cNvSpPr>
              <a:spLocks noChangeArrowheads="1"/>
            </p:cNvSpPr>
            <p:nvPr/>
          </p:nvSpPr>
          <p:spPr bwMode="auto">
            <a:xfrm>
              <a:off x="1143000" y="32956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3" name="Oval 6"/>
            <p:cNvSpPr>
              <a:spLocks noChangeArrowheads="1"/>
            </p:cNvSpPr>
            <p:nvPr/>
          </p:nvSpPr>
          <p:spPr bwMode="auto">
            <a:xfrm>
              <a:off x="2362200" y="32956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4" name="Oval 7"/>
            <p:cNvSpPr>
              <a:spLocks noChangeArrowheads="1"/>
            </p:cNvSpPr>
            <p:nvPr/>
          </p:nvSpPr>
          <p:spPr bwMode="auto">
            <a:xfrm>
              <a:off x="3657600" y="32956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5" name="Oval 8"/>
            <p:cNvSpPr>
              <a:spLocks noChangeArrowheads="1"/>
            </p:cNvSpPr>
            <p:nvPr/>
          </p:nvSpPr>
          <p:spPr bwMode="auto">
            <a:xfrm>
              <a:off x="4800600" y="32956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6" name="Oval 9"/>
            <p:cNvSpPr>
              <a:spLocks noChangeArrowheads="1"/>
            </p:cNvSpPr>
            <p:nvPr/>
          </p:nvSpPr>
          <p:spPr bwMode="auto">
            <a:xfrm>
              <a:off x="2362200" y="22288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7" name="Oval 10"/>
            <p:cNvSpPr>
              <a:spLocks noChangeArrowheads="1"/>
            </p:cNvSpPr>
            <p:nvPr/>
          </p:nvSpPr>
          <p:spPr bwMode="auto">
            <a:xfrm>
              <a:off x="3657600" y="22288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8" name="Oval 11"/>
            <p:cNvSpPr>
              <a:spLocks noChangeArrowheads="1"/>
            </p:cNvSpPr>
            <p:nvPr/>
          </p:nvSpPr>
          <p:spPr bwMode="auto">
            <a:xfrm>
              <a:off x="4800600" y="22288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79" name="AutoShape 12"/>
            <p:cNvCxnSpPr>
              <a:cxnSpLocks noChangeShapeType="1"/>
              <a:stCxn id="76" idx="3"/>
              <a:endCxn id="72" idx="7"/>
            </p:cNvCxnSpPr>
            <p:nvPr/>
          </p:nvCxnSpPr>
          <p:spPr bwMode="auto">
            <a:xfrm flipH="1">
              <a:off x="1273175" y="2359025"/>
              <a:ext cx="11112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0" name="AutoShape 13"/>
            <p:cNvCxnSpPr>
              <a:cxnSpLocks noChangeShapeType="1"/>
              <a:stCxn id="73" idx="2"/>
              <a:endCxn id="72" idx="6"/>
            </p:cNvCxnSpPr>
            <p:nvPr/>
          </p:nvCxnSpPr>
          <p:spPr bwMode="auto">
            <a:xfrm flipH="1">
              <a:off x="1295400" y="3371850"/>
              <a:ext cx="10668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1" name="AutoShape 14"/>
            <p:cNvCxnSpPr>
              <a:cxnSpLocks noChangeShapeType="1"/>
              <a:stCxn id="74" idx="2"/>
              <a:endCxn id="73" idx="6"/>
            </p:cNvCxnSpPr>
            <p:nvPr/>
          </p:nvCxnSpPr>
          <p:spPr bwMode="auto">
            <a:xfrm flipH="1">
              <a:off x="2514600" y="337185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" name="AutoShape 15"/>
            <p:cNvCxnSpPr>
              <a:cxnSpLocks noChangeShapeType="1"/>
              <a:stCxn id="76" idx="4"/>
              <a:endCxn id="73" idx="0"/>
            </p:cNvCxnSpPr>
            <p:nvPr/>
          </p:nvCxnSpPr>
          <p:spPr bwMode="auto">
            <a:xfrm>
              <a:off x="2438400" y="238125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3" name="AutoShape 16"/>
            <p:cNvCxnSpPr>
              <a:cxnSpLocks noChangeShapeType="1"/>
              <a:stCxn id="77" idx="2"/>
              <a:endCxn id="76" idx="6"/>
            </p:cNvCxnSpPr>
            <p:nvPr/>
          </p:nvCxnSpPr>
          <p:spPr bwMode="auto">
            <a:xfrm flipH="1">
              <a:off x="2514600" y="230505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4" name="AutoShape 17"/>
            <p:cNvCxnSpPr>
              <a:cxnSpLocks noChangeShapeType="1"/>
              <a:stCxn id="77" idx="3"/>
              <a:endCxn id="73" idx="7"/>
            </p:cNvCxnSpPr>
            <p:nvPr/>
          </p:nvCxnSpPr>
          <p:spPr bwMode="auto">
            <a:xfrm flipH="1">
              <a:off x="2492375" y="235902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5" name="AutoShape 18"/>
            <p:cNvCxnSpPr>
              <a:cxnSpLocks noChangeShapeType="1"/>
              <a:stCxn id="74" idx="1"/>
              <a:endCxn id="76" idx="5"/>
            </p:cNvCxnSpPr>
            <p:nvPr/>
          </p:nvCxnSpPr>
          <p:spPr bwMode="auto">
            <a:xfrm flipH="1" flipV="1">
              <a:off x="2492375" y="235902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6" name="AutoShape 19"/>
            <p:cNvCxnSpPr>
              <a:cxnSpLocks noChangeShapeType="1"/>
              <a:stCxn id="77" idx="4"/>
              <a:endCxn id="74" idx="0"/>
            </p:cNvCxnSpPr>
            <p:nvPr/>
          </p:nvCxnSpPr>
          <p:spPr bwMode="auto">
            <a:xfrm>
              <a:off x="3733800" y="238125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7" name="AutoShape 20"/>
            <p:cNvCxnSpPr>
              <a:cxnSpLocks noChangeShapeType="1"/>
              <a:stCxn id="78" idx="2"/>
              <a:endCxn id="77" idx="6"/>
            </p:cNvCxnSpPr>
            <p:nvPr/>
          </p:nvCxnSpPr>
          <p:spPr bwMode="auto">
            <a:xfrm flipH="1">
              <a:off x="3810000" y="2305050"/>
              <a:ext cx="9906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8" name="Text Box 37"/>
            <p:cNvSpPr txBox="1">
              <a:spLocks noChangeArrowheads="1"/>
            </p:cNvSpPr>
            <p:nvPr/>
          </p:nvSpPr>
          <p:spPr bwMode="auto">
            <a:xfrm>
              <a:off x="1050925" y="339725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a</a:t>
              </a:r>
            </a:p>
          </p:txBody>
        </p:sp>
        <p:sp>
          <p:nvSpPr>
            <p:cNvPr id="89" name="Text Box 38"/>
            <p:cNvSpPr txBox="1">
              <a:spLocks noChangeArrowheads="1"/>
            </p:cNvSpPr>
            <p:nvPr/>
          </p:nvSpPr>
          <p:spPr bwMode="auto">
            <a:xfrm>
              <a:off x="2314575" y="3397250"/>
              <a:ext cx="230188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f</a:t>
              </a:r>
            </a:p>
          </p:txBody>
        </p:sp>
        <p:sp>
          <p:nvSpPr>
            <p:cNvPr id="90" name="Text Box 39"/>
            <p:cNvSpPr txBox="1">
              <a:spLocks noChangeArrowheads="1"/>
            </p:cNvSpPr>
            <p:nvPr/>
          </p:nvSpPr>
          <p:spPr bwMode="auto">
            <a:xfrm>
              <a:off x="3594100" y="339725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e</a:t>
              </a:r>
            </a:p>
          </p:txBody>
        </p:sp>
        <p:sp>
          <p:nvSpPr>
            <p:cNvPr id="91" name="Text Box 40"/>
            <p:cNvSpPr txBox="1">
              <a:spLocks noChangeArrowheads="1"/>
            </p:cNvSpPr>
            <p:nvPr/>
          </p:nvSpPr>
          <p:spPr bwMode="auto">
            <a:xfrm>
              <a:off x="4752975" y="339725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g</a:t>
              </a:r>
            </a:p>
          </p:txBody>
        </p:sp>
        <p:sp>
          <p:nvSpPr>
            <p:cNvPr id="92" name="Text Box 41"/>
            <p:cNvSpPr txBox="1">
              <a:spLocks noChangeArrowheads="1"/>
            </p:cNvSpPr>
            <p:nvPr/>
          </p:nvSpPr>
          <p:spPr bwMode="auto">
            <a:xfrm>
              <a:off x="4749800" y="191135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d</a:t>
              </a:r>
            </a:p>
          </p:txBody>
        </p:sp>
        <p:sp>
          <p:nvSpPr>
            <p:cNvPr id="93" name="Text Box 42"/>
            <p:cNvSpPr txBox="1">
              <a:spLocks noChangeArrowheads="1"/>
            </p:cNvSpPr>
            <p:nvPr/>
          </p:nvSpPr>
          <p:spPr bwMode="auto">
            <a:xfrm>
              <a:off x="3581400" y="1911350"/>
              <a:ext cx="268288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c</a:t>
              </a:r>
            </a:p>
          </p:txBody>
        </p:sp>
        <p:sp>
          <p:nvSpPr>
            <p:cNvPr id="94" name="Text Box 43"/>
            <p:cNvSpPr txBox="1">
              <a:spLocks noChangeArrowheads="1"/>
            </p:cNvSpPr>
            <p:nvPr/>
          </p:nvSpPr>
          <p:spPr bwMode="auto">
            <a:xfrm>
              <a:off x="2286000" y="191135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b</a:t>
              </a: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762000" y="4419270"/>
            <a:ext cx="3978275" cy="1822450"/>
            <a:chOff x="1054100" y="4191000"/>
            <a:chExt cx="3978275" cy="1822450"/>
          </a:xfrm>
        </p:grpSpPr>
        <p:sp>
          <p:nvSpPr>
            <p:cNvPr id="97" name="Oval 49"/>
            <p:cNvSpPr>
              <a:spLocks noChangeArrowheads="1"/>
            </p:cNvSpPr>
            <p:nvPr/>
          </p:nvSpPr>
          <p:spPr bwMode="auto">
            <a:xfrm>
              <a:off x="11461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8" name="Oval 50"/>
            <p:cNvSpPr>
              <a:spLocks noChangeArrowheads="1"/>
            </p:cNvSpPr>
            <p:nvPr/>
          </p:nvSpPr>
          <p:spPr bwMode="auto">
            <a:xfrm>
              <a:off x="23653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9" name="Oval 51"/>
            <p:cNvSpPr>
              <a:spLocks noChangeArrowheads="1"/>
            </p:cNvSpPr>
            <p:nvPr/>
          </p:nvSpPr>
          <p:spPr bwMode="auto">
            <a:xfrm>
              <a:off x="36607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0" name="Oval 52"/>
            <p:cNvSpPr>
              <a:spLocks noChangeArrowheads="1"/>
            </p:cNvSpPr>
            <p:nvPr/>
          </p:nvSpPr>
          <p:spPr bwMode="auto">
            <a:xfrm>
              <a:off x="48037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1" name="Oval 53"/>
            <p:cNvSpPr>
              <a:spLocks noChangeArrowheads="1"/>
            </p:cNvSpPr>
            <p:nvPr/>
          </p:nvSpPr>
          <p:spPr bwMode="auto">
            <a:xfrm>
              <a:off x="2365375" y="45085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2" name="Oval 54"/>
            <p:cNvSpPr>
              <a:spLocks noChangeArrowheads="1"/>
            </p:cNvSpPr>
            <p:nvPr/>
          </p:nvSpPr>
          <p:spPr bwMode="auto">
            <a:xfrm>
              <a:off x="3660775" y="45085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3" name="Oval 55"/>
            <p:cNvSpPr>
              <a:spLocks noChangeArrowheads="1"/>
            </p:cNvSpPr>
            <p:nvPr/>
          </p:nvSpPr>
          <p:spPr bwMode="auto">
            <a:xfrm>
              <a:off x="4803775" y="45085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104" name="AutoShape 56"/>
            <p:cNvCxnSpPr>
              <a:cxnSpLocks noChangeShapeType="1"/>
              <a:stCxn id="101" idx="3"/>
              <a:endCxn id="97" idx="7"/>
            </p:cNvCxnSpPr>
            <p:nvPr/>
          </p:nvCxnSpPr>
          <p:spPr bwMode="auto">
            <a:xfrm flipH="1">
              <a:off x="1276350" y="4638675"/>
              <a:ext cx="11112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5" name="AutoShape 57"/>
            <p:cNvCxnSpPr>
              <a:cxnSpLocks noChangeShapeType="1"/>
              <a:stCxn id="98" idx="2"/>
              <a:endCxn id="97" idx="6"/>
            </p:cNvCxnSpPr>
            <p:nvPr/>
          </p:nvCxnSpPr>
          <p:spPr bwMode="auto">
            <a:xfrm flipH="1">
              <a:off x="1298575" y="5651500"/>
              <a:ext cx="10668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6" name="AutoShape 58"/>
            <p:cNvCxnSpPr>
              <a:cxnSpLocks noChangeShapeType="1"/>
              <a:stCxn id="99" idx="2"/>
              <a:endCxn id="98" idx="6"/>
            </p:cNvCxnSpPr>
            <p:nvPr/>
          </p:nvCxnSpPr>
          <p:spPr bwMode="auto">
            <a:xfrm flipH="1">
              <a:off x="2517775" y="565150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7" name="AutoShape 59"/>
            <p:cNvCxnSpPr>
              <a:cxnSpLocks noChangeShapeType="1"/>
              <a:stCxn id="101" idx="4"/>
              <a:endCxn id="98" idx="0"/>
            </p:cNvCxnSpPr>
            <p:nvPr/>
          </p:nvCxnSpPr>
          <p:spPr bwMode="auto">
            <a:xfrm>
              <a:off x="2441575" y="466090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8" name="AutoShape 60"/>
            <p:cNvCxnSpPr>
              <a:cxnSpLocks noChangeShapeType="1"/>
              <a:stCxn id="102" idx="2"/>
              <a:endCxn id="101" idx="6"/>
            </p:cNvCxnSpPr>
            <p:nvPr/>
          </p:nvCxnSpPr>
          <p:spPr bwMode="auto">
            <a:xfrm flipH="1">
              <a:off x="2517775" y="458470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9" name="AutoShape 61"/>
            <p:cNvCxnSpPr>
              <a:cxnSpLocks noChangeShapeType="1"/>
              <a:stCxn id="102" idx="3"/>
              <a:endCxn id="98" idx="7"/>
            </p:cNvCxnSpPr>
            <p:nvPr/>
          </p:nvCxnSpPr>
          <p:spPr bwMode="auto">
            <a:xfrm flipH="1">
              <a:off x="2495550" y="463867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0" name="AutoShape 62"/>
            <p:cNvCxnSpPr>
              <a:cxnSpLocks noChangeShapeType="1"/>
              <a:stCxn id="99" idx="1"/>
              <a:endCxn id="101" idx="5"/>
            </p:cNvCxnSpPr>
            <p:nvPr/>
          </p:nvCxnSpPr>
          <p:spPr bwMode="auto">
            <a:xfrm flipH="1" flipV="1">
              <a:off x="2495550" y="463867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1" name="AutoShape 63"/>
            <p:cNvCxnSpPr>
              <a:cxnSpLocks noChangeShapeType="1"/>
              <a:stCxn id="102" idx="4"/>
              <a:endCxn id="99" idx="0"/>
            </p:cNvCxnSpPr>
            <p:nvPr/>
          </p:nvCxnSpPr>
          <p:spPr bwMode="auto">
            <a:xfrm>
              <a:off x="3736975" y="466090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2" name="AutoShape 64"/>
            <p:cNvCxnSpPr>
              <a:cxnSpLocks noChangeShapeType="1"/>
              <a:stCxn id="103" idx="2"/>
              <a:endCxn id="102" idx="6"/>
            </p:cNvCxnSpPr>
            <p:nvPr/>
          </p:nvCxnSpPr>
          <p:spPr bwMode="auto">
            <a:xfrm flipH="1">
              <a:off x="3813175" y="4584700"/>
              <a:ext cx="9906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13" name="Text Box 65"/>
            <p:cNvSpPr txBox="1">
              <a:spLocks noChangeArrowheads="1"/>
            </p:cNvSpPr>
            <p:nvPr/>
          </p:nvSpPr>
          <p:spPr bwMode="auto">
            <a:xfrm>
              <a:off x="1054100" y="567690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a</a:t>
              </a:r>
            </a:p>
          </p:txBody>
        </p:sp>
        <p:sp>
          <p:nvSpPr>
            <p:cNvPr id="114" name="Text Box 66"/>
            <p:cNvSpPr txBox="1">
              <a:spLocks noChangeArrowheads="1"/>
            </p:cNvSpPr>
            <p:nvPr/>
          </p:nvSpPr>
          <p:spPr bwMode="auto">
            <a:xfrm>
              <a:off x="2317750" y="5676900"/>
              <a:ext cx="230188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f</a:t>
              </a:r>
            </a:p>
          </p:txBody>
        </p:sp>
        <p:sp>
          <p:nvSpPr>
            <p:cNvPr id="115" name="Text Box 67"/>
            <p:cNvSpPr txBox="1">
              <a:spLocks noChangeArrowheads="1"/>
            </p:cNvSpPr>
            <p:nvPr/>
          </p:nvSpPr>
          <p:spPr bwMode="auto">
            <a:xfrm>
              <a:off x="3597275" y="567690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e</a:t>
              </a:r>
            </a:p>
          </p:txBody>
        </p:sp>
        <p:sp>
          <p:nvSpPr>
            <p:cNvPr id="116" name="Text Box 68"/>
            <p:cNvSpPr txBox="1">
              <a:spLocks noChangeArrowheads="1"/>
            </p:cNvSpPr>
            <p:nvPr/>
          </p:nvSpPr>
          <p:spPr bwMode="auto">
            <a:xfrm>
              <a:off x="4756150" y="567690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g</a:t>
              </a:r>
            </a:p>
          </p:txBody>
        </p:sp>
        <p:sp>
          <p:nvSpPr>
            <p:cNvPr id="140" name="Text Box 69"/>
            <p:cNvSpPr txBox="1">
              <a:spLocks noChangeArrowheads="1"/>
            </p:cNvSpPr>
            <p:nvPr/>
          </p:nvSpPr>
          <p:spPr bwMode="auto">
            <a:xfrm>
              <a:off x="4752975" y="419100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d</a:t>
              </a:r>
            </a:p>
          </p:txBody>
        </p:sp>
        <p:sp>
          <p:nvSpPr>
            <p:cNvPr id="141" name="Text Box 70"/>
            <p:cNvSpPr txBox="1">
              <a:spLocks noChangeArrowheads="1"/>
            </p:cNvSpPr>
            <p:nvPr/>
          </p:nvSpPr>
          <p:spPr bwMode="auto">
            <a:xfrm>
              <a:off x="3584575" y="4191000"/>
              <a:ext cx="268288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c</a:t>
              </a:r>
            </a:p>
          </p:txBody>
        </p:sp>
        <p:sp>
          <p:nvSpPr>
            <p:cNvPr id="142" name="Text Box 71"/>
            <p:cNvSpPr txBox="1">
              <a:spLocks noChangeArrowheads="1"/>
            </p:cNvSpPr>
            <p:nvPr/>
          </p:nvSpPr>
          <p:spPr bwMode="auto">
            <a:xfrm>
              <a:off x="2289175" y="419100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b</a:t>
              </a:r>
            </a:p>
          </p:txBody>
        </p:sp>
      </p:grpSp>
      <p:graphicFrame>
        <p:nvGraphicFramePr>
          <p:cNvPr id="56" name="Group 1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31665"/>
              </p:ext>
            </p:extLst>
          </p:nvPr>
        </p:nvGraphicFramePr>
        <p:xfrm>
          <a:off x="4823975" y="2204234"/>
          <a:ext cx="4038600" cy="198120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5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vert.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neighbours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vert.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neighbours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b, 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c, b, 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a, f, e,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a, b, c, 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b, d, e, 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7" name="Group 1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455072"/>
              </p:ext>
            </p:extLst>
          </p:nvPr>
        </p:nvGraphicFramePr>
        <p:xfrm>
          <a:off x="4978400" y="4569142"/>
          <a:ext cx="4038600" cy="198120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5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vert.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neighbours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vert.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neighbours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b, 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a, 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b, e, 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4778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Representation of </a:t>
            </a:r>
            <a:r>
              <a:rPr lang="en-US" altLang="en-US" dirty="0" smtClean="0"/>
              <a:t>Graphs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1800" u="sng" dirty="0" smtClean="0"/>
              <a:t>Adjacency Matrix</a:t>
            </a:r>
            <a:r>
              <a:rPr lang="en-US" altLang="en-US" sz="1800" dirty="0" smtClean="0"/>
              <a:t>:</a:t>
            </a: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18</a:t>
            </a:fld>
            <a:endParaRPr lang="en-US" altLang="en-US"/>
          </a:p>
        </p:txBody>
      </p:sp>
      <p:grpSp>
        <p:nvGrpSpPr>
          <p:cNvPr id="50" name="Group 49"/>
          <p:cNvGrpSpPr/>
          <p:nvPr/>
        </p:nvGrpSpPr>
        <p:grpSpPr>
          <a:xfrm>
            <a:off x="762000" y="2514600"/>
            <a:ext cx="3749675" cy="1524000"/>
            <a:chOff x="1050925" y="1911350"/>
            <a:chExt cx="3978275" cy="1822450"/>
          </a:xfrm>
        </p:grpSpPr>
        <p:sp>
          <p:nvSpPr>
            <p:cNvPr id="72" name="Oval 5"/>
            <p:cNvSpPr>
              <a:spLocks noChangeArrowheads="1"/>
            </p:cNvSpPr>
            <p:nvPr/>
          </p:nvSpPr>
          <p:spPr bwMode="auto">
            <a:xfrm>
              <a:off x="1143000" y="32956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3" name="Oval 6"/>
            <p:cNvSpPr>
              <a:spLocks noChangeArrowheads="1"/>
            </p:cNvSpPr>
            <p:nvPr/>
          </p:nvSpPr>
          <p:spPr bwMode="auto">
            <a:xfrm>
              <a:off x="2362200" y="32956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4" name="Oval 7"/>
            <p:cNvSpPr>
              <a:spLocks noChangeArrowheads="1"/>
            </p:cNvSpPr>
            <p:nvPr/>
          </p:nvSpPr>
          <p:spPr bwMode="auto">
            <a:xfrm>
              <a:off x="3657600" y="32956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5" name="Oval 8"/>
            <p:cNvSpPr>
              <a:spLocks noChangeArrowheads="1"/>
            </p:cNvSpPr>
            <p:nvPr/>
          </p:nvSpPr>
          <p:spPr bwMode="auto">
            <a:xfrm>
              <a:off x="4800600" y="32956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6" name="Oval 9"/>
            <p:cNvSpPr>
              <a:spLocks noChangeArrowheads="1"/>
            </p:cNvSpPr>
            <p:nvPr/>
          </p:nvSpPr>
          <p:spPr bwMode="auto">
            <a:xfrm>
              <a:off x="2362200" y="22288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7" name="Oval 10"/>
            <p:cNvSpPr>
              <a:spLocks noChangeArrowheads="1"/>
            </p:cNvSpPr>
            <p:nvPr/>
          </p:nvSpPr>
          <p:spPr bwMode="auto">
            <a:xfrm>
              <a:off x="3657600" y="22288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8" name="Oval 11"/>
            <p:cNvSpPr>
              <a:spLocks noChangeArrowheads="1"/>
            </p:cNvSpPr>
            <p:nvPr/>
          </p:nvSpPr>
          <p:spPr bwMode="auto">
            <a:xfrm>
              <a:off x="4800600" y="22288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79" name="AutoShape 12"/>
            <p:cNvCxnSpPr>
              <a:cxnSpLocks noChangeShapeType="1"/>
              <a:stCxn id="76" idx="3"/>
              <a:endCxn id="72" idx="7"/>
            </p:cNvCxnSpPr>
            <p:nvPr/>
          </p:nvCxnSpPr>
          <p:spPr bwMode="auto">
            <a:xfrm flipH="1">
              <a:off x="1273175" y="2359025"/>
              <a:ext cx="11112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0" name="AutoShape 13"/>
            <p:cNvCxnSpPr>
              <a:cxnSpLocks noChangeShapeType="1"/>
              <a:stCxn id="73" idx="2"/>
              <a:endCxn id="72" idx="6"/>
            </p:cNvCxnSpPr>
            <p:nvPr/>
          </p:nvCxnSpPr>
          <p:spPr bwMode="auto">
            <a:xfrm flipH="1">
              <a:off x="1295400" y="3371850"/>
              <a:ext cx="10668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1" name="AutoShape 14"/>
            <p:cNvCxnSpPr>
              <a:cxnSpLocks noChangeShapeType="1"/>
              <a:stCxn id="74" idx="2"/>
              <a:endCxn id="73" idx="6"/>
            </p:cNvCxnSpPr>
            <p:nvPr/>
          </p:nvCxnSpPr>
          <p:spPr bwMode="auto">
            <a:xfrm flipH="1">
              <a:off x="2514600" y="337185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" name="AutoShape 15"/>
            <p:cNvCxnSpPr>
              <a:cxnSpLocks noChangeShapeType="1"/>
              <a:stCxn id="76" idx="4"/>
              <a:endCxn id="73" idx="0"/>
            </p:cNvCxnSpPr>
            <p:nvPr/>
          </p:nvCxnSpPr>
          <p:spPr bwMode="auto">
            <a:xfrm>
              <a:off x="2438400" y="238125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3" name="AutoShape 16"/>
            <p:cNvCxnSpPr>
              <a:cxnSpLocks noChangeShapeType="1"/>
              <a:stCxn id="77" idx="2"/>
              <a:endCxn id="76" idx="6"/>
            </p:cNvCxnSpPr>
            <p:nvPr/>
          </p:nvCxnSpPr>
          <p:spPr bwMode="auto">
            <a:xfrm flipH="1">
              <a:off x="2514600" y="230505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4" name="AutoShape 17"/>
            <p:cNvCxnSpPr>
              <a:cxnSpLocks noChangeShapeType="1"/>
              <a:stCxn id="77" idx="3"/>
              <a:endCxn id="73" idx="7"/>
            </p:cNvCxnSpPr>
            <p:nvPr/>
          </p:nvCxnSpPr>
          <p:spPr bwMode="auto">
            <a:xfrm flipH="1">
              <a:off x="2492375" y="235902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5" name="AutoShape 18"/>
            <p:cNvCxnSpPr>
              <a:cxnSpLocks noChangeShapeType="1"/>
              <a:stCxn id="74" idx="1"/>
              <a:endCxn id="76" idx="5"/>
            </p:cNvCxnSpPr>
            <p:nvPr/>
          </p:nvCxnSpPr>
          <p:spPr bwMode="auto">
            <a:xfrm flipH="1" flipV="1">
              <a:off x="2492375" y="235902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6" name="AutoShape 19"/>
            <p:cNvCxnSpPr>
              <a:cxnSpLocks noChangeShapeType="1"/>
              <a:stCxn id="77" idx="4"/>
              <a:endCxn id="74" idx="0"/>
            </p:cNvCxnSpPr>
            <p:nvPr/>
          </p:nvCxnSpPr>
          <p:spPr bwMode="auto">
            <a:xfrm>
              <a:off x="3733800" y="238125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7" name="AutoShape 20"/>
            <p:cNvCxnSpPr>
              <a:cxnSpLocks noChangeShapeType="1"/>
              <a:stCxn id="78" idx="2"/>
              <a:endCxn id="77" idx="6"/>
            </p:cNvCxnSpPr>
            <p:nvPr/>
          </p:nvCxnSpPr>
          <p:spPr bwMode="auto">
            <a:xfrm flipH="1">
              <a:off x="3810000" y="2305050"/>
              <a:ext cx="9906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8" name="Text Box 37"/>
            <p:cNvSpPr txBox="1">
              <a:spLocks noChangeArrowheads="1"/>
            </p:cNvSpPr>
            <p:nvPr/>
          </p:nvSpPr>
          <p:spPr bwMode="auto">
            <a:xfrm>
              <a:off x="1050925" y="339725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a</a:t>
              </a:r>
            </a:p>
          </p:txBody>
        </p:sp>
        <p:sp>
          <p:nvSpPr>
            <p:cNvPr id="89" name="Text Box 38"/>
            <p:cNvSpPr txBox="1">
              <a:spLocks noChangeArrowheads="1"/>
            </p:cNvSpPr>
            <p:nvPr/>
          </p:nvSpPr>
          <p:spPr bwMode="auto">
            <a:xfrm>
              <a:off x="2314575" y="3397250"/>
              <a:ext cx="230188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f</a:t>
              </a:r>
            </a:p>
          </p:txBody>
        </p:sp>
        <p:sp>
          <p:nvSpPr>
            <p:cNvPr id="90" name="Text Box 39"/>
            <p:cNvSpPr txBox="1">
              <a:spLocks noChangeArrowheads="1"/>
            </p:cNvSpPr>
            <p:nvPr/>
          </p:nvSpPr>
          <p:spPr bwMode="auto">
            <a:xfrm>
              <a:off x="3594100" y="339725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e</a:t>
              </a:r>
            </a:p>
          </p:txBody>
        </p:sp>
        <p:sp>
          <p:nvSpPr>
            <p:cNvPr id="91" name="Text Box 40"/>
            <p:cNvSpPr txBox="1">
              <a:spLocks noChangeArrowheads="1"/>
            </p:cNvSpPr>
            <p:nvPr/>
          </p:nvSpPr>
          <p:spPr bwMode="auto">
            <a:xfrm>
              <a:off x="4752975" y="339725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g</a:t>
              </a:r>
            </a:p>
          </p:txBody>
        </p:sp>
        <p:sp>
          <p:nvSpPr>
            <p:cNvPr id="92" name="Text Box 41"/>
            <p:cNvSpPr txBox="1">
              <a:spLocks noChangeArrowheads="1"/>
            </p:cNvSpPr>
            <p:nvPr/>
          </p:nvSpPr>
          <p:spPr bwMode="auto">
            <a:xfrm>
              <a:off x="4749800" y="191135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d</a:t>
              </a:r>
            </a:p>
          </p:txBody>
        </p:sp>
        <p:sp>
          <p:nvSpPr>
            <p:cNvPr id="93" name="Text Box 42"/>
            <p:cNvSpPr txBox="1">
              <a:spLocks noChangeArrowheads="1"/>
            </p:cNvSpPr>
            <p:nvPr/>
          </p:nvSpPr>
          <p:spPr bwMode="auto">
            <a:xfrm>
              <a:off x="3581400" y="1911350"/>
              <a:ext cx="268288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c</a:t>
              </a:r>
            </a:p>
          </p:txBody>
        </p:sp>
        <p:sp>
          <p:nvSpPr>
            <p:cNvPr id="94" name="Text Box 43"/>
            <p:cNvSpPr txBox="1">
              <a:spLocks noChangeArrowheads="1"/>
            </p:cNvSpPr>
            <p:nvPr/>
          </p:nvSpPr>
          <p:spPr bwMode="auto">
            <a:xfrm>
              <a:off x="2286000" y="191135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b</a:t>
              </a: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762000" y="4419270"/>
            <a:ext cx="3978275" cy="1822450"/>
            <a:chOff x="1054100" y="4191000"/>
            <a:chExt cx="3978275" cy="1822450"/>
          </a:xfrm>
        </p:grpSpPr>
        <p:sp>
          <p:nvSpPr>
            <p:cNvPr id="97" name="Oval 49"/>
            <p:cNvSpPr>
              <a:spLocks noChangeArrowheads="1"/>
            </p:cNvSpPr>
            <p:nvPr/>
          </p:nvSpPr>
          <p:spPr bwMode="auto">
            <a:xfrm>
              <a:off x="11461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8" name="Oval 50"/>
            <p:cNvSpPr>
              <a:spLocks noChangeArrowheads="1"/>
            </p:cNvSpPr>
            <p:nvPr/>
          </p:nvSpPr>
          <p:spPr bwMode="auto">
            <a:xfrm>
              <a:off x="23653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9" name="Oval 51"/>
            <p:cNvSpPr>
              <a:spLocks noChangeArrowheads="1"/>
            </p:cNvSpPr>
            <p:nvPr/>
          </p:nvSpPr>
          <p:spPr bwMode="auto">
            <a:xfrm>
              <a:off x="36607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0" name="Oval 52"/>
            <p:cNvSpPr>
              <a:spLocks noChangeArrowheads="1"/>
            </p:cNvSpPr>
            <p:nvPr/>
          </p:nvSpPr>
          <p:spPr bwMode="auto">
            <a:xfrm>
              <a:off x="48037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1" name="Oval 53"/>
            <p:cNvSpPr>
              <a:spLocks noChangeArrowheads="1"/>
            </p:cNvSpPr>
            <p:nvPr/>
          </p:nvSpPr>
          <p:spPr bwMode="auto">
            <a:xfrm>
              <a:off x="2365375" y="45085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2" name="Oval 54"/>
            <p:cNvSpPr>
              <a:spLocks noChangeArrowheads="1"/>
            </p:cNvSpPr>
            <p:nvPr/>
          </p:nvSpPr>
          <p:spPr bwMode="auto">
            <a:xfrm>
              <a:off x="3660775" y="45085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3" name="Oval 55"/>
            <p:cNvSpPr>
              <a:spLocks noChangeArrowheads="1"/>
            </p:cNvSpPr>
            <p:nvPr/>
          </p:nvSpPr>
          <p:spPr bwMode="auto">
            <a:xfrm>
              <a:off x="4803775" y="45085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104" name="AutoShape 56"/>
            <p:cNvCxnSpPr>
              <a:cxnSpLocks noChangeShapeType="1"/>
              <a:stCxn id="101" idx="3"/>
              <a:endCxn id="97" idx="7"/>
            </p:cNvCxnSpPr>
            <p:nvPr/>
          </p:nvCxnSpPr>
          <p:spPr bwMode="auto">
            <a:xfrm flipH="1">
              <a:off x="1276350" y="4638675"/>
              <a:ext cx="11112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5" name="AutoShape 57"/>
            <p:cNvCxnSpPr>
              <a:cxnSpLocks noChangeShapeType="1"/>
              <a:stCxn id="98" idx="2"/>
              <a:endCxn id="97" idx="6"/>
            </p:cNvCxnSpPr>
            <p:nvPr/>
          </p:nvCxnSpPr>
          <p:spPr bwMode="auto">
            <a:xfrm flipH="1">
              <a:off x="1298575" y="5651500"/>
              <a:ext cx="10668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6" name="AutoShape 58"/>
            <p:cNvCxnSpPr>
              <a:cxnSpLocks noChangeShapeType="1"/>
              <a:stCxn id="99" idx="2"/>
              <a:endCxn id="98" idx="6"/>
            </p:cNvCxnSpPr>
            <p:nvPr/>
          </p:nvCxnSpPr>
          <p:spPr bwMode="auto">
            <a:xfrm flipH="1">
              <a:off x="2517775" y="565150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7" name="AutoShape 59"/>
            <p:cNvCxnSpPr>
              <a:cxnSpLocks noChangeShapeType="1"/>
              <a:stCxn id="101" idx="4"/>
              <a:endCxn id="98" idx="0"/>
            </p:cNvCxnSpPr>
            <p:nvPr/>
          </p:nvCxnSpPr>
          <p:spPr bwMode="auto">
            <a:xfrm>
              <a:off x="2441575" y="466090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8" name="AutoShape 60"/>
            <p:cNvCxnSpPr>
              <a:cxnSpLocks noChangeShapeType="1"/>
              <a:stCxn id="102" idx="2"/>
              <a:endCxn id="101" idx="6"/>
            </p:cNvCxnSpPr>
            <p:nvPr/>
          </p:nvCxnSpPr>
          <p:spPr bwMode="auto">
            <a:xfrm flipH="1">
              <a:off x="2517775" y="458470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9" name="AutoShape 61"/>
            <p:cNvCxnSpPr>
              <a:cxnSpLocks noChangeShapeType="1"/>
              <a:stCxn id="102" idx="3"/>
              <a:endCxn id="98" idx="7"/>
            </p:cNvCxnSpPr>
            <p:nvPr/>
          </p:nvCxnSpPr>
          <p:spPr bwMode="auto">
            <a:xfrm flipH="1">
              <a:off x="2495550" y="463867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0" name="AutoShape 62"/>
            <p:cNvCxnSpPr>
              <a:cxnSpLocks noChangeShapeType="1"/>
              <a:stCxn id="99" idx="1"/>
              <a:endCxn id="101" idx="5"/>
            </p:cNvCxnSpPr>
            <p:nvPr/>
          </p:nvCxnSpPr>
          <p:spPr bwMode="auto">
            <a:xfrm flipH="1" flipV="1">
              <a:off x="2495550" y="463867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1" name="AutoShape 63"/>
            <p:cNvCxnSpPr>
              <a:cxnSpLocks noChangeShapeType="1"/>
              <a:stCxn id="102" idx="4"/>
              <a:endCxn id="99" idx="0"/>
            </p:cNvCxnSpPr>
            <p:nvPr/>
          </p:nvCxnSpPr>
          <p:spPr bwMode="auto">
            <a:xfrm>
              <a:off x="3736975" y="466090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2" name="AutoShape 64"/>
            <p:cNvCxnSpPr>
              <a:cxnSpLocks noChangeShapeType="1"/>
              <a:stCxn id="103" idx="2"/>
              <a:endCxn id="102" idx="6"/>
            </p:cNvCxnSpPr>
            <p:nvPr/>
          </p:nvCxnSpPr>
          <p:spPr bwMode="auto">
            <a:xfrm flipH="1">
              <a:off x="3813175" y="4584700"/>
              <a:ext cx="9906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13" name="Text Box 65"/>
            <p:cNvSpPr txBox="1">
              <a:spLocks noChangeArrowheads="1"/>
            </p:cNvSpPr>
            <p:nvPr/>
          </p:nvSpPr>
          <p:spPr bwMode="auto">
            <a:xfrm>
              <a:off x="1054100" y="567690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a</a:t>
              </a:r>
            </a:p>
          </p:txBody>
        </p:sp>
        <p:sp>
          <p:nvSpPr>
            <p:cNvPr id="114" name="Text Box 66"/>
            <p:cNvSpPr txBox="1">
              <a:spLocks noChangeArrowheads="1"/>
            </p:cNvSpPr>
            <p:nvPr/>
          </p:nvSpPr>
          <p:spPr bwMode="auto">
            <a:xfrm>
              <a:off x="2317750" y="5676900"/>
              <a:ext cx="230188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f</a:t>
              </a:r>
            </a:p>
          </p:txBody>
        </p:sp>
        <p:sp>
          <p:nvSpPr>
            <p:cNvPr id="115" name="Text Box 67"/>
            <p:cNvSpPr txBox="1">
              <a:spLocks noChangeArrowheads="1"/>
            </p:cNvSpPr>
            <p:nvPr/>
          </p:nvSpPr>
          <p:spPr bwMode="auto">
            <a:xfrm>
              <a:off x="3597275" y="567690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e</a:t>
              </a:r>
            </a:p>
          </p:txBody>
        </p:sp>
        <p:sp>
          <p:nvSpPr>
            <p:cNvPr id="116" name="Text Box 68"/>
            <p:cNvSpPr txBox="1">
              <a:spLocks noChangeArrowheads="1"/>
            </p:cNvSpPr>
            <p:nvPr/>
          </p:nvSpPr>
          <p:spPr bwMode="auto">
            <a:xfrm>
              <a:off x="4756150" y="567690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g</a:t>
              </a:r>
            </a:p>
          </p:txBody>
        </p:sp>
        <p:sp>
          <p:nvSpPr>
            <p:cNvPr id="140" name="Text Box 69"/>
            <p:cNvSpPr txBox="1">
              <a:spLocks noChangeArrowheads="1"/>
            </p:cNvSpPr>
            <p:nvPr/>
          </p:nvSpPr>
          <p:spPr bwMode="auto">
            <a:xfrm>
              <a:off x="4752975" y="419100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d</a:t>
              </a:r>
            </a:p>
          </p:txBody>
        </p:sp>
        <p:sp>
          <p:nvSpPr>
            <p:cNvPr id="141" name="Text Box 70"/>
            <p:cNvSpPr txBox="1">
              <a:spLocks noChangeArrowheads="1"/>
            </p:cNvSpPr>
            <p:nvPr/>
          </p:nvSpPr>
          <p:spPr bwMode="auto">
            <a:xfrm>
              <a:off x="3584575" y="4191000"/>
              <a:ext cx="268288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c</a:t>
              </a:r>
            </a:p>
          </p:txBody>
        </p:sp>
        <p:sp>
          <p:nvSpPr>
            <p:cNvPr id="142" name="Text Box 71"/>
            <p:cNvSpPr txBox="1">
              <a:spLocks noChangeArrowheads="1"/>
            </p:cNvSpPr>
            <p:nvPr/>
          </p:nvSpPr>
          <p:spPr bwMode="auto">
            <a:xfrm>
              <a:off x="2289175" y="419100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b</a:t>
              </a:r>
            </a:p>
          </p:txBody>
        </p:sp>
      </p:grpSp>
      <p:graphicFrame>
        <p:nvGraphicFramePr>
          <p:cNvPr id="58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4171799"/>
              </p:ext>
            </p:extLst>
          </p:nvPr>
        </p:nvGraphicFramePr>
        <p:xfrm>
          <a:off x="5239543" y="2337375"/>
          <a:ext cx="256540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4" imgW="2565360" imgH="1904760" progId="Equation.3">
                  <p:embed/>
                </p:oleObj>
              </mc:Choice>
              <mc:Fallback>
                <p:oleObj name="Equation" r:id="rId4" imgW="2565360" imgH="1904760" progId="Equation.3">
                  <p:embed/>
                  <p:pic>
                    <p:nvPicPr>
                      <p:cNvPr id="27699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9543" y="2337375"/>
                        <a:ext cx="2565400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8838517"/>
              </p:ext>
            </p:extLst>
          </p:nvPr>
        </p:nvGraphicFramePr>
        <p:xfrm>
          <a:off x="5221654" y="4460790"/>
          <a:ext cx="256540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6" imgW="2565360" imgH="1904760" progId="Equation.3">
                  <p:embed/>
                </p:oleObj>
              </mc:Choice>
              <mc:Fallback>
                <p:oleObj name="Equation" r:id="rId6" imgW="2565360" imgH="1904760" progId="Equation.3">
                  <p:embed/>
                  <p:pic>
                    <p:nvPicPr>
                      <p:cNvPr id="2770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1654" y="4460790"/>
                        <a:ext cx="2565400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4311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Representation of </a:t>
            </a:r>
            <a:r>
              <a:rPr lang="en-US" altLang="en-US" dirty="0" smtClean="0"/>
              <a:t>Graphs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1800" u="sng" dirty="0" smtClean="0"/>
              <a:t>Ex</a:t>
            </a:r>
            <a:r>
              <a:rPr lang="en-US" altLang="en-US" sz="1800" dirty="0" smtClean="0"/>
              <a:t>: </a:t>
            </a:r>
            <a:r>
              <a:rPr lang="en-US" altLang="en-US" sz="1800" dirty="0"/>
              <a:t>Draw a </a:t>
            </a:r>
            <a:r>
              <a:rPr lang="en-US" altLang="en-US" sz="1800" dirty="0" smtClean="0"/>
              <a:t>graphs whose adjacency matrices are:</a:t>
            </a: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altLang="en-US" sz="1800" u="sng" dirty="0"/>
              <a:t>Ex</a:t>
            </a:r>
            <a:r>
              <a:rPr lang="en-US" sz="1800" dirty="0"/>
              <a:t>: </a:t>
            </a:r>
            <a:r>
              <a:rPr lang="en-US" sz="1800" dirty="0" smtClean="0"/>
              <a:t>What is the adjacency matrix of </a:t>
            </a:r>
            <a:r>
              <a:rPr lang="en-US" sz="1800" dirty="0" err="1" smtClean="0"/>
              <a:t>K</a:t>
            </a:r>
            <a:r>
              <a:rPr lang="en-US" sz="1800" baseline="-25000" dirty="0" err="1" smtClean="0"/>
              <a:t>n</a:t>
            </a:r>
            <a:r>
              <a:rPr lang="en-US" sz="1800" dirty="0" smtClean="0"/>
              <a:t>?</a:t>
            </a:r>
          </a:p>
          <a:p>
            <a:pPr marL="0" indent="0">
              <a:buNone/>
            </a:pPr>
            <a:r>
              <a:rPr lang="en-US" altLang="en-US" sz="1800" u="sng" dirty="0" smtClean="0"/>
              <a:t>Ex</a:t>
            </a:r>
            <a:r>
              <a:rPr lang="en-US" sz="1800" dirty="0" smtClean="0"/>
              <a:t>: What </a:t>
            </a:r>
            <a:r>
              <a:rPr lang="en-US" sz="1800" dirty="0"/>
              <a:t>is the adjacency matrix of C</a:t>
            </a:r>
            <a:r>
              <a:rPr lang="en-US" sz="1800" baseline="-25000" dirty="0"/>
              <a:t>n</a:t>
            </a:r>
            <a:r>
              <a:rPr lang="en-US" sz="1800" dirty="0"/>
              <a:t>?</a:t>
            </a:r>
          </a:p>
          <a:p>
            <a:pPr marL="0" indent="0">
              <a:buNone/>
            </a:pP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19</a:t>
            </a:fld>
            <a:endParaRPr lang="en-US" altLang="en-US"/>
          </a:p>
        </p:txBody>
      </p:sp>
      <p:graphicFrame>
        <p:nvGraphicFramePr>
          <p:cNvPr id="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280089"/>
              </p:ext>
            </p:extLst>
          </p:nvPr>
        </p:nvGraphicFramePr>
        <p:xfrm>
          <a:off x="1371600" y="2434309"/>
          <a:ext cx="22098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4" imgW="2209680" imgH="1549080" progId="Equation.3">
                  <p:embed/>
                </p:oleObj>
              </mc:Choice>
              <mc:Fallback>
                <p:oleObj name="Equation" r:id="rId4" imgW="2209680" imgH="1549080" progId="Equation.3">
                  <p:embed/>
                  <p:pic>
                    <p:nvPicPr>
                      <p:cNvPr id="286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434309"/>
                        <a:ext cx="22098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5167812"/>
              </p:ext>
            </p:extLst>
          </p:nvPr>
        </p:nvGraphicFramePr>
        <p:xfrm>
          <a:off x="4905375" y="2362200"/>
          <a:ext cx="22098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6" imgW="2209680" imgH="1549080" progId="Equation.3">
                  <p:embed/>
                </p:oleObj>
              </mc:Choice>
              <mc:Fallback>
                <p:oleObj name="Equation" r:id="rId6" imgW="2209680" imgH="1549080" progId="Equation.3">
                  <p:embed/>
                  <p:pic>
                    <p:nvPicPr>
                      <p:cNvPr id="286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5375" y="2362200"/>
                        <a:ext cx="22098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80813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84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Subgraphs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1800" dirty="0"/>
              <a:t>Sometimes we need only a part of a big graph.</a:t>
            </a:r>
          </a:p>
          <a:p>
            <a:pPr marL="0" indent="0">
              <a:buNone/>
            </a:pPr>
            <a:r>
              <a:rPr lang="en-US" altLang="en-US" sz="1800" dirty="0" smtClean="0"/>
              <a:t>A </a:t>
            </a:r>
            <a:r>
              <a:rPr lang="en-US" altLang="en-US" sz="1800" dirty="0" smtClean="0">
                <a:solidFill>
                  <a:srgbClr val="FF0000"/>
                </a:solidFill>
              </a:rPr>
              <a:t>subgraph</a:t>
            </a:r>
            <a:r>
              <a:rPr lang="en-US" altLang="en-US" sz="1800" dirty="0" smtClean="0"/>
              <a:t> of </a:t>
            </a:r>
            <a:r>
              <a:rPr lang="en-US" altLang="en-US" sz="1800" dirty="0"/>
              <a:t>a graph </a:t>
            </a:r>
            <a:r>
              <a:rPr lang="en-US" altLang="en-US" sz="1800" dirty="0" smtClean="0"/>
              <a:t>G=(V,E) is </a:t>
            </a:r>
            <a:r>
              <a:rPr lang="en-US" altLang="en-US" sz="1800" dirty="0"/>
              <a:t>a graph </a:t>
            </a:r>
            <a:r>
              <a:rPr lang="en-US" altLang="en-US" sz="1800" dirty="0" smtClean="0"/>
              <a:t>H=(W,F), </a:t>
            </a:r>
            <a:r>
              <a:rPr lang="en-US" altLang="en-US" sz="1800" dirty="0"/>
              <a:t>where </a:t>
            </a:r>
            <a:r>
              <a:rPr lang="en-US" altLang="en-US" sz="1800" dirty="0" smtClean="0"/>
              <a:t>𝑊</a:t>
            </a:r>
            <a:r>
              <a:rPr lang="en-US" altLang="en-US" sz="1800" dirty="0"/>
              <a:t>⊆𝑉  and </a:t>
            </a:r>
            <a:r>
              <a:rPr lang="en-US" altLang="en-US" sz="1800" dirty="0" smtClean="0"/>
              <a:t>𝐹</a:t>
            </a:r>
            <a:r>
              <a:rPr lang="en-US" altLang="en-US" sz="1800" dirty="0"/>
              <a:t>⊆</a:t>
            </a:r>
            <a:r>
              <a:rPr lang="en-US" altLang="en-US" sz="1800" dirty="0" smtClean="0"/>
              <a:t>𝐸 </a:t>
            </a:r>
            <a:br>
              <a:rPr lang="en-US" altLang="en-US" sz="1800" dirty="0" smtClean="0"/>
            </a:br>
            <a:r>
              <a:rPr lang="en-US" altLang="en-US" sz="1800" dirty="0" smtClean="0"/>
              <a:t>such that for each edge in F </a:t>
            </a:r>
            <a:r>
              <a:rPr lang="en-US" altLang="en-US" sz="1800" smtClean="0"/>
              <a:t>it endpoints are in W.</a:t>
            </a:r>
            <a:endParaRPr lang="en-US" alt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20</a:t>
            </a:fld>
            <a:endParaRPr lang="en-US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1600200" y="2825750"/>
            <a:ext cx="1676400" cy="1923495"/>
            <a:chOff x="1600200" y="2825750"/>
            <a:chExt cx="1676400" cy="1923495"/>
          </a:xfrm>
        </p:grpSpPr>
        <p:sp>
          <p:nvSpPr>
            <p:cNvPr id="9" name="Oval 5"/>
            <p:cNvSpPr>
              <a:spLocks noChangeArrowheads="1"/>
            </p:cNvSpPr>
            <p:nvPr/>
          </p:nvSpPr>
          <p:spPr bwMode="auto">
            <a:xfrm>
              <a:off x="2362200" y="28257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" name="Oval 6"/>
            <p:cNvSpPr>
              <a:spLocks noChangeArrowheads="1"/>
            </p:cNvSpPr>
            <p:nvPr/>
          </p:nvSpPr>
          <p:spPr bwMode="auto">
            <a:xfrm>
              <a:off x="3124200" y="33591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1" name="Oval 7"/>
            <p:cNvSpPr>
              <a:spLocks noChangeArrowheads="1"/>
            </p:cNvSpPr>
            <p:nvPr/>
          </p:nvSpPr>
          <p:spPr bwMode="auto">
            <a:xfrm>
              <a:off x="1600200" y="33591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2" name="Oval 8"/>
            <p:cNvSpPr>
              <a:spLocks noChangeArrowheads="1"/>
            </p:cNvSpPr>
            <p:nvPr/>
          </p:nvSpPr>
          <p:spPr bwMode="auto">
            <a:xfrm>
              <a:off x="2819400" y="41211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3" name="Oval 9"/>
            <p:cNvSpPr>
              <a:spLocks noChangeArrowheads="1"/>
            </p:cNvSpPr>
            <p:nvPr/>
          </p:nvSpPr>
          <p:spPr bwMode="auto">
            <a:xfrm>
              <a:off x="1905000" y="41211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14" name="AutoShape 10"/>
            <p:cNvCxnSpPr>
              <a:cxnSpLocks noChangeShapeType="1"/>
              <a:stCxn id="9" idx="5"/>
              <a:endCxn id="12" idx="0"/>
            </p:cNvCxnSpPr>
            <p:nvPr/>
          </p:nvCxnSpPr>
          <p:spPr bwMode="auto">
            <a:xfrm>
              <a:off x="2492375" y="2955925"/>
              <a:ext cx="403225" cy="116522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AutoShape 11"/>
            <p:cNvCxnSpPr>
              <a:cxnSpLocks noChangeShapeType="1"/>
              <a:stCxn id="11" idx="5"/>
              <a:endCxn id="12" idx="1"/>
            </p:cNvCxnSpPr>
            <p:nvPr/>
          </p:nvCxnSpPr>
          <p:spPr bwMode="auto">
            <a:xfrm>
              <a:off x="1730375" y="3489325"/>
              <a:ext cx="1111250" cy="6540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AutoShape 12"/>
            <p:cNvCxnSpPr>
              <a:cxnSpLocks noChangeShapeType="1"/>
              <a:stCxn id="10" idx="2"/>
              <a:endCxn id="11" idx="6"/>
            </p:cNvCxnSpPr>
            <p:nvPr/>
          </p:nvCxnSpPr>
          <p:spPr bwMode="auto">
            <a:xfrm flipH="1">
              <a:off x="1752600" y="3435350"/>
              <a:ext cx="13716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" name="AutoShape 13"/>
            <p:cNvCxnSpPr>
              <a:cxnSpLocks noChangeShapeType="1"/>
              <a:stCxn id="10" idx="3"/>
              <a:endCxn id="13" idx="7"/>
            </p:cNvCxnSpPr>
            <p:nvPr/>
          </p:nvCxnSpPr>
          <p:spPr bwMode="auto">
            <a:xfrm flipH="1">
              <a:off x="2035175" y="3489325"/>
              <a:ext cx="1111250" cy="6540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8" name="AutoShape 14"/>
            <p:cNvCxnSpPr>
              <a:cxnSpLocks noChangeShapeType="1"/>
              <a:stCxn id="9" idx="3"/>
              <a:endCxn id="13" idx="0"/>
            </p:cNvCxnSpPr>
            <p:nvPr/>
          </p:nvCxnSpPr>
          <p:spPr bwMode="auto">
            <a:xfrm flipH="1">
              <a:off x="1981200" y="2955925"/>
              <a:ext cx="403225" cy="116522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AutoShape 15"/>
            <p:cNvCxnSpPr>
              <a:cxnSpLocks noChangeShapeType="1"/>
              <a:stCxn id="9" idx="2"/>
              <a:endCxn id="11" idx="7"/>
            </p:cNvCxnSpPr>
            <p:nvPr/>
          </p:nvCxnSpPr>
          <p:spPr bwMode="auto">
            <a:xfrm flipH="1">
              <a:off x="1730375" y="2901950"/>
              <a:ext cx="631825" cy="47942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AutoShape 16"/>
            <p:cNvCxnSpPr>
              <a:cxnSpLocks noChangeShapeType="1"/>
              <a:stCxn id="11" idx="4"/>
              <a:endCxn id="13" idx="1"/>
            </p:cNvCxnSpPr>
            <p:nvPr/>
          </p:nvCxnSpPr>
          <p:spPr bwMode="auto">
            <a:xfrm>
              <a:off x="1676400" y="3511550"/>
              <a:ext cx="250825" cy="63182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AutoShape 17"/>
            <p:cNvCxnSpPr>
              <a:cxnSpLocks noChangeShapeType="1"/>
              <a:stCxn id="9" idx="6"/>
              <a:endCxn id="10" idx="1"/>
            </p:cNvCxnSpPr>
            <p:nvPr/>
          </p:nvCxnSpPr>
          <p:spPr bwMode="auto">
            <a:xfrm>
              <a:off x="2514600" y="2901950"/>
              <a:ext cx="631825" cy="47942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AutoShape 18"/>
            <p:cNvCxnSpPr>
              <a:cxnSpLocks noChangeShapeType="1"/>
              <a:stCxn id="10" idx="4"/>
              <a:endCxn id="12" idx="7"/>
            </p:cNvCxnSpPr>
            <p:nvPr/>
          </p:nvCxnSpPr>
          <p:spPr bwMode="auto">
            <a:xfrm flipH="1">
              <a:off x="2949575" y="3511550"/>
              <a:ext cx="250825" cy="63182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AutoShape 19"/>
            <p:cNvCxnSpPr>
              <a:cxnSpLocks noChangeShapeType="1"/>
              <a:stCxn id="12" idx="2"/>
              <a:endCxn id="13" idx="6"/>
            </p:cNvCxnSpPr>
            <p:nvPr/>
          </p:nvCxnSpPr>
          <p:spPr bwMode="auto">
            <a:xfrm flipH="1">
              <a:off x="2057400" y="4197350"/>
              <a:ext cx="762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4" name="Text Box 21"/>
            <p:cNvSpPr txBox="1">
              <a:spLocks noChangeArrowheads="1"/>
            </p:cNvSpPr>
            <p:nvPr/>
          </p:nvSpPr>
          <p:spPr bwMode="auto">
            <a:xfrm>
              <a:off x="2270125" y="4379913"/>
              <a:ext cx="31931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i="1" dirty="0">
                  <a:latin typeface="Cambria" panose="02040503050406030204" pitchFamily="18" charset="0"/>
                </a:rPr>
                <a:t>G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486400" y="2819400"/>
            <a:ext cx="1676400" cy="1931432"/>
            <a:chOff x="5486400" y="2819400"/>
            <a:chExt cx="1676400" cy="1931432"/>
          </a:xfrm>
        </p:grpSpPr>
        <p:sp>
          <p:nvSpPr>
            <p:cNvPr id="26" name="Oval 22"/>
            <p:cNvSpPr>
              <a:spLocks noChangeArrowheads="1"/>
            </p:cNvSpPr>
            <p:nvPr/>
          </p:nvSpPr>
          <p:spPr bwMode="auto">
            <a:xfrm>
              <a:off x="6248400" y="28194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7" name="Oval 23"/>
            <p:cNvSpPr>
              <a:spLocks noChangeArrowheads="1"/>
            </p:cNvSpPr>
            <p:nvPr/>
          </p:nvSpPr>
          <p:spPr bwMode="auto">
            <a:xfrm>
              <a:off x="7010400" y="33528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8" name="Oval 24"/>
            <p:cNvSpPr>
              <a:spLocks noChangeArrowheads="1"/>
            </p:cNvSpPr>
            <p:nvPr/>
          </p:nvSpPr>
          <p:spPr bwMode="auto">
            <a:xfrm>
              <a:off x="5486400" y="33528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9" name="Oval 25"/>
            <p:cNvSpPr>
              <a:spLocks noChangeArrowheads="1"/>
            </p:cNvSpPr>
            <p:nvPr/>
          </p:nvSpPr>
          <p:spPr bwMode="auto">
            <a:xfrm>
              <a:off x="6705600" y="41148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30" name="AutoShape 26"/>
            <p:cNvCxnSpPr>
              <a:cxnSpLocks noChangeShapeType="1"/>
              <a:stCxn id="26" idx="5"/>
              <a:endCxn id="29" idx="0"/>
            </p:cNvCxnSpPr>
            <p:nvPr/>
          </p:nvCxnSpPr>
          <p:spPr bwMode="auto">
            <a:xfrm>
              <a:off x="6378575" y="2949575"/>
              <a:ext cx="403225" cy="116522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1" name="AutoShape 27"/>
            <p:cNvCxnSpPr>
              <a:cxnSpLocks noChangeShapeType="1"/>
              <a:stCxn id="26" idx="2"/>
              <a:endCxn id="28" idx="7"/>
            </p:cNvCxnSpPr>
            <p:nvPr/>
          </p:nvCxnSpPr>
          <p:spPr bwMode="auto">
            <a:xfrm flipH="1">
              <a:off x="5616575" y="2895600"/>
              <a:ext cx="631825" cy="47942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2" name="AutoShape 28"/>
            <p:cNvCxnSpPr>
              <a:cxnSpLocks noChangeShapeType="1"/>
              <a:stCxn id="26" idx="6"/>
              <a:endCxn id="27" idx="1"/>
            </p:cNvCxnSpPr>
            <p:nvPr/>
          </p:nvCxnSpPr>
          <p:spPr bwMode="auto">
            <a:xfrm>
              <a:off x="6400800" y="2895600"/>
              <a:ext cx="631825" cy="47942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" name="AutoShape 29"/>
            <p:cNvCxnSpPr>
              <a:cxnSpLocks noChangeShapeType="1"/>
              <a:stCxn id="27" idx="4"/>
              <a:endCxn id="29" idx="7"/>
            </p:cNvCxnSpPr>
            <p:nvPr/>
          </p:nvCxnSpPr>
          <p:spPr bwMode="auto">
            <a:xfrm flipH="1">
              <a:off x="6835775" y="3505200"/>
              <a:ext cx="250825" cy="63182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4" name="Text Box 30"/>
            <p:cNvSpPr txBox="1">
              <a:spLocks noChangeArrowheads="1"/>
            </p:cNvSpPr>
            <p:nvPr/>
          </p:nvSpPr>
          <p:spPr bwMode="auto">
            <a:xfrm>
              <a:off x="6173788" y="4381500"/>
              <a:ext cx="35137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i="1" dirty="0">
                  <a:latin typeface="Cambria" panose="02040503050406030204" pitchFamily="18" charset="0"/>
                </a:rPr>
                <a:t>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99973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Subgraphs</a:t>
            </a:r>
            <a:endParaRPr lang="en-CA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altLang="en-US" sz="1800" dirty="0"/>
                  <a:t>Let  </a:t>
                </a:r>
                <a14:m>
                  <m:oMath xmlns:m="http://schemas.openxmlformats.org/officeDocument/2006/math">
                    <m:r>
                      <a:rPr lang="en-CA" altLang="en-US" sz="1800" i="1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CA" altLang="en-US" sz="1800" i="1">
                        <a:latin typeface="Cambria Math" panose="02040503050406030204" pitchFamily="18" charset="0"/>
                      </a:rPr>
                      <m:t>=(</m:t>
                    </m:r>
                    <m:r>
                      <a:rPr lang="en-CA" altLang="en-US" sz="1800" i="1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CA" altLang="en-US" sz="18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CA" altLang="en-US" sz="1800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CA" altLang="en-US" sz="1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1800" dirty="0"/>
                  <a:t>  be a graph and </a:t>
                </a:r>
                <a14:m>
                  <m:oMath xmlns:m="http://schemas.openxmlformats.org/officeDocument/2006/math">
                    <m:r>
                      <a:rPr lang="en-CA" altLang="en-US" sz="1800" i="1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CA" altLang="en-US" sz="1800" i="1">
                        <a:latin typeface="Cambria Math" panose="02040503050406030204" pitchFamily="18" charset="0"/>
                      </a:rPr>
                      <m:t>⊆</m:t>
                    </m:r>
                    <m:r>
                      <a:rPr lang="en-CA" altLang="en-US" sz="1800" i="1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altLang="en-US" sz="1800" dirty="0">
                    <a:sym typeface="Symbol" pitchFamily="18" charset="2"/>
                  </a:rPr>
                  <a:t> a nonempty set of vertices.</a:t>
                </a:r>
              </a:p>
              <a:p>
                <a:pPr marL="0" indent="0">
                  <a:buNone/>
                </a:pPr>
                <a:r>
                  <a:rPr lang="en-US" altLang="en-US" sz="1800" dirty="0">
                    <a:sym typeface="Symbol" pitchFamily="18" charset="2"/>
                  </a:rPr>
                  <a:t>The </a:t>
                </a:r>
                <a:r>
                  <a:rPr lang="en-US" altLang="en-US" sz="1800" dirty="0">
                    <a:solidFill>
                      <a:srgbClr val="FF3300"/>
                    </a:solidFill>
                    <a:sym typeface="Symbol" pitchFamily="18" charset="2"/>
                  </a:rPr>
                  <a:t>subgraph</a:t>
                </a:r>
                <a:r>
                  <a:rPr lang="en-US" altLang="en-US" sz="1800" dirty="0">
                    <a:sym typeface="Symbol" pitchFamily="18" charset="2"/>
                  </a:rPr>
                  <a:t> of G </a:t>
                </a:r>
                <a:r>
                  <a:rPr lang="en-US" altLang="en-US" sz="1800" dirty="0">
                    <a:solidFill>
                      <a:srgbClr val="FF3300"/>
                    </a:solidFill>
                    <a:sym typeface="Symbol" pitchFamily="18" charset="2"/>
                  </a:rPr>
                  <a:t>induced</a:t>
                </a:r>
                <a:r>
                  <a:rPr lang="en-US" altLang="en-US" sz="1800" dirty="0">
                    <a:sym typeface="Symbol" pitchFamily="18" charset="2"/>
                  </a:rPr>
                  <a:t> by </a:t>
                </a:r>
                <a:r>
                  <a:rPr lang="en-US" altLang="en-US" sz="1800" i="1" dirty="0">
                    <a:sym typeface="Symbol" pitchFamily="18" charset="2"/>
                  </a:rPr>
                  <a:t>W</a:t>
                </a:r>
                <a:r>
                  <a:rPr lang="en-US" altLang="en-US" sz="1800" dirty="0">
                    <a:sym typeface="Symbol" pitchFamily="18" charset="2"/>
                  </a:rPr>
                  <a:t> is the subgraph whose vertex set is  </a:t>
                </a:r>
                <a:r>
                  <a:rPr lang="en-US" altLang="en-US" sz="1800" i="1" dirty="0">
                    <a:sym typeface="Symbol" pitchFamily="18" charset="2"/>
                  </a:rPr>
                  <a:t>W</a:t>
                </a:r>
                <a:r>
                  <a:rPr lang="en-US" altLang="en-US" sz="1800" dirty="0">
                    <a:sym typeface="Symbol" pitchFamily="18" charset="2"/>
                  </a:rPr>
                  <a:t>  and which contains all edges (from  </a:t>
                </a:r>
                <a:r>
                  <a:rPr lang="en-US" altLang="en-US" sz="1800" i="1" dirty="0">
                    <a:sym typeface="Symbol" pitchFamily="18" charset="2"/>
                  </a:rPr>
                  <a:t>G</a:t>
                </a:r>
                <a:r>
                  <a:rPr lang="en-US" altLang="en-US" sz="1800" dirty="0">
                    <a:sym typeface="Symbol" pitchFamily="18" charset="2"/>
                  </a:rPr>
                  <a:t>)  with endpoints in </a:t>
                </a:r>
                <a:r>
                  <a:rPr lang="en-US" altLang="en-US" sz="1800" i="1" dirty="0">
                    <a:sym typeface="Symbol" pitchFamily="18" charset="2"/>
                  </a:rPr>
                  <a:t>W</a:t>
                </a:r>
                <a:r>
                  <a:rPr lang="en-US" altLang="en-US" sz="1800" dirty="0">
                    <a:sym typeface="Symbol" pitchFamily="18" charset="2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altLang="en-US" sz="1800" dirty="0">
                    <a:sym typeface="Symbol" pitchFamily="18" charset="2"/>
                  </a:rPr>
                  <a:t>A subgraph  </a:t>
                </a:r>
                <a:r>
                  <a:rPr lang="en-US" altLang="en-US" sz="1800" i="1" dirty="0">
                    <a:sym typeface="Symbol" pitchFamily="18" charset="2"/>
                  </a:rPr>
                  <a:t>H</a:t>
                </a:r>
                <a:r>
                  <a:rPr lang="en-US" altLang="en-US" sz="1800" dirty="0">
                    <a:sym typeface="Symbol" pitchFamily="18" charset="2"/>
                  </a:rPr>
                  <a:t>  of a graph </a:t>
                </a:r>
                <a14:m>
                  <m:oMath xmlns:m="http://schemas.openxmlformats.org/officeDocument/2006/math">
                    <m:r>
                      <a:rPr lang="en-CA" altLang="en-US" sz="1800" i="1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CA" altLang="en-US" sz="1800" i="1">
                        <a:latin typeface="Cambria Math" panose="02040503050406030204" pitchFamily="18" charset="0"/>
                      </a:rPr>
                      <m:t>=(</m:t>
                    </m:r>
                    <m:r>
                      <a:rPr lang="en-CA" altLang="en-US" sz="1800" i="1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CA" altLang="en-US" sz="18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CA" altLang="en-US" sz="1800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CA" altLang="en-US" sz="1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1800" dirty="0"/>
                  <a:t>  </a:t>
                </a:r>
                <a:r>
                  <a:rPr lang="en-US" altLang="en-US" sz="1800" dirty="0">
                    <a:sym typeface="Symbol" pitchFamily="18" charset="2"/>
                  </a:rPr>
                  <a:t>is called an </a:t>
                </a:r>
                <a:r>
                  <a:rPr lang="en-US" altLang="en-US" sz="1800" dirty="0">
                    <a:solidFill>
                      <a:srgbClr val="FF0000"/>
                    </a:solidFill>
                    <a:sym typeface="Symbol" pitchFamily="18" charset="2"/>
                  </a:rPr>
                  <a:t>induced subgraph</a:t>
                </a:r>
                <a:r>
                  <a:rPr lang="en-US" altLang="en-US" sz="1800" dirty="0">
                    <a:sym typeface="Symbol" pitchFamily="18" charset="2"/>
                  </a:rPr>
                  <a:t> if there is  </a:t>
                </a:r>
                <a14:m>
                  <m:oMath xmlns:m="http://schemas.openxmlformats.org/officeDocument/2006/math">
                    <m:r>
                      <a:rPr lang="en-CA" altLang="en-US" sz="1800" i="1">
                        <a:latin typeface="Cambria Math" panose="02040503050406030204" pitchFamily="18" charset="0"/>
                        <a:sym typeface="Symbol" pitchFamily="18" charset="2"/>
                      </a:rPr>
                      <m:t>𝑊</m:t>
                    </m:r>
                    <m:r>
                      <a:rPr lang="en-CA" altLang="en-US" sz="1800" i="1">
                        <a:latin typeface="Cambria Math" panose="02040503050406030204" pitchFamily="18" charset="0"/>
                        <a:sym typeface="Symbol" pitchFamily="18" charset="2"/>
                      </a:rPr>
                      <m:t>⊆</m:t>
                    </m:r>
                    <m:r>
                      <a:rPr lang="en-CA" altLang="en-US" sz="1800" i="1">
                        <a:latin typeface="Cambria Math" panose="02040503050406030204" pitchFamily="18" charset="0"/>
                        <a:sym typeface="Symbol" pitchFamily="18" charset="2"/>
                      </a:rPr>
                      <m:t>𝑉</m:t>
                    </m:r>
                  </m:oMath>
                </a14:m>
                <a:r>
                  <a:rPr lang="en-US" altLang="en-US" sz="1800" dirty="0">
                    <a:sym typeface="Symbol" pitchFamily="18" charset="2"/>
                  </a:rPr>
                  <a:t>  such that  </a:t>
                </a:r>
                <a:r>
                  <a:rPr lang="en-US" altLang="en-US" sz="1800" i="1" dirty="0">
                    <a:sym typeface="Symbol" pitchFamily="18" charset="2"/>
                  </a:rPr>
                  <a:t>H</a:t>
                </a:r>
                <a:r>
                  <a:rPr lang="en-US" altLang="en-US" sz="1800" dirty="0">
                    <a:sym typeface="Symbol" pitchFamily="18" charset="2"/>
                  </a:rPr>
                  <a:t>  is the subgraph induced by  </a:t>
                </a:r>
                <a:r>
                  <a:rPr lang="en-US" altLang="en-US" sz="1800" i="1" dirty="0">
                    <a:sym typeface="Symbol" pitchFamily="18" charset="2"/>
                  </a:rPr>
                  <a:t>W</a:t>
                </a:r>
                <a:r>
                  <a:rPr lang="en-US" altLang="en-US" sz="1800" dirty="0">
                    <a:sym typeface="Symbol" pitchFamily="18" charset="2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18" t="-1261" r="-115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21</a:t>
            </a:fld>
            <a:endParaRPr lang="en-US" altLang="en-US"/>
          </a:p>
        </p:txBody>
      </p:sp>
      <p:grpSp>
        <p:nvGrpSpPr>
          <p:cNvPr id="35" name="Group 34"/>
          <p:cNvGrpSpPr/>
          <p:nvPr/>
        </p:nvGrpSpPr>
        <p:grpSpPr>
          <a:xfrm>
            <a:off x="990600" y="4191000"/>
            <a:ext cx="2819400" cy="1822450"/>
            <a:chOff x="990600" y="4191000"/>
            <a:chExt cx="2819400" cy="1822450"/>
          </a:xfrm>
        </p:grpSpPr>
        <p:sp>
          <p:nvSpPr>
            <p:cNvPr id="36" name="Oval 4"/>
            <p:cNvSpPr>
              <a:spLocks noChangeArrowheads="1"/>
            </p:cNvSpPr>
            <p:nvPr/>
          </p:nvSpPr>
          <p:spPr bwMode="auto">
            <a:xfrm>
              <a:off x="10826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7" name="Oval 5"/>
            <p:cNvSpPr>
              <a:spLocks noChangeArrowheads="1"/>
            </p:cNvSpPr>
            <p:nvPr/>
          </p:nvSpPr>
          <p:spPr bwMode="auto">
            <a:xfrm>
              <a:off x="23018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8" name="Oval 6"/>
            <p:cNvSpPr>
              <a:spLocks noChangeArrowheads="1"/>
            </p:cNvSpPr>
            <p:nvPr/>
          </p:nvSpPr>
          <p:spPr bwMode="auto">
            <a:xfrm>
              <a:off x="35972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9" name="Oval 7"/>
            <p:cNvSpPr>
              <a:spLocks noChangeArrowheads="1"/>
            </p:cNvSpPr>
            <p:nvPr/>
          </p:nvSpPr>
          <p:spPr bwMode="auto">
            <a:xfrm>
              <a:off x="2301875" y="45085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40" name="Oval 8"/>
            <p:cNvSpPr>
              <a:spLocks noChangeArrowheads="1"/>
            </p:cNvSpPr>
            <p:nvPr/>
          </p:nvSpPr>
          <p:spPr bwMode="auto">
            <a:xfrm>
              <a:off x="3597275" y="45085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41" name="AutoShape 9"/>
            <p:cNvCxnSpPr>
              <a:cxnSpLocks noChangeShapeType="1"/>
              <a:stCxn id="39" idx="3"/>
              <a:endCxn id="36" idx="7"/>
            </p:cNvCxnSpPr>
            <p:nvPr/>
          </p:nvCxnSpPr>
          <p:spPr bwMode="auto">
            <a:xfrm flipH="1">
              <a:off x="1212850" y="4638675"/>
              <a:ext cx="11112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" name="AutoShape 10"/>
            <p:cNvCxnSpPr>
              <a:cxnSpLocks noChangeShapeType="1"/>
              <a:stCxn id="37" idx="2"/>
              <a:endCxn id="36" idx="6"/>
            </p:cNvCxnSpPr>
            <p:nvPr/>
          </p:nvCxnSpPr>
          <p:spPr bwMode="auto">
            <a:xfrm flipH="1">
              <a:off x="1235075" y="5651500"/>
              <a:ext cx="10668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" name="AutoShape 11"/>
            <p:cNvCxnSpPr>
              <a:cxnSpLocks noChangeShapeType="1"/>
              <a:stCxn id="38" idx="2"/>
              <a:endCxn id="37" idx="6"/>
            </p:cNvCxnSpPr>
            <p:nvPr/>
          </p:nvCxnSpPr>
          <p:spPr bwMode="auto">
            <a:xfrm flipH="1">
              <a:off x="2454275" y="565150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4" name="AutoShape 12"/>
            <p:cNvCxnSpPr>
              <a:cxnSpLocks noChangeShapeType="1"/>
              <a:stCxn id="39" idx="4"/>
              <a:endCxn id="37" idx="0"/>
            </p:cNvCxnSpPr>
            <p:nvPr/>
          </p:nvCxnSpPr>
          <p:spPr bwMode="auto">
            <a:xfrm>
              <a:off x="2378075" y="466090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5" name="AutoShape 13"/>
            <p:cNvCxnSpPr>
              <a:cxnSpLocks noChangeShapeType="1"/>
              <a:stCxn id="40" idx="2"/>
              <a:endCxn id="39" idx="6"/>
            </p:cNvCxnSpPr>
            <p:nvPr/>
          </p:nvCxnSpPr>
          <p:spPr bwMode="auto">
            <a:xfrm flipH="1">
              <a:off x="2454275" y="458470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6" name="AutoShape 14"/>
            <p:cNvCxnSpPr>
              <a:cxnSpLocks noChangeShapeType="1"/>
              <a:stCxn id="40" idx="3"/>
              <a:endCxn id="37" idx="7"/>
            </p:cNvCxnSpPr>
            <p:nvPr/>
          </p:nvCxnSpPr>
          <p:spPr bwMode="auto">
            <a:xfrm flipH="1">
              <a:off x="2432050" y="463867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7" name="AutoShape 15"/>
            <p:cNvCxnSpPr>
              <a:cxnSpLocks noChangeShapeType="1"/>
              <a:stCxn id="38" idx="1"/>
              <a:endCxn id="39" idx="5"/>
            </p:cNvCxnSpPr>
            <p:nvPr/>
          </p:nvCxnSpPr>
          <p:spPr bwMode="auto">
            <a:xfrm flipH="1" flipV="1">
              <a:off x="2432050" y="463867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8" name="AutoShape 16"/>
            <p:cNvCxnSpPr>
              <a:cxnSpLocks noChangeShapeType="1"/>
              <a:stCxn id="40" idx="4"/>
              <a:endCxn id="38" idx="0"/>
            </p:cNvCxnSpPr>
            <p:nvPr/>
          </p:nvCxnSpPr>
          <p:spPr bwMode="auto">
            <a:xfrm>
              <a:off x="3673475" y="466090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9" name="Text Box 17"/>
            <p:cNvSpPr txBox="1">
              <a:spLocks noChangeArrowheads="1"/>
            </p:cNvSpPr>
            <p:nvPr/>
          </p:nvSpPr>
          <p:spPr bwMode="auto">
            <a:xfrm>
              <a:off x="990600" y="567690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a</a:t>
              </a:r>
            </a:p>
          </p:txBody>
        </p:sp>
        <p:sp>
          <p:nvSpPr>
            <p:cNvPr id="50" name="Text Box 18"/>
            <p:cNvSpPr txBox="1">
              <a:spLocks noChangeArrowheads="1"/>
            </p:cNvSpPr>
            <p:nvPr/>
          </p:nvSpPr>
          <p:spPr bwMode="auto">
            <a:xfrm>
              <a:off x="2254250" y="5676900"/>
              <a:ext cx="230188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f</a:t>
              </a:r>
            </a:p>
          </p:txBody>
        </p:sp>
        <p:sp>
          <p:nvSpPr>
            <p:cNvPr id="51" name="Text Box 19"/>
            <p:cNvSpPr txBox="1">
              <a:spLocks noChangeArrowheads="1"/>
            </p:cNvSpPr>
            <p:nvPr/>
          </p:nvSpPr>
          <p:spPr bwMode="auto">
            <a:xfrm>
              <a:off x="3533775" y="567690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e</a:t>
              </a:r>
            </a:p>
          </p:txBody>
        </p:sp>
        <p:sp>
          <p:nvSpPr>
            <p:cNvPr id="52" name="Text Box 20"/>
            <p:cNvSpPr txBox="1">
              <a:spLocks noChangeArrowheads="1"/>
            </p:cNvSpPr>
            <p:nvPr/>
          </p:nvSpPr>
          <p:spPr bwMode="auto">
            <a:xfrm>
              <a:off x="3521075" y="4191000"/>
              <a:ext cx="268288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c</a:t>
              </a:r>
            </a:p>
          </p:txBody>
        </p:sp>
        <p:sp>
          <p:nvSpPr>
            <p:cNvPr id="53" name="Text Box 21"/>
            <p:cNvSpPr txBox="1">
              <a:spLocks noChangeArrowheads="1"/>
            </p:cNvSpPr>
            <p:nvPr/>
          </p:nvSpPr>
          <p:spPr bwMode="auto">
            <a:xfrm>
              <a:off x="2225675" y="419100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b</a:t>
              </a:r>
            </a:p>
          </p:txBody>
        </p:sp>
      </p:grpSp>
      <p:sp>
        <p:nvSpPr>
          <p:cNvPr id="54" name="Text Box 22"/>
          <p:cNvSpPr txBox="1">
            <a:spLocks noChangeArrowheads="1"/>
          </p:cNvSpPr>
          <p:nvPr/>
        </p:nvSpPr>
        <p:spPr bwMode="auto">
          <a:xfrm>
            <a:off x="4327525" y="4075113"/>
            <a:ext cx="1698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W = {</a:t>
            </a:r>
            <a:r>
              <a:rPr lang="en-US" altLang="en-US" dirty="0" err="1"/>
              <a:t>a,b,c,e</a:t>
            </a:r>
            <a:r>
              <a:rPr lang="en-US" altLang="en-US" dirty="0"/>
              <a:t>}:</a:t>
            </a:r>
          </a:p>
        </p:txBody>
      </p:sp>
      <p:grpSp>
        <p:nvGrpSpPr>
          <p:cNvPr id="55" name="Group 54"/>
          <p:cNvGrpSpPr/>
          <p:nvPr/>
        </p:nvGrpSpPr>
        <p:grpSpPr>
          <a:xfrm>
            <a:off x="5334000" y="4191000"/>
            <a:ext cx="2819400" cy="1822450"/>
            <a:chOff x="5334000" y="4191000"/>
            <a:chExt cx="2819400" cy="1822450"/>
          </a:xfrm>
        </p:grpSpPr>
        <p:sp>
          <p:nvSpPr>
            <p:cNvPr id="56" name="Oval 23"/>
            <p:cNvSpPr>
              <a:spLocks noChangeArrowheads="1"/>
            </p:cNvSpPr>
            <p:nvPr/>
          </p:nvSpPr>
          <p:spPr bwMode="auto">
            <a:xfrm>
              <a:off x="54260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57" name="Oval 24"/>
            <p:cNvSpPr>
              <a:spLocks noChangeArrowheads="1"/>
            </p:cNvSpPr>
            <p:nvPr/>
          </p:nvSpPr>
          <p:spPr bwMode="auto">
            <a:xfrm>
              <a:off x="79406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58" name="Oval 25"/>
            <p:cNvSpPr>
              <a:spLocks noChangeArrowheads="1"/>
            </p:cNvSpPr>
            <p:nvPr/>
          </p:nvSpPr>
          <p:spPr bwMode="auto">
            <a:xfrm>
              <a:off x="6645275" y="45085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59" name="Oval 26"/>
            <p:cNvSpPr>
              <a:spLocks noChangeArrowheads="1"/>
            </p:cNvSpPr>
            <p:nvPr/>
          </p:nvSpPr>
          <p:spPr bwMode="auto">
            <a:xfrm>
              <a:off x="7940675" y="45085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60" name="AutoShape 27"/>
            <p:cNvCxnSpPr>
              <a:cxnSpLocks noChangeShapeType="1"/>
              <a:stCxn id="58" idx="3"/>
              <a:endCxn id="56" idx="7"/>
            </p:cNvCxnSpPr>
            <p:nvPr/>
          </p:nvCxnSpPr>
          <p:spPr bwMode="auto">
            <a:xfrm flipH="1">
              <a:off x="5556250" y="4638675"/>
              <a:ext cx="11112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" name="AutoShape 28"/>
            <p:cNvCxnSpPr>
              <a:cxnSpLocks noChangeShapeType="1"/>
              <a:stCxn id="59" idx="2"/>
              <a:endCxn id="58" idx="6"/>
            </p:cNvCxnSpPr>
            <p:nvPr/>
          </p:nvCxnSpPr>
          <p:spPr bwMode="auto">
            <a:xfrm flipH="1">
              <a:off x="6797675" y="458470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2" name="AutoShape 29"/>
            <p:cNvCxnSpPr>
              <a:cxnSpLocks noChangeShapeType="1"/>
              <a:stCxn id="57" idx="1"/>
              <a:endCxn id="58" idx="5"/>
            </p:cNvCxnSpPr>
            <p:nvPr/>
          </p:nvCxnSpPr>
          <p:spPr bwMode="auto">
            <a:xfrm flipH="1" flipV="1">
              <a:off x="6775450" y="463867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3" name="AutoShape 30"/>
            <p:cNvCxnSpPr>
              <a:cxnSpLocks noChangeShapeType="1"/>
              <a:stCxn id="59" idx="4"/>
              <a:endCxn id="57" idx="0"/>
            </p:cNvCxnSpPr>
            <p:nvPr/>
          </p:nvCxnSpPr>
          <p:spPr bwMode="auto">
            <a:xfrm>
              <a:off x="8016875" y="466090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4" name="Text Box 31"/>
            <p:cNvSpPr txBox="1">
              <a:spLocks noChangeArrowheads="1"/>
            </p:cNvSpPr>
            <p:nvPr/>
          </p:nvSpPr>
          <p:spPr bwMode="auto">
            <a:xfrm>
              <a:off x="5334000" y="567690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a</a:t>
              </a:r>
            </a:p>
          </p:txBody>
        </p:sp>
        <p:sp>
          <p:nvSpPr>
            <p:cNvPr id="65" name="Text Box 32"/>
            <p:cNvSpPr txBox="1">
              <a:spLocks noChangeArrowheads="1"/>
            </p:cNvSpPr>
            <p:nvPr/>
          </p:nvSpPr>
          <p:spPr bwMode="auto">
            <a:xfrm>
              <a:off x="7877175" y="567690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e</a:t>
              </a:r>
            </a:p>
          </p:txBody>
        </p:sp>
        <p:sp>
          <p:nvSpPr>
            <p:cNvPr id="66" name="Text Box 33"/>
            <p:cNvSpPr txBox="1">
              <a:spLocks noChangeArrowheads="1"/>
            </p:cNvSpPr>
            <p:nvPr/>
          </p:nvSpPr>
          <p:spPr bwMode="auto">
            <a:xfrm>
              <a:off x="7864475" y="4191000"/>
              <a:ext cx="268288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c</a:t>
              </a:r>
            </a:p>
          </p:txBody>
        </p:sp>
        <p:sp>
          <p:nvSpPr>
            <p:cNvPr id="67" name="Text Box 34"/>
            <p:cNvSpPr txBox="1">
              <a:spLocks noChangeArrowheads="1"/>
            </p:cNvSpPr>
            <p:nvPr/>
          </p:nvSpPr>
          <p:spPr bwMode="auto">
            <a:xfrm>
              <a:off x="6569075" y="4191000"/>
              <a:ext cx="2762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15043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Bipartite Graphs</a:t>
            </a:r>
            <a:endParaRPr lang="en-CA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altLang="en-US" sz="1800" dirty="0"/>
                  <a:t>A simple graph  G  is </a:t>
                </a:r>
                <a:r>
                  <a:rPr lang="en-US" altLang="en-US" sz="1800" dirty="0">
                    <a:solidFill>
                      <a:srgbClr val="FF3300"/>
                    </a:solidFill>
                  </a:rPr>
                  <a:t>bipartite</a:t>
                </a:r>
                <a:r>
                  <a:rPr lang="en-US" altLang="en-US" sz="1800" dirty="0"/>
                  <a:t>  if its vertex set  V  can be partitioned into two disjoint sets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CA" altLang="en-US" sz="1800"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a:rPr lang="en-CA" altLang="en-US" sz="180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en-US" sz="1800" dirty="0"/>
                  <a:t> and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CA" altLang="en-US" sz="1800"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a:rPr lang="en-CA" altLang="en-US" sz="180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en-US" sz="1800" dirty="0"/>
                  <a:t>  such that every edge in the graph connects a vertex in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CA" altLang="en-US" sz="1800"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a:rPr lang="en-CA" altLang="en-US" sz="180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en-US" sz="1800" dirty="0"/>
                  <a:t> and a vertex in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CA" altLang="en-US" sz="1800"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a:rPr lang="en-CA" altLang="en-US" sz="180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en-US" sz="1800" dirty="0"/>
                  <a:t>.</a:t>
                </a:r>
              </a:p>
              <a:p>
                <a:pPr>
                  <a:buFontTx/>
                  <a:buNone/>
                </a:pPr>
                <a:r>
                  <a:rPr lang="en-US" altLang="en-US" sz="1800" dirty="0"/>
                  <a:t>We call the pair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CA" altLang="en-US" sz="1800"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a:rPr lang="en-CA" altLang="en-US" sz="180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CA" altLang="en-US" sz="180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CA" altLang="en-US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CA" altLang="en-US" sz="1800"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a:rPr lang="en-CA" altLang="en-US" sz="180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en-US" sz="1800" dirty="0"/>
                  <a:t> a  </a:t>
                </a:r>
                <a:r>
                  <a:rPr lang="en-US" altLang="en-US" sz="1800" dirty="0">
                    <a:solidFill>
                      <a:srgbClr val="FF3300"/>
                    </a:solidFill>
                  </a:rPr>
                  <a:t>bipartition</a:t>
                </a:r>
                <a:r>
                  <a:rPr lang="en-US" altLang="en-US" sz="1800" dirty="0"/>
                  <a:t>  of the vertex set V  of G.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18" t="-126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22</a:t>
            </a:fld>
            <a:endParaRPr lang="en-US" altLang="en-US"/>
          </a:p>
        </p:txBody>
      </p:sp>
      <p:grpSp>
        <p:nvGrpSpPr>
          <p:cNvPr id="68" name="Group 21"/>
          <p:cNvGrpSpPr>
            <a:grpSpLocks/>
          </p:cNvGrpSpPr>
          <p:nvPr/>
        </p:nvGrpSpPr>
        <p:grpSpPr bwMode="auto">
          <a:xfrm>
            <a:off x="1828800" y="4038600"/>
            <a:ext cx="2971800" cy="1905000"/>
            <a:chOff x="1152" y="2544"/>
            <a:chExt cx="1872" cy="1200"/>
          </a:xfrm>
        </p:grpSpPr>
        <p:sp>
          <p:nvSpPr>
            <p:cNvPr id="69" name="Oval 8"/>
            <p:cNvSpPr>
              <a:spLocks noChangeArrowheads="1"/>
            </p:cNvSpPr>
            <p:nvPr/>
          </p:nvSpPr>
          <p:spPr bwMode="auto">
            <a:xfrm>
              <a:off x="1152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0" name="Oval 9"/>
            <p:cNvSpPr>
              <a:spLocks noChangeArrowheads="1"/>
            </p:cNvSpPr>
            <p:nvPr/>
          </p:nvSpPr>
          <p:spPr bwMode="auto">
            <a:xfrm>
              <a:off x="1776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1" name="Oval 10"/>
            <p:cNvSpPr>
              <a:spLocks noChangeArrowheads="1"/>
            </p:cNvSpPr>
            <p:nvPr/>
          </p:nvSpPr>
          <p:spPr bwMode="auto">
            <a:xfrm>
              <a:off x="2352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2" name="Oval 11"/>
            <p:cNvSpPr>
              <a:spLocks noChangeArrowheads="1"/>
            </p:cNvSpPr>
            <p:nvPr/>
          </p:nvSpPr>
          <p:spPr bwMode="auto">
            <a:xfrm>
              <a:off x="2928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3" name="Oval 12"/>
            <p:cNvSpPr>
              <a:spLocks noChangeArrowheads="1"/>
            </p:cNvSpPr>
            <p:nvPr/>
          </p:nvSpPr>
          <p:spPr bwMode="auto">
            <a:xfrm>
              <a:off x="1440" y="364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4" name="Oval 13"/>
            <p:cNvSpPr>
              <a:spLocks noChangeArrowheads="1"/>
            </p:cNvSpPr>
            <p:nvPr/>
          </p:nvSpPr>
          <p:spPr bwMode="auto">
            <a:xfrm>
              <a:off x="2064" y="364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5" name="Oval 14"/>
            <p:cNvSpPr>
              <a:spLocks noChangeArrowheads="1"/>
            </p:cNvSpPr>
            <p:nvPr/>
          </p:nvSpPr>
          <p:spPr bwMode="auto">
            <a:xfrm>
              <a:off x="2640" y="364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76" name="AutoShape 15"/>
            <p:cNvCxnSpPr>
              <a:cxnSpLocks noChangeShapeType="1"/>
              <a:stCxn id="69" idx="4"/>
              <a:endCxn id="73" idx="0"/>
            </p:cNvCxnSpPr>
            <p:nvPr/>
          </p:nvCxnSpPr>
          <p:spPr bwMode="auto">
            <a:xfrm>
              <a:off x="1200" y="2640"/>
              <a:ext cx="288" cy="100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7" name="AutoShape 16"/>
            <p:cNvCxnSpPr>
              <a:cxnSpLocks noChangeShapeType="1"/>
              <a:stCxn id="71" idx="3"/>
              <a:endCxn id="73" idx="7"/>
            </p:cNvCxnSpPr>
            <p:nvPr/>
          </p:nvCxnSpPr>
          <p:spPr bwMode="auto">
            <a:xfrm flipH="1">
              <a:off x="1522" y="2626"/>
              <a:ext cx="844" cy="103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8" name="AutoShape 17"/>
            <p:cNvCxnSpPr>
              <a:cxnSpLocks noChangeShapeType="1"/>
              <a:stCxn id="69" idx="5"/>
              <a:endCxn id="75" idx="1"/>
            </p:cNvCxnSpPr>
            <p:nvPr/>
          </p:nvCxnSpPr>
          <p:spPr bwMode="auto">
            <a:xfrm>
              <a:off x="1234" y="2626"/>
              <a:ext cx="1420" cy="103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9" name="AutoShape 18"/>
            <p:cNvCxnSpPr>
              <a:cxnSpLocks noChangeShapeType="1"/>
              <a:stCxn id="70" idx="5"/>
              <a:endCxn id="75" idx="1"/>
            </p:cNvCxnSpPr>
            <p:nvPr/>
          </p:nvCxnSpPr>
          <p:spPr bwMode="auto">
            <a:xfrm>
              <a:off x="1858" y="2626"/>
              <a:ext cx="796" cy="103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0" name="AutoShape 19"/>
            <p:cNvCxnSpPr>
              <a:cxnSpLocks noChangeShapeType="1"/>
              <a:stCxn id="72" idx="3"/>
              <a:endCxn id="74" idx="7"/>
            </p:cNvCxnSpPr>
            <p:nvPr/>
          </p:nvCxnSpPr>
          <p:spPr bwMode="auto">
            <a:xfrm flipH="1">
              <a:off x="2146" y="2626"/>
              <a:ext cx="796" cy="103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1" name="AutoShape 20"/>
            <p:cNvCxnSpPr>
              <a:cxnSpLocks noChangeShapeType="1"/>
              <a:stCxn id="72" idx="4"/>
              <a:endCxn id="75" idx="0"/>
            </p:cNvCxnSpPr>
            <p:nvPr/>
          </p:nvCxnSpPr>
          <p:spPr bwMode="auto">
            <a:xfrm flipH="1">
              <a:off x="2688" y="2640"/>
              <a:ext cx="288" cy="100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82" name="Oval 22"/>
          <p:cNvSpPr>
            <a:spLocks noChangeArrowheads="1"/>
          </p:cNvSpPr>
          <p:nvPr/>
        </p:nvSpPr>
        <p:spPr bwMode="auto">
          <a:xfrm>
            <a:off x="1828800" y="5562600"/>
            <a:ext cx="3200400" cy="685800"/>
          </a:xfrm>
          <a:prstGeom prst="ellipse">
            <a:avLst/>
          </a:prstGeom>
          <a:solidFill>
            <a:schemeClr val="hlink">
              <a:alpha val="39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3" name="Oval 23"/>
          <p:cNvSpPr>
            <a:spLocks noChangeArrowheads="1"/>
          </p:cNvSpPr>
          <p:nvPr/>
        </p:nvSpPr>
        <p:spPr bwMode="auto">
          <a:xfrm>
            <a:off x="1371600" y="3733800"/>
            <a:ext cx="3962400" cy="914400"/>
          </a:xfrm>
          <a:prstGeom prst="ellipse">
            <a:avLst/>
          </a:prstGeom>
          <a:solidFill>
            <a:schemeClr val="hlink">
              <a:alpha val="39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5148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  <p:bldP spid="8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Complete Bipartite Graphs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1800" dirty="0"/>
              <a:t>The </a:t>
            </a:r>
            <a:r>
              <a:rPr lang="en-US" altLang="en-US" sz="1800" dirty="0">
                <a:solidFill>
                  <a:srgbClr val="FF0000"/>
                </a:solidFill>
              </a:rPr>
              <a:t>complete bipartite graph </a:t>
            </a:r>
            <a:r>
              <a:rPr lang="en-US" altLang="en-US" sz="1800" dirty="0" err="1"/>
              <a:t>K</a:t>
            </a:r>
            <a:r>
              <a:rPr lang="en-US" altLang="en-US" sz="1800" baseline="-25000" dirty="0" err="1"/>
              <a:t>m,n</a:t>
            </a:r>
            <a:r>
              <a:rPr lang="en-US" altLang="en-US" sz="1800" dirty="0">
                <a:solidFill>
                  <a:srgbClr val="FF0000"/>
                </a:solidFill>
              </a:rPr>
              <a:t> </a:t>
            </a:r>
            <a:r>
              <a:rPr lang="en-US" altLang="en-US" sz="1800" dirty="0"/>
              <a:t>is the graph that has its vertex set partitioned into two subsets of m and n vertices. </a:t>
            </a:r>
          </a:p>
          <a:p>
            <a:pPr marL="0" indent="0">
              <a:buNone/>
            </a:pPr>
            <a:r>
              <a:rPr lang="en-US" altLang="en-US" sz="1800" dirty="0"/>
              <a:t>There is an edge between two vertices if and only if one vertex is in the first subset and the other vertex is in the second subset.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23</a:t>
            </a:fld>
            <a:endParaRPr lang="en-US" altLang="en-US"/>
          </a:p>
        </p:txBody>
      </p:sp>
      <p:grpSp>
        <p:nvGrpSpPr>
          <p:cNvPr id="22" name="Group 21"/>
          <p:cNvGrpSpPr/>
          <p:nvPr/>
        </p:nvGrpSpPr>
        <p:grpSpPr>
          <a:xfrm>
            <a:off x="1752600" y="3200400"/>
            <a:ext cx="2133600" cy="1549400"/>
            <a:chOff x="1752600" y="3200400"/>
            <a:chExt cx="2133600" cy="1549400"/>
          </a:xfrm>
        </p:grpSpPr>
        <p:sp>
          <p:nvSpPr>
            <p:cNvPr id="23" name="Oval 5"/>
            <p:cNvSpPr>
              <a:spLocks noChangeArrowheads="1"/>
            </p:cNvSpPr>
            <p:nvPr/>
          </p:nvSpPr>
          <p:spPr bwMode="auto">
            <a:xfrm>
              <a:off x="2286000" y="32004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4" name="Oval 6"/>
            <p:cNvSpPr>
              <a:spLocks noChangeArrowheads="1"/>
            </p:cNvSpPr>
            <p:nvPr/>
          </p:nvSpPr>
          <p:spPr bwMode="auto">
            <a:xfrm>
              <a:off x="3200400" y="32004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5" name="Oval 7"/>
            <p:cNvSpPr>
              <a:spLocks noChangeArrowheads="1"/>
            </p:cNvSpPr>
            <p:nvPr/>
          </p:nvSpPr>
          <p:spPr bwMode="auto">
            <a:xfrm>
              <a:off x="3733800" y="41148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6" name="Oval 8"/>
            <p:cNvSpPr>
              <a:spLocks noChangeArrowheads="1"/>
            </p:cNvSpPr>
            <p:nvPr/>
          </p:nvSpPr>
          <p:spPr bwMode="auto">
            <a:xfrm>
              <a:off x="2743200" y="41148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7" name="Oval 9"/>
            <p:cNvSpPr>
              <a:spLocks noChangeArrowheads="1"/>
            </p:cNvSpPr>
            <p:nvPr/>
          </p:nvSpPr>
          <p:spPr bwMode="auto">
            <a:xfrm>
              <a:off x="1752600" y="41148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28" name="AutoShape 10"/>
            <p:cNvCxnSpPr>
              <a:cxnSpLocks noChangeShapeType="1"/>
              <a:stCxn id="23" idx="3"/>
              <a:endCxn id="27" idx="7"/>
            </p:cNvCxnSpPr>
            <p:nvPr/>
          </p:nvCxnSpPr>
          <p:spPr bwMode="auto">
            <a:xfrm flipH="1">
              <a:off x="1882775" y="3330575"/>
              <a:ext cx="4254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9" name="AutoShape 11"/>
            <p:cNvCxnSpPr>
              <a:cxnSpLocks noChangeShapeType="1"/>
              <a:stCxn id="24" idx="3"/>
              <a:endCxn id="27" idx="7"/>
            </p:cNvCxnSpPr>
            <p:nvPr/>
          </p:nvCxnSpPr>
          <p:spPr bwMode="auto">
            <a:xfrm flipH="1">
              <a:off x="1882775" y="3330575"/>
              <a:ext cx="13398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0" name="AutoShape 12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416175" y="3330575"/>
              <a:ext cx="3492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1" name="AutoShape 13"/>
            <p:cNvCxnSpPr>
              <a:cxnSpLocks noChangeShapeType="1"/>
              <a:stCxn id="23" idx="5"/>
              <a:endCxn id="25" idx="1"/>
            </p:cNvCxnSpPr>
            <p:nvPr/>
          </p:nvCxnSpPr>
          <p:spPr bwMode="auto">
            <a:xfrm>
              <a:off x="2416175" y="3330575"/>
              <a:ext cx="13398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2" name="AutoShape 14"/>
            <p:cNvCxnSpPr>
              <a:cxnSpLocks noChangeShapeType="1"/>
              <a:stCxn id="24" idx="3"/>
              <a:endCxn id="26" idx="7"/>
            </p:cNvCxnSpPr>
            <p:nvPr/>
          </p:nvCxnSpPr>
          <p:spPr bwMode="auto">
            <a:xfrm flipH="1">
              <a:off x="2873375" y="3330575"/>
              <a:ext cx="3492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" name="AutoShape 15"/>
            <p:cNvCxnSpPr>
              <a:cxnSpLocks noChangeShapeType="1"/>
              <a:stCxn id="24" idx="5"/>
              <a:endCxn id="25" idx="1"/>
            </p:cNvCxnSpPr>
            <p:nvPr/>
          </p:nvCxnSpPr>
          <p:spPr bwMode="auto">
            <a:xfrm>
              <a:off x="3330575" y="3330575"/>
              <a:ext cx="4254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34" name="Object 16"/>
            <p:cNvGraphicFramePr>
              <a:graphicFrameLocks noChangeAspect="1"/>
            </p:cNvGraphicFramePr>
            <p:nvPr>
              <p:extLst/>
            </p:nvPr>
          </p:nvGraphicFramePr>
          <p:xfrm>
            <a:off x="2667000" y="4343400"/>
            <a:ext cx="444500" cy="406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4" name="Equation" r:id="rId4" imgW="444240" imgH="406080" progId="Equation.3">
                    <p:embed/>
                  </p:oleObj>
                </mc:Choice>
                <mc:Fallback>
                  <p:oleObj name="Equation" r:id="rId4" imgW="444240" imgH="406080" progId="Equation.3">
                    <p:embed/>
                    <p:pic>
                      <p:nvPicPr>
                        <p:cNvPr id="4200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67000" y="4343400"/>
                          <a:ext cx="444500" cy="406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5" name="Group 34"/>
          <p:cNvGrpSpPr/>
          <p:nvPr/>
        </p:nvGrpSpPr>
        <p:grpSpPr>
          <a:xfrm>
            <a:off x="5334000" y="3200400"/>
            <a:ext cx="2133600" cy="1549400"/>
            <a:chOff x="5334000" y="3200400"/>
            <a:chExt cx="2133600" cy="1549400"/>
          </a:xfrm>
        </p:grpSpPr>
        <p:sp>
          <p:nvSpPr>
            <p:cNvPr id="36" name="Oval 17"/>
            <p:cNvSpPr>
              <a:spLocks noChangeArrowheads="1"/>
            </p:cNvSpPr>
            <p:nvPr/>
          </p:nvSpPr>
          <p:spPr bwMode="auto">
            <a:xfrm>
              <a:off x="5334000" y="32004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7" name="Oval 18"/>
            <p:cNvSpPr>
              <a:spLocks noChangeArrowheads="1"/>
            </p:cNvSpPr>
            <p:nvPr/>
          </p:nvSpPr>
          <p:spPr bwMode="auto">
            <a:xfrm>
              <a:off x="7315200" y="32004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8" name="Oval 19"/>
            <p:cNvSpPr>
              <a:spLocks noChangeArrowheads="1"/>
            </p:cNvSpPr>
            <p:nvPr/>
          </p:nvSpPr>
          <p:spPr bwMode="auto">
            <a:xfrm>
              <a:off x="7315200" y="41148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9" name="Oval 20"/>
            <p:cNvSpPr>
              <a:spLocks noChangeArrowheads="1"/>
            </p:cNvSpPr>
            <p:nvPr/>
          </p:nvSpPr>
          <p:spPr bwMode="auto">
            <a:xfrm>
              <a:off x="6324600" y="41148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40" name="Oval 21"/>
            <p:cNvSpPr>
              <a:spLocks noChangeArrowheads="1"/>
            </p:cNvSpPr>
            <p:nvPr/>
          </p:nvSpPr>
          <p:spPr bwMode="auto">
            <a:xfrm>
              <a:off x="5334000" y="41148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41" name="AutoShape 22"/>
            <p:cNvCxnSpPr>
              <a:cxnSpLocks noChangeShapeType="1"/>
              <a:stCxn id="36" idx="4"/>
              <a:endCxn id="40" idx="0"/>
            </p:cNvCxnSpPr>
            <p:nvPr/>
          </p:nvCxnSpPr>
          <p:spPr bwMode="auto">
            <a:xfrm>
              <a:off x="5410200" y="3352800"/>
              <a:ext cx="0" cy="7620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" name="AutoShape 23"/>
            <p:cNvCxnSpPr>
              <a:cxnSpLocks noChangeShapeType="1"/>
              <a:stCxn id="37" idx="3"/>
              <a:endCxn id="40" idx="7"/>
            </p:cNvCxnSpPr>
            <p:nvPr/>
          </p:nvCxnSpPr>
          <p:spPr bwMode="auto">
            <a:xfrm flipH="1">
              <a:off x="5464175" y="3330575"/>
              <a:ext cx="18732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" name="AutoShape 24"/>
            <p:cNvCxnSpPr>
              <a:cxnSpLocks noChangeShapeType="1"/>
              <a:stCxn id="36" idx="5"/>
              <a:endCxn id="39" idx="1"/>
            </p:cNvCxnSpPr>
            <p:nvPr/>
          </p:nvCxnSpPr>
          <p:spPr bwMode="auto">
            <a:xfrm>
              <a:off x="5464175" y="3330575"/>
              <a:ext cx="8826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4" name="AutoShape 25"/>
            <p:cNvCxnSpPr>
              <a:cxnSpLocks noChangeShapeType="1"/>
              <a:stCxn id="36" idx="5"/>
              <a:endCxn id="38" idx="1"/>
            </p:cNvCxnSpPr>
            <p:nvPr/>
          </p:nvCxnSpPr>
          <p:spPr bwMode="auto">
            <a:xfrm>
              <a:off x="5464175" y="3330575"/>
              <a:ext cx="18732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5" name="AutoShape 26"/>
            <p:cNvCxnSpPr>
              <a:cxnSpLocks noChangeShapeType="1"/>
              <a:stCxn id="37" idx="3"/>
              <a:endCxn id="39" idx="7"/>
            </p:cNvCxnSpPr>
            <p:nvPr/>
          </p:nvCxnSpPr>
          <p:spPr bwMode="auto">
            <a:xfrm flipH="1">
              <a:off x="6454775" y="3330575"/>
              <a:ext cx="8826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6" name="AutoShape 27"/>
            <p:cNvCxnSpPr>
              <a:cxnSpLocks noChangeShapeType="1"/>
              <a:stCxn id="37" idx="4"/>
              <a:endCxn id="38" idx="0"/>
            </p:cNvCxnSpPr>
            <p:nvPr/>
          </p:nvCxnSpPr>
          <p:spPr bwMode="auto">
            <a:xfrm>
              <a:off x="7391400" y="3352800"/>
              <a:ext cx="0" cy="7620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47" name="Object 28"/>
            <p:cNvGraphicFramePr>
              <a:graphicFrameLocks noChangeAspect="1"/>
            </p:cNvGraphicFramePr>
            <p:nvPr>
              <p:extLst/>
            </p:nvPr>
          </p:nvGraphicFramePr>
          <p:xfrm>
            <a:off x="6248400" y="4343400"/>
            <a:ext cx="444500" cy="406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5" name="Equation" r:id="rId6" imgW="444240" imgH="406080" progId="Equation.3">
                    <p:embed/>
                  </p:oleObj>
                </mc:Choice>
                <mc:Fallback>
                  <p:oleObj name="Equation" r:id="rId6" imgW="444240" imgH="406080" progId="Equation.3">
                    <p:embed/>
                    <p:pic>
                      <p:nvPicPr>
                        <p:cNvPr id="42012" name="Object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8400" y="4343400"/>
                          <a:ext cx="444500" cy="406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8" name="Oval 29"/>
            <p:cNvSpPr>
              <a:spLocks noChangeArrowheads="1"/>
            </p:cNvSpPr>
            <p:nvPr/>
          </p:nvSpPr>
          <p:spPr bwMode="auto">
            <a:xfrm>
              <a:off x="6324600" y="32004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49" name="AutoShape 30"/>
            <p:cNvCxnSpPr>
              <a:cxnSpLocks noChangeShapeType="1"/>
              <a:stCxn id="48" idx="3"/>
              <a:endCxn id="40" idx="7"/>
            </p:cNvCxnSpPr>
            <p:nvPr/>
          </p:nvCxnSpPr>
          <p:spPr bwMode="auto">
            <a:xfrm flipH="1">
              <a:off x="5464175" y="3330575"/>
              <a:ext cx="8826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AutoShape 31"/>
            <p:cNvCxnSpPr>
              <a:cxnSpLocks noChangeShapeType="1"/>
              <a:stCxn id="48" idx="5"/>
              <a:endCxn id="38" idx="1"/>
            </p:cNvCxnSpPr>
            <p:nvPr/>
          </p:nvCxnSpPr>
          <p:spPr bwMode="auto">
            <a:xfrm>
              <a:off x="6454775" y="3330575"/>
              <a:ext cx="8826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" name="AutoShape 32"/>
            <p:cNvCxnSpPr>
              <a:cxnSpLocks noChangeShapeType="1"/>
              <a:stCxn id="48" idx="4"/>
              <a:endCxn id="39" idx="0"/>
            </p:cNvCxnSpPr>
            <p:nvPr/>
          </p:nvCxnSpPr>
          <p:spPr bwMode="auto">
            <a:xfrm>
              <a:off x="6400800" y="3352800"/>
              <a:ext cx="0" cy="7620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52" name="Group 51"/>
          <p:cNvGrpSpPr/>
          <p:nvPr/>
        </p:nvGrpSpPr>
        <p:grpSpPr>
          <a:xfrm>
            <a:off x="838200" y="5080000"/>
            <a:ext cx="3200400" cy="1549400"/>
            <a:chOff x="838200" y="5080000"/>
            <a:chExt cx="3200400" cy="1549400"/>
          </a:xfrm>
        </p:grpSpPr>
        <p:sp>
          <p:nvSpPr>
            <p:cNvPr id="53" name="Oval 33"/>
            <p:cNvSpPr>
              <a:spLocks noChangeArrowheads="1"/>
            </p:cNvSpPr>
            <p:nvPr/>
          </p:nvSpPr>
          <p:spPr bwMode="auto">
            <a:xfrm>
              <a:off x="1371600" y="50800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54" name="Oval 34"/>
            <p:cNvSpPr>
              <a:spLocks noChangeArrowheads="1"/>
            </p:cNvSpPr>
            <p:nvPr/>
          </p:nvSpPr>
          <p:spPr bwMode="auto">
            <a:xfrm>
              <a:off x="3352800" y="50800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55" name="Oval 35"/>
            <p:cNvSpPr>
              <a:spLocks noChangeArrowheads="1"/>
            </p:cNvSpPr>
            <p:nvPr/>
          </p:nvSpPr>
          <p:spPr bwMode="auto">
            <a:xfrm>
              <a:off x="3124200" y="59944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56" name="Oval 36"/>
            <p:cNvSpPr>
              <a:spLocks noChangeArrowheads="1"/>
            </p:cNvSpPr>
            <p:nvPr/>
          </p:nvSpPr>
          <p:spPr bwMode="auto">
            <a:xfrm>
              <a:off x="2362200" y="59944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57" name="Oval 37"/>
            <p:cNvSpPr>
              <a:spLocks noChangeArrowheads="1"/>
            </p:cNvSpPr>
            <p:nvPr/>
          </p:nvSpPr>
          <p:spPr bwMode="auto">
            <a:xfrm>
              <a:off x="1600200" y="59944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58" name="AutoShape 38"/>
            <p:cNvCxnSpPr>
              <a:cxnSpLocks noChangeShapeType="1"/>
              <a:stCxn id="53" idx="4"/>
              <a:endCxn id="57" idx="0"/>
            </p:cNvCxnSpPr>
            <p:nvPr/>
          </p:nvCxnSpPr>
          <p:spPr bwMode="auto">
            <a:xfrm>
              <a:off x="1447800" y="5232400"/>
              <a:ext cx="228600" cy="7620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9" name="AutoShape 39"/>
            <p:cNvCxnSpPr>
              <a:cxnSpLocks noChangeShapeType="1"/>
              <a:stCxn id="54" idx="3"/>
              <a:endCxn id="57" idx="7"/>
            </p:cNvCxnSpPr>
            <p:nvPr/>
          </p:nvCxnSpPr>
          <p:spPr bwMode="auto">
            <a:xfrm flipH="1">
              <a:off x="1730375" y="5210175"/>
              <a:ext cx="16446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" name="AutoShape 40"/>
            <p:cNvCxnSpPr>
              <a:cxnSpLocks noChangeShapeType="1"/>
              <a:stCxn id="53" idx="5"/>
              <a:endCxn id="56" idx="1"/>
            </p:cNvCxnSpPr>
            <p:nvPr/>
          </p:nvCxnSpPr>
          <p:spPr bwMode="auto">
            <a:xfrm>
              <a:off x="1501775" y="5210175"/>
              <a:ext cx="8826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" name="AutoShape 41"/>
            <p:cNvCxnSpPr>
              <a:cxnSpLocks noChangeShapeType="1"/>
              <a:stCxn id="53" idx="5"/>
              <a:endCxn id="55" idx="1"/>
            </p:cNvCxnSpPr>
            <p:nvPr/>
          </p:nvCxnSpPr>
          <p:spPr bwMode="auto">
            <a:xfrm>
              <a:off x="1501775" y="5210175"/>
              <a:ext cx="16446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2" name="AutoShape 42"/>
            <p:cNvCxnSpPr>
              <a:cxnSpLocks noChangeShapeType="1"/>
              <a:stCxn id="54" idx="3"/>
              <a:endCxn id="56" idx="7"/>
            </p:cNvCxnSpPr>
            <p:nvPr/>
          </p:nvCxnSpPr>
          <p:spPr bwMode="auto">
            <a:xfrm flipH="1">
              <a:off x="2492375" y="5210175"/>
              <a:ext cx="8826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3" name="AutoShape 43"/>
            <p:cNvCxnSpPr>
              <a:cxnSpLocks noChangeShapeType="1"/>
              <a:stCxn id="54" idx="4"/>
              <a:endCxn id="55" idx="0"/>
            </p:cNvCxnSpPr>
            <p:nvPr/>
          </p:nvCxnSpPr>
          <p:spPr bwMode="auto">
            <a:xfrm flipH="1">
              <a:off x="3200400" y="5232400"/>
              <a:ext cx="228600" cy="7620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64" name="Object 44"/>
            <p:cNvGraphicFramePr>
              <a:graphicFrameLocks noChangeAspect="1"/>
            </p:cNvGraphicFramePr>
            <p:nvPr>
              <p:extLst/>
            </p:nvPr>
          </p:nvGraphicFramePr>
          <p:xfrm>
            <a:off x="2286000" y="6223000"/>
            <a:ext cx="444500" cy="406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6" name="Equation" r:id="rId8" imgW="444240" imgH="406080" progId="Equation.3">
                    <p:embed/>
                  </p:oleObj>
                </mc:Choice>
                <mc:Fallback>
                  <p:oleObj name="Equation" r:id="rId8" imgW="444240" imgH="406080" progId="Equation.3">
                    <p:embed/>
                    <p:pic>
                      <p:nvPicPr>
                        <p:cNvPr id="42028" name="Object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6000" y="6223000"/>
                          <a:ext cx="444500" cy="406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5" name="Oval 45"/>
            <p:cNvSpPr>
              <a:spLocks noChangeArrowheads="1"/>
            </p:cNvSpPr>
            <p:nvPr/>
          </p:nvSpPr>
          <p:spPr bwMode="auto">
            <a:xfrm>
              <a:off x="2362200" y="50800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66" name="AutoShape 46"/>
            <p:cNvCxnSpPr>
              <a:cxnSpLocks noChangeShapeType="1"/>
              <a:stCxn id="65" idx="3"/>
              <a:endCxn id="57" idx="7"/>
            </p:cNvCxnSpPr>
            <p:nvPr/>
          </p:nvCxnSpPr>
          <p:spPr bwMode="auto">
            <a:xfrm flipH="1">
              <a:off x="1730375" y="5210175"/>
              <a:ext cx="6540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7" name="AutoShape 47"/>
            <p:cNvCxnSpPr>
              <a:cxnSpLocks noChangeShapeType="1"/>
              <a:stCxn id="65" idx="5"/>
              <a:endCxn id="55" idx="1"/>
            </p:cNvCxnSpPr>
            <p:nvPr/>
          </p:nvCxnSpPr>
          <p:spPr bwMode="auto">
            <a:xfrm>
              <a:off x="2492375" y="5210175"/>
              <a:ext cx="6540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4" name="AutoShape 48"/>
            <p:cNvCxnSpPr>
              <a:cxnSpLocks noChangeShapeType="1"/>
              <a:stCxn id="65" idx="4"/>
              <a:endCxn id="56" idx="0"/>
            </p:cNvCxnSpPr>
            <p:nvPr/>
          </p:nvCxnSpPr>
          <p:spPr bwMode="auto">
            <a:xfrm>
              <a:off x="2438400" y="5232400"/>
              <a:ext cx="0" cy="7620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5" name="Oval 49"/>
            <p:cNvSpPr>
              <a:spLocks noChangeArrowheads="1"/>
            </p:cNvSpPr>
            <p:nvPr/>
          </p:nvSpPr>
          <p:spPr bwMode="auto">
            <a:xfrm>
              <a:off x="3886200" y="5991225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86" name="AutoShape 50"/>
            <p:cNvCxnSpPr>
              <a:cxnSpLocks noChangeShapeType="1"/>
              <a:stCxn id="53" idx="5"/>
              <a:endCxn id="85" idx="1"/>
            </p:cNvCxnSpPr>
            <p:nvPr/>
          </p:nvCxnSpPr>
          <p:spPr bwMode="auto">
            <a:xfrm>
              <a:off x="1501775" y="5210175"/>
              <a:ext cx="2406650" cy="80327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7" name="AutoShape 51"/>
            <p:cNvCxnSpPr>
              <a:cxnSpLocks noChangeShapeType="1"/>
              <a:stCxn id="54" idx="5"/>
              <a:endCxn id="85" idx="1"/>
            </p:cNvCxnSpPr>
            <p:nvPr/>
          </p:nvCxnSpPr>
          <p:spPr bwMode="auto">
            <a:xfrm>
              <a:off x="3482975" y="5210175"/>
              <a:ext cx="425450" cy="80327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8" name="AutoShape 52"/>
            <p:cNvCxnSpPr>
              <a:cxnSpLocks noChangeShapeType="1"/>
              <a:stCxn id="65" idx="5"/>
              <a:endCxn id="85" idx="1"/>
            </p:cNvCxnSpPr>
            <p:nvPr/>
          </p:nvCxnSpPr>
          <p:spPr bwMode="auto">
            <a:xfrm>
              <a:off x="2492375" y="5210175"/>
              <a:ext cx="1416050" cy="80327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9" name="Oval 53"/>
            <p:cNvSpPr>
              <a:spLocks noChangeArrowheads="1"/>
            </p:cNvSpPr>
            <p:nvPr/>
          </p:nvSpPr>
          <p:spPr bwMode="auto">
            <a:xfrm>
              <a:off x="838200" y="5991225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90" name="AutoShape 54"/>
            <p:cNvCxnSpPr>
              <a:cxnSpLocks noChangeShapeType="1"/>
              <a:stCxn id="53" idx="3"/>
              <a:endCxn id="89" idx="0"/>
            </p:cNvCxnSpPr>
            <p:nvPr/>
          </p:nvCxnSpPr>
          <p:spPr bwMode="auto">
            <a:xfrm flipH="1">
              <a:off x="914400" y="5210175"/>
              <a:ext cx="479425" cy="7810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1" name="AutoShape 55"/>
            <p:cNvCxnSpPr>
              <a:cxnSpLocks noChangeShapeType="1"/>
              <a:stCxn id="54" idx="3"/>
              <a:endCxn id="89" idx="7"/>
            </p:cNvCxnSpPr>
            <p:nvPr/>
          </p:nvCxnSpPr>
          <p:spPr bwMode="auto">
            <a:xfrm flipH="1">
              <a:off x="968375" y="5210175"/>
              <a:ext cx="2406650" cy="80327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2" name="AutoShape 56"/>
            <p:cNvCxnSpPr>
              <a:cxnSpLocks noChangeShapeType="1"/>
              <a:stCxn id="65" idx="3"/>
              <a:endCxn id="89" idx="7"/>
            </p:cNvCxnSpPr>
            <p:nvPr/>
          </p:nvCxnSpPr>
          <p:spPr bwMode="auto">
            <a:xfrm flipH="1">
              <a:off x="968375" y="5210175"/>
              <a:ext cx="1416050" cy="80327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93" name="Group 92"/>
          <p:cNvGrpSpPr/>
          <p:nvPr/>
        </p:nvGrpSpPr>
        <p:grpSpPr>
          <a:xfrm>
            <a:off x="4648200" y="5080000"/>
            <a:ext cx="3962400" cy="1549400"/>
            <a:chOff x="4648200" y="5080000"/>
            <a:chExt cx="3962400" cy="1549400"/>
          </a:xfrm>
        </p:grpSpPr>
        <p:sp>
          <p:nvSpPr>
            <p:cNvPr id="94" name="Oval 57"/>
            <p:cNvSpPr>
              <a:spLocks noChangeArrowheads="1"/>
            </p:cNvSpPr>
            <p:nvPr/>
          </p:nvSpPr>
          <p:spPr bwMode="auto">
            <a:xfrm>
              <a:off x="6096000" y="50800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5" name="Oval 58"/>
            <p:cNvSpPr>
              <a:spLocks noChangeArrowheads="1"/>
            </p:cNvSpPr>
            <p:nvPr/>
          </p:nvSpPr>
          <p:spPr bwMode="auto">
            <a:xfrm>
              <a:off x="7010400" y="50800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6" name="Oval 59"/>
            <p:cNvSpPr>
              <a:spLocks noChangeArrowheads="1"/>
            </p:cNvSpPr>
            <p:nvPr/>
          </p:nvSpPr>
          <p:spPr bwMode="auto">
            <a:xfrm>
              <a:off x="6172200" y="60198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7" name="Oval 60"/>
            <p:cNvSpPr>
              <a:spLocks noChangeArrowheads="1"/>
            </p:cNvSpPr>
            <p:nvPr/>
          </p:nvSpPr>
          <p:spPr bwMode="auto">
            <a:xfrm>
              <a:off x="5410200" y="59944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8" name="Oval 61"/>
            <p:cNvSpPr>
              <a:spLocks noChangeArrowheads="1"/>
            </p:cNvSpPr>
            <p:nvPr/>
          </p:nvSpPr>
          <p:spPr bwMode="auto">
            <a:xfrm>
              <a:off x="4648200" y="59944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99" name="AutoShape 62"/>
            <p:cNvCxnSpPr>
              <a:cxnSpLocks noChangeShapeType="1"/>
              <a:stCxn id="94" idx="3"/>
              <a:endCxn id="98" idx="7"/>
            </p:cNvCxnSpPr>
            <p:nvPr/>
          </p:nvCxnSpPr>
          <p:spPr bwMode="auto">
            <a:xfrm flipH="1">
              <a:off x="4778375" y="5210175"/>
              <a:ext cx="13398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0" name="AutoShape 63"/>
            <p:cNvCxnSpPr>
              <a:cxnSpLocks noChangeShapeType="1"/>
              <a:stCxn id="95" idx="3"/>
              <a:endCxn id="98" idx="7"/>
            </p:cNvCxnSpPr>
            <p:nvPr/>
          </p:nvCxnSpPr>
          <p:spPr bwMode="auto">
            <a:xfrm flipH="1">
              <a:off x="4778375" y="5210175"/>
              <a:ext cx="22542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1" name="AutoShape 64"/>
            <p:cNvCxnSpPr>
              <a:cxnSpLocks noChangeShapeType="1"/>
              <a:stCxn id="94" idx="3"/>
              <a:endCxn id="97" idx="7"/>
            </p:cNvCxnSpPr>
            <p:nvPr/>
          </p:nvCxnSpPr>
          <p:spPr bwMode="auto">
            <a:xfrm flipH="1">
              <a:off x="5540375" y="5210175"/>
              <a:ext cx="5778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2" name="AutoShape 65"/>
            <p:cNvCxnSpPr>
              <a:cxnSpLocks noChangeShapeType="1"/>
              <a:stCxn id="94" idx="4"/>
              <a:endCxn id="96" idx="0"/>
            </p:cNvCxnSpPr>
            <p:nvPr/>
          </p:nvCxnSpPr>
          <p:spPr bwMode="auto">
            <a:xfrm>
              <a:off x="6172200" y="5232400"/>
              <a:ext cx="76200" cy="787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3" name="AutoShape 66"/>
            <p:cNvCxnSpPr>
              <a:cxnSpLocks noChangeShapeType="1"/>
              <a:stCxn id="95" idx="3"/>
              <a:endCxn id="97" idx="7"/>
            </p:cNvCxnSpPr>
            <p:nvPr/>
          </p:nvCxnSpPr>
          <p:spPr bwMode="auto">
            <a:xfrm flipH="1">
              <a:off x="5540375" y="5210175"/>
              <a:ext cx="14922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4" name="AutoShape 67"/>
            <p:cNvCxnSpPr>
              <a:cxnSpLocks noChangeShapeType="1"/>
              <a:stCxn id="95" idx="3"/>
              <a:endCxn id="96" idx="7"/>
            </p:cNvCxnSpPr>
            <p:nvPr/>
          </p:nvCxnSpPr>
          <p:spPr bwMode="auto">
            <a:xfrm flipH="1">
              <a:off x="6302375" y="5210175"/>
              <a:ext cx="730250" cy="831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105" name="Object 68"/>
            <p:cNvGraphicFramePr>
              <a:graphicFrameLocks noChangeAspect="1"/>
            </p:cNvGraphicFramePr>
            <p:nvPr>
              <p:extLst/>
            </p:nvPr>
          </p:nvGraphicFramePr>
          <p:xfrm>
            <a:off x="6477000" y="6223000"/>
            <a:ext cx="444500" cy="406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7" name="Equation" r:id="rId10" imgW="444240" imgH="406080" progId="Equation.3">
                    <p:embed/>
                  </p:oleObj>
                </mc:Choice>
                <mc:Fallback>
                  <p:oleObj name="Equation" r:id="rId10" imgW="444240" imgH="406080" progId="Equation.3">
                    <p:embed/>
                    <p:pic>
                      <p:nvPicPr>
                        <p:cNvPr id="42052" name="Object 6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77000" y="6223000"/>
                          <a:ext cx="444500" cy="406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6" name="Oval 69"/>
            <p:cNvSpPr>
              <a:spLocks noChangeArrowheads="1"/>
            </p:cNvSpPr>
            <p:nvPr/>
          </p:nvSpPr>
          <p:spPr bwMode="auto">
            <a:xfrm>
              <a:off x="8458200" y="6016625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7" name="Oval 70"/>
            <p:cNvSpPr>
              <a:spLocks noChangeArrowheads="1"/>
            </p:cNvSpPr>
            <p:nvPr/>
          </p:nvSpPr>
          <p:spPr bwMode="auto">
            <a:xfrm>
              <a:off x="7696200" y="5991225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8" name="Oval 71"/>
            <p:cNvSpPr>
              <a:spLocks noChangeArrowheads="1"/>
            </p:cNvSpPr>
            <p:nvPr/>
          </p:nvSpPr>
          <p:spPr bwMode="auto">
            <a:xfrm>
              <a:off x="6934200" y="5991225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109" name="AutoShape 72"/>
            <p:cNvCxnSpPr>
              <a:cxnSpLocks noChangeShapeType="1"/>
              <a:stCxn id="94" idx="5"/>
              <a:endCxn id="108" idx="1"/>
            </p:cNvCxnSpPr>
            <p:nvPr/>
          </p:nvCxnSpPr>
          <p:spPr bwMode="auto">
            <a:xfrm>
              <a:off x="6226175" y="5210175"/>
              <a:ext cx="730250" cy="80327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0" name="AutoShape 73"/>
            <p:cNvCxnSpPr>
              <a:cxnSpLocks noChangeShapeType="1"/>
              <a:stCxn id="95" idx="4"/>
              <a:endCxn id="108" idx="0"/>
            </p:cNvCxnSpPr>
            <p:nvPr/>
          </p:nvCxnSpPr>
          <p:spPr bwMode="auto">
            <a:xfrm flipH="1">
              <a:off x="7010400" y="5232400"/>
              <a:ext cx="76200" cy="75882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1" name="AutoShape 74"/>
            <p:cNvCxnSpPr>
              <a:cxnSpLocks noChangeShapeType="1"/>
              <a:stCxn id="94" idx="5"/>
              <a:endCxn id="107" idx="1"/>
            </p:cNvCxnSpPr>
            <p:nvPr/>
          </p:nvCxnSpPr>
          <p:spPr bwMode="auto">
            <a:xfrm>
              <a:off x="6226175" y="5210175"/>
              <a:ext cx="1492250" cy="80327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2" name="AutoShape 75"/>
            <p:cNvCxnSpPr>
              <a:cxnSpLocks noChangeShapeType="1"/>
              <a:stCxn id="94" idx="5"/>
              <a:endCxn id="106" idx="1"/>
            </p:cNvCxnSpPr>
            <p:nvPr/>
          </p:nvCxnSpPr>
          <p:spPr bwMode="auto">
            <a:xfrm>
              <a:off x="6226175" y="5210175"/>
              <a:ext cx="2254250" cy="82867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3" name="AutoShape 76"/>
            <p:cNvCxnSpPr>
              <a:cxnSpLocks noChangeShapeType="1"/>
              <a:stCxn id="95" idx="5"/>
              <a:endCxn id="107" idx="7"/>
            </p:cNvCxnSpPr>
            <p:nvPr/>
          </p:nvCxnSpPr>
          <p:spPr bwMode="auto">
            <a:xfrm>
              <a:off x="7140575" y="5210175"/>
              <a:ext cx="685800" cy="80327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4" name="AutoShape 77"/>
            <p:cNvCxnSpPr>
              <a:cxnSpLocks noChangeShapeType="1"/>
              <a:stCxn id="95" idx="5"/>
              <a:endCxn id="106" idx="1"/>
            </p:cNvCxnSpPr>
            <p:nvPr/>
          </p:nvCxnSpPr>
          <p:spPr bwMode="auto">
            <a:xfrm>
              <a:off x="7140575" y="5210175"/>
              <a:ext cx="1339850" cy="82867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808784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More on Bipartite </a:t>
            </a:r>
            <a:r>
              <a:rPr lang="en-US" altLang="en-US" dirty="0"/>
              <a:t>Graphs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1800" u="sng" dirty="0"/>
              <a:t>Theorem</a:t>
            </a:r>
            <a:r>
              <a:rPr lang="en-US" altLang="en-US" sz="1800" dirty="0"/>
              <a:t>: For a  graph G=(V,E) the following are equivalent: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en-US" sz="1800" dirty="0"/>
              <a:t>G is bipartite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en-US" sz="1800" dirty="0"/>
              <a:t>G does not contain an odd cycle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en-US" sz="1800" dirty="0"/>
              <a:t>it is possible to color each vertex of  G  in one of two different colors so that no two adjacent vertices are colored the same color.</a:t>
            </a:r>
          </a:p>
          <a:p>
            <a:pPr marL="342900" indent="-342900">
              <a:buFont typeface="+mj-lt"/>
              <a:buAutoNum type="arabicPeriod"/>
            </a:pPr>
            <a:endParaRPr lang="en-US" alt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24</a:t>
            </a:fld>
            <a:endParaRPr lang="en-US" altLang="en-US"/>
          </a:p>
        </p:txBody>
      </p:sp>
      <p:grpSp>
        <p:nvGrpSpPr>
          <p:cNvPr id="83" name="Group 21"/>
          <p:cNvGrpSpPr>
            <a:grpSpLocks/>
          </p:cNvGrpSpPr>
          <p:nvPr/>
        </p:nvGrpSpPr>
        <p:grpSpPr bwMode="auto">
          <a:xfrm>
            <a:off x="1828800" y="4038600"/>
            <a:ext cx="2971800" cy="1905000"/>
            <a:chOff x="1152" y="2544"/>
            <a:chExt cx="1872" cy="1200"/>
          </a:xfrm>
        </p:grpSpPr>
        <p:sp>
          <p:nvSpPr>
            <p:cNvPr id="115" name="Oval 8"/>
            <p:cNvSpPr>
              <a:spLocks noChangeArrowheads="1"/>
            </p:cNvSpPr>
            <p:nvPr/>
          </p:nvSpPr>
          <p:spPr bwMode="auto">
            <a:xfrm>
              <a:off x="1152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16" name="Oval 9"/>
            <p:cNvSpPr>
              <a:spLocks noChangeArrowheads="1"/>
            </p:cNvSpPr>
            <p:nvPr/>
          </p:nvSpPr>
          <p:spPr bwMode="auto">
            <a:xfrm>
              <a:off x="1776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17" name="Oval 10"/>
            <p:cNvSpPr>
              <a:spLocks noChangeArrowheads="1"/>
            </p:cNvSpPr>
            <p:nvPr/>
          </p:nvSpPr>
          <p:spPr bwMode="auto">
            <a:xfrm>
              <a:off x="2352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18" name="Oval 11"/>
            <p:cNvSpPr>
              <a:spLocks noChangeArrowheads="1"/>
            </p:cNvSpPr>
            <p:nvPr/>
          </p:nvSpPr>
          <p:spPr bwMode="auto">
            <a:xfrm>
              <a:off x="2928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19" name="Oval 12"/>
            <p:cNvSpPr>
              <a:spLocks noChangeArrowheads="1"/>
            </p:cNvSpPr>
            <p:nvPr/>
          </p:nvSpPr>
          <p:spPr bwMode="auto">
            <a:xfrm>
              <a:off x="1440" y="364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20" name="Oval 13"/>
            <p:cNvSpPr>
              <a:spLocks noChangeArrowheads="1"/>
            </p:cNvSpPr>
            <p:nvPr/>
          </p:nvSpPr>
          <p:spPr bwMode="auto">
            <a:xfrm>
              <a:off x="2064" y="364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21" name="Oval 14"/>
            <p:cNvSpPr>
              <a:spLocks noChangeArrowheads="1"/>
            </p:cNvSpPr>
            <p:nvPr/>
          </p:nvSpPr>
          <p:spPr bwMode="auto">
            <a:xfrm>
              <a:off x="2640" y="364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122" name="AutoShape 15"/>
            <p:cNvCxnSpPr>
              <a:cxnSpLocks noChangeShapeType="1"/>
              <a:stCxn id="115" idx="4"/>
              <a:endCxn id="119" idx="0"/>
            </p:cNvCxnSpPr>
            <p:nvPr/>
          </p:nvCxnSpPr>
          <p:spPr bwMode="auto">
            <a:xfrm>
              <a:off x="1200" y="2640"/>
              <a:ext cx="288" cy="100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3" name="AutoShape 16"/>
            <p:cNvCxnSpPr>
              <a:cxnSpLocks noChangeShapeType="1"/>
              <a:stCxn id="117" idx="3"/>
              <a:endCxn id="119" idx="7"/>
            </p:cNvCxnSpPr>
            <p:nvPr/>
          </p:nvCxnSpPr>
          <p:spPr bwMode="auto">
            <a:xfrm flipH="1">
              <a:off x="1522" y="2626"/>
              <a:ext cx="844" cy="103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4" name="AutoShape 17"/>
            <p:cNvCxnSpPr>
              <a:cxnSpLocks noChangeShapeType="1"/>
              <a:stCxn id="115" idx="5"/>
              <a:endCxn id="121" idx="1"/>
            </p:cNvCxnSpPr>
            <p:nvPr/>
          </p:nvCxnSpPr>
          <p:spPr bwMode="auto">
            <a:xfrm>
              <a:off x="1234" y="2626"/>
              <a:ext cx="1420" cy="103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5" name="AutoShape 18"/>
            <p:cNvCxnSpPr>
              <a:cxnSpLocks noChangeShapeType="1"/>
              <a:stCxn id="116" idx="5"/>
              <a:endCxn id="121" idx="1"/>
            </p:cNvCxnSpPr>
            <p:nvPr/>
          </p:nvCxnSpPr>
          <p:spPr bwMode="auto">
            <a:xfrm>
              <a:off x="1858" y="2626"/>
              <a:ext cx="796" cy="103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6" name="AutoShape 19"/>
            <p:cNvCxnSpPr>
              <a:cxnSpLocks noChangeShapeType="1"/>
              <a:stCxn id="118" idx="3"/>
              <a:endCxn id="120" idx="7"/>
            </p:cNvCxnSpPr>
            <p:nvPr/>
          </p:nvCxnSpPr>
          <p:spPr bwMode="auto">
            <a:xfrm flipH="1">
              <a:off x="2146" y="2626"/>
              <a:ext cx="796" cy="103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7" name="AutoShape 20"/>
            <p:cNvCxnSpPr>
              <a:cxnSpLocks noChangeShapeType="1"/>
              <a:stCxn id="118" idx="4"/>
              <a:endCxn id="121" idx="0"/>
            </p:cNvCxnSpPr>
            <p:nvPr/>
          </p:nvCxnSpPr>
          <p:spPr bwMode="auto">
            <a:xfrm flipH="1">
              <a:off x="2688" y="2640"/>
              <a:ext cx="288" cy="100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28" name="Oval 22"/>
          <p:cNvSpPr>
            <a:spLocks noChangeArrowheads="1"/>
          </p:cNvSpPr>
          <p:nvPr/>
        </p:nvSpPr>
        <p:spPr bwMode="auto">
          <a:xfrm>
            <a:off x="1828800" y="5562600"/>
            <a:ext cx="3200400" cy="685800"/>
          </a:xfrm>
          <a:prstGeom prst="ellipse">
            <a:avLst/>
          </a:prstGeom>
          <a:solidFill>
            <a:srgbClr val="FF0000">
              <a:alpha val="39000"/>
            </a:srgbClr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CA"/>
          </a:p>
        </p:txBody>
      </p:sp>
      <p:sp>
        <p:nvSpPr>
          <p:cNvPr id="129" name="Oval 23"/>
          <p:cNvSpPr>
            <a:spLocks noChangeArrowheads="1"/>
          </p:cNvSpPr>
          <p:nvPr/>
        </p:nvSpPr>
        <p:spPr bwMode="auto">
          <a:xfrm>
            <a:off x="1371600" y="3733800"/>
            <a:ext cx="3962400" cy="914400"/>
          </a:xfrm>
          <a:prstGeom prst="ellipse">
            <a:avLst/>
          </a:prstGeom>
          <a:solidFill>
            <a:schemeClr val="hlink">
              <a:alpha val="39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9180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 animBg="1"/>
      <p:bldP spid="12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Homework and Reading for next time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2400" dirty="0"/>
              <a:t>Exercises from the Book:</a:t>
            </a: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	---</a:t>
            </a: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Reading</a:t>
            </a: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	3.1, 3.2, 3.3, 3.4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5219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smtClean="0"/>
              <a:t>Often we are interested in </a:t>
            </a:r>
            <a:r>
              <a:rPr lang="en-US" altLang="en-US" sz="1800" dirty="0"/>
              <a:t>relations/connections between </a:t>
            </a:r>
            <a:r>
              <a:rPr lang="en-US" altLang="en-US" sz="1800" dirty="0" smtClean="0"/>
              <a:t>objects.</a:t>
            </a:r>
            <a:endParaRPr lang="en-US" alt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6" name="Picture 4" descr="under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456238"/>
            <a:ext cx="5791200" cy="3810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4046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smtClean="0"/>
              <a:t>A  </a:t>
            </a:r>
            <a:r>
              <a:rPr lang="en-US" sz="1800" dirty="0"/>
              <a:t>graph </a:t>
            </a:r>
            <a:r>
              <a:rPr lang="en-US" sz="1800" dirty="0" smtClean="0"/>
              <a:t>𝐺</a:t>
            </a:r>
            <a:r>
              <a:rPr lang="en-US" sz="1800" dirty="0"/>
              <a:t>=(𝑉,𝐸) </a:t>
            </a:r>
            <a:r>
              <a:rPr lang="en-US" sz="1800" dirty="0" smtClean="0"/>
              <a:t>consists of:</a:t>
            </a:r>
          </a:p>
          <a:p>
            <a:pPr marL="0" indent="0">
              <a:buNone/>
            </a:pPr>
            <a:r>
              <a:rPr lang="en-US" sz="1800" dirty="0" smtClean="0"/>
              <a:t>- a </a:t>
            </a:r>
            <a:r>
              <a:rPr lang="en-US" sz="1800" dirty="0"/>
              <a:t>nonempty set of </a:t>
            </a:r>
            <a:r>
              <a:rPr lang="en-US" sz="1800" dirty="0" smtClean="0"/>
              <a:t>vertices (</a:t>
            </a:r>
            <a:r>
              <a:rPr lang="en-US" sz="1800" dirty="0"/>
              <a:t>or  nodes) </a:t>
            </a:r>
            <a:r>
              <a:rPr lang="en-US" sz="1800" dirty="0" smtClean="0"/>
              <a:t>denoted by V,</a:t>
            </a:r>
          </a:p>
          <a:p>
            <a:pPr marL="0" indent="0">
              <a:buNone/>
            </a:pPr>
            <a:r>
              <a:rPr lang="en-US" sz="1800" dirty="0" smtClean="0"/>
              <a:t>- and  </a:t>
            </a:r>
            <a:r>
              <a:rPr lang="en-US" sz="1800" dirty="0"/>
              <a:t>a set of </a:t>
            </a:r>
            <a:r>
              <a:rPr lang="en-US" sz="1800" dirty="0" smtClean="0"/>
              <a:t>edges (</a:t>
            </a:r>
            <a:r>
              <a:rPr lang="en-US" sz="1800" dirty="0"/>
              <a:t>or </a:t>
            </a:r>
            <a:r>
              <a:rPr lang="en-US" sz="1800" dirty="0" smtClean="0"/>
              <a:t>arcs), denote by E. </a:t>
            </a:r>
          </a:p>
          <a:p>
            <a:pPr marL="0" indent="0">
              <a:buNone/>
            </a:pPr>
            <a:r>
              <a:rPr lang="en-US" sz="1800" dirty="0" smtClean="0"/>
              <a:t>Each </a:t>
            </a:r>
            <a:r>
              <a:rPr lang="en-US" sz="1800" dirty="0"/>
              <a:t>edge is an unordered pair or vertices, </a:t>
            </a:r>
            <a:r>
              <a:rPr lang="en-US" sz="1800" dirty="0" smtClean="0"/>
              <a:t>called </a:t>
            </a:r>
            <a:r>
              <a:rPr lang="en-US" sz="1800" dirty="0"/>
              <a:t>its </a:t>
            </a:r>
            <a:r>
              <a:rPr lang="en-US" sz="1800" dirty="0" smtClean="0"/>
              <a:t>endpoints. </a:t>
            </a:r>
            <a:r>
              <a:rPr lang="en-US" sz="1800" dirty="0"/>
              <a:t>An edge is said to  connect </a:t>
            </a:r>
            <a:r>
              <a:rPr lang="en-US" sz="1800" dirty="0" smtClean="0"/>
              <a:t>its </a:t>
            </a:r>
            <a:r>
              <a:rPr lang="en-US" sz="1800" dirty="0"/>
              <a:t>endpoints.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Such </a:t>
            </a:r>
            <a:r>
              <a:rPr lang="en-US" sz="1800" dirty="0"/>
              <a:t>a graph is also </a:t>
            </a:r>
            <a:r>
              <a:rPr lang="en-US" sz="1800" dirty="0" smtClean="0"/>
              <a:t>called </a:t>
            </a:r>
            <a:r>
              <a:rPr lang="en-US" sz="1800" i="1" dirty="0" smtClean="0"/>
              <a:t>undirected</a:t>
            </a:r>
            <a:r>
              <a:rPr lang="en-US" sz="1800" dirty="0" smtClean="0"/>
              <a:t>.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4</a:t>
            </a:fld>
            <a:endParaRPr lang="en-US" altLang="en-US"/>
          </a:p>
        </p:txBody>
      </p:sp>
      <p:grpSp>
        <p:nvGrpSpPr>
          <p:cNvPr id="7" name="Group 30"/>
          <p:cNvGrpSpPr>
            <a:grpSpLocks/>
          </p:cNvGrpSpPr>
          <p:nvPr/>
        </p:nvGrpSpPr>
        <p:grpSpPr bwMode="auto">
          <a:xfrm>
            <a:off x="3723353" y="3505200"/>
            <a:ext cx="2362200" cy="1948815"/>
            <a:chOff x="2256" y="1968"/>
            <a:chExt cx="1920" cy="1584"/>
          </a:xfrm>
        </p:grpSpPr>
        <p:sp>
          <p:nvSpPr>
            <p:cNvPr id="8" name="Oval 5"/>
            <p:cNvSpPr>
              <a:spLocks noChangeArrowheads="1"/>
            </p:cNvSpPr>
            <p:nvPr/>
          </p:nvSpPr>
          <p:spPr bwMode="auto">
            <a:xfrm>
              <a:off x="3168" y="196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40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9" name="Oval 6"/>
            <p:cNvSpPr>
              <a:spLocks noChangeArrowheads="1"/>
            </p:cNvSpPr>
            <p:nvPr/>
          </p:nvSpPr>
          <p:spPr bwMode="auto">
            <a:xfrm>
              <a:off x="3168" y="235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40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10" name="Oval 7"/>
            <p:cNvSpPr>
              <a:spLocks noChangeArrowheads="1"/>
            </p:cNvSpPr>
            <p:nvPr/>
          </p:nvSpPr>
          <p:spPr bwMode="auto">
            <a:xfrm>
              <a:off x="2256" y="259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40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4080" y="259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40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12" name="Oval 9"/>
            <p:cNvSpPr>
              <a:spLocks noChangeArrowheads="1"/>
            </p:cNvSpPr>
            <p:nvPr/>
          </p:nvSpPr>
          <p:spPr bwMode="auto">
            <a:xfrm>
              <a:off x="3696" y="3456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40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13" name="Oval 10"/>
            <p:cNvSpPr>
              <a:spLocks noChangeArrowheads="1"/>
            </p:cNvSpPr>
            <p:nvPr/>
          </p:nvSpPr>
          <p:spPr bwMode="auto">
            <a:xfrm>
              <a:off x="2688" y="3456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40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14" name="Oval 11"/>
            <p:cNvSpPr>
              <a:spLocks noChangeArrowheads="1"/>
            </p:cNvSpPr>
            <p:nvPr/>
          </p:nvSpPr>
          <p:spPr bwMode="auto">
            <a:xfrm>
              <a:off x="3648" y="268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40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15" name="Oval 12"/>
            <p:cNvSpPr>
              <a:spLocks noChangeArrowheads="1"/>
            </p:cNvSpPr>
            <p:nvPr/>
          </p:nvSpPr>
          <p:spPr bwMode="auto">
            <a:xfrm>
              <a:off x="2688" y="268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40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16" name="Oval 13"/>
            <p:cNvSpPr>
              <a:spLocks noChangeArrowheads="1"/>
            </p:cNvSpPr>
            <p:nvPr/>
          </p:nvSpPr>
          <p:spPr bwMode="auto">
            <a:xfrm>
              <a:off x="3456" y="316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40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17" name="Oval 14"/>
            <p:cNvSpPr>
              <a:spLocks noChangeArrowheads="1"/>
            </p:cNvSpPr>
            <p:nvPr/>
          </p:nvSpPr>
          <p:spPr bwMode="auto">
            <a:xfrm>
              <a:off x="2880" y="316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40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cxnSp>
          <p:nvCxnSpPr>
            <p:cNvPr id="18" name="AutoShape 15"/>
            <p:cNvCxnSpPr>
              <a:cxnSpLocks noChangeShapeType="1"/>
              <a:stCxn id="10" idx="5"/>
              <a:endCxn id="13" idx="1"/>
            </p:cNvCxnSpPr>
            <p:nvPr/>
          </p:nvCxnSpPr>
          <p:spPr bwMode="auto">
            <a:xfrm>
              <a:off x="2338" y="2674"/>
              <a:ext cx="364" cy="79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AutoShape 16"/>
            <p:cNvCxnSpPr>
              <a:cxnSpLocks noChangeShapeType="1"/>
              <a:stCxn id="8" idx="3"/>
              <a:endCxn id="10" idx="7"/>
            </p:cNvCxnSpPr>
            <p:nvPr/>
          </p:nvCxnSpPr>
          <p:spPr bwMode="auto">
            <a:xfrm flipH="1">
              <a:off x="2338" y="2050"/>
              <a:ext cx="844" cy="55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AutoShape 17"/>
            <p:cNvCxnSpPr>
              <a:cxnSpLocks noChangeShapeType="1"/>
              <a:stCxn id="10" idx="6"/>
              <a:endCxn id="15" idx="2"/>
            </p:cNvCxnSpPr>
            <p:nvPr/>
          </p:nvCxnSpPr>
          <p:spPr bwMode="auto">
            <a:xfrm>
              <a:off x="2352" y="2640"/>
              <a:ext cx="336" cy="9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AutoShape 18"/>
            <p:cNvCxnSpPr>
              <a:cxnSpLocks noChangeShapeType="1"/>
              <a:stCxn id="12" idx="2"/>
              <a:endCxn id="13" idx="6"/>
            </p:cNvCxnSpPr>
            <p:nvPr/>
          </p:nvCxnSpPr>
          <p:spPr bwMode="auto">
            <a:xfrm flipH="1">
              <a:off x="2784" y="3504"/>
              <a:ext cx="912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AutoShape 19"/>
            <p:cNvCxnSpPr>
              <a:cxnSpLocks noChangeShapeType="1"/>
              <a:stCxn id="11" idx="3"/>
              <a:endCxn id="12" idx="7"/>
            </p:cNvCxnSpPr>
            <p:nvPr/>
          </p:nvCxnSpPr>
          <p:spPr bwMode="auto">
            <a:xfrm flipH="1">
              <a:off x="3778" y="2674"/>
              <a:ext cx="316" cy="79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AutoShape 20"/>
            <p:cNvCxnSpPr>
              <a:cxnSpLocks noChangeShapeType="1"/>
              <a:stCxn id="8" idx="5"/>
              <a:endCxn id="11" idx="1"/>
            </p:cNvCxnSpPr>
            <p:nvPr/>
          </p:nvCxnSpPr>
          <p:spPr bwMode="auto">
            <a:xfrm>
              <a:off x="3250" y="2050"/>
              <a:ext cx="844" cy="55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AutoShape 21"/>
            <p:cNvCxnSpPr>
              <a:cxnSpLocks noChangeShapeType="1"/>
              <a:stCxn id="17" idx="3"/>
              <a:endCxn id="13" idx="7"/>
            </p:cNvCxnSpPr>
            <p:nvPr/>
          </p:nvCxnSpPr>
          <p:spPr bwMode="auto">
            <a:xfrm flipH="1">
              <a:off x="2770" y="3250"/>
              <a:ext cx="124" cy="2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AutoShape 22"/>
            <p:cNvCxnSpPr>
              <a:cxnSpLocks noChangeShapeType="1"/>
              <a:stCxn id="8" idx="4"/>
              <a:endCxn id="9" idx="0"/>
            </p:cNvCxnSpPr>
            <p:nvPr/>
          </p:nvCxnSpPr>
          <p:spPr bwMode="auto">
            <a:xfrm>
              <a:off x="3216" y="2064"/>
              <a:ext cx="0" cy="28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AutoShape 23"/>
            <p:cNvCxnSpPr>
              <a:cxnSpLocks noChangeShapeType="1"/>
              <a:stCxn id="9" idx="5"/>
              <a:endCxn id="16" idx="0"/>
            </p:cNvCxnSpPr>
            <p:nvPr/>
          </p:nvCxnSpPr>
          <p:spPr bwMode="auto">
            <a:xfrm>
              <a:off x="3250" y="2434"/>
              <a:ext cx="254" cy="73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AutoShape 24"/>
            <p:cNvCxnSpPr>
              <a:cxnSpLocks noChangeShapeType="1"/>
              <a:stCxn id="11" idx="2"/>
              <a:endCxn id="14" idx="6"/>
            </p:cNvCxnSpPr>
            <p:nvPr/>
          </p:nvCxnSpPr>
          <p:spPr bwMode="auto">
            <a:xfrm flipH="1">
              <a:off x="3744" y="2640"/>
              <a:ext cx="336" cy="9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AutoShape 25"/>
            <p:cNvCxnSpPr>
              <a:cxnSpLocks noChangeShapeType="1"/>
              <a:stCxn id="16" idx="5"/>
              <a:endCxn id="12" idx="1"/>
            </p:cNvCxnSpPr>
            <p:nvPr/>
          </p:nvCxnSpPr>
          <p:spPr bwMode="auto">
            <a:xfrm>
              <a:off x="3538" y="3250"/>
              <a:ext cx="172" cy="2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9" name="AutoShape 26"/>
            <p:cNvCxnSpPr>
              <a:cxnSpLocks noChangeShapeType="1"/>
              <a:stCxn id="15" idx="5"/>
              <a:endCxn id="16" idx="1"/>
            </p:cNvCxnSpPr>
            <p:nvPr/>
          </p:nvCxnSpPr>
          <p:spPr bwMode="auto">
            <a:xfrm>
              <a:off x="2770" y="2770"/>
              <a:ext cx="700" cy="41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0" name="AutoShape 27"/>
            <p:cNvCxnSpPr>
              <a:cxnSpLocks noChangeShapeType="1"/>
              <a:stCxn id="14" idx="2"/>
              <a:endCxn id="15" idx="6"/>
            </p:cNvCxnSpPr>
            <p:nvPr/>
          </p:nvCxnSpPr>
          <p:spPr bwMode="auto">
            <a:xfrm flipH="1">
              <a:off x="2784" y="2736"/>
              <a:ext cx="864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1" name="AutoShape 28"/>
            <p:cNvCxnSpPr>
              <a:cxnSpLocks noChangeShapeType="1"/>
              <a:stCxn id="14" idx="3"/>
              <a:endCxn id="17" idx="7"/>
            </p:cNvCxnSpPr>
            <p:nvPr/>
          </p:nvCxnSpPr>
          <p:spPr bwMode="auto">
            <a:xfrm flipH="1">
              <a:off x="2962" y="2770"/>
              <a:ext cx="700" cy="41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2" name="AutoShape 29"/>
            <p:cNvCxnSpPr>
              <a:cxnSpLocks noChangeShapeType="1"/>
              <a:stCxn id="9" idx="3"/>
              <a:endCxn id="17" idx="0"/>
            </p:cNvCxnSpPr>
            <p:nvPr/>
          </p:nvCxnSpPr>
          <p:spPr bwMode="auto">
            <a:xfrm flipH="1">
              <a:off x="2928" y="2434"/>
              <a:ext cx="254" cy="73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593381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smtClean="0"/>
              <a:t>A  directed graph 𝐺</a:t>
            </a:r>
            <a:r>
              <a:rPr lang="en-US" sz="1800" dirty="0"/>
              <a:t>=(𝑉,𝐸) </a:t>
            </a:r>
            <a:r>
              <a:rPr lang="en-US" sz="1800" dirty="0" smtClean="0"/>
              <a:t>consists of:</a:t>
            </a:r>
          </a:p>
          <a:p>
            <a:pPr marL="0" indent="0">
              <a:buNone/>
            </a:pPr>
            <a:r>
              <a:rPr lang="en-US" sz="1800" dirty="0" smtClean="0"/>
              <a:t>- a </a:t>
            </a:r>
            <a:r>
              <a:rPr lang="en-US" sz="1800" dirty="0"/>
              <a:t>nonempty set of  vertices  (or  nodes) </a:t>
            </a:r>
            <a:r>
              <a:rPr lang="en-US" sz="1800" dirty="0" smtClean="0"/>
              <a:t>denoted by V,</a:t>
            </a:r>
          </a:p>
          <a:p>
            <a:pPr marL="0" indent="0">
              <a:buNone/>
            </a:pPr>
            <a:r>
              <a:rPr lang="en-US" sz="1800" dirty="0" smtClean="0"/>
              <a:t>- and a </a:t>
            </a:r>
            <a:r>
              <a:rPr lang="en-US" sz="1800" dirty="0"/>
              <a:t>set of </a:t>
            </a:r>
            <a:r>
              <a:rPr lang="en-US" sz="1800" dirty="0" smtClean="0"/>
              <a:t>directed edges (</a:t>
            </a:r>
            <a:r>
              <a:rPr lang="en-US" sz="1800" dirty="0"/>
              <a:t>or </a:t>
            </a:r>
            <a:r>
              <a:rPr lang="en-US" sz="1800" dirty="0" smtClean="0"/>
              <a:t>arcs), denote by E. </a:t>
            </a:r>
          </a:p>
          <a:p>
            <a:pPr marL="0" indent="0">
              <a:buNone/>
            </a:pPr>
            <a:r>
              <a:rPr lang="en-US" sz="1800" dirty="0" smtClean="0"/>
              <a:t>Each </a:t>
            </a:r>
            <a:r>
              <a:rPr lang="en-US" sz="1800" dirty="0"/>
              <a:t>edge is an </a:t>
            </a:r>
            <a:r>
              <a:rPr lang="en-US" sz="1800" dirty="0" smtClean="0"/>
              <a:t>ordered </a:t>
            </a:r>
            <a:r>
              <a:rPr lang="en-US" sz="1800" dirty="0"/>
              <a:t>pair or vertices, </a:t>
            </a:r>
            <a:r>
              <a:rPr lang="en-US" sz="1800" dirty="0" smtClean="0"/>
              <a:t>called </a:t>
            </a:r>
            <a:r>
              <a:rPr lang="en-US" sz="1800" dirty="0"/>
              <a:t>its </a:t>
            </a:r>
            <a:r>
              <a:rPr lang="en-US" sz="1800" dirty="0" smtClean="0"/>
              <a:t>endpoints. </a:t>
            </a:r>
            <a:r>
              <a:rPr lang="en-US" sz="1800" dirty="0"/>
              <a:t>An edge is said to  connect </a:t>
            </a:r>
            <a:r>
              <a:rPr lang="en-US" sz="1800" dirty="0" smtClean="0"/>
              <a:t>its </a:t>
            </a:r>
            <a:r>
              <a:rPr lang="en-US" sz="1800" dirty="0"/>
              <a:t>endpoints.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5</a:t>
            </a:fld>
            <a:endParaRPr lang="en-US" altLang="en-US"/>
          </a:p>
        </p:txBody>
      </p:sp>
      <p:grpSp>
        <p:nvGrpSpPr>
          <p:cNvPr id="33" name="Group 23"/>
          <p:cNvGrpSpPr>
            <a:grpSpLocks/>
          </p:cNvGrpSpPr>
          <p:nvPr/>
        </p:nvGrpSpPr>
        <p:grpSpPr bwMode="auto">
          <a:xfrm>
            <a:off x="1905000" y="4001294"/>
            <a:ext cx="4724400" cy="1574800"/>
            <a:chOff x="1056" y="1824"/>
            <a:chExt cx="3744" cy="1248"/>
          </a:xfrm>
        </p:grpSpPr>
        <p:sp>
          <p:nvSpPr>
            <p:cNvPr id="34" name="Oval 4"/>
            <p:cNvSpPr>
              <a:spLocks noChangeArrowheads="1"/>
            </p:cNvSpPr>
            <p:nvPr/>
          </p:nvSpPr>
          <p:spPr bwMode="auto">
            <a:xfrm>
              <a:off x="1056" y="2400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40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5" name="Oval 5"/>
            <p:cNvSpPr>
              <a:spLocks noChangeArrowheads="1"/>
            </p:cNvSpPr>
            <p:nvPr/>
          </p:nvSpPr>
          <p:spPr bwMode="auto">
            <a:xfrm>
              <a:off x="2784" y="182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40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" name="Oval 6"/>
            <p:cNvSpPr>
              <a:spLocks noChangeArrowheads="1"/>
            </p:cNvSpPr>
            <p:nvPr/>
          </p:nvSpPr>
          <p:spPr bwMode="auto">
            <a:xfrm>
              <a:off x="2784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40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7" name="Oval 7"/>
            <p:cNvSpPr>
              <a:spLocks noChangeArrowheads="1"/>
            </p:cNvSpPr>
            <p:nvPr/>
          </p:nvSpPr>
          <p:spPr bwMode="auto">
            <a:xfrm>
              <a:off x="2784" y="2400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40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8" name="Oval 8"/>
            <p:cNvSpPr>
              <a:spLocks noChangeArrowheads="1"/>
            </p:cNvSpPr>
            <p:nvPr/>
          </p:nvSpPr>
          <p:spPr bwMode="auto">
            <a:xfrm>
              <a:off x="2784" y="268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40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9" name="Oval 9"/>
            <p:cNvSpPr>
              <a:spLocks noChangeArrowheads="1"/>
            </p:cNvSpPr>
            <p:nvPr/>
          </p:nvSpPr>
          <p:spPr bwMode="auto">
            <a:xfrm>
              <a:off x="2784" y="2976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40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0" name="Oval 10"/>
            <p:cNvSpPr>
              <a:spLocks noChangeArrowheads="1"/>
            </p:cNvSpPr>
            <p:nvPr/>
          </p:nvSpPr>
          <p:spPr bwMode="auto">
            <a:xfrm>
              <a:off x="4704" y="2400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40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cxnSp>
          <p:nvCxnSpPr>
            <p:cNvPr id="41" name="AutoShape 11"/>
            <p:cNvCxnSpPr>
              <a:cxnSpLocks noChangeShapeType="1"/>
              <a:stCxn id="34" idx="7"/>
              <a:endCxn id="35" idx="2"/>
            </p:cNvCxnSpPr>
            <p:nvPr/>
          </p:nvCxnSpPr>
          <p:spPr bwMode="auto">
            <a:xfrm flipV="1">
              <a:off x="1138" y="1872"/>
              <a:ext cx="1646" cy="54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" name="AutoShape 12"/>
            <p:cNvCxnSpPr>
              <a:cxnSpLocks noChangeShapeType="1"/>
              <a:stCxn id="34" idx="7"/>
              <a:endCxn id="36" idx="2"/>
            </p:cNvCxnSpPr>
            <p:nvPr/>
          </p:nvCxnSpPr>
          <p:spPr bwMode="auto">
            <a:xfrm flipV="1">
              <a:off x="1138" y="2160"/>
              <a:ext cx="1646" cy="25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" name="AutoShape 13"/>
            <p:cNvCxnSpPr>
              <a:cxnSpLocks noChangeShapeType="1"/>
              <a:stCxn id="34" idx="6"/>
              <a:endCxn id="37" idx="2"/>
            </p:cNvCxnSpPr>
            <p:nvPr/>
          </p:nvCxnSpPr>
          <p:spPr bwMode="auto">
            <a:xfrm>
              <a:off x="1152" y="2448"/>
              <a:ext cx="1632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4" name="AutoShape 14"/>
            <p:cNvCxnSpPr>
              <a:cxnSpLocks noChangeShapeType="1"/>
              <a:stCxn id="34" idx="5"/>
              <a:endCxn id="38" idx="2"/>
            </p:cNvCxnSpPr>
            <p:nvPr/>
          </p:nvCxnSpPr>
          <p:spPr bwMode="auto">
            <a:xfrm>
              <a:off x="1138" y="2482"/>
              <a:ext cx="1646" cy="25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5" name="AutoShape 15"/>
            <p:cNvCxnSpPr>
              <a:cxnSpLocks noChangeShapeType="1"/>
              <a:stCxn id="34" idx="5"/>
              <a:endCxn id="39" idx="2"/>
            </p:cNvCxnSpPr>
            <p:nvPr/>
          </p:nvCxnSpPr>
          <p:spPr bwMode="auto">
            <a:xfrm>
              <a:off x="1138" y="2482"/>
              <a:ext cx="1646" cy="54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6" name="AutoShape 16"/>
            <p:cNvCxnSpPr>
              <a:cxnSpLocks noChangeShapeType="1"/>
              <a:stCxn id="35" idx="6"/>
              <a:endCxn id="40" idx="1"/>
            </p:cNvCxnSpPr>
            <p:nvPr/>
          </p:nvCxnSpPr>
          <p:spPr bwMode="auto">
            <a:xfrm>
              <a:off x="2880" y="1872"/>
              <a:ext cx="1838" cy="54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7" name="AutoShape 17"/>
            <p:cNvCxnSpPr>
              <a:cxnSpLocks noChangeShapeType="1"/>
              <a:stCxn id="36" idx="6"/>
              <a:endCxn id="40" idx="1"/>
            </p:cNvCxnSpPr>
            <p:nvPr/>
          </p:nvCxnSpPr>
          <p:spPr bwMode="auto">
            <a:xfrm>
              <a:off x="2880" y="2160"/>
              <a:ext cx="1838" cy="25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8" name="AutoShape 18"/>
            <p:cNvCxnSpPr>
              <a:cxnSpLocks noChangeShapeType="1"/>
              <a:stCxn id="37" idx="6"/>
              <a:endCxn id="40" idx="2"/>
            </p:cNvCxnSpPr>
            <p:nvPr/>
          </p:nvCxnSpPr>
          <p:spPr bwMode="auto">
            <a:xfrm>
              <a:off x="2880" y="2448"/>
              <a:ext cx="1824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" name="AutoShape 19"/>
            <p:cNvCxnSpPr>
              <a:cxnSpLocks noChangeShapeType="1"/>
              <a:stCxn id="38" idx="6"/>
              <a:endCxn id="40" idx="3"/>
            </p:cNvCxnSpPr>
            <p:nvPr/>
          </p:nvCxnSpPr>
          <p:spPr bwMode="auto">
            <a:xfrm flipV="1">
              <a:off x="2880" y="2482"/>
              <a:ext cx="1838" cy="25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AutoShape 20"/>
            <p:cNvCxnSpPr>
              <a:cxnSpLocks noChangeShapeType="1"/>
              <a:stCxn id="39" idx="6"/>
              <a:endCxn id="40" idx="3"/>
            </p:cNvCxnSpPr>
            <p:nvPr/>
          </p:nvCxnSpPr>
          <p:spPr bwMode="auto">
            <a:xfrm flipV="1">
              <a:off x="2880" y="2482"/>
              <a:ext cx="1838" cy="54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" name="AutoShape 21"/>
            <p:cNvCxnSpPr>
              <a:cxnSpLocks noChangeShapeType="1"/>
              <a:stCxn id="40" idx="0"/>
              <a:endCxn id="34" idx="0"/>
            </p:cNvCxnSpPr>
            <p:nvPr/>
          </p:nvCxnSpPr>
          <p:spPr bwMode="auto">
            <a:xfrm rot="16200000" flipH="1" flipV="1">
              <a:off x="2927" y="577"/>
              <a:ext cx="1" cy="3648"/>
            </a:xfrm>
            <a:prstGeom prst="curvedConnector3">
              <a:avLst>
                <a:gd name="adj1" fmla="val -9250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2" name="AutoShape 22"/>
            <p:cNvCxnSpPr>
              <a:cxnSpLocks noChangeShapeType="1"/>
              <a:stCxn id="40" idx="7"/>
              <a:endCxn id="40" idx="5"/>
            </p:cNvCxnSpPr>
            <p:nvPr/>
          </p:nvCxnSpPr>
          <p:spPr bwMode="auto">
            <a:xfrm rot="5400000" flipV="1">
              <a:off x="4753" y="2447"/>
              <a:ext cx="68" cy="1"/>
            </a:xfrm>
            <a:prstGeom prst="curvedConnector5">
              <a:avLst>
                <a:gd name="adj1" fmla="val -232352"/>
                <a:gd name="adj2" fmla="val 55900000"/>
                <a:gd name="adj3" fmla="val 332352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834874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6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720" y="1828800"/>
            <a:ext cx="7937680" cy="196917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6458" y="3810000"/>
            <a:ext cx="7827942" cy="160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588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2000" dirty="0" smtClean="0"/>
              <a:t>A </a:t>
            </a:r>
            <a:r>
              <a:rPr lang="en-US" sz="2000" i="1" dirty="0" smtClean="0">
                <a:solidFill>
                  <a:srgbClr val="FF0000"/>
                </a:solidFill>
              </a:rPr>
              <a:t>simple graph </a:t>
            </a:r>
            <a:r>
              <a:rPr lang="en-US" sz="2000" dirty="0" smtClean="0"/>
              <a:t>is a graph with no loops and parallel edges.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7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690689"/>
            <a:ext cx="7242676" cy="120711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2600" y="3227035"/>
            <a:ext cx="4517528" cy="774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394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smtClean="0"/>
              <a:t>In </a:t>
            </a:r>
            <a:r>
              <a:rPr lang="en-US" sz="1800" dirty="0"/>
              <a:t>the downtown of Konigsberg  (previously in Prussia)  there are seven bridges across the river </a:t>
            </a:r>
            <a:r>
              <a:rPr lang="en-US" sz="1800" dirty="0" err="1"/>
              <a:t>Pregel</a:t>
            </a:r>
            <a:r>
              <a:rPr lang="en-US" sz="1800" dirty="0"/>
              <a:t> and islands 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u="sng" dirty="0" smtClean="0"/>
              <a:t>Question</a:t>
            </a:r>
            <a:r>
              <a:rPr lang="en-US" sz="1800" dirty="0"/>
              <a:t>: Is there a walk that uses every bridge exactly once and returns to the </a:t>
            </a:r>
            <a:r>
              <a:rPr lang="en-US" sz="1800" dirty="0" smtClean="0"/>
              <a:t>origin?</a:t>
            </a: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Leonard Euler </a:t>
            </a:r>
            <a:r>
              <a:rPr lang="en-US" sz="1800" dirty="0"/>
              <a:t>solved this problem in 1736; starting graph theory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8</a:t>
            </a:fld>
            <a:endParaRPr lang="en-US" altLang="en-US"/>
          </a:p>
        </p:txBody>
      </p:sp>
      <p:pic>
        <p:nvPicPr>
          <p:cNvPr id="6" name="Picture 4" descr="puzzle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133600"/>
            <a:ext cx="2590800" cy="141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1257300" y="4876800"/>
            <a:ext cx="1600200" cy="1371600"/>
            <a:chOff x="1584" y="3360"/>
            <a:chExt cx="1008" cy="864"/>
          </a:xfrm>
        </p:grpSpPr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2064" y="3360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40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2064" y="412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40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1584" y="37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40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auto">
            <a:xfrm>
              <a:off x="2496" y="37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400" smtClean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cxnSp>
          <p:nvCxnSpPr>
            <p:cNvPr id="12" name="AutoShape 10"/>
            <p:cNvCxnSpPr>
              <a:cxnSpLocks noChangeShapeType="1"/>
              <a:stCxn id="8" idx="2"/>
              <a:endCxn id="10" idx="0"/>
            </p:cNvCxnSpPr>
            <p:nvPr/>
          </p:nvCxnSpPr>
          <p:spPr bwMode="auto">
            <a:xfrm rot="10800000" flipV="1">
              <a:off x="1632" y="3408"/>
              <a:ext cx="432" cy="336"/>
            </a:xfrm>
            <a:prstGeom prst="curvedConnector2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" name="AutoShape 11"/>
            <p:cNvCxnSpPr>
              <a:cxnSpLocks noChangeShapeType="1"/>
              <a:stCxn id="8" idx="4"/>
              <a:endCxn id="10" idx="6"/>
            </p:cNvCxnSpPr>
            <p:nvPr/>
          </p:nvCxnSpPr>
          <p:spPr bwMode="auto">
            <a:xfrm rot="5400000">
              <a:off x="1728" y="3408"/>
              <a:ext cx="336" cy="432"/>
            </a:xfrm>
            <a:prstGeom prst="curvedConnector2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AutoShape 12"/>
            <p:cNvCxnSpPr>
              <a:cxnSpLocks noChangeShapeType="1"/>
              <a:stCxn id="9" idx="2"/>
              <a:endCxn id="10" idx="3"/>
            </p:cNvCxnSpPr>
            <p:nvPr/>
          </p:nvCxnSpPr>
          <p:spPr bwMode="auto">
            <a:xfrm rot="10800000">
              <a:off x="1598" y="3826"/>
              <a:ext cx="466" cy="350"/>
            </a:xfrm>
            <a:prstGeom prst="curvedConnector2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AutoShape 13"/>
            <p:cNvCxnSpPr>
              <a:cxnSpLocks noChangeShapeType="1"/>
              <a:stCxn id="9" idx="0"/>
              <a:endCxn id="10" idx="6"/>
            </p:cNvCxnSpPr>
            <p:nvPr/>
          </p:nvCxnSpPr>
          <p:spPr bwMode="auto">
            <a:xfrm rot="5400000" flipH="1">
              <a:off x="1728" y="3744"/>
              <a:ext cx="336" cy="432"/>
            </a:xfrm>
            <a:prstGeom prst="curvedConnector2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AutoShape 14"/>
            <p:cNvCxnSpPr>
              <a:cxnSpLocks noChangeShapeType="1"/>
              <a:stCxn id="8" idx="5"/>
              <a:endCxn id="11" idx="1"/>
            </p:cNvCxnSpPr>
            <p:nvPr/>
          </p:nvCxnSpPr>
          <p:spPr bwMode="auto">
            <a:xfrm>
              <a:off x="2146" y="3442"/>
              <a:ext cx="364" cy="31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" name="AutoShape 15"/>
            <p:cNvCxnSpPr>
              <a:cxnSpLocks noChangeShapeType="1"/>
              <a:stCxn id="10" idx="6"/>
              <a:endCxn id="11" idx="2"/>
            </p:cNvCxnSpPr>
            <p:nvPr/>
          </p:nvCxnSpPr>
          <p:spPr bwMode="auto">
            <a:xfrm>
              <a:off x="1680" y="3792"/>
              <a:ext cx="816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8" name="AutoShape 16"/>
            <p:cNvCxnSpPr>
              <a:cxnSpLocks noChangeShapeType="1"/>
              <a:stCxn id="11" idx="3"/>
              <a:endCxn id="9" idx="7"/>
            </p:cNvCxnSpPr>
            <p:nvPr/>
          </p:nvCxnSpPr>
          <p:spPr bwMode="auto">
            <a:xfrm flipH="1">
              <a:off x="2146" y="3826"/>
              <a:ext cx="364" cy="31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pic>
        <p:nvPicPr>
          <p:cNvPr id="19" name="Picture 5" descr="Eul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4267200"/>
            <a:ext cx="1533525" cy="186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5848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Degree of a vertex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i="1" dirty="0" smtClean="0">
                <a:solidFill>
                  <a:srgbClr val="FF0000"/>
                </a:solidFill>
              </a:rPr>
              <a:t>Degree of a vertex</a:t>
            </a:r>
            <a:r>
              <a:rPr lang="en-US" sz="1800" dirty="0"/>
              <a:t> is in </a:t>
            </a:r>
            <a:r>
              <a:rPr lang="en-US" sz="1800" dirty="0" smtClean="0"/>
              <a:t>a simple </a:t>
            </a:r>
            <a:r>
              <a:rPr lang="en-US" sz="1800" dirty="0"/>
              <a:t>undirected graph is the number of edges incident with </a:t>
            </a:r>
            <a:r>
              <a:rPr lang="en-US" sz="1800" dirty="0" smtClean="0"/>
              <a:t>it.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Example: </a:t>
            </a:r>
            <a:r>
              <a:rPr lang="en-US" sz="1800" dirty="0" err="1" smtClean="0"/>
              <a:t>deg</a:t>
            </a:r>
            <a:r>
              <a:rPr lang="en-US" sz="1800" dirty="0" smtClean="0"/>
              <a:t>(a) = 2, </a:t>
            </a:r>
            <a:r>
              <a:rPr lang="en-US" sz="1800" dirty="0" err="1" smtClean="0"/>
              <a:t>deg</a:t>
            </a:r>
            <a:r>
              <a:rPr lang="en-US" sz="1800" dirty="0" smtClean="0"/>
              <a:t>(b) = 4, </a:t>
            </a:r>
            <a:r>
              <a:rPr lang="en-US" sz="1800" dirty="0" err="1" smtClean="0"/>
              <a:t>deg</a:t>
            </a:r>
            <a:r>
              <a:rPr lang="en-US" sz="1800" dirty="0" smtClean="0"/>
              <a:t>(g) = 0…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 A vertex of degree 0 is </a:t>
            </a:r>
            <a:r>
              <a:rPr lang="en-US" sz="1800" dirty="0" smtClean="0"/>
              <a:t>called </a:t>
            </a:r>
            <a:r>
              <a:rPr lang="en-US" sz="1800" i="1" dirty="0">
                <a:solidFill>
                  <a:srgbClr val="FF0000"/>
                </a:solidFill>
              </a:rPr>
              <a:t>isolated</a:t>
            </a:r>
            <a:r>
              <a:rPr lang="en-US" sz="1800" dirty="0"/>
              <a:t>.  g  is </a:t>
            </a:r>
            <a:r>
              <a:rPr lang="en-US" sz="1800" dirty="0" smtClean="0"/>
              <a:t>isolated.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9</a:t>
            </a:fld>
            <a:endParaRPr lang="en-US" altLang="en-US"/>
          </a:p>
        </p:txBody>
      </p:sp>
      <p:grpSp>
        <p:nvGrpSpPr>
          <p:cNvPr id="6" name="Group 50"/>
          <p:cNvGrpSpPr>
            <a:grpSpLocks/>
          </p:cNvGrpSpPr>
          <p:nvPr/>
        </p:nvGrpSpPr>
        <p:grpSpPr bwMode="auto">
          <a:xfrm>
            <a:off x="848518" y="2286000"/>
            <a:ext cx="7446963" cy="1822450"/>
            <a:chOff x="662" y="1912"/>
            <a:chExt cx="4691" cy="1148"/>
          </a:xfrm>
        </p:grpSpPr>
        <p:sp>
          <p:nvSpPr>
            <p:cNvPr id="7" name="Oval 4"/>
            <p:cNvSpPr>
              <a:spLocks noChangeArrowheads="1"/>
            </p:cNvSpPr>
            <p:nvPr/>
          </p:nvSpPr>
          <p:spPr bwMode="auto">
            <a:xfrm>
              <a:off x="720" y="278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8" name="Oval 5"/>
            <p:cNvSpPr>
              <a:spLocks noChangeArrowheads="1"/>
            </p:cNvSpPr>
            <p:nvPr/>
          </p:nvSpPr>
          <p:spPr bwMode="auto">
            <a:xfrm>
              <a:off x="1488" y="278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" name="Oval 6"/>
            <p:cNvSpPr>
              <a:spLocks noChangeArrowheads="1"/>
            </p:cNvSpPr>
            <p:nvPr/>
          </p:nvSpPr>
          <p:spPr bwMode="auto">
            <a:xfrm>
              <a:off x="2304" y="278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" name="Oval 7"/>
            <p:cNvSpPr>
              <a:spLocks noChangeArrowheads="1"/>
            </p:cNvSpPr>
            <p:nvPr/>
          </p:nvSpPr>
          <p:spPr bwMode="auto">
            <a:xfrm>
              <a:off x="3024" y="278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488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2" name="Oval 9"/>
            <p:cNvSpPr>
              <a:spLocks noChangeArrowheads="1"/>
            </p:cNvSpPr>
            <p:nvPr/>
          </p:nvSpPr>
          <p:spPr bwMode="auto">
            <a:xfrm>
              <a:off x="2304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3" name="Oval 10"/>
            <p:cNvSpPr>
              <a:spLocks noChangeArrowheads="1"/>
            </p:cNvSpPr>
            <p:nvPr/>
          </p:nvSpPr>
          <p:spPr bwMode="auto">
            <a:xfrm>
              <a:off x="3024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14" name="AutoShape 11"/>
            <p:cNvCxnSpPr>
              <a:cxnSpLocks noChangeShapeType="1"/>
              <a:stCxn id="11" idx="3"/>
              <a:endCxn id="7" idx="7"/>
            </p:cNvCxnSpPr>
            <p:nvPr/>
          </p:nvCxnSpPr>
          <p:spPr bwMode="auto">
            <a:xfrm flipH="1">
              <a:off x="802" y="2194"/>
              <a:ext cx="700" cy="6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AutoShape 12"/>
            <p:cNvCxnSpPr>
              <a:cxnSpLocks noChangeShapeType="1"/>
              <a:stCxn id="8" idx="2"/>
              <a:endCxn id="7" idx="6"/>
            </p:cNvCxnSpPr>
            <p:nvPr/>
          </p:nvCxnSpPr>
          <p:spPr bwMode="auto">
            <a:xfrm flipH="1">
              <a:off x="816" y="2832"/>
              <a:ext cx="672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AutoShape 13"/>
            <p:cNvCxnSpPr>
              <a:cxnSpLocks noChangeShapeType="1"/>
              <a:stCxn id="9" idx="2"/>
              <a:endCxn id="8" idx="6"/>
            </p:cNvCxnSpPr>
            <p:nvPr/>
          </p:nvCxnSpPr>
          <p:spPr bwMode="auto">
            <a:xfrm flipH="1">
              <a:off x="1584" y="2832"/>
              <a:ext cx="72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" name="AutoShape 14"/>
            <p:cNvCxnSpPr>
              <a:cxnSpLocks noChangeShapeType="1"/>
              <a:stCxn id="11" idx="4"/>
              <a:endCxn id="8" idx="0"/>
            </p:cNvCxnSpPr>
            <p:nvPr/>
          </p:nvCxnSpPr>
          <p:spPr bwMode="auto">
            <a:xfrm>
              <a:off x="1536" y="2208"/>
              <a:ext cx="0" cy="57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8" name="AutoShape 15"/>
            <p:cNvCxnSpPr>
              <a:cxnSpLocks noChangeShapeType="1"/>
              <a:stCxn id="12" idx="2"/>
              <a:endCxn id="11" idx="6"/>
            </p:cNvCxnSpPr>
            <p:nvPr/>
          </p:nvCxnSpPr>
          <p:spPr bwMode="auto">
            <a:xfrm flipH="1">
              <a:off x="1584" y="2160"/>
              <a:ext cx="72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AutoShape 16"/>
            <p:cNvCxnSpPr>
              <a:cxnSpLocks noChangeShapeType="1"/>
              <a:stCxn id="12" idx="3"/>
              <a:endCxn id="8" idx="7"/>
            </p:cNvCxnSpPr>
            <p:nvPr/>
          </p:nvCxnSpPr>
          <p:spPr bwMode="auto">
            <a:xfrm flipH="1">
              <a:off x="1570" y="2194"/>
              <a:ext cx="748" cy="6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AutoShape 17"/>
            <p:cNvCxnSpPr>
              <a:cxnSpLocks noChangeShapeType="1"/>
              <a:stCxn id="9" idx="1"/>
              <a:endCxn id="11" idx="5"/>
            </p:cNvCxnSpPr>
            <p:nvPr/>
          </p:nvCxnSpPr>
          <p:spPr bwMode="auto">
            <a:xfrm flipH="1" flipV="1">
              <a:off x="1570" y="2194"/>
              <a:ext cx="748" cy="6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AutoShape 18"/>
            <p:cNvCxnSpPr>
              <a:cxnSpLocks noChangeShapeType="1"/>
              <a:stCxn id="12" idx="4"/>
              <a:endCxn id="9" idx="0"/>
            </p:cNvCxnSpPr>
            <p:nvPr/>
          </p:nvCxnSpPr>
          <p:spPr bwMode="auto">
            <a:xfrm>
              <a:off x="2352" y="2208"/>
              <a:ext cx="0" cy="57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AutoShape 19"/>
            <p:cNvCxnSpPr>
              <a:cxnSpLocks noChangeShapeType="1"/>
              <a:stCxn id="13" idx="2"/>
              <a:endCxn id="12" idx="6"/>
            </p:cNvCxnSpPr>
            <p:nvPr/>
          </p:nvCxnSpPr>
          <p:spPr bwMode="auto">
            <a:xfrm flipH="1">
              <a:off x="2400" y="2160"/>
              <a:ext cx="624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3" name="Oval 20"/>
            <p:cNvSpPr>
              <a:spLocks noChangeArrowheads="1"/>
            </p:cNvSpPr>
            <p:nvPr/>
          </p:nvSpPr>
          <p:spPr bwMode="auto">
            <a:xfrm>
              <a:off x="3696" y="278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4" name="Oval 21"/>
            <p:cNvSpPr>
              <a:spLocks noChangeArrowheads="1"/>
            </p:cNvSpPr>
            <p:nvPr/>
          </p:nvSpPr>
          <p:spPr bwMode="auto">
            <a:xfrm>
              <a:off x="4512" y="278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5" name="Oval 23"/>
            <p:cNvSpPr>
              <a:spLocks noChangeArrowheads="1"/>
            </p:cNvSpPr>
            <p:nvPr/>
          </p:nvSpPr>
          <p:spPr bwMode="auto">
            <a:xfrm>
              <a:off x="3696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6" name="Oval 24"/>
            <p:cNvSpPr>
              <a:spLocks noChangeArrowheads="1"/>
            </p:cNvSpPr>
            <p:nvPr/>
          </p:nvSpPr>
          <p:spPr bwMode="auto">
            <a:xfrm>
              <a:off x="4512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5232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28" name="AutoShape 26"/>
            <p:cNvCxnSpPr>
              <a:cxnSpLocks noChangeShapeType="1"/>
              <a:stCxn id="24" idx="2"/>
              <a:endCxn id="23" idx="6"/>
            </p:cNvCxnSpPr>
            <p:nvPr/>
          </p:nvCxnSpPr>
          <p:spPr bwMode="auto">
            <a:xfrm flipH="1">
              <a:off x="3792" y="2832"/>
              <a:ext cx="72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9" name="AutoShape 28"/>
            <p:cNvCxnSpPr>
              <a:cxnSpLocks noChangeShapeType="1"/>
              <a:stCxn id="26" idx="2"/>
              <a:endCxn id="25" idx="6"/>
            </p:cNvCxnSpPr>
            <p:nvPr/>
          </p:nvCxnSpPr>
          <p:spPr bwMode="auto">
            <a:xfrm flipH="1">
              <a:off x="3792" y="2160"/>
              <a:ext cx="72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0" name="AutoShape 29"/>
            <p:cNvCxnSpPr>
              <a:cxnSpLocks noChangeShapeType="1"/>
              <a:stCxn id="26" idx="3"/>
              <a:endCxn id="23" idx="6"/>
            </p:cNvCxnSpPr>
            <p:nvPr/>
          </p:nvCxnSpPr>
          <p:spPr bwMode="auto">
            <a:xfrm flipH="1">
              <a:off x="3792" y="2194"/>
              <a:ext cx="734" cy="63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1" name="AutoShape 30"/>
            <p:cNvCxnSpPr>
              <a:cxnSpLocks noChangeShapeType="1"/>
              <a:stCxn id="24" idx="1"/>
              <a:endCxn id="25" idx="6"/>
            </p:cNvCxnSpPr>
            <p:nvPr/>
          </p:nvCxnSpPr>
          <p:spPr bwMode="auto">
            <a:xfrm flipH="1" flipV="1">
              <a:off x="3792" y="2160"/>
              <a:ext cx="734" cy="63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2" name="AutoShape 31"/>
            <p:cNvCxnSpPr>
              <a:cxnSpLocks noChangeShapeType="1"/>
              <a:stCxn id="26" idx="4"/>
              <a:endCxn id="24" idx="0"/>
            </p:cNvCxnSpPr>
            <p:nvPr/>
          </p:nvCxnSpPr>
          <p:spPr bwMode="auto">
            <a:xfrm>
              <a:off x="4560" y="2208"/>
              <a:ext cx="0" cy="57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" name="AutoShape 32"/>
            <p:cNvCxnSpPr>
              <a:cxnSpLocks noChangeShapeType="1"/>
              <a:stCxn id="27" idx="2"/>
              <a:endCxn id="26" idx="6"/>
            </p:cNvCxnSpPr>
            <p:nvPr/>
          </p:nvCxnSpPr>
          <p:spPr bwMode="auto">
            <a:xfrm flipH="1">
              <a:off x="4608" y="2160"/>
              <a:ext cx="624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" name="AutoShape 33"/>
            <p:cNvCxnSpPr>
              <a:cxnSpLocks noChangeShapeType="1"/>
              <a:stCxn id="25" idx="2"/>
              <a:endCxn id="23" idx="2"/>
            </p:cNvCxnSpPr>
            <p:nvPr/>
          </p:nvCxnSpPr>
          <p:spPr bwMode="auto">
            <a:xfrm rot="10800000" flipH="1" flipV="1">
              <a:off x="3696" y="2160"/>
              <a:ext cx="1" cy="672"/>
            </a:xfrm>
            <a:prstGeom prst="curvedConnector3">
              <a:avLst>
                <a:gd name="adj1" fmla="val -1440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9" name="Text Box 38"/>
            <p:cNvSpPr txBox="1">
              <a:spLocks noChangeArrowheads="1"/>
            </p:cNvSpPr>
            <p:nvPr/>
          </p:nvSpPr>
          <p:spPr bwMode="auto">
            <a:xfrm>
              <a:off x="662" y="2848"/>
              <a:ext cx="17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a</a:t>
              </a:r>
            </a:p>
          </p:txBody>
        </p:sp>
        <p:sp>
          <p:nvSpPr>
            <p:cNvPr id="40" name="Text Box 39"/>
            <p:cNvSpPr txBox="1">
              <a:spLocks noChangeArrowheads="1"/>
            </p:cNvSpPr>
            <p:nvPr/>
          </p:nvSpPr>
          <p:spPr bwMode="auto">
            <a:xfrm>
              <a:off x="1458" y="2848"/>
              <a:ext cx="14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f</a:t>
              </a:r>
            </a:p>
          </p:txBody>
        </p:sp>
        <p:sp>
          <p:nvSpPr>
            <p:cNvPr id="41" name="Text Box 40"/>
            <p:cNvSpPr txBox="1">
              <a:spLocks noChangeArrowheads="1"/>
            </p:cNvSpPr>
            <p:nvPr/>
          </p:nvSpPr>
          <p:spPr bwMode="auto">
            <a:xfrm>
              <a:off x="2264" y="2848"/>
              <a:ext cx="17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e</a:t>
              </a:r>
            </a:p>
          </p:txBody>
        </p:sp>
        <p:sp>
          <p:nvSpPr>
            <p:cNvPr id="42" name="Text Box 41"/>
            <p:cNvSpPr txBox="1">
              <a:spLocks noChangeArrowheads="1"/>
            </p:cNvSpPr>
            <p:nvPr/>
          </p:nvSpPr>
          <p:spPr bwMode="auto">
            <a:xfrm>
              <a:off x="2994" y="2848"/>
              <a:ext cx="17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g</a:t>
              </a:r>
            </a:p>
          </p:txBody>
        </p:sp>
        <p:sp>
          <p:nvSpPr>
            <p:cNvPr id="43" name="Text Box 42"/>
            <p:cNvSpPr txBox="1">
              <a:spLocks noChangeArrowheads="1"/>
            </p:cNvSpPr>
            <p:nvPr/>
          </p:nvSpPr>
          <p:spPr bwMode="auto">
            <a:xfrm>
              <a:off x="2992" y="1912"/>
              <a:ext cx="17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d</a:t>
              </a:r>
            </a:p>
          </p:txBody>
        </p:sp>
        <p:sp>
          <p:nvSpPr>
            <p:cNvPr id="44" name="Text Box 43"/>
            <p:cNvSpPr txBox="1">
              <a:spLocks noChangeArrowheads="1"/>
            </p:cNvSpPr>
            <p:nvPr/>
          </p:nvSpPr>
          <p:spPr bwMode="auto">
            <a:xfrm>
              <a:off x="2256" y="1912"/>
              <a:ext cx="16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c</a:t>
              </a:r>
            </a:p>
          </p:txBody>
        </p:sp>
        <p:sp>
          <p:nvSpPr>
            <p:cNvPr id="45" name="Text Box 44"/>
            <p:cNvSpPr txBox="1">
              <a:spLocks noChangeArrowheads="1"/>
            </p:cNvSpPr>
            <p:nvPr/>
          </p:nvSpPr>
          <p:spPr bwMode="auto">
            <a:xfrm>
              <a:off x="1440" y="1912"/>
              <a:ext cx="17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b</a:t>
              </a:r>
            </a:p>
          </p:txBody>
        </p:sp>
        <p:sp>
          <p:nvSpPr>
            <p:cNvPr id="46" name="Text Box 45"/>
            <p:cNvSpPr txBox="1">
              <a:spLocks noChangeArrowheads="1"/>
            </p:cNvSpPr>
            <p:nvPr/>
          </p:nvSpPr>
          <p:spPr bwMode="auto">
            <a:xfrm>
              <a:off x="3650" y="1920"/>
              <a:ext cx="17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p</a:t>
              </a:r>
            </a:p>
          </p:txBody>
        </p:sp>
        <p:sp>
          <p:nvSpPr>
            <p:cNvPr id="47" name="Text Box 46"/>
            <p:cNvSpPr txBox="1">
              <a:spLocks noChangeArrowheads="1"/>
            </p:cNvSpPr>
            <p:nvPr/>
          </p:nvSpPr>
          <p:spPr bwMode="auto">
            <a:xfrm>
              <a:off x="4338" y="1920"/>
              <a:ext cx="17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q</a:t>
              </a:r>
            </a:p>
          </p:txBody>
        </p:sp>
        <p:sp>
          <p:nvSpPr>
            <p:cNvPr id="48" name="Text Box 47"/>
            <p:cNvSpPr txBox="1">
              <a:spLocks noChangeArrowheads="1"/>
            </p:cNvSpPr>
            <p:nvPr/>
          </p:nvSpPr>
          <p:spPr bwMode="auto">
            <a:xfrm>
              <a:off x="5202" y="1920"/>
              <a:ext cx="15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r</a:t>
              </a:r>
            </a:p>
          </p:txBody>
        </p:sp>
        <p:sp>
          <p:nvSpPr>
            <p:cNvPr id="49" name="Text Box 48"/>
            <p:cNvSpPr txBox="1">
              <a:spLocks noChangeArrowheads="1"/>
            </p:cNvSpPr>
            <p:nvPr/>
          </p:nvSpPr>
          <p:spPr bwMode="auto">
            <a:xfrm>
              <a:off x="4626" y="2716"/>
              <a:ext cx="16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s</a:t>
              </a:r>
            </a:p>
          </p:txBody>
        </p:sp>
        <p:sp>
          <p:nvSpPr>
            <p:cNvPr id="50" name="Text Box 49"/>
            <p:cNvSpPr txBox="1">
              <a:spLocks noChangeArrowheads="1"/>
            </p:cNvSpPr>
            <p:nvPr/>
          </p:nvSpPr>
          <p:spPr bwMode="auto">
            <a:xfrm>
              <a:off x="3552" y="2804"/>
              <a:ext cx="14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/>
                <a:t>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16875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20115</TotalTime>
  <Words>1436</Words>
  <Application>Microsoft Office PowerPoint</Application>
  <PresentationFormat>On-screen Show (4:3)</PresentationFormat>
  <Paragraphs>382</Paragraphs>
  <Slides>25</Slides>
  <Notes>23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Arial</vt:lpstr>
      <vt:lpstr>Arial Narrow</vt:lpstr>
      <vt:lpstr>Calibri</vt:lpstr>
      <vt:lpstr>Calibri Light</vt:lpstr>
      <vt:lpstr>Cambria</vt:lpstr>
      <vt:lpstr>Cambria Math</vt:lpstr>
      <vt:lpstr>Symbol</vt:lpstr>
      <vt:lpstr>Times New Roman</vt:lpstr>
      <vt:lpstr>Office Theme</vt:lpstr>
      <vt:lpstr>Equation</vt:lpstr>
      <vt:lpstr>CMPT 706 - Algorithms for Big Data  </vt:lpstr>
      <vt:lpstr>Graphs</vt:lpstr>
      <vt:lpstr>Graphs</vt:lpstr>
      <vt:lpstr>Graphs</vt:lpstr>
      <vt:lpstr>Graphs</vt:lpstr>
      <vt:lpstr>Graphs</vt:lpstr>
      <vt:lpstr>Graphs</vt:lpstr>
      <vt:lpstr>Graphs</vt:lpstr>
      <vt:lpstr>Degree of a vertex</vt:lpstr>
      <vt:lpstr>Degree of a vertex</vt:lpstr>
      <vt:lpstr>A Walk in a graph</vt:lpstr>
      <vt:lpstr>A path in a graph</vt:lpstr>
      <vt:lpstr>Connected components</vt:lpstr>
      <vt:lpstr>Some special graphs</vt:lpstr>
      <vt:lpstr>Some special graphs</vt:lpstr>
      <vt:lpstr>Representation of Graphs</vt:lpstr>
      <vt:lpstr>Representation of Graphs</vt:lpstr>
      <vt:lpstr>Representation of Graphs</vt:lpstr>
      <vt:lpstr>Representation of Graphs</vt:lpstr>
      <vt:lpstr>Subgraphs</vt:lpstr>
      <vt:lpstr>Subgraphs</vt:lpstr>
      <vt:lpstr>Bipartite Graphs</vt:lpstr>
      <vt:lpstr>Complete Bipartite Graphs</vt:lpstr>
      <vt:lpstr>More on Bipartite Graphs</vt:lpstr>
      <vt:lpstr>Homework and Reading for next time</vt:lpstr>
    </vt:vector>
  </TitlesOfParts>
  <Company>School of Computing Science, SFU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Andrei Bulatov</dc:creator>
  <cp:lastModifiedBy>Igor</cp:lastModifiedBy>
  <cp:revision>1201</cp:revision>
  <cp:lastPrinted>2018-01-03T13:57:37Z</cp:lastPrinted>
  <dcterms:created xsi:type="dcterms:W3CDTF">2007-01-06T04:11:40Z</dcterms:created>
  <dcterms:modified xsi:type="dcterms:W3CDTF">2020-02-13T03:38:48Z</dcterms:modified>
</cp:coreProperties>
</file>