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5"/>
  </p:notesMasterIdLst>
  <p:handoutMasterIdLst>
    <p:handoutMasterId r:id="rId16"/>
  </p:handoutMasterIdLst>
  <p:sldIdLst>
    <p:sldId id="290" r:id="rId2"/>
    <p:sldId id="477" r:id="rId3"/>
    <p:sldId id="478" r:id="rId4"/>
    <p:sldId id="476" r:id="rId5"/>
    <p:sldId id="479" r:id="rId6"/>
    <p:sldId id="484" r:id="rId7"/>
    <p:sldId id="487" r:id="rId8"/>
    <p:sldId id="481" r:id="rId9"/>
    <p:sldId id="482" r:id="rId10"/>
    <p:sldId id="485" r:id="rId11"/>
    <p:sldId id="483" r:id="rId12"/>
    <p:sldId id="486" r:id="rId13"/>
    <p:sldId id="460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Graphs</a:t>
            </a:r>
            <a:endParaRPr lang="en-US" sz="2400" dirty="0"/>
          </a:p>
          <a:p>
            <a:r>
              <a:rPr lang="en-US" sz="2400" dirty="0" smtClean="0"/>
              <a:t>February 25,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Directed Acyclic Graphs (DAG)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dirty="0" smtClean="0"/>
              <a:t>Consider </a:t>
            </a:r>
            <a:r>
              <a:rPr lang="en-US" sz="2000" dirty="0"/>
              <a:t>a DFS for a DAG.</a:t>
            </a:r>
            <a:endParaRPr lang="en-US" sz="2000" u="sng" dirty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Observation 1</a:t>
            </a:r>
            <a:r>
              <a:rPr lang="en-US" sz="2000" dirty="0" smtClean="0"/>
              <a:t>: A DAG contains no cycles. Thus, its DFS has no back edges.</a:t>
            </a:r>
          </a:p>
          <a:p>
            <a:pPr marL="0" indent="0">
              <a:buNone/>
            </a:pPr>
            <a:r>
              <a:rPr lang="en-US" sz="2000" u="sng" dirty="0" smtClean="0"/>
              <a:t>Observation </a:t>
            </a:r>
            <a:r>
              <a:rPr lang="en-US" sz="2000" u="sng" dirty="0"/>
              <a:t>2</a:t>
            </a:r>
            <a:r>
              <a:rPr lang="en-US" sz="2000" dirty="0" smtClean="0"/>
              <a:t>: For every </a:t>
            </a:r>
            <a:r>
              <a:rPr lang="en-US" sz="2000" dirty="0"/>
              <a:t>edge </a:t>
            </a:r>
            <a:r>
              <a:rPr lang="en-US" sz="2000" dirty="0" smtClean="0"/>
              <a:t>u-&gt;v we have </a:t>
            </a:r>
            <a:r>
              <a:rPr lang="en-US" sz="2000" dirty="0" err="1" smtClean="0"/>
              <a:t>u.post</a:t>
            </a:r>
            <a:r>
              <a:rPr lang="en-US" sz="2000" dirty="0" smtClean="0"/>
              <a:t> &gt; </a:t>
            </a:r>
            <a:r>
              <a:rPr lang="en-US" sz="2000" dirty="0" err="1" smtClean="0"/>
              <a:t>v.post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u="sng" dirty="0" smtClean="0"/>
              <a:t>Observation 3</a:t>
            </a:r>
            <a:r>
              <a:rPr lang="en-US" sz="2000" dirty="0" smtClean="0"/>
              <a:t>: Sorting the vertices according to their </a:t>
            </a:r>
            <a:r>
              <a:rPr lang="en-US" sz="2000" b="1" i="1" dirty="0" smtClean="0"/>
              <a:t>post</a:t>
            </a:r>
            <a:r>
              <a:rPr lang="en-US" sz="2000" dirty="0" smtClean="0"/>
              <a:t> number gives a </a:t>
            </a:r>
            <a:r>
              <a:rPr lang="en-US" sz="2000" i="1" dirty="0" smtClean="0"/>
              <a:t>topological order </a:t>
            </a:r>
            <a:r>
              <a:rPr lang="en-US" sz="2000" dirty="0" smtClean="0"/>
              <a:t>– order where all edges are left to right.</a:t>
            </a: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095500" y="2133600"/>
            <a:ext cx="4953000" cy="1219200"/>
            <a:chOff x="1371600" y="2590800"/>
            <a:chExt cx="4953000" cy="1219200"/>
          </a:xfrm>
        </p:grpSpPr>
        <p:sp>
          <p:nvSpPr>
            <p:cNvPr id="52" name="Oval 51"/>
            <p:cNvSpPr/>
            <p:nvPr/>
          </p:nvSpPr>
          <p:spPr>
            <a:xfrm>
              <a:off x="13716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53" name="Straight Arrow Connector 52"/>
            <p:cNvCxnSpPr>
              <a:stCxn id="52" idx="7"/>
            </p:cNvCxnSpPr>
            <p:nvPr/>
          </p:nvCxnSpPr>
          <p:spPr>
            <a:xfrm flipV="1">
              <a:off x="16317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22860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5" name="Oval 54"/>
            <p:cNvSpPr/>
            <p:nvPr/>
          </p:nvSpPr>
          <p:spPr>
            <a:xfrm>
              <a:off x="22860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6" name="Oval 55"/>
            <p:cNvSpPr/>
            <p:nvPr/>
          </p:nvSpPr>
          <p:spPr>
            <a:xfrm>
              <a:off x="3124200" y="3048000"/>
              <a:ext cx="243609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42672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8" name="Oval 57"/>
            <p:cNvSpPr/>
            <p:nvPr/>
          </p:nvSpPr>
          <p:spPr>
            <a:xfrm>
              <a:off x="51816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51816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0" name="Oval 59"/>
            <p:cNvSpPr/>
            <p:nvPr/>
          </p:nvSpPr>
          <p:spPr>
            <a:xfrm>
              <a:off x="6019800" y="3048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61" name="Straight Arrow Connector 60"/>
            <p:cNvCxnSpPr>
              <a:stCxn id="52" idx="5"/>
              <a:endCxn id="54" idx="2"/>
            </p:cNvCxnSpPr>
            <p:nvPr/>
          </p:nvCxnSpPr>
          <p:spPr>
            <a:xfrm>
              <a:off x="16317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6"/>
              <a:endCxn id="56" idx="1"/>
            </p:cNvCxnSpPr>
            <p:nvPr/>
          </p:nvCxnSpPr>
          <p:spPr>
            <a:xfrm>
              <a:off x="2590800" y="2743200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4" idx="6"/>
              <a:endCxn id="56" idx="3"/>
            </p:cNvCxnSpPr>
            <p:nvPr/>
          </p:nvCxnSpPr>
          <p:spPr>
            <a:xfrm flipV="1">
              <a:off x="2590800" y="3308163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56" idx="7"/>
              <a:endCxn id="59" idx="2"/>
            </p:cNvCxnSpPr>
            <p:nvPr/>
          </p:nvCxnSpPr>
          <p:spPr>
            <a:xfrm flipV="1">
              <a:off x="3332133" y="2743200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56" idx="5"/>
              <a:endCxn id="58" idx="2"/>
            </p:cNvCxnSpPr>
            <p:nvPr/>
          </p:nvCxnSpPr>
          <p:spPr>
            <a:xfrm>
              <a:off x="3332133" y="3308163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57" idx="7"/>
              <a:endCxn id="59" idx="2"/>
            </p:cNvCxnSpPr>
            <p:nvPr/>
          </p:nvCxnSpPr>
          <p:spPr>
            <a:xfrm flipV="1">
              <a:off x="45273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57" idx="5"/>
              <a:endCxn id="58" idx="2"/>
            </p:cNvCxnSpPr>
            <p:nvPr/>
          </p:nvCxnSpPr>
          <p:spPr>
            <a:xfrm>
              <a:off x="45273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59" idx="6"/>
              <a:endCxn id="60" idx="1"/>
            </p:cNvCxnSpPr>
            <p:nvPr/>
          </p:nvCxnSpPr>
          <p:spPr>
            <a:xfrm>
              <a:off x="5486400" y="2743200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8" idx="6"/>
              <a:endCxn id="60" idx="3"/>
            </p:cNvCxnSpPr>
            <p:nvPr/>
          </p:nvCxnSpPr>
          <p:spPr>
            <a:xfrm flipV="1">
              <a:off x="5486400" y="3308163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ounded Rectangle 24"/>
          <p:cNvSpPr/>
          <p:nvPr/>
        </p:nvSpPr>
        <p:spPr>
          <a:xfrm>
            <a:off x="1093758" y="5484999"/>
            <a:ext cx="5924550" cy="9223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 smtClean="0"/>
              <a:t>Ex</a:t>
            </a:r>
            <a:r>
              <a:rPr lang="en-US" dirty="0" smtClean="0"/>
              <a:t>: Show that their pre number</a:t>
            </a:r>
            <a:br>
              <a:rPr lang="en-US" dirty="0" smtClean="0"/>
            </a:br>
            <a:r>
              <a:rPr lang="en-US" dirty="0" smtClean="0"/>
              <a:t>does not necessarily give a topological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8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Finding strongly connected components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Let G=(V,E) be a directed graph.</a:t>
            </a:r>
          </a:p>
          <a:p>
            <a:pPr marL="0" indent="0">
              <a:buNone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F0000"/>
                </a:solidFill>
              </a:rPr>
              <a:t>meta-graph</a:t>
            </a:r>
            <a:r>
              <a:rPr lang="en-US" sz="2000" dirty="0" smtClean="0"/>
              <a:t> of G is the directed graph of strongly connected components.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Claim </a:t>
            </a:r>
            <a:r>
              <a:rPr lang="en-US" sz="2000" u="sng" dirty="0" smtClean="0"/>
              <a:t>1</a:t>
            </a:r>
            <a:r>
              <a:rPr lang="en-US" sz="2000" dirty="0" smtClean="0"/>
              <a:t>. When running DFS from any node v, DFS visits exactly all vertices reachable from v.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Claim 2</a:t>
            </a:r>
            <a:r>
              <a:rPr lang="en-US" sz="2000" dirty="0"/>
              <a:t>. The node that receives the highest post number in DFS belongs to a source of the </a:t>
            </a:r>
            <a:r>
              <a:rPr lang="en-US" sz="2000" dirty="0" smtClean="0"/>
              <a:t>meta-graph.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Claim </a:t>
            </a:r>
            <a:r>
              <a:rPr lang="en-US" sz="2000" u="sng" dirty="0" smtClean="0"/>
              <a:t>3</a:t>
            </a:r>
            <a:r>
              <a:rPr lang="en-US" sz="2000" dirty="0" smtClean="0"/>
              <a:t>. Let C and D be strongly </a:t>
            </a:r>
            <a:r>
              <a:rPr lang="en-US" sz="2000" dirty="0"/>
              <a:t>connected </a:t>
            </a:r>
            <a:r>
              <a:rPr lang="en-US" sz="2000" dirty="0" smtClean="0"/>
              <a:t>components in the graph. </a:t>
            </a:r>
          </a:p>
          <a:p>
            <a:pPr marL="0" indent="0">
              <a:buNone/>
            </a:pPr>
            <a:r>
              <a:rPr lang="en-US" sz="2000" dirty="0" smtClean="0"/>
              <a:t>If there </a:t>
            </a:r>
            <a:r>
              <a:rPr lang="en-US" sz="2000" dirty="0"/>
              <a:t>is an edge from a vertex </a:t>
            </a:r>
            <a:r>
              <a:rPr lang="en-US" sz="2000" dirty="0" smtClean="0"/>
              <a:t>in C to </a:t>
            </a:r>
            <a:r>
              <a:rPr lang="en-US" sz="2000" dirty="0"/>
              <a:t>a vertex </a:t>
            </a:r>
            <a:r>
              <a:rPr lang="en-US" sz="2000" dirty="0" smtClean="0"/>
              <a:t>in D, then </a:t>
            </a:r>
            <a:r>
              <a:rPr lang="en-US" sz="2000" dirty="0"/>
              <a:t>the highest post number </a:t>
            </a:r>
            <a:r>
              <a:rPr lang="en-US" sz="2000" dirty="0" smtClean="0"/>
              <a:t>in C is </a:t>
            </a:r>
            <a:r>
              <a:rPr lang="en-US" sz="2000" dirty="0"/>
              <a:t>higher than the highest post number </a:t>
            </a:r>
            <a:r>
              <a:rPr lang="en-US" sz="2000" dirty="0" smtClean="0"/>
              <a:t>in D.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528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Finding strongly connected components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</a:t>
            </a:r>
            <a:r>
              <a:rPr lang="en-US" sz="2000" dirty="0" smtClean="0"/>
              <a:t>directed graph </a:t>
            </a:r>
            <a:r>
              <a:rPr lang="en-US" sz="2000" dirty="0"/>
              <a:t>G=(V,E)</a:t>
            </a:r>
          </a:p>
          <a:p>
            <a:pPr marL="0" indent="0">
              <a:buNone/>
            </a:pPr>
            <a:r>
              <a:rPr lang="en-US" sz="2000" u="sng" dirty="0" smtClean="0"/>
              <a:t>Output</a:t>
            </a:r>
            <a:r>
              <a:rPr lang="en-US" sz="2000" dirty="0" smtClean="0"/>
              <a:t>: All strongly connected components of G.</a:t>
            </a:r>
            <a:endParaRPr lang="en-US" sz="2000" dirty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 smtClean="0"/>
              <a:t>Algorithm(G)</a:t>
            </a:r>
            <a:endParaRPr lang="en-US" sz="2000" u="sng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Run DFS on G</a:t>
            </a:r>
            <a:r>
              <a:rPr lang="en-US" sz="2000" baseline="30000" dirty="0" smtClean="0"/>
              <a:t>R</a:t>
            </a:r>
            <a:r>
              <a:rPr lang="en-US" sz="2000" dirty="0" smtClean="0"/>
              <a:t>, and sort the vertices by their post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Take v with the highest post number and run DFS(G, v)</a:t>
            </a:r>
            <a:br>
              <a:rPr lang="en-US" sz="2000" dirty="0" smtClean="0"/>
            </a:br>
            <a:r>
              <a:rPr lang="en-US" sz="2000" dirty="0" smtClean="0"/>
              <a:t>All vertices reachable from v are the connected component of v.</a:t>
            </a:r>
          </a:p>
          <a:p>
            <a:pPr marL="0" indent="0">
              <a:buNone/>
            </a:pPr>
            <a:r>
              <a:rPr lang="en-US" sz="2000" dirty="0" smtClean="0"/>
              <a:t>			These are the sink SCC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/>
              <a:t>Remove CC(v) from G, and return to step 2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3962400" y="2667000"/>
            <a:ext cx="314960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G</a:t>
            </a:r>
            <a:r>
              <a:rPr lang="en-US" baseline="30000" dirty="0" smtClean="0"/>
              <a:t>R</a:t>
            </a:r>
            <a:r>
              <a:rPr lang="en-US" dirty="0" smtClean="0"/>
              <a:t> – the graph  G</a:t>
            </a:r>
            <a:br>
              <a:rPr lang="en-US" dirty="0" smtClean="0"/>
            </a:br>
            <a:r>
              <a:rPr lang="en-US" dirty="0" smtClean="0"/>
              <a:t>with all edges reversed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77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and Reading 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3.1, 3.2, 3.3, </a:t>
            </a:r>
            <a:r>
              <a:rPr lang="en-US" altLang="en-US" sz="2400" dirty="0" smtClean="0">
                <a:sym typeface="Symbol" pitchFamily="18" charset="2"/>
              </a:rPr>
              <a:t>3.4</a:t>
            </a:r>
            <a:r>
              <a:rPr lang="en-US" altLang="en-US" sz="2400" smtClean="0">
                <a:sym typeface="Symbol" pitchFamily="18" charset="2"/>
              </a:rPr>
              <a:t>, 3.8, 3.10, 3.13, 3.21</a:t>
            </a:r>
            <a:r>
              <a:rPr lang="en-US" altLang="en-US" sz="2400" dirty="0" smtClean="0">
                <a:sym typeface="Symbol" pitchFamily="18" charset="2"/>
              </a:rPr>
              <a:t>, 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</a:t>
            </a:r>
            <a:r>
              <a:rPr lang="en-US" altLang="en-US" sz="2400" dirty="0" smtClean="0">
                <a:sym typeface="Symbol" pitchFamily="18" charset="2"/>
              </a:rPr>
              <a:t>4.1, 4.2. 4.3, 4.4</a:t>
            </a:r>
            <a:endParaRPr lang="en-US" altLang="en-US" sz="2400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Depth </a:t>
            </a:r>
            <a:r>
              <a:rPr lang="en-US" dirty="0"/>
              <a:t>First Search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43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Exploring a tree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 tree T=(V,E) and a vertex v</a:t>
            </a:r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 smtClean="0"/>
              <a:t>: </a:t>
            </a:r>
            <a:r>
              <a:rPr lang="en-US" sz="1800" dirty="0"/>
              <a:t>explore all vertices reachable from v</a:t>
            </a:r>
          </a:p>
          <a:p>
            <a:pPr marL="0" indent="0">
              <a:buNone/>
            </a:pPr>
            <a:r>
              <a:rPr lang="en-US" sz="1800" u="sng" dirty="0" smtClean="0"/>
              <a:t>Explore(T, root)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p</a:t>
            </a:r>
            <a:r>
              <a:rPr lang="en-US" sz="1800" dirty="0" err="1" smtClean="0"/>
              <a:t>re_visit</a:t>
            </a:r>
            <a:r>
              <a:rPr lang="en-US" sz="1800" dirty="0" smtClean="0"/>
              <a:t>(root) // e.g. print(“visited” root)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f</a:t>
            </a:r>
            <a:r>
              <a:rPr lang="en-US" sz="1800" dirty="0" smtClean="0"/>
              <a:t>or each child of u, i.e., every edge (</a:t>
            </a:r>
            <a:r>
              <a:rPr lang="en-US" sz="1800" dirty="0" err="1" smtClean="0"/>
              <a:t>root,u</a:t>
            </a:r>
            <a:r>
              <a:rPr lang="en-US" sz="1800" dirty="0" smtClean="0"/>
              <a:t>) do</a:t>
            </a:r>
          </a:p>
          <a:p>
            <a:pPr marL="800100" lvl="1" indent="-457200">
              <a:buFont typeface="+mj-lt"/>
              <a:buAutoNum type="arabicPeriod" startAt="21"/>
            </a:pPr>
            <a:r>
              <a:rPr lang="en-US" dirty="0" smtClean="0"/>
              <a:t>Explore (T, u)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 smtClean="0"/>
              <a:t>post_visit</a:t>
            </a:r>
            <a:r>
              <a:rPr lang="en-US" sz="1800" dirty="0" smtClean="0"/>
              <a:t>(root</a:t>
            </a:r>
            <a:r>
              <a:rPr lang="en-US" sz="1800" dirty="0"/>
              <a:t>) // e.g. print</a:t>
            </a:r>
            <a:r>
              <a:rPr lang="en-US" sz="1800" dirty="0" smtClean="0"/>
              <a:t>(“done with” root)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80010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1676400" y="4724400"/>
            <a:ext cx="53340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/>
              <a:t>Q</a:t>
            </a:r>
            <a:r>
              <a:rPr lang="en-US" dirty="0"/>
              <a:t>: What is the runtime of the algorithm?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52600" y="5628843"/>
            <a:ext cx="53340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What about traversing a general graph?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54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Depth First Search (DFS)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A graph G=(V,E) and a vertex v</a:t>
            </a:r>
          </a:p>
          <a:p>
            <a:pPr marL="0" indent="0">
              <a:buNone/>
            </a:pPr>
            <a:r>
              <a:rPr lang="en-US" sz="2000" u="sng" dirty="0" smtClean="0"/>
              <a:t>Goal</a:t>
            </a:r>
            <a:r>
              <a:rPr lang="en-US" sz="2000" dirty="0" smtClean="0"/>
              <a:t>: explore all vertices reachable from v</a:t>
            </a:r>
          </a:p>
          <a:p>
            <a:pPr marL="0" indent="0">
              <a:buNone/>
            </a:pPr>
            <a:r>
              <a:rPr lang="en-US" sz="2000" u="sng" dirty="0" smtClean="0"/>
              <a:t>Explore(G, v)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set </a:t>
            </a:r>
            <a:r>
              <a:rPr lang="en-US" sz="2000" dirty="0" err="1" smtClean="0"/>
              <a:t>v.visited</a:t>
            </a:r>
            <a:r>
              <a:rPr lang="en-US" sz="2000" dirty="0" smtClean="0"/>
              <a:t>=true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pre_visit</a:t>
            </a:r>
            <a:r>
              <a:rPr lang="en-US" sz="2000" dirty="0" smtClean="0"/>
              <a:t>(v</a:t>
            </a:r>
            <a:r>
              <a:rPr lang="en-US" sz="2000" dirty="0"/>
              <a:t>) // e.g. </a:t>
            </a:r>
            <a:r>
              <a:rPr lang="en-US" sz="2000" dirty="0" smtClean="0"/>
              <a:t>print(first time in </a:t>
            </a:r>
            <a:r>
              <a:rPr lang="en-US" sz="2000" dirty="0"/>
              <a:t>v)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for all </a:t>
            </a:r>
            <a:r>
              <a:rPr lang="en-US" sz="2000" dirty="0" err="1" smtClean="0"/>
              <a:t>neighbours</a:t>
            </a:r>
            <a:r>
              <a:rPr lang="en-US" sz="2000" dirty="0" smtClean="0"/>
              <a:t> u of v do</a:t>
            </a:r>
          </a:p>
          <a:p>
            <a:pPr marL="342900" lvl="1" indent="0">
              <a:buNone/>
            </a:pPr>
            <a:r>
              <a:rPr lang="en-US" sz="2000" dirty="0" smtClean="0"/>
              <a:t>	3.1 If </a:t>
            </a:r>
            <a:r>
              <a:rPr lang="en-US" sz="2000" dirty="0" err="1" smtClean="0"/>
              <a:t>u.visited</a:t>
            </a:r>
            <a:r>
              <a:rPr lang="en-US" sz="2000" dirty="0" smtClean="0"/>
              <a:t> = false</a:t>
            </a:r>
          </a:p>
          <a:p>
            <a:pPr marL="3429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Explore (G, u)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post_visit</a:t>
            </a:r>
            <a:r>
              <a:rPr lang="en-US" sz="2000" dirty="0" smtClean="0"/>
              <a:t>(v) </a:t>
            </a:r>
            <a:r>
              <a:rPr lang="en-US" sz="2000" dirty="0"/>
              <a:t>// e.g. </a:t>
            </a:r>
            <a:r>
              <a:rPr lang="en-US" sz="2000" dirty="0" smtClean="0"/>
              <a:t>print(done with v)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800100" lvl="1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29" name="Rounded Rectangle 28"/>
          <p:cNvSpPr/>
          <p:nvPr/>
        </p:nvSpPr>
        <p:spPr>
          <a:xfrm>
            <a:off x="4972050" y="1568706"/>
            <a:ext cx="3810000" cy="5774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Create clock starting with 0.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5638800" y="2601698"/>
            <a:ext cx="3276600" cy="13607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pre_visit</a:t>
            </a:r>
            <a:r>
              <a:rPr lang="en-US" dirty="0" smtClean="0"/>
              <a:t>(v):</a:t>
            </a:r>
          </a:p>
          <a:p>
            <a:r>
              <a:rPr lang="en-US" dirty="0"/>
              <a:t>	 </a:t>
            </a:r>
            <a:r>
              <a:rPr lang="en-US" dirty="0" smtClean="0"/>
              <a:t>clock++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v.pre</a:t>
            </a:r>
            <a:r>
              <a:rPr lang="en-US" dirty="0" smtClean="0"/>
              <a:t> = </a:t>
            </a:r>
            <a:r>
              <a:rPr lang="en-US" dirty="0"/>
              <a:t>clock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638800" y="4191000"/>
            <a:ext cx="3276600" cy="13607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post_visit</a:t>
            </a:r>
            <a:r>
              <a:rPr lang="en-US" dirty="0" smtClean="0"/>
              <a:t>(v):</a:t>
            </a:r>
          </a:p>
          <a:p>
            <a:r>
              <a:rPr lang="en-US" dirty="0"/>
              <a:t>	 </a:t>
            </a:r>
            <a:r>
              <a:rPr lang="en-US" dirty="0" smtClean="0"/>
              <a:t>clock++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v.post</a:t>
            </a:r>
            <a:r>
              <a:rPr lang="en-US" dirty="0" smtClean="0"/>
              <a:t> = </a:t>
            </a:r>
            <a:r>
              <a:rPr lang="en-US" dirty="0"/>
              <a:t>clock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61950" y="5517790"/>
            <a:ext cx="53340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 smtClean="0"/>
              <a:t>Q</a:t>
            </a:r>
            <a:r>
              <a:rPr lang="en-US" dirty="0" smtClean="0"/>
              <a:t>: 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317402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Depth First Search (DFS)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800100" lvl="1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5943600"/>
            <a:ext cx="1978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+mn-lt"/>
              </a:rPr>
              <a:t>Explore(</a:t>
            </a:r>
            <a:r>
              <a:rPr lang="en-CA" sz="2800" dirty="0" err="1" smtClean="0">
                <a:latin typeface="+mn-lt"/>
              </a:rPr>
              <a:t>G,a</a:t>
            </a:r>
            <a:r>
              <a:rPr lang="en-CA" sz="2800" dirty="0" smtClean="0">
                <a:latin typeface="+mn-lt"/>
              </a:rPr>
              <a:t>)</a:t>
            </a:r>
            <a:endParaRPr lang="en-CA" sz="2800" dirty="0"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0" y="15716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cxnSp>
        <p:nvCxnSpPr>
          <p:cNvPr id="11" name="Straight Arrow Connector 10"/>
          <p:cNvCxnSpPr>
            <a:stCxn id="10" idx="5"/>
            <a:endCxn id="13" idx="1"/>
          </p:cNvCxnSpPr>
          <p:nvPr/>
        </p:nvCxnSpPr>
        <p:spPr>
          <a:xfrm>
            <a:off x="2546163" y="1831818"/>
            <a:ext cx="6226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524000" y="26384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13" name="Oval 12"/>
          <p:cNvSpPr/>
          <p:nvPr/>
        </p:nvSpPr>
        <p:spPr>
          <a:xfrm>
            <a:off x="3124200" y="26384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990600" y="39338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2286000" y="39338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16" name="Oval 15"/>
          <p:cNvSpPr/>
          <p:nvPr/>
        </p:nvSpPr>
        <p:spPr>
          <a:xfrm>
            <a:off x="3962400" y="39338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17" name="Oval 16"/>
          <p:cNvSpPr/>
          <p:nvPr/>
        </p:nvSpPr>
        <p:spPr>
          <a:xfrm>
            <a:off x="3200400" y="50768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0" idx="3"/>
            <a:endCxn id="12" idx="7"/>
          </p:cNvCxnSpPr>
          <p:nvPr/>
        </p:nvCxnSpPr>
        <p:spPr>
          <a:xfrm flipH="1">
            <a:off x="1784163" y="1831818"/>
            <a:ext cx="5464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3" idx="5"/>
            <a:endCxn id="16" idx="0"/>
          </p:cNvCxnSpPr>
          <p:nvPr/>
        </p:nvCxnSpPr>
        <p:spPr>
          <a:xfrm>
            <a:off x="3384363" y="2898618"/>
            <a:ext cx="730437" cy="10352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6"/>
            <a:endCxn id="13" idx="2"/>
          </p:cNvCxnSpPr>
          <p:nvPr/>
        </p:nvCxnSpPr>
        <p:spPr>
          <a:xfrm>
            <a:off x="1828800" y="2790855"/>
            <a:ext cx="1295400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4"/>
            <a:endCxn id="14" idx="0"/>
          </p:cNvCxnSpPr>
          <p:nvPr/>
        </p:nvCxnSpPr>
        <p:spPr>
          <a:xfrm flipH="1">
            <a:off x="1143000" y="2943255"/>
            <a:ext cx="533400" cy="990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4"/>
            <a:endCxn id="15" idx="1"/>
          </p:cNvCxnSpPr>
          <p:nvPr/>
        </p:nvCxnSpPr>
        <p:spPr>
          <a:xfrm>
            <a:off x="1676400" y="2943255"/>
            <a:ext cx="654237" cy="10352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5" idx="2"/>
          </p:cNvCxnSpPr>
          <p:nvPr/>
        </p:nvCxnSpPr>
        <p:spPr>
          <a:xfrm flipH="1">
            <a:off x="1295400" y="4086255"/>
            <a:ext cx="990600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2"/>
            <a:endCxn id="15" idx="6"/>
          </p:cNvCxnSpPr>
          <p:nvPr/>
        </p:nvCxnSpPr>
        <p:spPr>
          <a:xfrm flipH="1">
            <a:off x="2590800" y="4086255"/>
            <a:ext cx="1371600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3"/>
            <a:endCxn id="14" idx="7"/>
          </p:cNvCxnSpPr>
          <p:nvPr/>
        </p:nvCxnSpPr>
        <p:spPr>
          <a:xfrm flipH="1">
            <a:off x="1250763" y="2898618"/>
            <a:ext cx="1918074" cy="10798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7" idx="1"/>
            <a:endCxn id="14" idx="5"/>
          </p:cNvCxnSpPr>
          <p:nvPr/>
        </p:nvCxnSpPr>
        <p:spPr>
          <a:xfrm flipH="1" flipV="1">
            <a:off x="1250763" y="4194018"/>
            <a:ext cx="1994274" cy="9274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1"/>
            <a:endCxn id="15" idx="4"/>
          </p:cNvCxnSpPr>
          <p:nvPr/>
        </p:nvCxnSpPr>
        <p:spPr>
          <a:xfrm flipH="1" flipV="1">
            <a:off x="2438400" y="4238655"/>
            <a:ext cx="8066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752600" y="5076855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g</a:t>
            </a:r>
          </a:p>
        </p:txBody>
      </p:sp>
      <p:cxnSp>
        <p:nvCxnSpPr>
          <p:cNvPr id="33" name="Straight Arrow Connector 32"/>
          <p:cNvCxnSpPr>
            <a:stCxn id="32" idx="1"/>
            <a:endCxn id="14" idx="4"/>
          </p:cNvCxnSpPr>
          <p:nvPr/>
        </p:nvCxnSpPr>
        <p:spPr>
          <a:xfrm flipH="1" flipV="1">
            <a:off x="1143000" y="4238655"/>
            <a:ext cx="6542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6" idx="3"/>
            <a:endCxn id="32" idx="7"/>
          </p:cNvCxnSpPr>
          <p:nvPr/>
        </p:nvCxnSpPr>
        <p:spPr>
          <a:xfrm flipH="1">
            <a:off x="2012763" y="4194018"/>
            <a:ext cx="1994274" cy="9274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706657" y="5834390"/>
            <a:ext cx="265143" cy="261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Oval 35"/>
          <p:cNvSpPr/>
          <p:nvPr/>
        </p:nvSpPr>
        <p:spPr>
          <a:xfrm>
            <a:off x="2724150" y="6215390"/>
            <a:ext cx="265143" cy="26161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136713" y="5753040"/>
            <a:ext cx="851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err="1" smtClean="0">
                <a:latin typeface="+mn-lt"/>
              </a:rPr>
              <a:t>previsit</a:t>
            </a:r>
            <a:endParaRPr lang="en-CA" sz="2000" dirty="0"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33725" y="6124515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err="1" smtClean="0">
                <a:latin typeface="+mn-lt"/>
              </a:rPr>
              <a:t>postvisit</a:t>
            </a:r>
            <a:endParaRPr lang="en-CA" sz="2000" dirty="0">
              <a:latin typeface="+mn-lt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629400" y="16002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0" name="Oval 39"/>
          <p:cNvSpPr/>
          <p:nvPr/>
        </p:nvSpPr>
        <p:spPr>
          <a:xfrm>
            <a:off x="5867400" y="2667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41" name="Oval 40"/>
          <p:cNvSpPr/>
          <p:nvPr/>
        </p:nvSpPr>
        <p:spPr>
          <a:xfrm>
            <a:off x="7467600" y="2667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42" name="Oval 41"/>
          <p:cNvSpPr/>
          <p:nvPr/>
        </p:nvSpPr>
        <p:spPr>
          <a:xfrm>
            <a:off x="5334000" y="39624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43" name="Oval 42"/>
          <p:cNvSpPr/>
          <p:nvPr/>
        </p:nvSpPr>
        <p:spPr>
          <a:xfrm>
            <a:off x="6629400" y="39624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44" name="Oval 43"/>
          <p:cNvSpPr/>
          <p:nvPr/>
        </p:nvSpPr>
        <p:spPr>
          <a:xfrm>
            <a:off x="8305800" y="39624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45" name="Oval 44"/>
          <p:cNvSpPr/>
          <p:nvPr/>
        </p:nvSpPr>
        <p:spPr>
          <a:xfrm>
            <a:off x="7543800" y="51054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39" idx="3"/>
            <a:endCxn id="40" idx="7"/>
          </p:cNvCxnSpPr>
          <p:nvPr/>
        </p:nvCxnSpPr>
        <p:spPr>
          <a:xfrm flipH="1">
            <a:off x="6127563" y="1860363"/>
            <a:ext cx="5464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4"/>
            <a:endCxn id="42" idx="0"/>
          </p:cNvCxnSpPr>
          <p:nvPr/>
        </p:nvCxnSpPr>
        <p:spPr>
          <a:xfrm flipH="1">
            <a:off x="5486400" y="2971800"/>
            <a:ext cx="533400" cy="990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4" idx="2"/>
            <a:endCxn id="43" idx="6"/>
          </p:cNvCxnSpPr>
          <p:nvPr/>
        </p:nvCxnSpPr>
        <p:spPr>
          <a:xfrm flipH="1">
            <a:off x="6934200" y="4114800"/>
            <a:ext cx="1371600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4" idx="1"/>
            <a:endCxn id="41" idx="4"/>
          </p:cNvCxnSpPr>
          <p:nvPr/>
        </p:nvCxnSpPr>
        <p:spPr>
          <a:xfrm flipH="1" flipV="1">
            <a:off x="7620000" y="2971800"/>
            <a:ext cx="730437" cy="10352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5" idx="1"/>
            <a:endCxn id="43" idx="4"/>
          </p:cNvCxnSpPr>
          <p:nvPr/>
        </p:nvCxnSpPr>
        <p:spPr>
          <a:xfrm flipH="1" flipV="1">
            <a:off x="6781800" y="4267200"/>
            <a:ext cx="8066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6096000" y="51054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g</a:t>
            </a:r>
          </a:p>
        </p:txBody>
      </p:sp>
      <p:cxnSp>
        <p:nvCxnSpPr>
          <p:cNvPr id="52" name="Straight Arrow Connector 51"/>
          <p:cNvCxnSpPr>
            <a:stCxn id="51" idx="1"/>
            <a:endCxn id="42" idx="4"/>
          </p:cNvCxnSpPr>
          <p:nvPr/>
        </p:nvCxnSpPr>
        <p:spPr>
          <a:xfrm flipH="1" flipV="1">
            <a:off x="5486400" y="4267200"/>
            <a:ext cx="6542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4" idx="3"/>
            <a:endCxn id="51" idx="7"/>
          </p:cNvCxnSpPr>
          <p:nvPr/>
        </p:nvCxnSpPr>
        <p:spPr>
          <a:xfrm flipH="1">
            <a:off x="6356163" y="4222563"/>
            <a:ext cx="1994274" cy="9274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419556" y="5943600"/>
            <a:ext cx="1362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+mn-lt"/>
              </a:rPr>
              <a:t>DFS tree</a:t>
            </a:r>
            <a:endParaRPr lang="en-CA" sz="2800" dirty="0"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409700" y="1535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1</a:t>
            </a:r>
            <a:endParaRPr lang="en-CA" dirty="0"/>
          </a:p>
        </p:txBody>
      </p:sp>
      <p:sp>
        <p:nvSpPr>
          <p:cNvPr id="56" name="TextBox 55"/>
          <p:cNvSpPr txBox="1"/>
          <p:nvPr/>
        </p:nvSpPr>
        <p:spPr>
          <a:xfrm>
            <a:off x="914400" y="2602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" y="38978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58694" y="51170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10000" y="4267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362200" y="3581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591339" y="50590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505200" y="2602468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CA" dirty="0"/>
          </a:p>
        </p:txBody>
      </p:sp>
      <p:sp>
        <p:nvSpPr>
          <p:cNvPr id="63" name="TextBox 62"/>
          <p:cNvSpPr txBox="1"/>
          <p:nvPr/>
        </p:nvSpPr>
        <p:spPr>
          <a:xfrm>
            <a:off x="1562100" y="1538983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/16</a:t>
            </a:r>
            <a:endParaRPr lang="en-CA" dirty="0"/>
          </a:p>
        </p:txBody>
      </p:sp>
      <p:sp>
        <p:nvSpPr>
          <p:cNvPr id="64" name="TextBox 63"/>
          <p:cNvSpPr txBox="1"/>
          <p:nvPr/>
        </p:nvSpPr>
        <p:spPr>
          <a:xfrm>
            <a:off x="1146974" y="260073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/15</a:t>
            </a:r>
            <a:endParaRPr lang="en-CA" dirty="0"/>
          </a:p>
        </p:txBody>
      </p:sp>
      <p:sp>
        <p:nvSpPr>
          <p:cNvPr id="65" name="TextBox 64"/>
          <p:cNvSpPr txBox="1"/>
          <p:nvPr/>
        </p:nvSpPr>
        <p:spPr>
          <a:xfrm>
            <a:off x="537374" y="38978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/14</a:t>
            </a:r>
            <a:endParaRPr lang="en-CA" dirty="0"/>
          </a:p>
        </p:txBody>
      </p:sp>
      <p:sp>
        <p:nvSpPr>
          <p:cNvPr id="66" name="TextBox 65"/>
          <p:cNvSpPr txBox="1"/>
          <p:nvPr/>
        </p:nvSpPr>
        <p:spPr>
          <a:xfrm>
            <a:off x="1223174" y="511706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 13</a:t>
            </a:r>
            <a:endParaRPr lang="en-CA" dirty="0"/>
          </a:p>
        </p:txBody>
      </p:sp>
      <p:sp>
        <p:nvSpPr>
          <p:cNvPr id="67" name="TextBox 66"/>
          <p:cNvSpPr txBox="1"/>
          <p:nvPr/>
        </p:nvSpPr>
        <p:spPr>
          <a:xfrm>
            <a:off x="3737774" y="5067373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/8</a:t>
            </a:r>
            <a:endParaRPr lang="en-CA" dirty="0"/>
          </a:p>
        </p:txBody>
      </p:sp>
      <p:sp>
        <p:nvSpPr>
          <p:cNvPr id="68" name="TextBox 67"/>
          <p:cNvSpPr txBox="1"/>
          <p:nvPr/>
        </p:nvSpPr>
        <p:spPr>
          <a:xfrm>
            <a:off x="3966374" y="4267200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/12</a:t>
            </a:r>
            <a:endParaRPr lang="en-CA" dirty="0"/>
          </a:p>
        </p:txBody>
      </p:sp>
      <p:sp>
        <p:nvSpPr>
          <p:cNvPr id="69" name="TextBox 68"/>
          <p:cNvSpPr txBox="1"/>
          <p:nvPr/>
        </p:nvSpPr>
        <p:spPr>
          <a:xfrm>
            <a:off x="2514600" y="3581400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/9</a:t>
            </a:r>
            <a:endParaRPr lang="en-CA" dirty="0"/>
          </a:p>
        </p:txBody>
      </p:sp>
      <p:sp>
        <p:nvSpPr>
          <p:cNvPr id="70" name="TextBox 69"/>
          <p:cNvSpPr txBox="1"/>
          <p:nvPr/>
        </p:nvSpPr>
        <p:spPr>
          <a:xfrm>
            <a:off x="3813974" y="2600739"/>
            <a:ext cx="518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/11</a:t>
            </a:r>
            <a:endParaRPr lang="en-CA" dirty="0"/>
          </a:p>
        </p:txBody>
      </p:sp>
      <p:cxnSp>
        <p:nvCxnSpPr>
          <p:cNvPr id="71" name="Straight Arrow Connector 70"/>
          <p:cNvCxnSpPr>
            <a:stCxn id="10" idx="4"/>
            <a:endCxn id="15" idx="0"/>
          </p:cNvCxnSpPr>
          <p:nvPr/>
        </p:nvCxnSpPr>
        <p:spPr>
          <a:xfrm>
            <a:off x="2438400" y="1876455"/>
            <a:ext cx="0" cy="20574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41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5" grpId="0" animBg="1"/>
      <p:bldP spid="36" grpId="0" animBg="1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51" grpId="0" animBg="1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DFS</a:t>
            </a:r>
            <a:r>
              <a:rPr lang="en-US" sz="3600" dirty="0"/>
              <a:t> </a:t>
            </a:r>
            <a:r>
              <a:rPr lang="en-US" sz="3600" dirty="0" smtClean="0"/>
              <a:t>– finding connected components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An undirected graph G=(V,E)</a:t>
            </a:r>
          </a:p>
          <a:p>
            <a:pPr marL="0" indent="0">
              <a:buNone/>
            </a:pPr>
            <a:r>
              <a:rPr lang="en-US" sz="2000" u="sng" dirty="0" smtClean="0"/>
              <a:t>Goal</a:t>
            </a:r>
            <a:r>
              <a:rPr lang="en-US" sz="2000" dirty="0" smtClean="0"/>
              <a:t>: find all connected components of G</a:t>
            </a:r>
          </a:p>
          <a:p>
            <a:pPr marL="0" indent="0">
              <a:buNone/>
            </a:pPr>
            <a:r>
              <a:rPr lang="en-US" sz="2000" u="sng" dirty="0" smtClean="0"/>
              <a:t>DFS(G)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For all vertices v </a:t>
            </a:r>
            <a:br>
              <a:rPr lang="en-US" sz="2000" dirty="0" smtClean="0"/>
            </a:br>
            <a:r>
              <a:rPr lang="en-US" sz="2000" dirty="0" smtClean="0"/>
              <a:t>	set </a:t>
            </a:r>
            <a:r>
              <a:rPr lang="en-US" sz="2000" dirty="0" err="1" smtClean="0"/>
              <a:t>v.visited</a:t>
            </a:r>
            <a:r>
              <a:rPr lang="en-US" sz="2000" dirty="0" smtClean="0"/>
              <a:t> = false</a:t>
            </a:r>
            <a:br>
              <a:rPr lang="en-US" sz="2000" dirty="0" smtClean="0"/>
            </a:br>
            <a:r>
              <a:rPr lang="en-US" sz="2000" dirty="0" smtClean="0"/>
              <a:t>	set v.CC = 0  </a:t>
            </a:r>
            <a:r>
              <a:rPr lang="en-US" sz="1700" dirty="0" smtClean="0"/>
              <a:t>// v.CC=5: v belongs to the 5</a:t>
            </a:r>
            <a:r>
              <a:rPr lang="en-US" sz="1700" baseline="30000" dirty="0" smtClean="0"/>
              <a:t>th</a:t>
            </a:r>
            <a:r>
              <a:rPr lang="en-US" sz="1700" dirty="0" smtClean="0"/>
              <a:t> connected component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 = 1; // counter for connected components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For </a:t>
            </a:r>
            <a:r>
              <a:rPr lang="en-US" sz="2000" dirty="0"/>
              <a:t>all vertices </a:t>
            </a:r>
            <a:r>
              <a:rPr lang="en-US" sz="2000" dirty="0" smtClean="0"/>
              <a:t>v</a:t>
            </a:r>
          </a:p>
          <a:p>
            <a:pPr marL="0" indent="0">
              <a:buNone/>
            </a:pPr>
            <a:r>
              <a:rPr lang="en-US" sz="2000" dirty="0" smtClean="0"/>
              <a:t>	if </a:t>
            </a:r>
            <a:r>
              <a:rPr lang="en-US" sz="2000" dirty="0" err="1" smtClean="0"/>
              <a:t>v.visited</a:t>
            </a:r>
            <a:r>
              <a:rPr lang="en-US" sz="2000" dirty="0" smtClean="0"/>
              <a:t> = false</a:t>
            </a:r>
          </a:p>
          <a:p>
            <a:pPr marL="0" indent="0">
              <a:buNone/>
            </a:pPr>
            <a:r>
              <a:rPr lang="en-US" sz="2000" dirty="0" smtClean="0"/>
              <a:t>		explore(</a:t>
            </a:r>
            <a:r>
              <a:rPr lang="en-US" sz="2000" dirty="0" err="1" smtClean="0"/>
              <a:t>G,v,C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r>
              <a:rPr lang="en-US" sz="2000" dirty="0"/>
              <a:t>		C = </a:t>
            </a:r>
            <a:r>
              <a:rPr lang="en-US" sz="2000" dirty="0" smtClean="0"/>
              <a:t>C+1</a:t>
            </a:r>
          </a:p>
          <a:p>
            <a:pPr marL="0" indent="0">
              <a:buNone/>
            </a:pPr>
            <a:r>
              <a:rPr lang="en-US" sz="2000" dirty="0" smtClean="0"/>
              <a:t>		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4576618" y="4648200"/>
            <a:ext cx="327660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Explore: inside </a:t>
            </a:r>
            <a:r>
              <a:rPr lang="en-US" dirty="0" err="1" smtClean="0"/>
              <a:t>previsit</a:t>
            </a:r>
            <a:r>
              <a:rPr lang="en-US" dirty="0" smtClean="0"/>
              <a:t> set v.CC=C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72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Strongly connected </a:t>
            </a:r>
            <a:r>
              <a:rPr lang="en-US" sz="4800" dirty="0" smtClean="0"/>
              <a:t>components</a:t>
            </a:r>
            <a:br>
              <a:rPr lang="en-US" sz="4800" dirty="0" smtClean="0"/>
            </a:br>
            <a:r>
              <a:rPr lang="en-US" sz="4800" dirty="0" smtClean="0"/>
              <a:t>in directed graphs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2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Strongly connected components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Let G=(V,E) be a directed graph.</a:t>
            </a:r>
          </a:p>
          <a:p>
            <a:pPr marL="0" indent="0">
              <a:buNone/>
            </a:pPr>
            <a:r>
              <a:rPr lang="en-US" sz="2000" dirty="0" smtClean="0"/>
              <a:t>Two vertices </a:t>
            </a:r>
            <a:r>
              <a:rPr lang="en-US" sz="2000" dirty="0" err="1" smtClean="0"/>
              <a:t>u,v</a:t>
            </a:r>
            <a:r>
              <a:rPr lang="en-US" sz="2000" dirty="0" smtClean="0"/>
              <a:t> are </a:t>
            </a:r>
            <a:r>
              <a:rPr lang="en-US" sz="2000" dirty="0" smtClean="0">
                <a:solidFill>
                  <a:srgbClr val="FF0000"/>
                </a:solidFill>
              </a:rPr>
              <a:t>connected</a:t>
            </a:r>
            <a:r>
              <a:rPr lang="en-US" sz="2000" dirty="0" smtClean="0"/>
              <a:t> if there a path from u to v and from v to u.</a:t>
            </a:r>
          </a:p>
          <a:p>
            <a:pPr marL="0" indent="0">
              <a:buNone/>
            </a:pPr>
            <a:r>
              <a:rPr lang="en-US" sz="2000" dirty="0" smtClean="0"/>
              <a:t>Equivalently there is a cycle containing both u and v.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A directed graph is said to be </a:t>
            </a:r>
            <a:r>
              <a:rPr lang="en-US" sz="2000" dirty="0" smtClean="0">
                <a:solidFill>
                  <a:srgbClr val="FF0000"/>
                </a:solidFill>
              </a:rPr>
              <a:t>strongly connected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/>
              <a:t>if there is a path from any vertex to any other vertex.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A set W of vertices is a </a:t>
            </a:r>
            <a:r>
              <a:rPr lang="en-US" sz="2000" dirty="0" smtClean="0">
                <a:solidFill>
                  <a:srgbClr val="FF0000"/>
                </a:solidFill>
              </a:rPr>
              <a:t>strongly connected component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if it is a maximal subset of the vertices such that</a:t>
            </a:r>
            <a:br>
              <a:rPr lang="en-US" sz="2000" dirty="0" smtClean="0"/>
            </a:br>
            <a:r>
              <a:rPr lang="en-US" sz="2000" dirty="0" smtClean="0"/>
              <a:t>any two of them are connected.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Observation: strongly connected components define</a:t>
            </a:r>
            <a:br>
              <a:rPr lang="en-US" sz="2000" dirty="0" smtClean="0"/>
            </a:br>
            <a:r>
              <a:rPr lang="en-US" sz="2000" dirty="0" smtClean="0"/>
              <a:t>a partition of the vertices (no two SCCs intersect).</a:t>
            </a:r>
            <a:endParaRPr lang="en-US" sz="2000" dirty="0"/>
          </a:p>
        </p:txBody>
      </p:sp>
      <p:grpSp>
        <p:nvGrpSpPr>
          <p:cNvPr id="3" name="Group 2"/>
          <p:cNvGrpSpPr/>
          <p:nvPr/>
        </p:nvGrpSpPr>
        <p:grpSpPr>
          <a:xfrm>
            <a:off x="6172200" y="2590800"/>
            <a:ext cx="2895600" cy="3208647"/>
            <a:chOff x="6172200" y="2209800"/>
            <a:chExt cx="2895600" cy="3208647"/>
          </a:xfrm>
        </p:grpSpPr>
        <p:grpSp>
          <p:nvGrpSpPr>
            <p:cNvPr id="8" name="Group 7"/>
            <p:cNvGrpSpPr/>
            <p:nvPr/>
          </p:nvGrpSpPr>
          <p:grpSpPr>
            <a:xfrm>
              <a:off x="6515385" y="2412255"/>
              <a:ext cx="2400015" cy="2748558"/>
              <a:chOff x="956827" y="1572363"/>
              <a:chExt cx="3127292" cy="388493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2193198" y="157236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11" name="Straight Arrow Connector 10"/>
              <p:cNvCxnSpPr>
                <a:stCxn id="10" idx="5"/>
                <a:endCxn id="13" idx="1"/>
              </p:cNvCxnSpPr>
              <p:nvPr/>
            </p:nvCxnSpPr>
            <p:spPr>
              <a:xfrm>
                <a:off x="2441506" y="1837642"/>
                <a:ext cx="594300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993203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79320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18" name="Straight Arrow Connector 17"/>
              <p:cNvCxnSpPr>
                <a:stCxn id="10" idx="3"/>
                <a:endCxn id="12" idx="7"/>
              </p:cNvCxnSpPr>
              <p:nvPr/>
            </p:nvCxnSpPr>
            <p:spPr>
              <a:xfrm flipH="1">
                <a:off x="1714229" y="1837642"/>
                <a:ext cx="521572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3" idx="5"/>
                <a:endCxn id="16" idx="1"/>
              </p:cNvCxnSpPr>
              <p:nvPr/>
            </p:nvCxnSpPr>
            <p:spPr>
              <a:xfrm>
                <a:off x="3241511" y="2925423"/>
                <a:ext cx="594300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2" idx="6"/>
                <a:endCxn id="13" idx="2"/>
              </p:cNvCxnSpPr>
              <p:nvPr/>
            </p:nvCxnSpPr>
            <p:spPr>
              <a:xfrm>
                <a:off x="1756832" y="2815541"/>
                <a:ext cx="123637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2" idx="4"/>
                <a:endCxn id="14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2" idx="4"/>
                <a:endCxn id="15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5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stCxn id="16" idx="2"/>
                <a:endCxn id="15" idx="6"/>
              </p:cNvCxnSpPr>
              <p:nvPr/>
            </p:nvCxnSpPr>
            <p:spPr>
              <a:xfrm flipH="1">
                <a:off x="2484109" y="4136417"/>
                <a:ext cx="1309099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>
                <a:stCxn id="13" idx="3"/>
                <a:endCxn id="14" idx="7"/>
              </p:cNvCxnSpPr>
              <p:nvPr/>
            </p:nvCxnSpPr>
            <p:spPr>
              <a:xfrm flipH="1">
                <a:off x="1205135" y="2925423"/>
                <a:ext cx="1830672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>
                <a:stCxn id="17" idx="1"/>
                <a:endCxn id="14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7" idx="0"/>
                <a:endCxn id="13" idx="4"/>
              </p:cNvCxnSpPr>
              <p:nvPr/>
            </p:nvCxnSpPr>
            <p:spPr>
              <a:xfrm flipH="1" flipV="1">
                <a:off x="3138659" y="2970938"/>
                <a:ext cx="72728" cy="21755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17" idx="1"/>
                <a:endCxn id="15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Oval 28"/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30" name="Straight Arrow Connector 29"/>
              <p:cNvCxnSpPr>
                <a:stCxn id="29" idx="1"/>
                <a:endCxn id="14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16" idx="3"/>
                <a:endCxn id="29" idx="7"/>
              </p:cNvCxnSpPr>
              <p:nvPr/>
            </p:nvCxnSpPr>
            <p:spPr>
              <a:xfrm flipH="1">
                <a:off x="1932412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15" idx="0"/>
                <a:endCxn id="10" idx="4"/>
              </p:cNvCxnSpPr>
              <p:nvPr/>
            </p:nvCxnSpPr>
            <p:spPr>
              <a:xfrm flipV="1">
                <a:off x="2338654" y="1883157"/>
                <a:ext cx="0" cy="20978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7" idx="2"/>
                <a:endCxn id="29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Oval 33"/>
            <p:cNvSpPr/>
            <p:nvPr/>
          </p:nvSpPr>
          <p:spPr>
            <a:xfrm>
              <a:off x="7894394" y="2969562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5" name="Oval 34"/>
            <p:cNvSpPr/>
            <p:nvPr/>
          </p:nvSpPr>
          <p:spPr>
            <a:xfrm>
              <a:off x="7239000" y="22098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/>
            <p:cNvSpPr/>
            <p:nvPr/>
          </p:nvSpPr>
          <p:spPr>
            <a:xfrm>
              <a:off x="8421147" y="39624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Oval 36"/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392766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Strongly connected components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Let G=(V,E) be a directed graph.</a:t>
            </a:r>
          </a:p>
          <a:p>
            <a:pPr marL="0" indent="0">
              <a:buNone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F0000"/>
                </a:solidFill>
              </a:rPr>
              <a:t>meta-graph</a:t>
            </a:r>
            <a:r>
              <a:rPr lang="en-US" sz="2000" dirty="0" smtClean="0"/>
              <a:t> of G is the directed graph of strongly connected components.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Observation: the meta-graph is a </a:t>
            </a:r>
            <a:r>
              <a:rPr lang="en-US" sz="2000" dirty="0" smtClean="0">
                <a:solidFill>
                  <a:srgbClr val="FF0000"/>
                </a:solidFill>
              </a:rPr>
              <a:t>DAG –directed acyclic graph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96000" y="2648268"/>
            <a:ext cx="2895600" cy="3208647"/>
            <a:chOff x="6172200" y="2209800"/>
            <a:chExt cx="2895600" cy="3208647"/>
          </a:xfrm>
        </p:grpSpPr>
        <p:grpSp>
          <p:nvGrpSpPr>
            <p:cNvPr id="8" name="Group 7"/>
            <p:cNvGrpSpPr/>
            <p:nvPr/>
          </p:nvGrpSpPr>
          <p:grpSpPr>
            <a:xfrm>
              <a:off x="6515385" y="2412255"/>
              <a:ext cx="2400015" cy="2748558"/>
              <a:chOff x="956827" y="1572363"/>
              <a:chExt cx="3127292" cy="388493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2193198" y="157236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11" name="Straight Arrow Connector 10"/>
              <p:cNvCxnSpPr>
                <a:stCxn id="10" idx="5"/>
                <a:endCxn id="13" idx="1"/>
              </p:cNvCxnSpPr>
              <p:nvPr/>
            </p:nvCxnSpPr>
            <p:spPr>
              <a:xfrm>
                <a:off x="2441506" y="1837642"/>
                <a:ext cx="594300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993203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79320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18" name="Straight Arrow Connector 17"/>
              <p:cNvCxnSpPr>
                <a:stCxn id="10" idx="3"/>
                <a:endCxn id="12" idx="7"/>
              </p:cNvCxnSpPr>
              <p:nvPr/>
            </p:nvCxnSpPr>
            <p:spPr>
              <a:xfrm flipH="1">
                <a:off x="1714229" y="1837642"/>
                <a:ext cx="521572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3" idx="5"/>
                <a:endCxn id="16" idx="1"/>
              </p:cNvCxnSpPr>
              <p:nvPr/>
            </p:nvCxnSpPr>
            <p:spPr>
              <a:xfrm>
                <a:off x="3241511" y="2925423"/>
                <a:ext cx="594300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2" idx="6"/>
                <a:endCxn id="13" idx="2"/>
              </p:cNvCxnSpPr>
              <p:nvPr/>
            </p:nvCxnSpPr>
            <p:spPr>
              <a:xfrm>
                <a:off x="1756832" y="2815541"/>
                <a:ext cx="123637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2" idx="4"/>
                <a:endCxn id="14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2" idx="4"/>
                <a:endCxn id="15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5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stCxn id="16" idx="2"/>
                <a:endCxn id="15" idx="6"/>
              </p:cNvCxnSpPr>
              <p:nvPr/>
            </p:nvCxnSpPr>
            <p:spPr>
              <a:xfrm flipH="1">
                <a:off x="2484109" y="4136417"/>
                <a:ext cx="1309099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>
                <a:stCxn id="13" idx="3"/>
                <a:endCxn id="14" idx="7"/>
              </p:cNvCxnSpPr>
              <p:nvPr/>
            </p:nvCxnSpPr>
            <p:spPr>
              <a:xfrm flipH="1">
                <a:off x="1205135" y="2925423"/>
                <a:ext cx="1830672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>
                <a:stCxn id="17" idx="1"/>
                <a:endCxn id="14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7" idx="0"/>
                <a:endCxn id="13" idx="4"/>
              </p:cNvCxnSpPr>
              <p:nvPr/>
            </p:nvCxnSpPr>
            <p:spPr>
              <a:xfrm flipH="1" flipV="1">
                <a:off x="3138659" y="2970938"/>
                <a:ext cx="72728" cy="21755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17" idx="1"/>
                <a:endCxn id="15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Oval 28"/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30" name="Straight Arrow Connector 29"/>
              <p:cNvCxnSpPr>
                <a:stCxn id="29" idx="1"/>
                <a:endCxn id="14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16" idx="3"/>
                <a:endCxn id="29" idx="7"/>
              </p:cNvCxnSpPr>
              <p:nvPr/>
            </p:nvCxnSpPr>
            <p:spPr>
              <a:xfrm flipH="1">
                <a:off x="1932412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15" idx="0"/>
                <a:endCxn id="10" idx="4"/>
              </p:cNvCxnSpPr>
              <p:nvPr/>
            </p:nvCxnSpPr>
            <p:spPr>
              <a:xfrm flipV="1">
                <a:off x="2338654" y="1883157"/>
                <a:ext cx="0" cy="20978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7" idx="2"/>
                <a:endCxn id="29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Oval 33"/>
            <p:cNvSpPr/>
            <p:nvPr/>
          </p:nvSpPr>
          <p:spPr>
            <a:xfrm>
              <a:off x="7894394" y="2969562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5" name="Oval 34"/>
            <p:cNvSpPr/>
            <p:nvPr/>
          </p:nvSpPr>
          <p:spPr>
            <a:xfrm>
              <a:off x="7239000" y="22098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/>
            <p:cNvSpPr/>
            <p:nvPr/>
          </p:nvSpPr>
          <p:spPr>
            <a:xfrm>
              <a:off x="8421147" y="39624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Oval 36"/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156416" y="2648268"/>
            <a:ext cx="2438400" cy="2504895"/>
            <a:chOff x="5715000" y="2905305"/>
            <a:chExt cx="2438400" cy="2504895"/>
          </a:xfrm>
        </p:grpSpPr>
        <p:sp>
          <p:nvSpPr>
            <p:cNvPr id="39" name="Oval 38"/>
            <p:cNvSpPr/>
            <p:nvPr/>
          </p:nvSpPr>
          <p:spPr>
            <a:xfrm>
              <a:off x="6472592" y="2905305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40" name="Straight Arrow Connector 39"/>
            <p:cNvCxnSpPr>
              <a:stCxn id="39" idx="5"/>
              <a:endCxn id="44" idx="1"/>
            </p:cNvCxnSpPr>
            <p:nvPr/>
          </p:nvCxnSpPr>
          <p:spPr>
            <a:xfrm>
              <a:off x="6720900" y="3170584"/>
              <a:ext cx="636903" cy="38013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715000" y="3956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6186089" y="5099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7862489" y="44958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7315200" y="35052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45" name="Straight Arrow Connector 44"/>
            <p:cNvCxnSpPr>
              <a:stCxn id="41" idx="0"/>
              <a:endCxn id="39" idx="3"/>
            </p:cNvCxnSpPr>
            <p:nvPr/>
          </p:nvCxnSpPr>
          <p:spPr>
            <a:xfrm flipV="1">
              <a:off x="5860456" y="3170584"/>
              <a:ext cx="654739" cy="78582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1" idx="6"/>
              <a:endCxn id="44" idx="2"/>
            </p:cNvCxnSpPr>
            <p:nvPr/>
          </p:nvCxnSpPr>
          <p:spPr>
            <a:xfrm flipV="1">
              <a:off x="6005911" y="3660597"/>
              <a:ext cx="1309289" cy="451206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3" idx="0"/>
              <a:endCxn id="44" idx="5"/>
            </p:cNvCxnSpPr>
            <p:nvPr/>
          </p:nvCxnSpPr>
          <p:spPr>
            <a:xfrm flipH="1" flipV="1">
              <a:off x="7563508" y="3770479"/>
              <a:ext cx="444437" cy="7253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1" idx="6"/>
              <a:endCxn id="43" idx="2"/>
            </p:cNvCxnSpPr>
            <p:nvPr/>
          </p:nvCxnSpPr>
          <p:spPr>
            <a:xfrm>
              <a:off x="6005911" y="4111803"/>
              <a:ext cx="1856578" cy="5393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2" idx="1"/>
              <a:endCxn id="41" idx="4"/>
            </p:cNvCxnSpPr>
            <p:nvPr/>
          </p:nvCxnSpPr>
          <p:spPr>
            <a:xfrm flipH="1" flipV="1">
              <a:off x="5860456" y="4267200"/>
              <a:ext cx="368236" cy="8777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2" idx="7"/>
              <a:endCxn id="43" idx="2"/>
            </p:cNvCxnSpPr>
            <p:nvPr/>
          </p:nvCxnSpPr>
          <p:spPr>
            <a:xfrm flipV="1">
              <a:off x="6434397" y="4651197"/>
              <a:ext cx="1428092" cy="49372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13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20464</TotalTime>
  <Words>867</Words>
  <Application>Microsoft Office PowerPoint</Application>
  <PresentationFormat>On-screen Show (4:3)</PresentationFormat>
  <Paragraphs>170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Symbol</vt:lpstr>
      <vt:lpstr>Times New Roman</vt:lpstr>
      <vt:lpstr>Office Theme</vt:lpstr>
      <vt:lpstr>CMPT 706 - Algorithms for Big Data  </vt:lpstr>
      <vt:lpstr>Depth First Search</vt:lpstr>
      <vt:lpstr>Exploring a tree</vt:lpstr>
      <vt:lpstr>Depth First Search (DFS)</vt:lpstr>
      <vt:lpstr>Depth First Search (DFS)</vt:lpstr>
      <vt:lpstr>DFS – finding connected components</vt:lpstr>
      <vt:lpstr>Strongly connected components in directed graphs</vt:lpstr>
      <vt:lpstr>Strongly connected components</vt:lpstr>
      <vt:lpstr>Strongly connected components</vt:lpstr>
      <vt:lpstr>Directed Acyclic Graphs (DAG)</vt:lpstr>
      <vt:lpstr>Finding strongly connected components</vt:lpstr>
      <vt:lpstr>Finding strongly connected components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1297</cp:revision>
  <cp:lastPrinted>2018-01-03T13:57:37Z</cp:lastPrinted>
  <dcterms:created xsi:type="dcterms:W3CDTF">2007-01-06T04:11:40Z</dcterms:created>
  <dcterms:modified xsi:type="dcterms:W3CDTF">2020-02-25T22:38:05Z</dcterms:modified>
</cp:coreProperties>
</file>