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93" r:id="rId1"/>
  </p:sldMasterIdLst>
  <p:notesMasterIdLst>
    <p:notesMasterId r:id="rId22"/>
  </p:notesMasterIdLst>
  <p:handoutMasterIdLst>
    <p:handoutMasterId r:id="rId23"/>
  </p:handoutMasterIdLst>
  <p:sldIdLst>
    <p:sldId id="290" r:id="rId2"/>
    <p:sldId id="488" r:id="rId3"/>
    <p:sldId id="489" r:id="rId4"/>
    <p:sldId id="490" r:id="rId5"/>
    <p:sldId id="507" r:id="rId6"/>
    <p:sldId id="508" r:id="rId7"/>
    <p:sldId id="512" r:id="rId8"/>
    <p:sldId id="515" r:id="rId9"/>
    <p:sldId id="516" r:id="rId10"/>
    <p:sldId id="517" r:id="rId11"/>
    <p:sldId id="513" r:id="rId12"/>
    <p:sldId id="518" r:id="rId13"/>
    <p:sldId id="519" r:id="rId14"/>
    <p:sldId id="520" r:id="rId15"/>
    <p:sldId id="521" r:id="rId16"/>
    <p:sldId id="522" r:id="rId17"/>
    <p:sldId id="524" r:id="rId18"/>
    <p:sldId id="523" r:id="rId19"/>
    <p:sldId id="526" r:id="rId20"/>
    <p:sldId id="460" r:id="rId21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 Narrow" panose="020B0606020202030204" pitchFamily="34" charset="0"/>
        <a:ea typeface="+mn-ea"/>
        <a:cs typeface="Times New Roman" panose="02020603050405020304" pitchFamily="18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 Narrow" panose="020B0606020202030204" pitchFamily="34" charset="0"/>
        <a:ea typeface="+mn-ea"/>
        <a:cs typeface="Times New Roman" panose="02020603050405020304" pitchFamily="18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 Narrow" panose="020B0606020202030204" pitchFamily="34" charset="0"/>
        <a:ea typeface="+mn-ea"/>
        <a:cs typeface="Times New Roman" panose="02020603050405020304" pitchFamily="18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 Narrow" panose="020B0606020202030204" pitchFamily="34" charset="0"/>
        <a:ea typeface="+mn-ea"/>
        <a:cs typeface="Times New Roman" panose="02020603050405020304" pitchFamily="18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 Narrow" panose="020B0606020202030204" pitchFamily="34" charset="0"/>
        <a:ea typeface="+mn-ea"/>
        <a:cs typeface="Times New Roman" panose="02020603050405020304" pitchFamily="18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 Narrow" panose="020B0606020202030204" pitchFamily="34" charset="0"/>
        <a:ea typeface="+mn-ea"/>
        <a:cs typeface="Times New Roman" panose="02020603050405020304" pitchFamily="18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 Narrow" panose="020B0606020202030204" pitchFamily="34" charset="0"/>
        <a:ea typeface="+mn-ea"/>
        <a:cs typeface="Times New Roman" panose="02020603050405020304" pitchFamily="18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 Narrow" panose="020B0606020202030204" pitchFamily="34" charset="0"/>
        <a:ea typeface="+mn-ea"/>
        <a:cs typeface="Times New Roman" panose="02020603050405020304" pitchFamily="18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 Narrow" panose="020B0606020202030204" pitchFamily="34" charset="0"/>
        <a:ea typeface="+mn-ea"/>
        <a:cs typeface="Times New Roman" panose="02020603050405020304" pitchFamily="18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00"/>
    <a:srgbClr val="FF0000"/>
    <a:srgbClr val="FF9900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96" autoAdjust="0"/>
    <p:restoredTop sz="94679" autoAdjust="0"/>
  </p:normalViewPr>
  <p:slideViewPr>
    <p:cSldViewPr>
      <p:cViewPr varScale="1">
        <p:scale>
          <a:sx n="109" d="100"/>
          <a:sy n="109" d="100"/>
        </p:scale>
        <p:origin x="1644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86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86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0577893B-C164-4DD3-9790-0AEEA5C1A46D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Arial" panose="020B0604020202020204" pitchFamily="34" charset="0"/>
              </a:defRPr>
            </a:lvl1pPr>
          </a:lstStyle>
          <a:p>
            <a:fld id="{251D6D30-D6D0-4B69-B51C-DB89B59C2C85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1D6D30-D6D0-4B69-B51C-DB89B59C2C85}" type="slidenum">
              <a:rPr lang="en-US" altLang="en-US" smtClean="0"/>
              <a:pPr/>
              <a:t>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949265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1D6D30-D6D0-4B69-B51C-DB89B59C2C85}" type="slidenum">
              <a:rPr lang="en-US" altLang="en-US" smtClean="0"/>
              <a:pPr/>
              <a:t>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1340906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1D6D30-D6D0-4B69-B51C-DB89B59C2C85}" type="slidenum">
              <a:rPr lang="en-US" altLang="en-US" smtClean="0"/>
              <a:pPr/>
              <a:t>13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4301822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1D6D30-D6D0-4B69-B51C-DB89B59C2C85}" type="slidenum">
              <a:rPr lang="en-US" altLang="en-US" smtClean="0"/>
              <a:pPr/>
              <a:t>15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1612526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1D6D30-D6D0-4B69-B51C-DB89B59C2C85}" type="slidenum">
              <a:rPr lang="en-US" altLang="en-US" smtClean="0"/>
              <a:pPr/>
              <a:t>18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3974809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1D6D30-D6D0-4B69-B51C-DB89B59C2C85}" type="slidenum">
              <a:rPr lang="en-US" altLang="en-US" smtClean="0"/>
              <a:pPr/>
              <a:t>20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615426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48676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DF080-5E8C-48AD-84E5-6C08B304C14E}" type="datetimeFigureOut">
              <a:rPr lang="en-US" smtClean="0"/>
              <a:t>3/5/2020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Algorithms - Introduction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1-</a:t>
            </a:r>
            <a:fld id="{D151EC69-4F14-4609-96BE-E721223126B0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510993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Algorithms - Introduction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1-</a:t>
            </a:r>
            <a:fld id="{97C75E32-FD0E-4255-AE67-18F6C1DDCDCF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167649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DF080-5E8C-48AD-84E5-6C08B304C14E}" type="datetimeFigureOut">
              <a:rPr lang="en-US" smtClean="0"/>
              <a:t>3/5/2020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Algorithms - Introduction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1-</a:t>
            </a:r>
            <a:fld id="{D853AF66-F910-4452-A27F-7AC4FAE1D9A1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486190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Algorithms - Introduction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1-</a:t>
            </a:r>
            <a:fld id="{47CB2A36-0426-46E0-87B0-DAB3A2D859E9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782992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Algorithms - Introduction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1-</a:t>
            </a:r>
            <a:fld id="{359F7BE7-05AA-4D3F-B26D-06D0B111D9E6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98534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3/5/2020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Algorithms - Introduction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1-</a:t>
            </a:r>
            <a:fld id="{B371A1EC-964F-4730-ACD4-8AAF23A72AAA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004821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3/5/2020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Algorithms - Introduction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1-</a:t>
            </a:r>
            <a:fld id="{3ED5C627-ED0C-4490-AE55-106D847154F1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404573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3/5/2020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Algorithms - Introduction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1-</a:t>
            </a:r>
            <a:fld id="{1C34A2E8-A307-4A4C-BFAD-6E97804F6277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521589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DF080-5E8C-48AD-84E5-6C08B304C14E}" type="datetimeFigureOut">
              <a:rPr lang="en-US" smtClean="0"/>
              <a:t>3/5/2020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Algorithms - Introduction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1-</a:t>
            </a:r>
            <a:fld id="{9A7C540F-8BC7-47A6-AEE9-2326332882E3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062036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1-</a:t>
            </a:r>
            <a:fld id="{BB4EB669-2839-4BC5-A245-6EAA54AC24A9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688700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3/5/2020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en-US"/>
              <a:t>Algorithms - Introduction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altLang="en-US"/>
              <a:t>1-</a:t>
            </a:r>
            <a:fld id="{2A5E2A84-E056-42D9-9776-5B6786C07FC3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998238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94" r:id="rId1"/>
    <p:sldLayoutId id="2147484095" r:id="rId2"/>
    <p:sldLayoutId id="2147484096" r:id="rId3"/>
    <p:sldLayoutId id="2147484097" r:id="rId4"/>
    <p:sldLayoutId id="2147484098" r:id="rId5"/>
    <p:sldLayoutId id="2147484099" r:id="rId6"/>
    <p:sldLayoutId id="2147484100" r:id="rId7"/>
    <p:sldLayoutId id="2147484101" r:id="rId8"/>
    <p:sldLayoutId id="2147484102" r:id="rId9"/>
    <p:sldLayoutId id="2147484103" r:id="rId10"/>
    <p:sldLayoutId id="2147484104" r:id="rId11"/>
  </p:sldLayoutIdLst>
  <p:hf hd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en-US" sz="3600" dirty="0"/>
              <a:t>CMPT 706 - Algorithms for Big Data</a:t>
            </a:r>
            <a:br>
              <a:rPr lang="en-US" altLang="en-US" sz="3600" dirty="0"/>
            </a:br>
            <a:r>
              <a:rPr lang="en-US" altLang="en-US" sz="3600" dirty="0"/>
              <a:t/>
            </a:r>
            <a:br>
              <a:rPr lang="en-US" altLang="en-US" sz="3600" dirty="0"/>
            </a:br>
            <a:endParaRPr lang="en-US" altLang="en-US" sz="3600" dirty="0"/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Graphs</a:t>
            </a:r>
            <a:endParaRPr lang="en-US" sz="2400" dirty="0"/>
          </a:p>
          <a:p>
            <a:r>
              <a:rPr lang="en-US" sz="2400" dirty="0" smtClean="0"/>
              <a:t>March </a:t>
            </a:r>
            <a:r>
              <a:rPr lang="en-US" sz="2400" dirty="0"/>
              <a:t>5, 2020</a:t>
            </a:r>
          </a:p>
          <a:p>
            <a:endParaRPr lang="en-CA" sz="2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Graphs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1-</a:t>
            </a:r>
            <a:fld id="{D853AF66-F910-4452-A27F-7AC4FAE1D9A1}" type="slidenum">
              <a:rPr lang="en-US" altLang="en-US" smtClean="0"/>
              <a:pPr/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32071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</a:pPr>
            <a:r>
              <a:rPr lang="en-US" altLang="en-US" sz="3600" dirty="0" err="1"/>
              <a:t>Kruskal’s</a:t>
            </a:r>
            <a:r>
              <a:rPr lang="en-US" altLang="en-US" sz="3600" dirty="0"/>
              <a:t> Algorithm</a:t>
            </a:r>
            <a:endParaRPr lang="en-US" sz="36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Graphs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1-</a:t>
            </a:r>
            <a:fld id="{D853AF66-F910-4452-A27F-7AC4FAE1D9A1}" type="slidenum">
              <a:rPr lang="en-US" altLang="en-US" smtClean="0"/>
              <a:pPr/>
              <a:t>10</a:t>
            </a:fld>
            <a:endParaRPr lang="en-US" altLang="en-US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28650" y="1862570"/>
            <a:ext cx="78867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u="sng" dirty="0"/>
              <a:t>Input</a:t>
            </a:r>
            <a:r>
              <a:rPr lang="en-US" sz="2000" dirty="0"/>
              <a:t>: an undirected graph G = (V,E) with weights on the edges {</a:t>
            </a:r>
            <a:r>
              <a:rPr lang="en-US" sz="2000" dirty="0" err="1"/>
              <a:t>c</a:t>
            </a:r>
            <a:r>
              <a:rPr lang="en-US" sz="2000" baseline="-25000" dirty="0" err="1"/>
              <a:t>e</a:t>
            </a:r>
            <a:r>
              <a:rPr lang="en-US" sz="2000" dirty="0"/>
              <a:t> : e ∈ E}</a:t>
            </a:r>
          </a:p>
          <a:p>
            <a:pPr marL="0" indent="0">
              <a:buNone/>
            </a:pPr>
            <a:r>
              <a:rPr lang="en-US" sz="2000" u="sng" dirty="0"/>
              <a:t>Output</a:t>
            </a:r>
            <a:r>
              <a:rPr lang="en-US" sz="2000" dirty="0"/>
              <a:t>: a spanning tree of minimum weight</a:t>
            </a:r>
          </a:p>
          <a:p>
            <a:pPr marL="0" indent="0">
              <a:buNone/>
            </a:pPr>
            <a:endParaRPr lang="en-CA" sz="1800" dirty="0"/>
          </a:p>
          <a:p>
            <a:pPr marL="457200" indent="-457200">
              <a:buFont typeface="Arial" panose="020B0604020202020204" pitchFamily="34" charset="0"/>
              <a:buAutoNum type="arabicPeriod"/>
            </a:pPr>
            <a:r>
              <a:rPr lang="en-US" sz="1800" dirty="0"/>
              <a:t>Sort edges according to </a:t>
            </a:r>
            <a:r>
              <a:rPr lang="en-US" sz="1800" dirty="0" err="1"/>
              <a:t>c</a:t>
            </a:r>
            <a:r>
              <a:rPr lang="en-US" sz="1800" baseline="-25000" dirty="0" err="1"/>
              <a:t>e</a:t>
            </a:r>
            <a:r>
              <a:rPr lang="en-US" sz="1800" dirty="0"/>
              <a:t> in a list</a:t>
            </a:r>
          </a:p>
          <a:p>
            <a:pPr marL="457200" indent="-457200">
              <a:buFont typeface="Arial" panose="020B0604020202020204" pitchFamily="34" charset="0"/>
              <a:buAutoNum type="arabicPeriod"/>
            </a:pPr>
            <a:r>
              <a:rPr lang="en-US" sz="1800" dirty="0"/>
              <a:t>For each vertex v ∈ V</a:t>
            </a:r>
          </a:p>
          <a:p>
            <a:pPr marL="342900" lvl="1" indent="0">
              <a:buNone/>
            </a:pPr>
            <a:r>
              <a:rPr lang="en-US" dirty="0"/>
              <a:t>	</a:t>
            </a:r>
            <a:r>
              <a:rPr lang="en-US" dirty="0" err="1"/>
              <a:t>makeset</a:t>
            </a:r>
            <a:r>
              <a:rPr lang="en-US" dirty="0"/>
              <a:t>(v)</a:t>
            </a:r>
          </a:p>
          <a:p>
            <a:pPr marL="457200" indent="-457200">
              <a:buFont typeface="Arial" panose="020B0604020202020204" pitchFamily="34" charset="0"/>
              <a:buAutoNum type="arabicPeriod"/>
            </a:pPr>
            <a:r>
              <a:rPr lang="en-US" sz="1800" dirty="0"/>
              <a:t>Set T = empty set</a:t>
            </a:r>
            <a:endParaRPr lang="en-US" altLang="en-US" sz="1800" dirty="0"/>
          </a:p>
          <a:p>
            <a:pPr marL="457200" indent="-457200">
              <a:buAutoNum type="arabicPeriod"/>
            </a:pPr>
            <a:r>
              <a:rPr lang="en-US" sz="1800" dirty="0"/>
              <a:t>While |T| &lt; |V|-1 do</a:t>
            </a:r>
          </a:p>
          <a:p>
            <a:pPr marL="1143000" lvl="2" indent="-457200">
              <a:buFont typeface="+mj-lt"/>
              <a:buAutoNum type="alphaLcParenR"/>
            </a:pPr>
            <a:r>
              <a:rPr lang="en-CA" sz="1800" dirty="0"/>
              <a:t>Pick the first edge </a:t>
            </a:r>
            <a:r>
              <a:rPr lang="en-CA" sz="1800" dirty="0" smtClean="0"/>
              <a:t>e = (</a:t>
            </a:r>
            <a:r>
              <a:rPr lang="en-CA" sz="1800" dirty="0" err="1"/>
              <a:t>u,v</a:t>
            </a:r>
            <a:r>
              <a:rPr lang="en-CA" sz="1800" dirty="0"/>
              <a:t>) in the list</a:t>
            </a:r>
          </a:p>
          <a:p>
            <a:pPr marL="1143000" lvl="2" indent="-457200">
              <a:buFont typeface="+mj-lt"/>
              <a:buAutoNum type="alphaLcParenR"/>
            </a:pPr>
            <a:r>
              <a:rPr lang="en-CA" sz="1800" dirty="0"/>
              <a:t>If find(u) </a:t>
            </a:r>
            <a:r>
              <a:rPr lang="en-CA" sz="1800" dirty="0" smtClean="0"/>
              <a:t>≠ </a:t>
            </a:r>
            <a:r>
              <a:rPr lang="en-CA" sz="1800" dirty="0"/>
              <a:t>find (v)</a:t>
            </a:r>
            <a:br>
              <a:rPr lang="en-CA" sz="1800" dirty="0"/>
            </a:br>
            <a:r>
              <a:rPr lang="en-CA" sz="1800" dirty="0"/>
              <a:t>	</a:t>
            </a:r>
            <a:r>
              <a:rPr lang="en-US" sz="1800" dirty="0"/>
              <a:t>Add e to T</a:t>
            </a:r>
          </a:p>
          <a:p>
            <a:pPr marL="685800" lvl="2" indent="0">
              <a:buNone/>
            </a:pPr>
            <a:r>
              <a:rPr lang="en-CA" sz="1800" dirty="0"/>
              <a:t>	</a:t>
            </a:r>
            <a:r>
              <a:rPr lang="en-CA" sz="1800" dirty="0" smtClean="0"/>
              <a:t>union(</a:t>
            </a:r>
            <a:r>
              <a:rPr lang="en-CA" sz="1800" dirty="0" err="1" smtClean="0"/>
              <a:t>u,v</a:t>
            </a:r>
            <a:r>
              <a:rPr lang="en-CA" sz="1800" dirty="0" smtClean="0"/>
              <a:t>)</a:t>
            </a:r>
          </a:p>
          <a:p>
            <a:pPr marL="1143000" lvl="2" indent="-457200">
              <a:buFont typeface="+mj-lt"/>
              <a:buAutoNum type="alphaLcParenR"/>
            </a:pPr>
            <a:r>
              <a:rPr lang="en-CA" sz="1800" dirty="0" smtClean="0"/>
              <a:t>Remove (</a:t>
            </a:r>
            <a:r>
              <a:rPr lang="en-CA" sz="1800" dirty="0" err="1" smtClean="0"/>
              <a:t>u,v</a:t>
            </a:r>
            <a:r>
              <a:rPr lang="en-CA" sz="1800" dirty="0" smtClean="0"/>
              <a:t>) from the list // continue to the next edge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2184640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A Data Structure</a:t>
            </a:r>
            <a:br>
              <a:rPr lang="en-US" dirty="0"/>
            </a:br>
            <a:r>
              <a:rPr lang="en-US" dirty="0"/>
              <a:t>for Disjoint Sets</a:t>
            </a:r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Graphs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1-</a:t>
            </a:r>
            <a:fld id="{D853AF66-F910-4452-A27F-7AC4FAE1D9A1}" type="slidenum">
              <a:rPr lang="en-US" altLang="en-US" smtClean="0"/>
              <a:pPr/>
              <a:t>11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09411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</a:pPr>
            <a:r>
              <a:rPr lang="en-US" sz="3600" dirty="0"/>
              <a:t>A Data Structure for Disjoint Sets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Graphs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1-</a:t>
            </a:r>
            <a:fld id="{D853AF66-F910-4452-A27F-7AC4FAE1D9A1}" type="slidenum">
              <a:rPr lang="en-US" altLang="en-US" smtClean="0"/>
              <a:pPr/>
              <a:t>12</a:t>
            </a:fld>
            <a:endParaRPr lang="en-US" altLang="en-US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28650" y="1862570"/>
            <a:ext cx="7886700" cy="435133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2000" dirty="0"/>
              <a:t>Represent every set as a tree: </a:t>
            </a:r>
          </a:p>
          <a:p>
            <a:r>
              <a:rPr lang="en-US" sz="2000" dirty="0"/>
              <a:t>Equip every element of the set with a pointer to the predecessor.</a:t>
            </a:r>
          </a:p>
          <a:p>
            <a:r>
              <a:rPr lang="en-US" sz="2000" dirty="0"/>
              <a:t>Label of the set will be its root.</a:t>
            </a:r>
          </a:p>
          <a:p>
            <a:pPr marL="0" indent="0">
              <a:buNone/>
            </a:pPr>
            <a:r>
              <a:rPr lang="en-US" sz="2000" dirty="0"/>
              <a:t>Also we define the rank of vertices, which is (for now) the height of the subtree rooted at the vertex in the data structure.</a:t>
            </a:r>
          </a:p>
          <a:p>
            <a:pPr marL="0" indent="0">
              <a:buNone/>
            </a:pPr>
            <a:r>
              <a:rPr lang="en-US" sz="2000" dirty="0"/>
              <a:t>    </a:t>
            </a:r>
          </a:p>
          <a:p>
            <a:pPr marL="0" indent="0">
              <a:buNone/>
            </a:pPr>
            <a:r>
              <a:rPr lang="en-US" sz="2000" dirty="0" err="1"/>
              <a:t>makeset</a:t>
            </a:r>
            <a:r>
              <a:rPr lang="en-US" sz="2000" dirty="0"/>
              <a:t>(𝑣):</a:t>
            </a:r>
          </a:p>
          <a:p>
            <a:pPr marL="0" indent="0">
              <a:buNone/>
            </a:pPr>
            <a:r>
              <a:rPr lang="en-US" sz="2000" dirty="0"/>
              <a:t>	set 𝜋(𝑣)=𝑣 </a:t>
            </a:r>
          </a:p>
          <a:p>
            <a:pPr marL="0" indent="0">
              <a:buNone/>
            </a:pPr>
            <a:r>
              <a:rPr lang="en-US" sz="2000" dirty="0"/>
              <a:t>	set rank(𝑣)=0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/>
              <a:t>find(𝑣):</a:t>
            </a:r>
          </a:p>
          <a:p>
            <a:pPr marL="0" indent="0">
              <a:buNone/>
            </a:pPr>
            <a:r>
              <a:rPr lang="en-US" sz="2000" dirty="0"/>
              <a:t>	while  𝜋(𝑣)≠𝑣 do</a:t>
            </a:r>
          </a:p>
          <a:p>
            <a:pPr marL="0" indent="0">
              <a:buNone/>
            </a:pPr>
            <a:r>
              <a:rPr lang="en-US" sz="2000" dirty="0"/>
              <a:t>		𝑣=𝜋(𝑣)</a:t>
            </a:r>
          </a:p>
          <a:p>
            <a:pPr marL="0" indent="0">
              <a:buNone/>
            </a:pPr>
            <a:r>
              <a:rPr lang="en-US" sz="2000" dirty="0"/>
              <a:t>	return 𝑣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/>
          </a:p>
        </p:txBody>
      </p:sp>
      <p:sp>
        <p:nvSpPr>
          <p:cNvPr id="6" name="Rounded Rectangle 27">
            <a:extLst>
              <a:ext uri="{FF2B5EF4-FFF2-40B4-BE49-F238E27FC236}">
                <a16:creationId xmlns:a16="http://schemas.microsoft.com/office/drawing/2014/main" id="{A98DFCDF-9B73-4D75-8950-F3203DD452B0}"/>
              </a:ext>
            </a:extLst>
          </p:cNvPr>
          <p:cNvSpPr/>
          <p:nvPr/>
        </p:nvSpPr>
        <p:spPr>
          <a:xfrm>
            <a:off x="3581400" y="4495800"/>
            <a:ext cx="5200650" cy="76200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The runtime of find is O(depth of tree)</a:t>
            </a:r>
          </a:p>
        </p:txBody>
      </p:sp>
    </p:spTree>
    <p:extLst>
      <p:ext uri="{BB962C8B-B14F-4D97-AF65-F5344CB8AC3E}">
        <p14:creationId xmlns:p14="http://schemas.microsoft.com/office/powerpoint/2010/main" val="38292007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</a:pPr>
            <a:r>
              <a:rPr lang="en-US" sz="3600" dirty="0"/>
              <a:t>A Data Structure for Disjoint Sets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Graphs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1-</a:t>
            </a:r>
            <a:fld id="{D853AF66-F910-4452-A27F-7AC4FAE1D9A1}" type="slidenum">
              <a:rPr lang="en-US" altLang="en-US" smtClean="0"/>
              <a:pPr/>
              <a:t>13</a:t>
            </a:fld>
            <a:endParaRPr lang="en-US" altLang="en-US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28650" y="1862570"/>
            <a:ext cx="78867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2000" dirty="0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0499F076-F1CA-4E0A-98EC-BF7E7160CA4C}"/>
              </a:ext>
            </a:extLst>
          </p:cNvPr>
          <p:cNvSpPr/>
          <p:nvPr/>
        </p:nvSpPr>
        <p:spPr>
          <a:xfrm>
            <a:off x="990600" y="1600200"/>
            <a:ext cx="304800" cy="30480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rgbClr val="000000"/>
                </a:solidFill>
              </a:rPr>
              <a:t>a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CC139047-13D2-4EC9-87A7-47FA49288918}"/>
              </a:ext>
            </a:extLst>
          </p:cNvPr>
          <p:cNvGrpSpPr/>
          <p:nvPr/>
        </p:nvGrpSpPr>
        <p:grpSpPr>
          <a:xfrm>
            <a:off x="2873375" y="1623032"/>
            <a:ext cx="304800" cy="967768"/>
            <a:chOff x="2873375" y="1623032"/>
            <a:chExt cx="304800" cy="967768"/>
          </a:xfrm>
        </p:grpSpPr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DCA6C4C1-3F33-4E7C-89B4-835913C7132D}"/>
                </a:ext>
              </a:extLst>
            </p:cNvPr>
            <p:cNvSpPr/>
            <p:nvPr/>
          </p:nvSpPr>
          <p:spPr>
            <a:xfrm>
              <a:off x="2873375" y="1623032"/>
              <a:ext cx="304800" cy="304800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dirty="0">
                  <a:solidFill>
                    <a:srgbClr val="000000"/>
                  </a:solidFill>
                </a:rPr>
                <a:t>b</a:t>
              </a:r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A004A61F-BFB2-42AA-87C2-0765210326A4}"/>
                </a:ext>
              </a:extLst>
            </p:cNvPr>
            <p:cNvSpPr/>
            <p:nvPr/>
          </p:nvSpPr>
          <p:spPr>
            <a:xfrm>
              <a:off x="2873375" y="2286000"/>
              <a:ext cx="304800" cy="304800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dirty="0">
                  <a:solidFill>
                    <a:srgbClr val="000000"/>
                  </a:solidFill>
                </a:rPr>
                <a:t>c</a:t>
              </a:r>
            </a:p>
          </p:txBody>
        </p:sp>
        <p:cxnSp>
          <p:nvCxnSpPr>
            <p:cNvPr id="11" name="Straight Arrow Connector 10">
              <a:extLst>
                <a:ext uri="{FF2B5EF4-FFF2-40B4-BE49-F238E27FC236}">
                  <a16:creationId xmlns:a16="http://schemas.microsoft.com/office/drawing/2014/main" id="{41FC8CEB-B2EC-48A9-B41E-745C52D8F672}"/>
                </a:ext>
              </a:extLst>
            </p:cNvPr>
            <p:cNvCxnSpPr>
              <a:stCxn id="9" idx="4"/>
              <a:endCxn id="10" idx="0"/>
            </p:cNvCxnSpPr>
            <p:nvPr/>
          </p:nvCxnSpPr>
          <p:spPr>
            <a:xfrm>
              <a:off x="3025775" y="1927832"/>
              <a:ext cx="0" cy="358168"/>
            </a:xfrm>
            <a:prstGeom prst="straightConnector1">
              <a:avLst/>
            </a:prstGeom>
            <a:ln w="28575">
              <a:solidFill>
                <a:srgbClr val="0070C0"/>
              </a:solidFill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C175E06D-CFCC-4FCB-92D1-DA951C5CB001}"/>
              </a:ext>
            </a:extLst>
          </p:cNvPr>
          <p:cNvGrpSpPr/>
          <p:nvPr/>
        </p:nvGrpSpPr>
        <p:grpSpPr>
          <a:xfrm>
            <a:off x="4730750" y="1623032"/>
            <a:ext cx="2584450" cy="1577368"/>
            <a:chOff x="4730750" y="1623032"/>
            <a:chExt cx="2584450" cy="1577368"/>
          </a:xfrm>
        </p:grpSpPr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8E83EAFA-4BDD-4AE3-B3CB-7691C2966F3B}"/>
                </a:ext>
              </a:extLst>
            </p:cNvPr>
            <p:cNvSpPr/>
            <p:nvPr/>
          </p:nvSpPr>
          <p:spPr>
            <a:xfrm>
              <a:off x="5867400" y="1623032"/>
              <a:ext cx="304800" cy="304800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dirty="0">
                  <a:solidFill>
                    <a:srgbClr val="000000"/>
                  </a:solidFill>
                </a:rPr>
                <a:t>d</a:t>
              </a:r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C4CB1FEE-6E56-4CA4-980C-A1277B664AC2}"/>
                </a:ext>
              </a:extLst>
            </p:cNvPr>
            <p:cNvSpPr/>
            <p:nvPr/>
          </p:nvSpPr>
          <p:spPr>
            <a:xfrm>
              <a:off x="4730750" y="2307272"/>
              <a:ext cx="304800" cy="304800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dirty="0">
                  <a:solidFill>
                    <a:srgbClr val="000000"/>
                  </a:solidFill>
                </a:rPr>
                <a:t>e</a:t>
              </a:r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E6054936-0349-46A7-9298-F4D93B94F1A2}"/>
                </a:ext>
              </a:extLst>
            </p:cNvPr>
            <p:cNvSpPr/>
            <p:nvPr/>
          </p:nvSpPr>
          <p:spPr>
            <a:xfrm>
              <a:off x="5867400" y="2286000"/>
              <a:ext cx="304800" cy="304800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dirty="0">
                  <a:solidFill>
                    <a:srgbClr val="000000"/>
                  </a:solidFill>
                </a:rPr>
                <a:t>f</a:t>
              </a:r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5CFEDBA5-2D26-4285-98C3-3785CC2EB709}"/>
                </a:ext>
              </a:extLst>
            </p:cNvPr>
            <p:cNvSpPr/>
            <p:nvPr/>
          </p:nvSpPr>
          <p:spPr>
            <a:xfrm>
              <a:off x="7010400" y="2286000"/>
              <a:ext cx="304800" cy="304800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dirty="0">
                  <a:solidFill>
                    <a:srgbClr val="000000"/>
                  </a:solidFill>
                </a:rPr>
                <a:t>g</a:t>
              </a:r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422D4A2F-4C17-46EC-82E5-4DCEA445A3DC}"/>
                </a:ext>
              </a:extLst>
            </p:cNvPr>
            <p:cNvSpPr/>
            <p:nvPr/>
          </p:nvSpPr>
          <p:spPr>
            <a:xfrm>
              <a:off x="5410200" y="2895600"/>
              <a:ext cx="304800" cy="304800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dirty="0">
                  <a:solidFill>
                    <a:srgbClr val="000000"/>
                  </a:solidFill>
                </a:rPr>
                <a:t>h</a:t>
              </a:r>
            </a:p>
          </p:txBody>
        </p:sp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86009BC1-283C-49D1-BC61-0A8127F25C45}"/>
                </a:ext>
              </a:extLst>
            </p:cNvPr>
            <p:cNvSpPr/>
            <p:nvPr/>
          </p:nvSpPr>
          <p:spPr>
            <a:xfrm>
              <a:off x="6324600" y="2895600"/>
              <a:ext cx="304800" cy="304800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dirty="0">
                  <a:solidFill>
                    <a:srgbClr val="000000"/>
                  </a:solidFill>
                </a:rPr>
                <a:t>i</a:t>
              </a:r>
            </a:p>
          </p:txBody>
        </p:sp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069E8791-52E4-496E-9550-10098918DBB4}"/>
                </a:ext>
              </a:extLst>
            </p:cNvPr>
            <p:cNvSpPr/>
            <p:nvPr/>
          </p:nvSpPr>
          <p:spPr>
            <a:xfrm>
              <a:off x="7010400" y="2895600"/>
              <a:ext cx="304800" cy="304800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dirty="0">
                  <a:solidFill>
                    <a:srgbClr val="000000"/>
                  </a:solidFill>
                </a:rPr>
                <a:t>j</a:t>
              </a:r>
            </a:p>
          </p:txBody>
        </p:sp>
        <p:cxnSp>
          <p:nvCxnSpPr>
            <p:cNvPr id="20" name="Straight Arrow Connector 19">
              <a:extLst>
                <a:ext uri="{FF2B5EF4-FFF2-40B4-BE49-F238E27FC236}">
                  <a16:creationId xmlns:a16="http://schemas.microsoft.com/office/drawing/2014/main" id="{27CEF80A-4CD5-48C6-8E8C-4F628781D648}"/>
                </a:ext>
              </a:extLst>
            </p:cNvPr>
            <p:cNvCxnSpPr>
              <a:stCxn id="13" idx="3"/>
              <a:endCxn id="14" idx="7"/>
            </p:cNvCxnSpPr>
            <p:nvPr/>
          </p:nvCxnSpPr>
          <p:spPr>
            <a:xfrm flipH="1">
              <a:off x="4990913" y="1883195"/>
              <a:ext cx="921124" cy="468714"/>
            </a:xfrm>
            <a:prstGeom prst="straightConnector1">
              <a:avLst/>
            </a:prstGeom>
            <a:ln w="28575">
              <a:solidFill>
                <a:srgbClr val="0070C0"/>
              </a:solidFill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Arrow Connector 20">
              <a:extLst>
                <a:ext uri="{FF2B5EF4-FFF2-40B4-BE49-F238E27FC236}">
                  <a16:creationId xmlns:a16="http://schemas.microsoft.com/office/drawing/2014/main" id="{8C8957C8-EF69-4F20-83D3-E5EA71B538A7}"/>
                </a:ext>
              </a:extLst>
            </p:cNvPr>
            <p:cNvCxnSpPr>
              <a:stCxn id="13" idx="4"/>
              <a:endCxn id="15" idx="0"/>
            </p:cNvCxnSpPr>
            <p:nvPr/>
          </p:nvCxnSpPr>
          <p:spPr>
            <a:xfrm>
              <a:off x="6019800" y="1927832"/>
              <a:ext cx="0" cy="358168"/>
            </a:xfrm>
            <a:prstGeom prst="straightConnector1">
              <a:avLst/>
            </a:prstGeom>
            <a:ln w="28575">
              <a:solidFill>
                <a:srgbClr val="0070C0"/>
              </a:solidFill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Arrow Connector 21">
              <a:extLst>
                <a:ext uri="{FF2B5EF4-FFF2-40B4-BE49-F238E27FC236}">
                  <a16:creationId xmlns:a16="http://schemas.microsoft.com/office/drawing/2014/main" id="{6BB92A99-3490-426F-93E5-6D18D7C057BA}"/>
                </a:ext>
              </a:extLst>
            </p:cNvPr>
            <p:cNvCxnSpPr>
              <a:stCxn id="13" idx="5"/>
              <a:endCxn id="16" idx="1"/>
            </p:cNvCxnSpPr>
            <p:nvPr/>
          </p:nvCxnSpPr>
          <p:spPr>
            <a:xfrm>
              <a:off x="6127563" y="1883195"/>
              <a:ext cx="927474" cy="447442"/>
            </a:xfrm>
            <a:prstGeom prst="straightConnector1">
              <a:avLst/>
            </a:prstGeom>
            <a:ln w="28575">
              <a:solidFill>
                <a:srgbClr val="0070C0"/>
              </a:solidFill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Arrow Connector 22">
              <a:extLst>
                <a:ext uri="{FF2B5EF4-FFF2-40B4-BE49-F238E27FC236}">
                  <a16:creationId xmlns:a16="http://schemas.microsoft.com/office/drawing/2014/main" id="{95078432-C735-4699-8D03-884E092006A9}"/>
                </a:ext>
              </a:extLst>
            </p:cNvPr>
            <p:cNvCxnSpPr>
              <a:stCxn id="15" idx="3"/>
              <a:endCxn id="17" idx="0"/>
            </p:cNvCxnSpPr>
            <p:nvPr/>
          </p:nvCxnSpPr>
          <p:spPr>
            <a:xfrm flipH="1">
              <a:off x="5562600" y="2546163"/>
              <a:ext cx="349437" cy="349437"/>
            </a:xfrm>
            <a:prstGeom prst="straightConnector1">
              <a:avLst/>
            </a:prstGeom>
            <a:ln w="28575">
              <a:solidFill>
                <a:srgbClr val="0070C0"/>
              </a:solidFill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Arrow Connector 23">
              <a:extLst>
                <a:ext uri="{FF2B5EF4-FFF2-40B4-BE49-F238E27FC236}">
                  <a16:creationId xmlns:a16="http://schemas.microsoft.com/office/drawing/2014/main" id="{37472540-4694-428E-8C56-5B0D647C5280}"/>
                </a:ext>
              </a:extLst>
            </p:cNvPr>
            <p:cNvCxnSpPr>
              <a:stCxn id="15" idx="5"/>
              <a:endCxn id="18" idx="0"/>
            </p:cNvCxnSpPr>
            <p:nvPr/>
          </p:nvCxnSpPr>
          <p:spPr>
            <a:xfrm>
              <a:off x="6127563" y="2546163"/>
              <a:ext cx="349437" cy="349437"/>
            </a:xfrm>
            <a:prstGeom prst="straightConnector1">
              <a:avLst/>
            </a:prstGeom>
            <a:ln w="28575">
              <a:solidFill>
                <a:srgbClr val="0070C0"/>
              </a:solidFill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Arrow Connector 24">
              <a:extLst>
                <a:ext uri="{FF2B5EF4-FFF2-40B4-BE49-F238E27FC236}">
                  <a16:creationId xmlns:a16="http://schemas.microsoft.com/office/drawing/2014/main" id="{5438E812-5F20-458F-8459-2B2F25826606}"/>
                </a:ext>
              </a:extLst>
            </p:cNvPr>
            <p:cNvCxnSpPr>
              <a:stCxn id="16" idx="4"/>
              <a:endCxn id="19" idx="0"/>
            </p:cNvCxnSpPr>
            <p:nvPr/>
          </p:nvCxnSpPr>
          <p:spPr>
            <a:xfrm>
              <a:off x="7162800" y="2590800"/>
              <a:ext cx="0" cy="304800"/>
            </a:xfrm>
            <a:prstGeom prst="straightConnector1">
              <a:avLst/>
            </a:prstGeom>
            <a:ln w="28575">
              <a:solidFill>
                <a:srgbClr val="0070C0"/>
              </a:solidFill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D2B367C4-BB92-4C76-BD1A-6B86C9463561}"/>
              </a:ext>
            </a:extLst>
          </p:cNvPr>
          <p:cNvCxnSpPr/>
          <p:nvPr/>
        </p:nvCxnSpPr>
        <p:spPr>
          <a:xfrm flipV="1">
            <a:off x="3810000" y="2106916"/>
            <a:ext cx="920750" cy="10636"/>
          </a:xfrm>
          <a:prstGeom prst="straightConnector1">
            <a:avLst/>
          </a:prstGeom>
          <a:ln w="63500" cmpd="dbl">
            <a:headEnd type="stealth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Oval 26">
            <a:extLst>
              <a:ext uri="{FF2B5EF4-FFF2-40B4-BE49-F238E27FC236}">
                <a16:creationId xmlns:a16="http://schemas.microsoft.com/office/drawing/2014/main" id="{EF9B4F70-2DD4-4F96-AC9C-CF4EE9BADA5F}"/>
              </a:ext>
            </a:extLst>
          </p:cNvPr>
          <p:cNvSpPr/>
          <p:nvPr/>
        </p:nvSpPr>
        <p:spPr>
          <a:xfrm>
            <a:off x="980440" y="3451832"/>
            <a:ext cx="304800" cy="30480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rgbClr val="000000"/>
                </a:solidFill>
              </a:rPr>
              <a:t>a</a:t>
            </a:r>
          </a:p>
        </p:txBody>
      </p: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4D288409-E05F-483A-94FC-D0569E33D3F0}"/>
              </a:ext>
            </a:extLst>
          </p:cNvPr>
          <p:cNvCxnSpPr/>
          <p:nvPr/>
        </p:nvCxnSpPr>
        <p:spPr>
          <a:xfrm flipV="1">
            <a:off x="1735455" y="3593596"/>
            <a:ext cx="920750" cy="10636"/>
          </a:xfrm>
          <a:prstGeom prst="straightConnector1">
            <a:avLst/>
          </a:prstGeom>
          <a:ln w="63500" cmpd="dbl">
            <a:headEnd type="stealth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9" name="Group 28">
            <a:extLst>
              <a:ext uri="{FF2B5EF4-FFF2-40B4-BE49-F238E27FC236}">
                <a16:creationId xmlns:a16="http://schemas.microsoft.com/office/drawing/2014/main" id="{7E0CB183-34DB-474C-A261-52393DCA82ED}"/>
              </a:ext>
            </a:extLst>
          </p:cNvPr>
          <p:cNvGrpSpPr/>
          <p:nvPr/>
        </p:nvGrpSpPr>
        <p:grpSpPr>
          <a:xfrm>
            <a:off x="1821815" y="3451832"/>
            <a:ext cx="3435985" cy="1577368"/>
            <a:chOff x="1821815" y="3451832"/>
            <a:chExt cx="3435985" cy="1577368"/>
          </a:xfrm>
        </p:grpSpPr>
        <p:sp>
          <p:nvSpPr>
            <p:cNvPr id="30" name="Oval 29">
              <a:extLst>
                <a:ext uri="{FF2B5EF4-FFF2-40B4-BE49-F238E27FC236}">
                  <a16:creationId xmlns:a16="http://schemas.microsoft.com/office/drawing/2014/main" id="{0C88CC04-0ACA-4D3A-9C8C-7F1E80BD0E7B}"/>
                </a:ext>
              </a:extLst>
            </p:cNvPr>
            <p:cNvSpPr/>
            <p:nvPr/>
          </p:nvSpPr>
          <p:spPr>
            <a:xfrm>
              <a:off x="1828800" y="4159437"/>
              <a:ext cx="304800" cy="304800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dirty="0">
                  <a:solidFill>
                    <a:srgbClr val="000000"/>
                  </a:solidFill>
                </a:rPr>
                <a:t>b</a:t>
              </a:r>
            </a:p>
          </p:txBody>
        </p:sp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D4C516B1-B563-47A8-9E37-16DF18B56693}"/>
                </a:ext>
              </a:extLst>
            </p:cNvPr>
            <p:cNvSpPr/>
            <p:nvPr/>
          </p:nvSpPr>
          <p:spPr>
            <a:xfrm>
              <a:off x="1821815" y="4724400"/>
              <a:ext cx="304800" cy="304800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dirty="0">
                  <a:solidFill>
                    <a:srgbClr val="000000"/>
                  </a:solidFill>
                </a:rPr>
                <a:t>c</a:t>
              </a:r>
            </a:p>
          </p:txBody>
        </p:sp>
        <p:sp>
          <p:nvSpPr>
            <p:cNvPr id="32" name="Oval 31">
              <a:extLst>
                <a:ext uri="{FF2B5EF4-FFF2-40B4-BE49-F238E27FC236}">
                  <a16:creationId xmlns:a16="http://schemas.microsoft.com/office/drawing/2014/main" id="{77118388-76A8-48F7-9D2A-87E0437DE5FF}"/>
                </a:ext>
              </a:extLst>
            </p:cNvPr>
            <p:cNvSpPr/>
            <p:nvPr/>
          </p:nvSpPr>
          <p:spPr>
            <a:xfrm>
              <a:off x="3810000" y="3451832"/>
              <a:ext cx="304800" cy="304800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dirty="0">
                  <a:solidFill>
                    <a:srgbClr val="000000"/>
                  </a:solidFill>
                </a:rPr>
                <a:t>d</a:t>
              </a:r>
            </a:p>
          </p:txBody>
        </p:sp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3AC8A0ED-0331-49CE-919C-C21A2115F2F6}"/>
                </a:ext>
              </a:extLst>
            </p:cNvPr>
            <p:cNvSpPr/>
            <p:nvPr/>
          </p:nvSpPr>
          <p:spPr>
            <a:xfrm>
              <a:off x="2673350" y="4136072"/>
              <a:ext cx="304800" cy="304800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dirty="0">
                  <a:solidFill>
                    <a:srgbClr val="000000"/>
                  </a:solidFill>
                </a:rPr>
                <a:t>e</a:t>
              </a:r>
            </a:p>
          </p:txBody>
        </p:sp>
        <p:sp>
          <p:nvSpPr>
            <p:cNvPr id="34" name="Oval 33">
              <a:extLst>
                <a:ext uri="{FF2B5EF4-FFF2-40B4-BE49-F238E27FC236}">
                  <a16:creationId xmlns:a16="http://schemas.microsoft.com/office/drawing/2014/main" id="{44A44675-1BA8-46BC-9B9D-46119DB36502}"/>
                </a:ext>
              </a:extLst>
            </p:cNvPr>
            <p:cNvSpPr/>
            <p:nvPr/>
          </p:nvSpPr>
          <p:spPr>
            <a:xfrm>
              <a:off x="3810000" y="4114800"/>
              <a:ext cx="304800" cy="304800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dirty="0">
                  <a:solidFill>
                    <a:srgbClr val="000000"/>
                  </a:solidFill>
                </a:rPr>
                <a:t>f</a:t>
              </a:r>
            </a:p>
          </p:txBody>
        </p:sp>
        <p:cxnSp>
          <p:nvCxnSpPr>
            <p:cNvPr id="35" name="Straight Arrow Connector 34">
              <a:extLst>
                <a:ext uri="{FF2B5EF4-FFF2-40B4-BE49-F238E27FC236}">
                  <a16:creationId xmlns:a16="http://schemas.microsoft.com/office/drawing/2014/main" id="{81CCC8AF-0192-44B7-9DE6-4F91A2BD8B55}"/>
                </a:ext>
              </a:extLst>
            </p:cNvPr>
            <p:cNvCxnSpPr>
              <a:stCxn id="30" idx="4"/>
              <a:endCxn id="31" idx="0"/>
            </p:cNvCxnSpPr>
            <p:nvPr/>
          </p:nvCxnSpPr>
          <p:spPr>
            <a:xfrm flipH="1">
              <a:off x="1974215" y="4464237"/>
              <a:ext cx="6985" cy="260163"/>
            </a:xfrm>
            <a:prstGeom prst="straightConnector1">
              <a:avLst/>
            </a:prstGeom>
            <a:ln w="28575">
              <a:solidFill>
                <a:srgbClr val="0070C0"/>
              </a:solidFill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Oval 35">
              <a:extLst>
                <a:ext uri="{FF2B5EF4-FFF2-40B4-BE49-F238E27FC236}">
                  <a16:creationId xmlns:a16="http://schemas.microsoft.com/office/drawing/2014/main" id="{CA6C2339-3930-440D-A53A-3004C69498D5}"/>
                </a:ext>
              </a:extLst>
            </p:cNvPr>
            <p:cNvSpPr/>
            <p:nvPr/>
          </p:nvSpPr>
          <p:spPr>
            <a:xfrm>
              <a:off x="4953000" y="4114800"/>
              <a:ext cx="304800" cy="304800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dirty="0">
                  <a:solidFill>
                    <a:srgbClr val="000000"/>
                  </a:solidFill>
                </a:rPr>
                <a:t>g</a:t>
              </a:r>
            </a:p>
          </p:txBody>
        </p:sp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7729BB38-FCE8-4D05-A505-6A02F749F813}"/>
                </a:ext>
              </a:extLst>
            </p:cNvPr>
            <p:cNvSpPr/>
            <p:nvPr/>
          </p:nvSpPr>
          <p:spPr>
            <a:xfrm>
              <a:off x="3352800" y="4724400"/>
              <a:ext cx="304800" cy="304800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dirty="0">
                  <a:solidFill>
                    <a:srgbClr val="000000"/>
                  </a:solidFill>
                </a:rPr>
                <a:t>h</a:t>
              </a:r>
            </a:p>
          </p:txBody>
        </p:sp>
        <p:sp>
          <p:nvSpPr>
            <p:cNvPr id="38" name="Oval 37">
              <a:extLst>
                <a:ext uri="{FF2B5EF4-FFF2-40B4-BE49-F238E27FC236}">
                  <a16:creationId xmlns:a16="http://schemas.microsoft.com/office/drawing/2014/main" id="{2019BBA1-4E20-412D-BA8A-8C69A6B601B0}"/>
                </a:ext>
              </a:extLst>
            </p:cNvPr>
            <p:cNvSpPr/>
            <p:nvPr/>
          </p:nvSpPr>
          <p:spPr>
            <a:xfrm>
              <a:off x="4267200" y="4724400"/>
              <a:ext cx="304800" cy="304800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dirty="0">
                  <a:solidFill>
                    <a:srgbClr val="000000"/>
                  </a:solidFill>
                </a:rPr>
                <a:t>i</a:t>
              </a:r>
            </a:p>
          </p:txBody>
        </p:sp>
        <p:sp>
          <p:nvSpPr>
            <p:cNvPr id="39" name="Oval 38">
              <a:extLst>
                <a:ext uri="{FF2B5EF4-FFF2-40B4-BE49-F238E27FC236}">
                  <a16:creationId xmlns:a16="http://schemas.microsoft.com/office/drawing/2014/main" id="{06F5A0AA-C20A-4B9A-A30A-B01F4547B628}"/>
                </a:ext>
              </a:extLst>
            </p:cNvPr>
            <p:cNvSpPr/>
            <p:nvPr/>
          </p:nvSpPr>
          <p:spPr>
            <a:xfrm>
              <a:off x="4953000" y="4724400"/>
              <a:ext cx="304800" cy="304800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dirty="0">
                  <a:solidFill>
                    <a:srgbClr val="000000"/>
                  </a:solidFill>
                </a:rPr>
                <a:t>j</a:t>
              </a:r>
            </a:p>
          </p:txBody>
        </p:sp>
        <p:cxnSp>
          <p:nvCxnSpPr>
            <p:cNvPr id="40" name="Straight Arrow Connector 39">
              <a:extLst>
                <a:ext uri="{FF2B5EF4-FFF2-40B4-BE49-F238E27FC236}">
                  <a16:creationId xmlns:a16="http://schemas.microsoft.com/office/drawing/2014/main" id="{6FF3BC3C-5468-4361-88D0-EA7C78E158A1}"/>
                </a:ext>
              </a:extLst>
            </p:cNvPr>
            <p:cNvCxnSpPr>
              <a:stCxn id="32" idx="3"/>
              <a:endCxn id="33" idx="7"/>
            </p:cNvCxnSpPr>
            <p:nvPr/>
          </p:nvCxnSpPr>
          <p:spPr>
            <a:xfrm flipH="1">
              <a:off x="2933513" y="3711995"/>
              <a:ext cx="921124" cy="468714"/>
            </a:xfrm>
            <a:prstGeom prst="straightConnector1">
              <a:avLst/>
            </a:prstGeom>
            <a:ln w="28575">
              <a:solidFill>
                <a:srgbClr val="0070C0"/>
              </a:solidFill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Arrow Connector 40">
              <a:extLst>
                <a:ext uri="{FF2B5EF4-FFF2-40B4-BE49-F238E27FC236}">
                  <a16:creationId xmlns:a16="http://schemas.microsoft.com/office/drawing/2014/main" id="{0EDC1667-DEC5-49A4-AE09-2115F56322F7}"/>
                </a:ext>
              </a:extLst>
            </p:cNvPr>
            <p:cNvCxnSpPr>
              <a:stCxn id="32" idx="4"/>
              <a:endCxn id="34" idx="0"/>
            </p:cNvCxnSpPr>
            <p:nvPr/>
          </p:nvCxnSpPr>
          <p:spPr>
            <a:xfrm>
              <a:off x="3962400" y="3756632"/>
              <a:ext cx="0" cy="358168"/>
            </a:xfrm>
            <a:prstGeom prst="straightConnector1">
              <a:avLst/>
            </a:prstGeom>
            <a:ln w="28575">
              <a:solidFill>
                <a:srgbClr val="0070C0"/>
              </a:solidFill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Arrow Connector 41">
              <a:extLst>
                <a:ext uri="{FF2B5EF4-FFF2-40B4-BE49-F238E27FC236}">
                  <a16:creationId xmlns:a16="http://schemas.microsoft.com/office/drawing/2014/main" id="{1614CA81-5823-42F6-AF66-DCA07D96DF13}"/>
                </a:ext>
              </a:extLst>
            </p:cNvPr>
            <p:cNvCxnSpPr>
              <a:stCxn id="32" idx="5"/>
              <a:endCxn id="36" idx="1"/>
            </p:cNvCxnSpPr>
            <p:nvPr/>
          </p:nvCxnSpPr>
          <p:spPr>
            <a:xfrm>
              <a:off x="4070163" y="3711995"/>
              <a:ext cx="927474" cy="447442"/>
            </a:xfrm>
            <a:prstGeom prst="straightConnector1">
              <a:avLst/>
            </a:prstGeom>
            <a:ln w="28575">
              <a:solidFill>
                <a:srgbClr val="0070C0"/>
              </a:solidFill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Arrow Connector 42">
              <a:extLst>
                <a:ext uri="{FF2B5EF4-FFF2-40B4-BE49-F238E27FC236}">
                  <a16:creationId xmlns:a16="http://schemas.microsoft.com/office/drawing/2014/main" id="{7B336BEA-79DF-4E77-A1CB-184B9CAD08F8}"/>
                </a:ext>
              </a:extLst>
            </p:cNvPr>
            <p:cNvCxnSpPr>
              <a:stCxn id="34" idx="3"/>
              <a:endCxn id="37" idx="0"/>
            </p:cNvCxnSpPr>
            <p:nvPr/>
          </p:nvCxnSpPr>
          <p:spPr>
            <a:xfrm flipH="1">
              <a:off x="3505200" y="4374963"/>
              <a:ext cx="349437" cy="349437"/>
            </a:xfrm>
            <a:prstGeom prst="straightConnector1">
              <a:avLst/>
            </a:prstGeom>
            <a:ln w="28575">
              <a:solidFill>
                <a:srgbClr val="0070C0"/>
              </a:solidFill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Arrow Connector 43">
              <a:extLst>
                <a:ext uri="{FF2B5EF4-FFF2-40B4-BE49-F238E27FC236}">
                  <a16:creationId xmlns:a16="http://schemas.microsoft.com/office/drawing/2014/main" id="{C402FBF5-28D7-4D49-919A-99F41AACEE51}"/>
                </a:ext>
              </a:extLst>
            </p:cNvPr>
            <p:cNvCxnSpPr>
              <a:stCxn id="34" idx="5"/>
              <a:endCxn id="38" idx="0"/>
            </p:cNvCxnSpPr>
            <p:nvPr/>
          </p:nvCxnSpPr>
          <p:spPr>
            <a:xfrm>
              <a:off x="4070163" y="4374963"/>
              <a:ext cx="349437" cy="349437"/>
            </a:xfrm>
            <a:prstGeom prst="straightConnector1">
              <a:avLst/>
            </a:prstGeom>
            <a:ln w="28575">
              <a:solidFill>
                <a:srgbClr val="0070C0"/>
              </a:solidFill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Arrow Connector 44">
              <a:extLst>
                <a:ext uri="{FF2B5EF4-FFF2-40B4-BE49-F238E27FC236}">
                  <a16:creationId xmlns:a16="http://schemas.microsoft.com/office/drawing/2014/main" id="{7E618716-565A-487D-89EA-36692D0A76BB}"/>
                </a:ext>
              </a:extLst>
            </p:cNvPr>
            <p:cNvCxnSpPr>
              <a:stCxn id="36" idx="4"/>
              <a:endCxn id="39" idx="0"/>
            </p:cNvCxnSpPr>
            <p:nvPr/>
          </p:nvCxnSpPr>
          <p:spPr>
            <a:xfrm>
              <a:off x="5105400" y="4419600"/>
              <a:ext cx="0" cy="304800"/>
            </a:xfrm>
            <a:prstGeom prst="straightConnector1">
              <a:avLst/>
            </a:prstGeom>
            <a:ln w="28575">
              <a:solidFill>
                <a:srgbClr val="0070C0"/>
              </a:solidFill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Arrow Connector 45">
              <a:extLst>
                <a:ext uri="{FF2B5EF4-FFF2-40B4-BE49-F238E27FC236}">
                  <a16:creationId xmlns:a16="http://schemas.microsoft.com/office/drawing/2014/main" id="{6325CB14-3D27-479E-BABA-146B9D90A3C4}"/>
                </a:ext>
              </a:extLst>
            </p:cNvPr>
            <p:cNvCxnSpPr>
              <a:stCxn id="32" idx="2"/>
              <a:endCxn id="30" idx="0"/>
            </p:cNvCxnSpPr>
            <p:nvPr/>
          </p:nvCxnSpPr>
          <p:spPr>
            <a:xfrm flipH="1">
              <a:off x="1981200" y="3604232"/>
              <a:ext cx="1828800" cy="555205"/>
            </a:xfrm>
            <a:prstGeom prst="straightConnector1">
              <a:avLst/>
            </a:prstGeom>
            <a:ln w="28575">
              <a:solidFill>
                <a:srgbClr val="0070C0"/>
              </a:solidFill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7" name="Group 46">
            <a:extLst>
              <a:ext uri="{FF2B5EF4-FFF2-40B4-BE49-F238E27FC236}">
                <a16:creationId xmlns:a16="http://schemas.microsoft.com/office/drawing/2014/main" id="{F5D88837-A7DF-4383-9EF6-8D0A494A64BE}"/>
              </a:ext>
            </a:extLst>
          </p:cNvPr>
          <p:cNvGrpSpPr/>
          <p:nvPr/>
        </p:nvGrpSpPr>
        <p:grpSpPr>
          <a:xfrm>
            <a:off x="4730750" y="4826260"/>
            <a:ext cx="4189730" cy="1577368"/>
            <a:chOff x="4649470" y="5128232"/>
            <a:chExt cx="4189730" cy="1577368"/>
          </a:xfrm>
        </p:grpSpPr>
        <p:sp>
          <p:nvSpPr>
            <p:cNvPr id="48" name="Oval 47">
              <a:extLst>
                <a:ext uri="{FF2B5EF4-FFF2-40B4-BE49-F238E27FC236}">
                  <a16:creationId xmlns:a16="http://schemas.microsoft.com/office/drawing/2014/main" id="{196FE37F-8E24-42FE-AD91-FE66AC107C25}"/>
                </a:ext>
              </a:extLst>
            </p:cNvPr>
            <p:cNvSpPr/>
            <p:nvPr/>
          </p:nvSpPr>
          <p:spPr>
            <a:xfrm>
              <a:off x="4649470" y="5791200"/>
              <a:ext cx="304800" cy="304800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dirty="0">
                  <a:solidFill>
                    <a:srgbClr val="000000"/>
                  </a:solidFill>
                </a:rPr>
                <a:t>a</a:t>
              </a:r>
            </a:p>
          </p:txBody>
        </p:sp>
        <p:sp>
          <p:nvSpPr>
            <p:cNvPr id="49" name="Oval 48">
              <a:extLst>
                <a:ext uri="{FF2B5EF4-FFF2-40B4-BE49-F238E27FC236}">
                  <a16:creationId xmlns:a16="http://schemas.microsoft.com/office/drawing/2014/main" id="{145F337E-98DD-4688-944E-6B31BC69655D}"/>
                </a:ext>
              </a:extLst>
            </p:cNvPr>
            <p:cNvSpPr/>
            <p:nvPr/>
          </p:nvSpPr>
          <p:spPr>
            <a:xfrm>
              <a:off x="5410200" y="5835837"/>
              <a:ext cx="304800" cy="304800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dirty="0">
                  <a:solidFill>
                    <a:srgbClr val="000000"/>
                  </a:solidFill>
                </a:rPr>
                <a:t>b</a:t>
              </a:r>
            </a:p>
          </p:txBody>
        </p:sp>
        <p:sp>
          <p:nvSpPr>
            <p:cNvPr id="50" name="Oval 49">
              <a:extLst>
                <a:ext uri="{FF2B5EF4-FFF2-40B4-BE49-F238E27FC236}">
                  <a16:creationId xmlns:a16="http://schemas.microsoft.com/office/drawing/2014/main" id="{C707A8B1-DA8F-420A-926A-665CEA25BD30}"/>
                </a:ext>
              </a:extLst>
            </p:cNvPr>
            <p:cNvSpPr/>
            <p:nvPr/>
          </p:nvSpPr>
          <p:spPr>
            <a:xfrm>
              <a:off x="5403215" y="6400800"/>
              <a:ext cx="304800" cy="304800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dirty="0">
                  <a:solidFill>
                    <a:srgbClr val="000000"/>
                  </a:solidFill>
                </a:rPr>
                <a:t>c</a:t>
              </a:r>
            </a:p>
          </p:txBody>
        </p:sp>
        <p:sp>
          <p:nvSpPr>
            <p:cNvPr id="51" name="Oval 50">
              <a:extLst>
                <a:ext uri="{FF2B5EF4-FFF2-40B4-BE49-F238E27FC236}">
                  <a16:creationId xmlns:a16="http://schemas.microsoft.com/office/drawing/2014/main" id="{1AAC6827-BEA3-4C5E-A93F-6F3B46AEA668}"/>
                </a:ext>
              </a:extLst>
            </p:cNvPr>
            <p:cNvSpPr/>
            <p:nvPr/>
          </p:nvSpPr>
          <p:spPr>
            <a:xfrm>
              <a:off x="7391400" y="5128232"/>
              <a:ext cx="304800" cy="304800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dirty="0">
                  <a:solidFill>
                    <a:srgbClr val="000000"/>
                  </a:solidFill>
                </a:rPr>
                <a:t>d</a:t>
              </a:r>
            </a:p>
          </p:txBody>
        </p:sp>
        <p:sp>
          <p:nvSpPr>
            <p:cNvPr id="52" name="Oval 51">
              <a:extLst>
                <a:ext uri="{FF2B5EF4-FFF2-40B4-BE49-F238E27FC236}">
                  <a16:creationId xmlns:a16="http://schemas.microsoft.com/office/drawing/2014/main" id="{9459EB59-9D07-4515-B06E-B0A3FFBE8401}"/>
                </a:ext>
              </a:extLst>
            </p:cNvPr>
            <p:cNvSpPr/>
            <p:nvPr/>
          </p:nvSpPr>
          <p:spPr>
            <a:xfrm>
              <a:off x="6254750" y="5812472"/>
              <a:ext cx="304800" cy="304800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dirty="0">
                  <a:solidFill>
                    <a:srgbClr val="000000"/>
                  </a:solidFill>
                </a:rPr>
                <a:t>e</a:t>
              </a:r>
            </a:p>
          </p:txBody>
        </p:sp>
        <p:sp>
          <p:nvSpPr>
            <p:cNvPr id="53" name="Oval 52">
              <a:extLst>
                <a:ext uri="{FF2B5EF4-FFF2-40B4-BE49-F238E27FC236}">
                  <a16:creationId xmlns:a16="http://schemas.microsoft.com/office/drawing/2014/main" id="{07235776-44C1-4EFE-84AA-07877B67494A}"/>
                </a:ext>
              </a:extLst>
            </p:cNvPr>
            <p:cNvSpPr/>
            <p:nvPr/>
          </p:nvSpPr>
          <p:spPr>
            <a:xfrm>
              <a:off x="7391400" y="5791200"/>
              <a:ext cx="304800" cy="304800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dirty="0">
                  <a:solidFill>
                    <a:srgbClr val="000000"/>
                  </a:solidFill>
                </a:rPr>
                <a:t>f</a:t>
              </a:r>
            </a:p>
          </p:txBody>
        </p:sp>
        <p:cxnSp>
          <p:nvCxnSpPr>
            <p:cNvPr id="54" name="Straight Arrow Connector 53">
              <a:extLst>
                <a:ext uri="{FF2B5EF4-FFF2-40B4-BE49-F238E27FC236}">
                  <a16:creationId xmlns:a16="http://schemas.microsoft.com/office/drawing/2014/main" id="{7521DD81-6046-48DF-BC7B-CD57317B5588}"/>
                </a:ext>
              </a:extLst>
            </p:cNvPr>
            <p:cNvCxnSpPr>
              <a:stCxn id="49" idx="4"/>
              <a:endCxn id="50" idx="0"/>
            </p:cNvCxnSpPr>
            <p:nvPr/>
          </p:nvCxnSpPr>
          <p:spPr>
            <a:xfrm flipH="1">
              <a:off x="5555615" y="6140637"/>
              <a:ext cx="6985" cy="260163"/>
            </a:xfrm>
            <a:prstGeom prst="straightConnector1">
              <a:avLst/>
            </a:prstGeom>
            <a:ln w="28575">
              <a:solidFill>
                <a:srgbClr val="0070C0"/>
              </a:solidFill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5" name="Oval 54">
              <a:extLst>
                <a:ext uri="{FF2B5EF4-FFF2-40B4-BE49-F238E27FC236}">
                  <a16:creationId xmlns:a16="http://schemas.microsoft.com/office/drawing/2014/main" id="{384F86D6-5057-4B80-BDF4-BA780736EEE8}"/>
                </a:ext>
              </a:extLst>
            </p:cNvPr>
            <p:cNvSpPr/>
            <p:nvPr/>
          </p:nvSpPr>
          <p:spPr>
            <a:xfrm>
              <a:off x="8534400" y="5791200"/>
              <a:ext cx="304800" cy="304800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dirty="0">
                  <a:solidFill>
                    <a:srgbClr val="000000"/>
                  </a:solidFill>
                </a:rPr>
                <a:t>g</a:t>
              </a:r>
            </a:p>
          </p:txBody>
        </p:sp>
        <p:sp>
          <p:nvSpPr>
            <p:cNvPr id="56" name="Oval 55">
              <a:extLst>
                <a:ext uri="{FF2B5EF4-FFF2-40B4-BE49-F238E27FC236}">
                  <a16:creationId xmlns:a16="http://schemas.microsoft.com/office/drawing/2014/main" id="{5125900D-1006-4E63-BA12-9BA9AC166342}"/>
                </a:ext>
              </a:extLst>
            </p:cNvPr>
            <p:cNvSpPr/>
            <p:nvPr/>
          </p:nvSpPr>
          <p:spPr>
            <a:xfrm>
              <a:off x="6934200" y="6400800"/>
              <a:ext cx="304800" cy="304800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dirty="0">
                  <a:solidFill>
                    <a:srgbClr val="000000"/>
                  </a:solidFill>
                </a:rPr>
                <a:t>h</a:t>
              </a:r>
            </a:p>
          </p:txBody>
        </p:sp>
        <p:sp>
          <p:nvSpPr>
            <p:cNvPr id="57" name="Oval 56">
              <a:extLst>
                <a:ext uri="{FF2B5EF4-FFF2-40B4-BE49-F238E27FC236}">
                  <a16:creationId xmlns:a16="http://schemas.microsoft.com/office/drawing/2014/main" id="{F934F962-B679-4CBE-9695-1F28A8F5BB52}"/>
                </a:ext>
              </a:extLst>
            </p:cNvPr>
            <p:cNvSpPr/>
            <p:nvPr/>
          </p:nvSpPr>
          <p:spPr>
            <a:xfrm>
              <a:off x="7848600" y="6400800"/>
              <a:ext cx="304800" cy="304800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dirty="0">
                  <a:solidFill>
                    <a:srgbClr val="000000"/>
                  </a:solidFill>
                </a:rPr>
                <a:t>i</a:t>
              </a:r>
            </a:p>
          </p:txBody>
        </p:sp>
        <p:sp>
          <p:nvSpPr>
            <p:cNvPr id="58" name="Oval 57">
              <a:extLst>
                <a:ext uri="{FF2B5EF4-FFF2-40B4-BE49-F238E27FC236}">
                  <a16:creationId xmlns:a16="http://schemas.microsoft.com/office/drawing/2014/main" id="{3B5C15D5-D38C-4FE0-B1CE-22F6A48BEE3F}"/>
                </a:ext>
              </a:extLst>
            </p:cNvPr>
            <p:cNvSpPr/>
            <p:nvPr/>
          </p:nvSpPr>
          <p:spPr>
            <a:xfrm>
              <a:off x="8534400" y="6400800"/>
              <a:ext cx="304800" cy="304800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dirty="0">
                  <a:solidFill>
                    <a:srgbClr val="000000"/>
                  </a:solidFill>
                </a:rPr>
                <a:t>j</a:t>
              </a:r>
            </a:p>
          </p:txBody>
        </p:sp>
        <p:cxnSp>
          <p:nvCxnSpPr>
            <p:cNvPr id="59" name="Straight Arrow Connector 58">
              <a:extLst>
                <a:ext uri="{FF2B5EF4-FFF2-40B4-BE49-F238E27FC236}">
                  <a16:creationId xmlns:a16="http://schemas.microsoft.com/office/drawing/2014/main" id="{875108C6-940F-4E64-9598-66C1CD91823B}"/>
                </a:ext>
              </a:extLst>
            </p:cNvPr>
            <p:cNvCxnSpPr>
              <a:stCxn id="51" idx="3"/>
              <a:endCxn id="52" idx="7"/>
            </p:cNvCxnSpPr>
            <p:nvPr/>
          </p:nvCxnSpPr>
          <p:spPr>
            <a:xfrm flipH="1">
              <a:off x="6514913" y="5388395"/>
              <a:ext cx="921124" cy="468714"/>
            </a:xfrm>
            <a:prstGeom prst="straightConnector1">
              <a:avLst/>
            </a:prstGeom>
            <a:ln w="28575">
              <a:solidFill>
                <a:srgbClr val="0070C0"/>
              </a:solidFill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Arrow Connector 59">
              <a:extLst>
                <a:ext uri="{FF2B5EF4-FFF2-40B4-BE49-F238E27FC236}">
                  <a16:creationId xmlns:a16="http://schemas.microsoft.com/office/drawing/2014/main" id="{8A156F73-8F31-4AD8-8955-C444F4BFDA62}"/>
                </a:ext>
              </a:extLst>
            </p:cNvPr>
            <p:cNvCxnSpPr>
              <a:stCxn id="51" idx="4"/>
              <a:endCxn id="53" idx="0"/>
            </p:cNvCxnSpPr>
            <p:nvPr/>
          </p:nvCxnSpPr>
          <p:spPr>
            <a:xfrm>
              <a:off x="7543800" y="5433032"/>
              <a:ext cx="0" cy="358168"/>
            </a:xfrm>
            <a:prstGeom prst="straightConnector1">
              <a:avLst/>
            </a:prstGeom>
            <a:ln w="28575">
              <a:solidFill>
                <a:srgbClr val="0070C0"/>
              </a:solidFill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Arrow Connector 60">
              <a:extLst>
                <a:ext uri="{FF2B5EF4-FFF2-40B4-BE49-F238E27FC236}">
                  <a16:creationId xmlns:a16="http://schemas.microsoft.com/office/drawing/2014/main" id="{76E7648D-EB1A-4CA3-9AB1-1463501553A8}"/>
                </a:ext>
              </a:extLst>
            </p:cNvPr>
            <p:cNvCxnSpPr>
              <a:stCxn id="51" idx="5"/>
              <a:endCxn id="55" idx="1"/>
            </p:cNvCxnSpPr>
            <p:nvPr/>
          </p:nvCxnSpPr>
          <p:spPr>
            <a:xfrm>
              <a:off x="7651563" y="5388395"/>
              <a:ext cx="927474" cy="447442"/>
            </a:xfrm>
            <a:prstGeom prst="straightConnector1">
              <a:avLst/>
            </a:prstGeom>
            <a:ln w="28575">
              <a:solidFill>
                <a:srgbClr val="0070C0"/>
              </a:solidFill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Arrow Connector 61">
              <a:extLst>
                <a:ext uri="{FF2B5EF4-FFF2-40B4-BE49-F238E27FC236}">
                  <a16:creationId xmlns:a16="http://schemas.microsoft.com/office/drawing/2014/main" id="{1C1A98AB-6AD1-45EB-9EF8-FF6802D86DF8}"/>
                </a:ext>
              </a:extLst>
            </p:cNvPr>
            <p:cNvCxnSpPr>
              <a:stCxn id="53" idx="3"/>
              <a:endCxn id="56" idx="0"/>
            </p:cNvCxnSpPr>
            <p:nvPr/>
          </p:nvCxnSpPr>
          <p:spPr>
            <a:xfrm flipH="1">
              <a:off x="7086600" y="6051363"/>
              <a:ext cx="349437" cy="349437"/>
            </a:xfrm>
            <a:prstGeom prst="straightConnector1">
              <a:avLst/>
            </a:prstGeom>
            <a:ln w="28575">
              <a:solidFill>
                <a:srgbClr val="0070C0"/>
              </a:solidFill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Arrow Connector 62">
              <a:extLst>
                <a:ext uri="{FF2B5EF4-FFF2-40B4-BE49-F238E27FC236}">
                  <a16:creationId xmlns:a16="http://schemas.microsoft.com/office/drawing/2014/main" id="{C9F83D7A-1852-4647-ADA6-FB6C1266A47C}"/>
                </a:ext>
              </a:extLst>
            </p:cNvPr>
            <p:cNvCxnSpPr>
              <a:stCxn id="53" idx="5"/>
              <a:endCxn id="57" idx="0"/>
            </p:cNvCxnSpPr>
            <p:nvPr/>
          </p:nvCxnSpPr>
          <p:spPr>
            <a:xfrm>
              <a:off x="7651563" y="6051363"/>
              <a:ext cx="349437" cy="349437"/>
            </a:xfrm>
            <a:prstGeom prst="straightConnector1">
              <a:avLst/>
            </a:prstGeom>
            <a:ln w="28575">
              <a:solidFill>
                <a:srgbClr val="0070C0"/>
              </a:solidFill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Arrow Connector 63">
              <a:extLst>
                <a:ext uri="{FF2B5EF4-FFF2-40B4-BE49-F238E27FC236}">
                  <a16:creationId xmlns:a16="http://schemas.microsoft.com/office/drawing/2014/main" id="{386E264C-2FE9-42CA-B38C-916059178D56}"/>
                </a:ext>
              </a:extLst>
            </p:cNvPr>
            <p:cNvCxnSpPr>
              <a:stCxn id="55" idx="4"/>
              <a:endCxn id="58" idx="0"/>
            </p:cNvCxnSpPr>
            <p:nvPr/>
          </p:nvCxnSpPr>
          <p:spPr>
            <a:xfrm>
              <a:off x="8686800" y="6096000"/>
              <a:ext cx="0" cy="304800"/>
            </a:xfrm>
            <a:prstGeom prst="straightConnector1">
              <a:avLst/>
            </a:prstGeom>
            <a:ln w="28575">
              <a:solidFill>
                <a:srgbClr val="0070C0"/>
              </a:solidFill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Arrow Connector 64">
              <a:extLst>
                <a:ext uri="{FF2B5EF4-FFF2-40B4-BE49-F238E27FC236}">
                  <a16:creationId xmlns:a16="http://schemas.microsoft.com/office/drawing/2014/main" id="{76D813DB-6E8D-40C1-8B83-48C6E7CF5201}"/>
                </a:ext>
              </a:extLst>
            </p:cNvPr>
            <p:cNvCxnSpPr>
              <a:stCxn id="51" idx="2"/>
              <a:endCxn id="49" idx="0"/>
            </p:cNvCxnSpPr>
            <p:nvPr/>
          </p:nvCxnSpPr>
          <p:spPr>
            <a:xfrm flipH="1">
              <a:off x="5562600" y="5280632"/>
              <a:ext cx="1828800" cy="555205"/>
            </a:xfrm>
            <a:prstGeom prst="straightConnector1">
              <a:avLst/>
            </a:prstGeom>
            <a:ln w="28575">
              <a:solidFill>
                <a:srgbClr val="0070C0"/>
              </a:solidFill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Arrow Connector 65">
              <a:extLst>
                <a:ext uri="{FF2B5EF4-FFF2-40B4-BE49-F238E27FC236}">
                  <a16:creationId xmlns:a16="http://schemas.microsoft.com/office/drawing/2014/main" id="{7DE469BA-EBF0-48CE-9455-2E944F40D2B2}"/>
                </a:ext>
              </a:extLst>
            </p:cNvPr>
            <p:cNvCxnSpPr>
              <a:stCxn id="51" idx="2"/>
              <a:endCxn id="48" idx="7"/>
            </p:cNvCxnSpPr>
            <p:nvPr/>
          </p:nvCxnSpPr>
          <p:spPr>
            <a:xfrm flipH="1">
              <a:off x="4909633" y="5280632"/>
              <a:ext cx="2481767" cy="555205"/>
            </a:xfrm>
            <a:prstGeom prst="straightConnector1">
              <a:avLst/>
            </a:prstGeom>
            <a:ln w="28575">
              <a:solidFill>
                <a:srgbClr val="0070C0"/>
              </a:solidFill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1371017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27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</a:pPr>
            <a:r>
              <a:rPr lang="en-US" sz="3600" dirty="0"/>
              <a:t>A Data Structure for Disjoint Sets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Graphs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1-</a:t>
            </a:r>
            <a:fld id="{D853AF66-F910-4452-A27F-7AC4FAE1D9A1}" type="slidenum">
              <a:rPr lang="en-US" altLang="en-US" smtClean="0"/>
              <a:pPr/>
              <a:t>14</a:t>
            </a:fld>
            <a:endParaRPr lang="en-US" alt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Content Placeholder 6"/>
              <p:cNvSpPr>
                <a:spLocks noGrp="1"/>
              </p:cNvSpPr>
              <p:nvPr>
                <p:ph idx="1"/>
              </p:nvPr>
            </p:nvSpPr>
            <p:spPr>
              <a:xfrm>
                <a:off x="628650" y="1862570"/>
                <a:ext cx="7886700" cy="4351338"/>
              </a:xfrm>
            </p:spPr>
            <p:txBody>
              <a:bodyPr>
                <a:normAutofit fontScale="85000" lnSpcReduction="20000"/>
              </a:bodyPr>
              <a:lstStyle/>
              <a:p>
                <a:pPr marL="0" indent="0">
                  <a:buNone/>
                </a:pPr>
                <a:r>
                  <a:rPr lang="en-US" sz="2000" dirty="0"/>
                  <a:t>How should we implement union(</a:t>
                </a:r>
                <a14:m>
                  <m:oMath xmlns:m="http://schemas.openxmlformats.org/officeDocument/2006/math">
                    <m:r>
                      <a:rPr lang="en-CA" altLang="en-US" sz="2000" i="1">
                        <a:latin typeface="Cambria Math"/>
                      </a:rPr>
                      <m:t>𝑣</m:t>
                    </m:r>
                    <m:r>
                      <a:rPr lang="en-CA" altLang="en-US" sz="2000" i="1">
                        <a:latin typeface="Cambria Math"/>
                      </a:rPr>
                      <m:t>,</m:t>
                    </m:r>
                    <m:r>
                      <a:rPr lang="en-CA" altLang="en-US" sz="2000" i="1">
                        <a:latin typeface="Cambria Math"/>
                      </a:rPr>
                      <m:t>𝑤</m:t>
                    </m:r>
                  </m:oMath>
                </a14:m>
                <a:r>
                  <a:rPr lang="en-US" sz="2000" dirty="0"/>
                  <a:t>)?</a:t>
                </a:r>
              </a:p>
              <a:p>
                <a:pPr marL="0" indent="0">
                  <a:buNone/>
                </a:pPr>
                <a:r>
                  <a:rPr lang="en-US" sz="2000" dirty="0"/>
                  <a:t>We can simply connect the root of one set to the root of the other.</a:t>
                </a:r>
              </a:p>
              <a:p>
                <a:pPr marL="0" indent="0">
                  <a:buNone/>
                </a:pPr>
                <a:r>
                  <a:rPr lang="en-US" sz="2000" dirty="0"/>
                  <a:t>We will also keep track of the rank. Will see later why we need it.</a:t>
                </a:r>
              </a:p>
              <a:p>
                <a:pPr marL="0" indent="0">
                  <a:buNone/>
                </a:pPr>
                <a:endParaRPr lang="en-US" sz="2000" dirty="0"/>
              </a:p>
              <a:p>
                <a:pPr marL="0" indent="0">
                  <a:buNone/>
                </a:pPr>
                <a:r>
                  <a:rPr lang="en-US" sz="2000" dirty="0"/>
                  <a:t>union(𝑣,𝑤):</a:t>
                </a:r>
              </a:p>
              <a:p>
                <a:pPr marL="0" indent="0">
                  <a:buNone/>
                </a:pPr>
                <a:r>
                  <a:rPr lang="en-US" sz="2000" dirty="0"/>
                  <a:t>	set  𝑟</a:t>
                </a:r>
                <a:r>
                  <a:rPr lang="en-US" sz="2000" baseline="-25000" dirty="0"/>
                  <a:t>𝑣</a:t>
                </a:r>
                <a:r>
                  <a:rPr lang="en-US" sz="2000" dirty="0"/>
                  <a:t>= find(𝑣)   // root of v</a:t>
                </a:r>
              </a:p>
              <a:p>
                <a:pPr marL="0" indent="0">
                  <a:buNone/>
                </a:pPr>
                <a:r>
                  <a:rPr lang="en-US" sz="2000" dirty="0"/>
                  <a:t>	set  𝑟</a:t>
                </a:r>
                <a:r>
                  <a:rPr lang="en-US" sz="2000" baseline="-25000" dirty="0"/>
                  <a:t>𝑤</a:t>
                </a:r>
                <a:r>
                  <a:rPr lang="en-US" sz="2000" dirty="0"/>
                  <a:t>= find(𝑤)    // root of w</a:t>
                </a:r>
              </a:p>
              <a:p>
                <a:pPr marL="0" indent="0">
                  <a:buNone/>
                </a:pPr>
                <a:r>
                  <a:rPr lang="en-US" sz="2000" dirty="0"/>
                  <a:t>	if 𝑟</a:t>
                </a:r>
                <a:r>
                  <a:rPr lang="en-US" sz="2000" baseline="-25000" dirty="0"/>
                  <a:t>𝑣</a:t>
                </a:r>
                <a:r>
                  <a:rPr lang="en-US" sz="2000" dirty="0"/>
                  <a:t>=𝑟</a:t>
                </a:r>
                <a:r>
                  <a:rPr lang="en-US" sz="2000" baseline="-25000" dirty="0"/>
                  <a:t>𝑤</a:t>
                </a:r>
                <a:r>
                  <a:rPr lang="en-US" sz="2000" dirty="0"/>
                  <a:t> then return “SAME SET”</a:t>
                </a:r>
              </a:p>
              <a:p>
                <a:pPr marL="0" indent="0">
                  <a:buNone/>
                </a:pPr>
                <a:r>
                  <a:rPr lang="en-US" sz="2000" dirty="0"/>
                  <a:t>	if rank(𝑟</a:t>
                </a:r>
                <a:r>
                  <a:rPr lang="en-US" sz="2000" baseline="-25000" dirty="0"/>
                  <a:t>𝑣 </a:t>
                </a:r>
                <a:r>
                  <a:rPr lang="en-US" sz="2000" dirty="0" smtClean="0"/>
                  <a:t>) </a:t>
                </a:r>
                <a:r>
                  <a:rPr lang="en-US" sz="2000" dirty="0"/>
                  <a:t>&gt; rank(𝑟</a:t>
                </a:r>
                <a:r>
                  <a:rPr lang="en-US" sz="2000" baseline="-25000" dirty="0"/>
                  <a:t>𝑤 </a:t>
                </a:r>
                <a:r>
                  <a:rPr lang="en-US" sz="2000" dirty="0" smtClean="0"/>
                  <a:t>) </a:t>
                </a:r>
                <a:r>
                  <a:rPr lang="en-US" sz="2000" dirty="0"/>
                  <a:t>then </a:t>
                </a:r>
              </a:p>
              <a:p>
                <a:pPr marL="0" indent="0">
                  <a:buNone/>
                </a:pPr>
                <a:r>
                  <a:rPr lang="en-US" sz="2000" dirty="0"/>
                  <a:t>		set 𝜋(𝑟</a:t>
                </a:r>
                <a:r>
                  <a:rPr lang="en-US" sz="2000" baseline="-25000" dirty="0"/>
                  <a:t>𝑤</a:t>
                </a:r>
                <a:r>
                  <a:rPr lang="en-US" sz="2000" dirty="0"/>
                  <a:t> )=𝑟</a:t>
                </a:r>
                <a:r>
                  <a:rPr lang="en-US" sz="2000" baseline="-25000" dirty="0"/>
                  <a:t>𝑣</a:t>
                </a:r>
              </a:p>
              <a:p>
                <a:pPr marL="0" indent="0">
                  <a:buNone/>
                </a:pPr>
                <a:r>
                  <a:rPr lang="en-US" sz="2000" dirty="0"/>
                  <a:t>	if rank(𝑟</a:t>
                </a:r>
                <a:r>
                  <a:rPr lang="en-US" sz="2000" baseline="-25000" dirty="0"/>
                  <a:t>𝑣 </a:t>
                </a:r>
                <a:r>
                  <a:rPr lang="en-US" sz="2000" dirty="0" smtClean="0"/>
                  <a:t>) </a:t>
                </a:r>
                <a:r>
                  <a:rPr lang="en-US" sz="2000" dirty="0"/>
                  <a:t>&lt; rank(𝑟</a:t>
                </a:r>
                <a:r>
                  <a:rPr lang="en-US" sz="2000" baseline="-25000" dirty="0"/>
                  <a:t>𝑤</a:t>
                </a:r>
                <a:r>
                  <a:rPr lang="en-US" sz="2000" dirty="0" smtClean="0"/>
                  <a:t>) </a:t>
                </a:r>
                <a:r>
                  <a:rPr lang="en-US" sz="2000" dirty="0"/>
                  <a:t>then </a:t>
                </a:r>
              </a:p>
              <a:p>
                <a:pPr marL="0" indent="0">
                  <a:buNone/>
                </a:pPr>
                <a:r>
                  <a:rPr lang="en-US" sz="2000" dirty="0"/>
                  <a:t>		set 𝜋(</a:t>
                </a:r>
                <a:r>
                  <a:rPr lang="en-US" sz="2000" dirty="0" smtClean="0"/>
                  <a:t>𝑟</a:t>
                </a:r>
                <a:r>
                  <a:rPr lang="en-US" sz="2000" baseline="-25000" dirty="0" smtClean="0"/>
                  <a:t>𝑣</a:t>
                </a:r>
                <a:r>
                  <a:rPr lang="en-US" sz="2000" dirty="0"/>
                  <a:t>)= 𝑟</a:t>
                </a:r>
                <a:r>
                  <a:rPr lang="en-US" sz="2000" baseline="-25000" dirty="0"/>
                  <a:t>𝑤 </a:t>
                </a:r>
              </a:p>
              <a:p>
                <a:pPr marL="0" indent="0">
                  <a:buNone/>
                </a:pPr>
                <a:r>
                  <a:rPr lang="en-US" sz="2000" dirty="0"/>
                  <a:t>	if rank(𝑟</a:t>
                </a:r>
                <a:r>
                  <a:rPr lang="en-US" sz="2000" baseline="-25000" dirty="0"/>
                  <a:t>𝑣</a:t>
                </a:r>
                <a:r>
                  <a:rPr lang="en-US" sz="2000" dirty="0"/>
                  <a:t> )= rank(𝑟</a:t>
                </a:r>
                <a:r>
                  <a:rPr lang="en-US" sz="2000" baseline="-25000" dirty="0"/>
                  <a:t>𝑤</a:t>
                </a:r>
                <a:r>
                  <a:rPr lang="en-US" sz="2000" dirty="0"/>
                  <a:t>) then</a:t>
                </a:r>
              </a:p>
              <a:p>
                <a:pPr marL="0" indent="0">
                  <a:buNone/>
                </a:pPr>
                <a:r>
                  <a:rPr lang="en-US" sz="2000" dirty="0"/>
                  <a:t>		set 𝜋(𝑟</a:t>
                </a:r>
                <a:r>
                  <a:rPr lang="en-US" sz="2000" baseline="-25000" dirty="0"/>
                  <a:t>𝑣</a:t>
                </a:r>
                <a:r>
                  <a:rPr lang="en-US" sz="2000" dirty="0"/>
                  <a:t> )=𝑟</a:t>
                </a:r>
                <a:r>
                  <a:rPr lang="en-US" sz="2000" baseline="-25000" dirty="0"/>
                  <a:t>𝑤</a:t>
                </a:r>
              </a:p>
              <a:p>
                <a:pPr marL="0" indent="0">
                  <a:buNone/>
                </a:pPr>
                <a:r>
                  <a:rPr lang="en-US" sz="2000" dirty="0"/>
                  <a:t>		set rank(𝑟</a:t>
                </a:r>
                <a:r>
                  <a:rPr lang="en-US" sz="2000" baseline="-25000" dirty="0"/>
                  <a:t>𝑤</a:t>
                </a:r>
                <a:r>
                  <a:rPr lang="en-US" sz="2000" dirty="0"/>
                  <a:t> )= rank(𝑟</a:t>
                </a:r>
                <a:r>
                  <a:rPr lang="en-US" sz="2000" baseline="-25000" dirty="0"/>
                  <a:t>𝑤</a:t>
                </a:r>
                <a:r>
                  <a:rPr lang="en-US" sz="2000" dirty="0"/>
                  <a:t> )+1</a:t>
                </a:r>
              </a:p>
              <a:p>
                <a:pPr marL="0" indent="0">
                  <a:buNone/>
                </a:pPr>
                <a:endParaRPr lang="en-US" sz="2000" dirty="0"/>
              </a:p>
              <a:p>
                <a:pPr marL="0" indent="0">
                  <a:buNone/>
                </a:pPr>
                <a:endParaRPr lang="en-US" sz="2000" dirty="0"/>
              </a:p>
              <a:p>
                <a:pPr marL="0" indent="0">
                  <a:buNone/>
                </a:pPr>
                <a:endParaRPr lang="en-US" sz="2000" dirty="0"/>
              </a:p>
              <a:p>
                <a:pPr marL="0" indent="0">
                  <a:buNone/>
                </a:pPr>
                <a:endParaRPr lang="en-US" sz="2000" dirty="0"/>
              </a:p>
            </p:txBody>
          </p:sp>
        </mc:Choice>
        <mc:Fallback xmlns="">
          <p:sp>
            <p:nvSpPr>
              <p:cNvPr id="7" name="Content Placeholder 6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28650" y="1862570"/>
                <a:ext cx="7886700" cy="4351338"/>
              </a:xfrm>
              <a:blipFill>
                <a:blip r:embed="rId2"/>
                <a:stretch>
                  <a:fillRect l="-464" t="-210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306681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</a:pPr>
            <a:r>
              <a:rPr lang="en-US" sz="3600" dirty="0"/>
              <a:t>A Data Structure for Disjoint Sets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Graphs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1-</a:t>
            </a:r>
            <a:fld id="{D853AF66-F910-4452-A27F-7AC4FAE1D9A1}" type="slidenum">
              <a:rPr lang="en-US" altLang="en-US" smtClean="0"/>
              <a:pPr/>
              <a:t>15</a:t>
            </a:fld>
            <a:endParaRPr lang="en-US" altLang="en-US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28650" y="1862570"/>
            <a:ext cx="78867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2000" dirty="0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0499F076-F1CA-4E0A-98EC-BF7E7160CA4C}"/>
              </a:ext>
            </a:extLst>
          </p:cNvPr>
          <p:cNvSpPr/>
          <p:nvPr/>
        </p:nvSpPr>
        <p:spPr>
          <a:xfrm>
            <a:off x="990600" y="1600200"/>
            <a:ext cx="304800" cy="30480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rgbClr val="000000"/>
                </a:solidFill>
              </a:rPr>
              <a:t>a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CC139047-13D2-4EC9-87A7-47FA49288918}"/>
              </a:ext>
            </a:extLst>
          </p:cNvPr>
          <p:cNvGrpSpPr/>
          <p:nvPr/>
        </p:nvGrpSpPr>
        <p:grpSpPr>
          <a:xfrm>
            <a:off x="2873375" y="1623032"/>
            <a:ext cx="304800" cy="967768"/>
            <a:chOff x="2873375" y="1623032"/>
            <a:chExt cx="304800" cy="967768"/>
          </a:xfrm>
        </p:grpSpPr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DCA6C4C1-3F33-4E7C-89B4-835913C7132D}"/>
                </a:ext>
              </a:extLst>
            </p:cNvPr>
            <p:cNvSpPr/>
            <p:nvPr/>
          </p:nvSpPr>
          <p:spPr>
            <a:xfrm>
              <a:off x="2873375" y="1623032"/>
              <a:ext cx="304800" cy="304800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dirty="0">
                  <a:solidFill>
                    <a:srgbClr val="000000"/>
                  </a:solidFill>
                </a:rPr>
                <a:t>b</a:t>
              </a:r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A004A61F-BFB2-42AA-87C2-0765210326A4}"/>
                </a:ext>
              </a:extLst>
            </p:cNvPr>
            <p:cNvSpPr/>
            <p:nvPr/>
          </p:nvSpPr>
          <p:spPr>
            <a:xfrm>
              <a:off x="2873375" y="2286000"/>
              <a:ext cx="304800" cy="304800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dirty="0">
                  <a:solidFill>
                    <a:srgbClr val="000000"/>
                  </a:solidFill>
                </a:rPr>
                <a:t>c</a:t>
              </a:r>
            </a:p>
          </p:txBody>
        </p:sp>
        <p:cxnSp>
          <p:nvCxnSpPr>
            <p:cNvPr id="11" name="Straight Arrow Connector 10">
              <a:extLst>
                <a:ext uri="{FF2B5EF4-FFF2-40B4-BE49-F238E27FC236}">
                  <a16:creationId xmlns:a16="http://schemas.microsoft.com/office/drawing/2014/main" id="{41FC8CEB-B2EC-48A9-B41E-745C52D8F672}"/>
                </a:ext>
              </a:extLst>
            </p:cNvPr>
            <p:cNvCxnSpPr>
              <a:stCxn id="9" idx="4"/>
              <a:endCxn id="10" idx="0"/>
            </p:cNvCxnSpPr>
            <p:nvPr/>
          </p:nvCxnSpPr>
          <p:spPr>
            <a:xfrm>
              <a:off x="3025775" y="1927832"/>
              <a:ext cx="0" cy="358168"/>
            </a:xfrm>
            <a:prstGeom prst="straightConnector1">
              <a:avLst/>
            </a:prstGeom>
            <a:ln w="28575">
              <a:solidFill>
                <a:srgbClr val="0070C0"/>
              </a:solidFill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C175E06D-CFCC-4FCB-92D1-DA951C5CB001}"/>
              </a:ext>
            </a:extLst>
          </p:cNvPr>
          <p:cNvGrpSpPr/>
          <p:nvPr/>
        </p:nvGrpSpPr>
        <p:grpSpPr>
          <a:xfrm>
            <a:off x="4730750" y="1623032"/>
            <a:ext cx="2584450" cy="1577368"/>
            <a:chOff x="4730750" y="1623032"/>
            <a:chExt cx="2584450" cy="1577368"/>
          </a:xfrm>
        </p:grpSpPr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8E83EAFA-4BDD-4AE3-B3CB-7691C2966F3B}"/>
                </a:ext>
              </a:extLst>
            </p:cNvPr>
            <p:cNvSpPr/>
            <p:nvPr/>
          </p:nvSpPr>
          <p:spPr>
            <a:xfrm>
              <a:off x="5867400" y="1623032"/>
              <a:ext cx="304800" cy="304800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dirty="0">
                  <a:solidFill>
                    <a:srgbClr val="000000"/>
                  </a:solidFill>
                </a:rPr>
                <a:t>d</a:t>
              </a:r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C4CB1FEE-6E56-4CA4-980C-A1277B664AC2}"/>
                </a:ext>
              </a:extLst>
            </p:cNvPr>
            <p:cNvSpPr/>
            <p:nvPr/>
          </p:nvSpPr>
          <p:spPr>
            <a:xfrm>
              <a:off x="4730750" y="2307272"/>
              <a:ext cx="304800" cy="304800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dirty="0">
                  <a:solidFill>
                    <a:srgbClr val="000000"/>
                  </a:solidFill>
                </a:rPr>
                <a:t>e</a:t>
              </a:r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E6054936-0349-46A7-9298-F4D93B94F1A2}"/>
                </a:ext>
              </a:extLst>
            </p:cNvPr>
            <p:cNvSpPr/>
            <p:nvPr/>
          </p:nvSpPr>
          <p:spPr>
            <a:xfrm>
              <a:off x="5867400" y="2286000"/>
              <a:ext cx="304800" cy="304800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dirty="0">
                  <a:solidFill>
                    <a:srgbClr val="000000"/>
                  </a:solidFill>
                </a:rPr>
                <a:t>f</a:t>
              </a:r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5CFEDBA5-2D26-4285-98C3-3785CC2EB709}"/>
                </a:ext>
              </a:extLst>
            </p:cNvPr>
            <p:cNvSpPr/>
            <p:nvPr/>
          </p:nvSpPr>
          <p:spPr>
            <a:xfrm>
              <a:off x="7010400" y="2286000"/>
              <a:ext cx="304800" cy="304800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dirty="0">
                  <a:solidFill>
                    <a:srgbClr val="000000"/>
                  </a:solidFill>
                </a:rPr>
                <a:t>g</a:t>
              </a:r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422D4A2F-4C17-46EC-82E5-4DCEA445A3DC}"/>
                </a:ext>
              </a:extLst>
            </p:cNvPr>
            <p:cNvSpPr/>
            <p:nvPr/>
          </p:nvSpPr>
          <p:spPr>
            <a:xfrm>
              <a:off x="5410200" y="2895600"/>
              <a:ext cx="304800" cy="304800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dirty="0">
                  <a:solidFill>
                    <a:srgbClr val="000000"/>
                  </a:solidFill>
                </a:rPr>
                <a:t>h</a:t>
              </a:r>
            </a:p>
          </p:txBody>
        </p:sp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86009BC1-283C-49D1-BC61-0A8127F25C45}"/>
                </a:ext>
              </a:extLst>
            </p:cNvPr>
            <p:cNvSpPr/>
            <p:nvPr/>
          </p:nvSpPr>
          <p:spPr>
            <a:xfrm>
              <a:off x="6324600" y="2895600"/>
              <a:ext cx="304800" cy="304800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dirty="0">
                  <a:solidFill>
                    <a:srgbClr val="000000"/>
                  </a:solidFill>
                </a:rPr>
                <a:t>i</a:t>
              </a:r>
            </a:p>
          </p:txBody>
        </p:sp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069E8791-52E4-496E-9550-10098918DBB4}"/>
                </a:ext>
              </a:extLst>
            </p:cNvPr>
            <p:cNvSpPr/>
            <p:nvPr/>
          </p:nvSpPr>
          <p:spPr>
            <a:xfrm>
              <a:off x="7010400" y="2895600"/>
              <a:ext cx="304800" cy="304800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dirty="0">
                  <a:solidFill>
                    <a:srgbClr val="000000"/>
                  </a:solidFill>
                </a:rPr>
                <a:t>j</a:t>
              </a:r>
            </a:p>
          </p:txBody>
        </p:sp>
        <p:cxnSp>
          <p:nvCxnSpPr>
            <p:cNvPr id="20" name="Straight Arrow Connector 19">
              <a:extLst>
                <a:ext uri="{FF2B5EF4-FFF2-40B4-BE49-F238E27FC236}">
                  <a16:creationId xmlns:a16="http://schemas.microsoft.com/office/drawing/2014/main" id="{27CEF80A-4CD5-48C6-8E8C-4F628781D648}"/>
                </a:ext>
              </a:extLst>
            </p:cNvPr>
            <p:cNvCxnSpPr>
              <a:stCxn id="13" idx="3"/>
              <a:endCxn id="14" idx="7"/>
            </p:cNvCxnSpPr>
            <p:nvPr/>
          </p:nvCxnSpPr>
          <p:spPr>
            <a:xfrm flipH="1">
              <a:off x="4990913" y="1883195"/>
              <a:ext cx="921124" cy="468714"/>
            </a:xfrm>
            <a:prstGeom prst="straightConnector1">
              <a:avLst/>
            </a:prstGeom>
            <a:ln w="28575">
              <a:solidFill>
                <a:srgbClr val="0070C0"/>
              </a:solidFill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Arrow Connector 20">
              <a:extLst>
                <a:ext uri="{FF2B5EF4-FFF2-40B4-BE49-F238E27FC236}">
                  <a16:creationId xmlns:a16="http://schemas.microsoft.com/office/drawing/2014/main" id="{8C8957C8-EF69-4F20-83D3-E5EA71B538A7}"/>
                </a:ext>
              </a:extLst>
            </p:cNvPr>
            <p:cNvCxnSpPr>
              <a:stCxn id="13" idx="4"/>
              <a:endCxn id="15" idx="0"/>
            </p:cNvCxnSpPr>
            <p:nvPr/>
          </p:nvCxnSpPr>
          <p:spPr>
            <a:xfrm>
              <a:off x="6019800" y="1927832"/>
              <a:ext cx="0" cy="358168"/>
            </a:xfrm>
            <a:prstGeom prst="straightConnector1">
              <a:avLst/>
            </a:prstGeom>
            <a:ln w="28575">
              <a:solidFill>
                <a:srgbClr val="0070C0"/>
              </a:solidFill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Arrow Connector 21">
              <a:extLst>
                <a:ext uri="{FF2B5EF4-FFF2-40B4-BE49-F238E27FC236}">
                  <a16:creationId xmlns:a16="http://schemas.microsoft.com/office/drawing/2014/main" id="{6BB92A99-3490-426F-93E5-6D18D7C057BA}"/>
                </a:ext>
              </a:extLst>
            </p:cNvPr>
            <p:cNvCxnSpPr>
              <a:stCxn id="13" idx="5"/>
              <a:endCxn id="16" idx="1"/>
            </p:cNvCxnSpPr>
            <p:nvPr/>
          </p:nvCxnSpPr>
          <p:spPr>
            <a:xfrm>
              <a:off x="6127563" y="1883195"/>
              <a:ext cx="927474" cy="447442"/>
            </a:xfrm>
            <a:prstGeom prst="straightConnector1">
              <a:avLst/>
            </a:prstGeom>
            <a:ln w="28575">
              <a:solidFill>
                <a:srgbClr val="0070C0"/>
              </a:solidFill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Arrow Connector 22">
              <a:extLst>
                <a:ext uri="{FF2B5EF4-FFF2-40B4-BE49-F238E27FC236}">
                  <a16:creationId xmlns:a16="http://schemas.microsoft.com/office/drawing/2014/main" id="{95078432-C735-4699-8D03-884E092006A9}"/>
                </a:ext>
              </a:extLst>
            </p:cNvPr>
            <p:cNvCxnSpPr>
              <a:stCxn id="15" idx="3"/>
              <a:endCxn id="17" idx="0"/>
            </p:cNvCxnSpPr>
            <p:nvPr/>
          </p:nvCxnSpPr>
          <p:spPr>
            <a:xfrm flipH="1">
              <a:off x="5562600" y="2546163"/>
              <a:ext cx="349437" cy="349437"/>
            </a:xfrm>
            <a:prstGeom prst="straightConnector1">
              <a:avLst/>
            </a:prstGeom>
            <a:ln w="28575">
              <a:solidFill>
                <a:srgbClr val="0070C0"/>
              </a:solidFill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Arrow Connector 23">
              <a:extLst>
                <a:ext uri="{FF2B5EF4-FFF2-40B4-BE49-F238E27FC236}">
                  <a16:creationId xmlns:a16="http://schemas.microsoft.com/office/drawing/2014/main" id="{37472540-4694-428E-8C56-5B0D647C5280}"/>
                </a:ext>
              </a:extLst>
            </p:cNvPr>
            <p:cNvCxnSpPr>
              <a:stCxn id="15" idx="5"/>
              <a:endCxn id="18" idx="0"/>
            </p:cNvCxnSpPr>
            <p:nvPr/>
          </p:nvCxnSpPr>
          <p:spPr>
            <a:xfrm>
              <a:off x="6127563" y="2546163"/>
              <a:ext cx="349437" cy="349437"/>
            </a:xfrm>
            <a:prstGeom prst="straightConnector1">
              <a:avLst/>
            </a:prstGeom>
            <a:ln w="28575">
              <a:solidFill>
                <a:srgbClr val="0070C0"/>
              </a:solidFill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Arrow Connector 24">
              <a:extLst>
                <a:ext uri="{FF2B5EF4-FFF2-40B4-BE49-F238E27FC236}">
                  <a16:creationId xmlns:a16="http://schemas.microsoft.com/office/drawing/2014/main" id="{5438E812-5F20-458F-8459-2B2F25826606}"/>
                </a:ext>
              </a:extLst>
            </p:cNvPr>
            <p:cNvCxnSpPr>
              <a:stCxn id="16" idx="4"/>
              <a:endCxn id="19" idx="0"/>
            </p:cNvCxnSpPr>
            <p:nvPr/>
          </p:nvCxnSpPr>
          <p:spPr>
            <a:xfrm>
              <a:off x="7162800" y="2590800"/>
              <a:ext cx="0" cy="304800"/>
            </a:xfrm>
            <a:prstGeom prst="straightConnector1">
              <a:avLst/>
            </a:prstGeom>
            <a:ln w="28575">
              <a:solidFill>
                <a:srgbClr val="0070C0"/>
              </a:solidFill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D2B367C4-BB92-4C76-BD1A-6B86C9463561}"/>
              </a:ext>
            </a:extLst>
          </p:cNvPr>
          <p:cNvCxnSpPr/>
          <p:nvPr/>
        </p:nvCxnSpPr>
        <p:spPr>
          <a:xfrm flipV="1">
            <a:off x="3810000" y="2106916"/>
            <a:ext cx="920750" cy="10636"/>
          </a:xfrm>
          <a:prstGeom prst="straightConnector1">
            <a:avLst/>
          </a:prstGeom>
          <a:ln w="63500" cmpd="dbl">
            <a:headEnd type="stealth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Oval 26">
            <a:extLst>
              <a:ext uri="{FF2B5EF4-FFF2-40B4-BE49-F238E27FC236}">
                <a16:creationId xmlns:a16="http://schemas.microsoft.com/office/drawing/2014/main" id="{EF9B4F70-2DD4-4F96-AC9C-CF4EE9BADA5F}"/>
              </a:ext>
            </a:extLst>
          </p:cNvPr>
          <p:cNvSpPr/>
          <p:nvPr/>
        </p:nvSpPr>
        <p:spPr>
          <a:xfrm>
            <a:off x="980440" y="3451832"/>
            <a:ext cx="304800" cy="30480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rgbClr val="000000"/>
                </a:solidFill>
              </a:rPr>
              <a:t>a</a:t>
            </a:r>
          </a:p>
        </p:txBody>
      </p: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4D288409-E05F-483A-94FC-D0569E33D3F0}"/>
              </a:ext>
            </a:extLst>
          </p:cNvPr>
          <p:cNvCxnSpPr/>
          <p:nvPr/>
        </p:nvCxnSpPr>
        <p:spPr>
          <a:xfrm flipV="1">
            <a:off x="1735455" y="3593596"/>
            <a:ext cx="920750" cy="10636"/>
          </a:xfrm>
          <a:prstGeom prst="straightConnector1">
            <a:avLst/>
          </a:prstGeom>
          <a:ln w="63500" cmpd="dbl">
            <a:headEnd type="stealth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9" name="Group 28">
            <a:extLst>
              <a:ext uri="{FF2B5EF4-FFF2-40B4-BE49-F238E27FC236}">
                <a16:creationId xmlns:a16="http://schemas.microsoft.com/office/drawing/2014/main" id="{7E0CB183-34DB-474C-A261-52393DCA82ED}"/>
              </a:ext>
            </a:extLst>
          </p:cNvPr>
          <p:cNvGrpSpPr/>
          <p:nvPr/>
        </p:nvGrpSpPr>
        <p:grpSpPr>
          <a:xfrm>
            <a:off x="1821815" y="3451832"/>
            <a:ext cx="3435985" cy="1577368"/>
            <a:chOff x="1821815" y="3451832"/>
            <a:chExt cx="3435985" cy="1577368"/>
          </a:xfrm>
        </p:grpSpPr>
        <p:sp>
          <p:nvSpPr>
            <p:cNvPr id="30" name="Oval 29">
              <a:extLst>
                <a:ext uri="{FF2B5EF4-FFF2-40B4-BE49-F238E27FC236}">
                  <a16:creationId xmlns:a16="http://schemas.microsoft.com/office/drawing/2014/main" id="{0C88CC04-0ACA-4D3A-9C8C-7F1E80BD0E7B}"/>
                </a:ext>
              </a:extLst>
            </p:cNvPr>
            <p:cNvSpPr/>
            <p:nvPr/>
          </p:nvSpPr>
          <p:spPr>
            <a:xfrm>
              <a:off x="1828800" y="4159437"/>
              <a:ext cx="304800" cy="304800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dirty="0">
                  <a:solidFill>
                    <a:srgbClr val="000000"/>
                  </a:solidFill>
                </a:rPr>
                <a:t>b</a:t>
              </a:r>
            </a:p>
          </p:txBody>
        </p:sp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D4C516B1-B563-47A8-9E37-16DF18B56693}"/>
                </a:ext>
              </a:extLst>
            </p:cNvPr>
            <p:cNvSpPr/>
            <p:nvPr/>
          </p:nvSpPr>
          <p:spPr>
            <a:xfrm>
              <a:off x="1821815" y="4724400"/>
              <a:ext cx="304800" cy="304800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dirty="0">
                  <a:solidFill>
                    <a:srgbClr val="000000"/>
                  </a:solidFill>
                </a:rPr>
                <a:t>c</a:t>
              </a:r>
            </a:p>
          </p:txBody>
        </p:sp>
        <p:sp>
          <p:nvSpPr>
            <p:cNvPr id="32" name="Oval 31">
              <a:extLst>
                <a:ext uri="{FF2B5EF4-FFF2-40B4-BE49-F238E27FC236}">
                  <a16:creationId xmlns:a16="http://schemas.microsoft.com/office/drawing/2014/main" id="{77118388-76A8-48F7-9D2A-87E0437DE5FF}"/>
                </a:ext>
              </a:extLst>
            </p:cNvPr>
            <p:cNvSpPr/>
            <p:nvPr/>
          </p:nvSpPr>
          <p:spPr>
            <a:xfrm>
              <a:off x="3810000" y="3451832"/>
              <a:ext cx="304800" cy="304800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dirty="0">
                  <a:solidFill>
                    <a:srgbClr val="000000"/>
                  </a:solidFill>
                </a:rPr>
                <a:t>d</a:t>
              </a:r>
            </a:p>
          </p:txBody>
        </p:sp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3AC8A0ED-0331-49CE-919C-C21A2115F2F6}"/>
                </a:ext>
              </a:extLst>
            </p:cNvPr>
            <p:cNvSpPr/>
            <p:nvPr/>
          </p:nvSpPr>
          <p:spPr>
            <a:xfrm>
              <a:off x="2673350" y="4136072"/>
              <a:ext cx="304800" cy="304800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dirty="0">
                  <a:solidFill>
                    <a:srgbClr val="000000"/>
                  </a:solidFill>
                </a:rPr>
                <a:t>e</a:t>
              </a:r>
            </a:p>
          </p:txBody>
        </p:sp>
        <p:sp>
          <p:nvSpPr>
            <p:cNvPr id="34" name="Oval 33">
              <a:extLst>
                <a:ext uri="{FF2B5EF4-FFF2-40B4-BE49-F238E27FC236}">
                  <a16:creationId xmlns:a16="http://schemas.microsoft.com/office/drawing/2014/main" id="{44A44675-1BA8-46BC-9B9D-46119DB36502}"/>
                </a:ext>
              </a:extLst>
            </p:cNvPr>
            <p:cNvSpPr/>
            <p:nvPr/>
          </p:nvSpPr>
          <p:spPr>
            <a:xfrm>
              <a:off x="3810000" y="4114800"/>
              <a:ext cx="304800" cy="304800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dirty="0">
                  <a:solidFill>
                    <a:srgbClr val="000000"/>
                  </a:solidFill>
                </a:rPr>
                <a:t>f</a:t>
              </a:r>
            </a:p>
          </p:txBody>
        </p:sp>
        <p:cxnSp>
          <p:nvCxnSpPr>
            <p:cNvPr id="35" name="Straight Arrow Connector 34">
              <a:extLst>
                <a:ext uri="{FF2B5EF4-FFF2-40B4-BE49-F238E27FC236}">
                  <a16:creationId xmlns:a16="http://schemas.microsoft.com/office/drawing/2014/main" id="{81CCC8AF-0192-44B7-9DE6-4F91A2BD8B55}"/>
                </a:ext>
              </a:extLst>
            </p:cNvPr>
            <p:cNvCxnSpPr>
              <a:stCxn id="30" idx="4"/>
              <a:endCxn id="31" idx="0"/>
            </p:cNvCxnSpPr>
            <p:nvPr/>
          </p:nvCxnSpPr>
          <p:spPr>
            <a:xfrm flipH="1">
              <a:off x="1974215" y="4464237"/>
              <a:ext cx="6985" cy="260163"/>
            </a:xfrm>
            <a:prstGeom prst="straightConnector1">
              <a:avLst/>
            </a:prstGeom>
            <a:ln w="28575">
              <a:solidFill>
                <a:srgbClr val="0070C0"/>
              </a:solidFill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Oval 35">
              <a:extLst>
                <a:ext uri="{FF2B5EF4-FFF2-40B4-BE49-F238E27FC236}">
                  <a16:creationId xmlns:a16="http://schemas.microsoft.com/office/drawing/2014/main" id="{CA6C2339-3930-440D-A53A-3004C69498D5}"/>
                </a:ext>
              </a:extLst>
            </p:cNvPr>
            <p:cNvSpPr/>
            <p:nvPr/>
          </p:nvSpPr>
          <p:spPr>
            <a:xfrm>
              <a:off x="4953000" y="4114800"/>
              <a:ext cx="304800" cy="304800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dirty="0">
                  <a:solidFill>
                    <a:srgbClr val="000000"/>
                  </a:solidFill>
                </a:rPr>
                <a:t>g</a:t>
              </a:r>
            </a:p>
          </p:txBody>
        </p:sp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7729BB38-FCE8-4D05-A505-6A02F749F813}"/>
                </a:ext>
              </a:extLst>
            </p:cNvPr>
            <p:cNvSpPr/>
            <p:nvPr/>
          </p:nvSpPr>
          <p:spPr>
            <a:xfrm>
              <a:off x="3352800" y="4724400"/>
              <a:ext cx="304800" cy="304800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dirty="0">
                  <a:solidFill>
                    <a:srgbClr val="000000"/>
                  </a:solidFill>
                </a:rPr>
                <a:t>h</a:t>
              </a:r>
            </a:p>
          </p:txBody>
        </p:sp>
        <p:sp>
          <p:nvSpPr>
            <p:cNvPr id="38" name="Oval 37">
              <a:extLst>
                <a:ext uri="{FF2B5EF4-FFF2-40B4-BE49-F238E27FC236}">
                  <a16:creationId xmlns:a16="http://schemas.microsoft.com/office/drawing/2014/main" id="{2019BBA1-4E20-412D-BA8A-8C69A6B601B0}"/>
                </a:ext>
              </a:extLst>
            </p:cNvPr>
            <p:cNvSpPr/>
            <p:nvPr/>
          </p:nvSpPr>
          <p:spPr>
            <a:xfrm>
              <a:off x="4267200" y="4724400"/>
              <a:ext cx="304800" cy="304800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dirty="0">
                  <a:solidFill>
                    <a:srgbClr val="000000"/>
                  </a:solidFill>
                </a:rPr>
                <a:t>i</a:t>
              </a:r>
            </a:p>
          </p:txBody>
        </p:sp>
        <p:sp>
          <p:nvSpPr>
            <p:cNvPr id="39" name="Oval 38">
              <a:extLst>
                <a:ext uri="{FF2B5EF4-FFF2-40B4-BE49-F238E27FC236}">
                  <a16:creationId xmlns:a16="http://schemas.microsoft.com/office/drawing/2014/main" id="{06F5A0AA-C20A-4B9A-A30A-B01F4547B628}"/>
                </a:ext>
              </a:extLst>
            </p:cNvPr>
            <p:cNvSpPr/>
            <p:nvPr/>
          </p:nvSpPr>
          <p:spPr>
            <a:xfrm>
              <a:off x="4953000" y="4724400"/>
              <a:ext cx="304800" cy="304800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dirty="0">
                  <a:solidFill>
                    <a:srgbClr val="000000"/>
                  </a:solidFill>
                </a:rPr>
                <a:t>j</a:t>
              </a:r>
            </a:p>
          </p:txBody>
        </p:sp>
        <p:cxnSp>
          <p:nvCxnSpPr>
            <p:cNvPr id="40" name="Straight Arrow Connector 39">
              <a:extLst>
                <a:ext uri="{FF2B5EF4-FFF2-40B4-BE49-F238E27FC236}">
                  <a16:creationId xmlns:a16="http://schemas.microsoft.com/office/drawing/2014/main" id="{6FF3BC3C-5468-4361-88D0-EA7C78E158A1}"/>
                </a:ext>
              </a:extLst>
            </p:cNvPr>
            <p:cNvCxnSpPr>
              <a:stCxn id="32" idx="3"/>
              <a:endCxn id="33" idx="7"/>
            </p:cNvCxnSpPr>
            <p:nvPr/>
          </p:nvCxnSpPr>
          <p:spPr>
            <a:xfrm flipH="1">
              <a:off x="2933513" y="3711995"/>
              <a:ext cx="921124" cy="468714"/>
            </a:xfrm>
            <a:prstGeom prst="straightConnector1">
              <a:avLst/>
            </a:prstGeom>
            <a:ln w="28575">
              <a:solidFill>
                <a:srgbClr val="0070C0"/>
              </a:solidFill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Arrow Connector 40">
              <a:extLst>
                <a:ext uri="{FF2B5EF4-FFF2-40B4-BE49-F238E27FC236}">
                  <a16:creationId xmlns:a16="http://schemas.microsoft.com/office/drawing/2014/main" id="{0EDC1667-DEC5-49A4-AE09-2115F56322F7}"/>
                </a:ext>
              </a:extLst>
            </p:cNvPr>
            <p:cNvCxnSpPr>
              <a:stCxn id="32" idx="4"/>
              <a:endCxn id="34" idx="0"/>
            </p:cNvCxnSpPr>
            <p:nvPr/>
          </p:nvCxnSpPr>
          <p:spPr>
            <a:xfrm>
              <a:off x="3962400" y="3756632"/>
              <a:ext cx="0" cy="358168"/>
            </a:xfrm>
            <a:prstGeom prst="straightConnector1">
              <a:avLst/>
            </a:prstGeom>
            <a:ln w="28575">
              <a:solidFill>
                <a:srgbClr val="0070C0"/>
              </a:solidFill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Arrow Connector 41">
              <a:extLst>
                <a:ext uri="{FF2B5EF4-FFF2-40B4-BE49-F238E27FC236}">
                  <a16:creationId xmlns:a16="http://schemas.microsoft.com/office/drawing/2014/main" id="{1614CA81-5823-42F6-AF66-DCA07D96DF13}"/>
                </a:ext>
              </a:extLst>
            </p:cNvPr>
            <p:cNvCxnSpPr>
              <a:stCxn id="32" idx="5"/>
              <a:endCxn id="36" idx="1"/>
            </p:cNvCxnSpPr>
            <p:nvPr/>
          </p:nvCxnSpPr>
          <p:spPr>
            <a:xfrm>
              <a:off x="4070163" y="3711995"/>
              <a:ext cx="927474" cy="447442"/>
            </a:xfrm>
            <a:prstGeom prst="straightConnector1">
              <a:avLst/>
            </a:prstGeom>
            <a:ln w="28575">
              <a:solidFill>
                <a:srgbClr val="0070C0"/>
              </a:solidFill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Arrow Connector 42">
              <a:extLst>
                <a:ext uri="{FF2B5EF4-FFF2-40B4-BE49-F238E27FC236}">
                  <a16:creationId xmlns:a16="http://schemas.microsoft.com/office/drawing/2014/main" id="{7B336BEA-79DF-4E77-A1CB-184B9CAD08F8}"/>
                </a:ext>
              </a:extLst>
            </p:cNvPr>
            <p:cNvCxnSpPr>
              <a:stCxn id="34" idx="3"/>
              <a:endCxn id="37" idx="0"/>
            </p:cNvCxnSpPr>
            <p:nvPr/>
          </p:nvCxnSpPr>
          <p:spPr>
            <a:xfrm flipH="1">
              <a:off x="3505200" y="4374963"/>
              <a:ext cx="349437" cy="349437"/>
            </a:xfrm>
            <a:prstGeom prst="straightConnector1">
              <a:avLst/>
            </a:prstGeom>
            <a:ln w="28575">
              <a:solidFill>
                <a:srgbClr val="0070C0"/>
              </a:solidFill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Arrow Connector 43">
              <a:extLst>
                <a:ext uri="{FF2B5EF4-FFF2-40B4-BE49-F238E27FC236}">
                  <a16:creationId xmlns:a16="http://schemas.microsoft.com/office/drawing/2014/main" id="{C402FBF5-28D7-4D49-919A-99F41AACEE51}"/>
                </a:ext>
              </a:extLst>
            </p:cNvPr>
            <p:cNvCxnSpPr>
              <a:stCxn id="34" idx="5"/>
              <a:endCxn id="38" idx="0"/>
            </p:cNvCxnSpPr>
            <p:nvPr/>
          </p:nvCxnSpPr>
          <p:spPr>
            <a:xfrm>
              <a:off x="4070163" y="4374963"/>
              <a:ext cx="349437" cy="349437"/>
            </a:xfrm>
            <a:prstGeom prst="straightConnector1">
              <a:avLst/>
            </a:prstGeom>
            <a:ln w="28575">
              <a:solidFill>
                <a:srgbClr val="0070C0"/>
              </a:solidFill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Arrow Connector 44">
              <a:extLst>
                <a:ext uri="{FF2B5EF4-FFF2-40B4-BE49-F238E27FC236}">
                  <a16:creationId xmlns:a16="http://schemas.microsoft.com/office/drawing/2014/main" id="{7E618716-565A-487D-89EA-36692D0A76BB}"/>
                </a:ext>
              </a:extLst>
            </p:cNvPr>
            <p:cNvCxnSpPr>
              <a:stCxn id="36" idx="4"/>
              <a:endCxn id="39" idx="0"/>
            </p:cNvCxnSpPr>
            <p:nvPr/>
          </p:nvCxnSpPr>
          <p:spPr>
            <a:xfrm>
              <a:off x="5105400" y="4419600"/>
              <a:ext cx="0" cy="304800"/>
            </a:xfrm>
            <a:prstGeom prst="straightConnector1">
              <a:avLst/>
            </a:prstGeom>
            <a:ln w="28575">
              <a:solidFill>
                <a:srgbClr val="0070C0"/>
              </a:solidFill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Arrow Connector 45">
              <a:extLst>
                <a:ext uri="{FF2B5EF4-FFF2-40B4-BE49-F238E27FC236}">
                  <a16:creationId xmlns:a16="http://schemas.microsoft.com/office/drawing/2014/main" id="{6325CB14-3D27-479E-BABA-146B9D90A3C4}"/>
                </a:ext>
              </a:extLst>
            </p:cNvPr>
            <p:cNvCxnSpPr>
              <a:stCxn id="32" idx="2"/>
              <a:endCxn id="30" idx="0"/>
            </p:cNvCxnSpPr>
            <p:nvPr/>
          </p:nvCxnSpPr>
          <p:spPr>
            <a:xfrm flipH="1">
              <a:off x="1981200" y="3604232"/>
              <a:ext cx="1828800" cy="555205"/>
            </a:xfrm>
            <a:prstGeom prst="straightConnector1">
              <a:avLst/>
            </a:prstGeom>
            <a:ln w="28575">
              <a:solidFill>
                <a:srgbClr val="0070C0"/>
              </a:solidFill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7" name="Group 46">
            <a:extLst>
              <a:ext uri="{FF2B5EF4-FFF2-40B4-BE49-F238E27FC236}">
                <a16:creationId xmlns:a16="http://schemas.microsoft.com/office/drawing/2014/main" id="{F5D88837-A7DF-4383-9EF6-8D0A494A64BE}"/>
              </a:ext>
            </a:extLst>
          </p:cNvPr>
          <p:cNvGrpSpPr/>
          <p:nvPr/>
        </p:nvGrpSpPr>
        <p:grpSpPr>
          <a:xfrm>
            <a:off x="4649470" y="5128232"/>
            <a:ext cx="4189730" cy="1577368"/>
            <a:chOff x="4649470" y="5128232"/>
            <a:chExt cx="4189730" cy="1577368"/>
          </a:xfrm>
        </p:grpSpPr>
        <p:sp>
          <p:nvSpPr>
            <p:cNvPr id="48" name="Oval 47">
              <a:extLst>
                <a:ext uri="{FF2B5EF4-FFF2-40B4-BE49-F238E27FC236}">
                  <a16:creationId xmlns:a16="http://schemas.microsoft.com/office/drawing/2014/main" id="{196FE37F-8E24-42FE-AD91-FE66AC107C25}"/>
                </a:ext>
              </a:extLst>
            </p:cNvPr>
            <p:cNvSpPr/>
            <p:nvPr/>
          </p:nvSpPr>
          <p:spPr>
            <a:xfrm>
              <a:off x="4649470" y="5791200"/>
              <a:ext cx="304800" cy="304800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dirty="0">
                  <a:solidFill>
                    <a:srgbClr val="000000"/>
                  </a:solidFill>
                </a:rPr>
                <a:t>a</a:t>
              </a:r>
            </a:p>
          </p:txBody>
        </p:sp>
        <p:sp>
          <p:nvSpPr>
            <p:cNvPr id="49" name="Oval 48">
              <a:extLst>
                <a:ext uri="{FF2B5EF4-FFF2-40B4-BE49-F238E27FC236}">
                  <a16:creationId xmlns:a16="http://schemas.microsoft.com/office/drawing/2014/main" id="{145F337E-98DD-4688-944E-6B31BC69655D}"/>
                </a:ext>
              </a:extLst>
            </p:cNvPr>
            <p:cNvSpPr/>
            <p:nvPr/>
          </p:nvSpPr>
          <p:spPr>
            <a:xfrm>
              <a:off x="5410200" y="5835837"/>
              <a:ext cx="304800" cy="304800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dirty="0">
                  <a:solidFill>
                    <a:srgbClr val="000000"/>
                  </a:solidFill>
                </a:rPr>
                <a:t>b</a:t>
              </a:r>
            </a:p>
          </p:txBody>
        </p:sp>
        <p:sp>
          <p:nvSpPr>
            <p:cNvPr id="50" name="Oval 49">
              <a:extLst>
                <a:ext uri="{FF2B5EF4-FFF2-40B4-BE49-F238E27FC236}">
                  <a16:creationId xmlns:a16="http://schemas.microsoft.com/office/drawing/2014/main" id="{C707A8B1-DA8F-420A-926A-665CEA25BD30}"/>
                </a:ext>
              </a:extLst>
            </p:cNvPr>
            <p:cNvSpPr/>
            <p:nvPr/>
          </p:nvSpPr>
          <p:spPr>
            <a:xfrm>
              <a:off x="5403215" y="6400800"/>
              <a:ext cx="304800" cy="304800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dirty="0">
                  <a:solidFill>
                    <a:srgbClr val="000000"/>
                  </a:solidFill>
                </a:rPr>
                <a:t>c</a:t>
              </a:r>
            </a:p>
          </p:txBody>
        </p:sp>
        <p:sp>
          <p:nvSpPr>
            <p:cNvPr id="51" name="Oval 50">
              <a:extLst>
                <a:ext uri="{FF2B5EF4-FFF2-40B4-BE49-F238E27FC236}">
                  <a16:creationId xmlns:a16="http://schemas.microsoft.com/office/drawing/2014/main" id="{1AAC6827-BEA3-4C5E-A93F-6F3B46AEA668}"/>
                </a:ext>
              </a:extLst>
            </p:cNvPr>
            <p:cNvSpPr/>
            <p:nvPr/>
          </p:nvSpPr>
          <p:spPr>
            <a:xfrm>
              <a:off x="7391400" y="5128232"/>
              <a:ext cx="304800" cy="304800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dirty="0">
                  <a:solidFill>
                    <a:srgbClr val="000000"/>
                  </a:solidFill>
                </a:rPr>
                <a:t>d</a:t>
              </a:r>
            </a:p>
          </p:txBody>
        </p:sp>
        <p:sp>
          <p:nvSpPr>
            <p:cNvPr id="52" name="Oval 51">
              <a:extLst>
                <a:ext uri="{FF2B5EF4-FFF2-40B4-BE49-F238E27FC236}">
                  <a16:creationId xmlns:a16="http://schemas.microsoft.com/office/drawing/2014/main" id="{9459EB59-9D07-4515-B06E-B0A3FFBE8401}"/>
                </a:ext>
              </a:extLst>
            </p:cNvPr>
            <p:cNvSpPr/>
            <p:nvPr/>
          </p:nvSpPr>
          <p:spPr>
            <a:xfrm>
              <a:off x="6254750" y="5812472"/>
              <a:ext cx="304800" cy="304800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dirty="0">
                  <a:solidFill>
                    <a:srgbClr val="000000"/>
                  </a:solidFill>
                </a:rPr>
                <a:t>e</a:t>
              </a:r>
            </a:p>
          </p:txBody>
        </p:sp>
        <p:sp>
          <p:nvSpPr>
            <p:cNvPr id="53" name="Oval 52">
              <a:extLst>
                <a:ext uri="{FF2B5EF4-FFF2-40B4-BE49-F238E27FC236}">
                  <a16:creationId xmlns:a16="http://schemas.microsoft.com/office/drawing/2014/main" id="{07235776-44C1-4EFE-84AA-07877B67494A}"/>
                </a:ext>
              </a:extLst>
            </p:cNvPr>
            <p:cNvSpPr/>
            <p:nvPr/>
          </p:nvSpPr>
          <p:spPr>
            <a:xfrm>
              <a:off x="7391400" y="5791200"/>
              <a:ext cx="304800" cy="304800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dirty="0">
                  <a:solidFill>
                    <a:srgbClr val="000000"/>
                  </a:solidFill>
                </a:rPr>
                <a:t>f</a:t>
              </a:r>
            </a:p>
          </p:txBody>
        </p:sp>
        <p:cxnSp>
          <p:nvCxnSpPr>
            <p:cNvPr id="54" name="Straight Arrow Connector 53">
              <a:extLst>
                <a:ext uri="{FF2B5EF4-FFF2-40B4-BE49-F238E27FC236}">
                  <a16:creationId xmlns:a16="http://schemas.microsoft.com/office/drawing/2014/main" id="{7521DD81-6046-48DF-BC7B-CD57317B5588}"/>
                </a:ext>
              </a:extLst>
            </p:cNvPr>
            <p:cNvCxnSpPr>
              <a:stCxn id="49" idx="4"/>
              <a:endCxn id="50" idx="0"/>
            </p:cNvCxnSpPr>
            <p:nvPr/>
          </p:nvCxnSpPr>
          <p:spPr>
            <a:xfrm flipH="1">
              <a:off x="5555615" y="6140637"/>
              <a:ext cx="6985" cy="260163"/>
            </a:xfrm>
            <a:prstGeom prst="straightConnector1">
              <a:avLst/>
            </a:prstGeom>
            <a:ln w="28575">
              <a:solidFill>
                <a:srgbClr val="0070C0"/>
              </a:solidFill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5" name="Oval 54">
              <a:extLst>
                <a:ext uri="{FF2B5EF4-FFF2-40B4-BE49-F238E27FC236}">
                  <a16:creationId xmlns:a16="http://schemas.microsoft.com/office/drawing/2014/main" id="{384F86D6-5057-4B80-BDF4-BA780736EEE8}"/>
                </a:ext>
              </a:extLst>
            </p:cNvPr>
            <p:cNvSpPr/>
            <p:nvPr/>
          </p:nvSpPr>
          <p:spPr>
            <a:xfrm>
              <a:off x="8534400" y="5791200"/>
              <a:ext cx="304800" cy="304800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dirty="0">
                  <a:solidFill>
                    <a:srgbClr val="000000"/>
                  </a:solidFill>
                </a:rPr>
                <a:t>g</a:t>
              </a:r>
            </a:p>
          </p:txBody>
        </p:sp>
        <p:sp>
          <p:nvSpPr>
            <p:cNvPr id="56" name="Oval 55">
              <a:extLst>
                <a:ext uri="{FF2B5EF4-FFF2-40B4-BE49-F238E27FC236}">
                  <a16:creationId xmlns:a16="http://schemas.microsoft.com/office/drawing/2014/main" id="{5125900D-1006-4E63-BA12-9BA9AC166342}"/>
                </a:ext>
              </a:extLst>
            </p:cNvPr>
            <p:cNvSpPr/>
            <p:nvPr/>
          </p:nvSpPr>
          <p:spPr>
            <a:xfrm>
              <a:off x="6934200" y="6400800"/>
              <a:ext cx="304800" cy="304800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dirty="0">
                  <a:solidFill>
                    <a:srgbClr val="000000"/>
                  </a:solidFill>
                </a:rPr>
                <a:t>h</a:t>
              </a:r>
            </a:p>
          </p:txBody>
        </p:sp>
        <p:sp>
          <p:nvSpPr>
            <p:cNvPr id="57" name="Oval 56">
              <a:extLst>
                <a:ext uri="{FF2B5EF4-FFF2-40B4-BE49-F238E27FC236}">
                  <a16:creationId xmlns:a16="http://schemas.microsoft.com/office/drawing/2014/main" id="{F934F962-B679-4CBE-9695-1F28A8F5BB52}"/>
                </a:ext>
              </a:extLst>
            </p:cNvPr>
            <p:cNvSpPr/>
            <p:nvPr/>
          </p:nvSpPr>
          <p:spPr>
            <a:xfrm>
              <a:off x="7848600" y="6400800"/>
              <a:ext cx="304800" cy="304800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dirty="0">
                  <a:solidFill>
                    <a:srgbClr val="000000"/>
                  </a:solidFill>
                </a:rPr>
                <a:t>i</a:t>
              </a:r>
            </a:p>
          </p:txBody>
        </p:sp>
        <p:sp>
          <p:nvSpPr>
            <p:cNvPr id="58" name="Oval 57">
              <a:extLst>
                <a:ext uri="{FF2B5EF4-FFF2-40B4-BE49-F238E27FC236}">
                  <a16:creationId xmlns:a16="http://schemas.microsoft.com/office/drawing/2014/main" id="{3B5C15D5-D38C-4FE0-B1CE-22F6A48BEE3F}"/>
                </a:ext>
              </a:extLst>
            </p:cNvPr>
            <p:cNvSpPr/>
            <p:nvPr/>
          </p:nvSpPr>
          <p:spPr>
            <a:xfrm>
              <a:off x="8534400" y="6400800"/>
              <a:ext cx="304800" cy="304800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dirty="0">
                  <a:solidFill>
                    <a:srgbClr val="000000"/>
                  </a:solidFill>
                </a:rPr>
                <a:t>j</a:t>
              </a:r>
            </a:p>
          </p:txBody>
        </p:sp>
        <p:cxnSp>
          <p:nvCxnSpPr>
            <p:cNvPr id="59" name="Straight Arrow Connector 58">
              <a:extLst>
                <a:ext uri="{FF2B5EF4-FFF2-40B4-BE49-F238E27FC236}">
                  <a16:creationId xmlns:a16="http://schemas.microsoft.com/office/drawing/2014/main" id="{875108C6-940F-4E64-9598-66C1CD91823B}"/>
                </a:ext>
              </a:extLst>
            </p:cNvPr>
            <p:cNvCxnSpPr>
              <a:stCxn id="51" idx="3"/>
              <a:endCxn id="52" idx="7"/>
            </p:cNvCxnSpPr>
            <p:nvPr/>
          </p:nvCxnSpPr>
          <p:spPr>
            <a:xfrm flipH="1">
              <a:off x="6514913" y="5388395"/>
              <a:ext cx="921124" cy="468714"/>
            </a:xfrm>
            <a:prstGeom prst="straightConnector1">
              <a:avLst/>
            </a:prstGeom>
            <a:ln w="28575">
              <a:solidFill>
                <a:srgbClr val="0070C0"/>
              </a:solidFill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Arrow Connector 59">
              <a:extLst>
                <a:ext uri="{FF2B5EF4-FFF2-40B4-BE49-F238E27FC236}">
                  <a16:creationId xmlns:a16="http://schemas.microsoft.com/office/drawing/2014/main" id="{8A156F73-8F31-4AD8-8955-C444F4BFDA62}"/>
                </a:ext>
              </a:extLst>
            </p:cNvPr>
            <p:cNvCxnSpPr>
              <a:stCxn id="51" idx="4"/>
              <a:endCxn id="53" idx="0"/>
            </p:cNvCxnSpPr>
            <p:nvPr/>
          </p:nvCxnSpPr>
          <p:spPr>
            <a:xfrm>
              <a:off x="7543800" y="5433032"/>
              <a:ext cx="0" cy="358168"/>
            </a:xfrm>
            <a:prstGeom prst="straightConnector1">
              <a:avLst/>
            </a:prstGeom>
            <a:ln w="28575">
              <a:solidFill>
                <a:srgbClr val="0070C0"/>
              </a:solidFill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Arrow Connector 60">
              <a:extLst>
                <a:ext uri="{FF2B5EF4-FFF2-40B4-BE49-F238E27FC236}">
                  <a16:creationId xmlns:a16="http://schemas.microsoft.com/office/drawing/2014/main" id="{76E7648D-EB1A-4CA3-9AB1-1463501553A8}"/>
                </a:ext>
              </a:extLst>
            </p:cNvPr>
            <p:cNvCxnSpPr>
              <a:stCxn id="51" idx="5"/>
              <a:endCxn id="55" idx="1"/>
            </p:cNvCxnSpPr>
            <p:nvPr/>
          </p:nvCxnSpPr>
          <p:spPr>
            <a:xfrm>
              <a:off x="7651563" y="5388395"/>
              <a:ext cx="927474" cy="447442"/>
            </a:xfrm>
            <a:prstGeom prst="straightConnector1">
              <a:avLst/>
            </a:prstGeom>
            <a:ln w="28575">
              <a:solidFill>
                <a:srgbClr val="0070C0"/>
              </a:solidFill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Arrow Connector 61">
              <a:extLst>
                <a:ext uri="{FF2B5EF4-FFF2-40B4-BE49-F238E27FC236}">
                  <a16:creationId xmlns:a16="http://schemas.microsoft.com/office/drawing/2014/main" id="{1C1A98AB-6AD1-45EB-9EF8-FF6802D86DF8}"/>
                </a:ext>
              </a:extLst>
            </p:cNvPr>
            <p:cNvCxnSpPr>
              <a:stCxn id="53" idx="3"/>
              <a:endCxn id="56" idx="0"/>
            </p:cNvCxnSpPr>
            <p:nvPr/>
          </p:nvCxnSpPr>
          <p:spPr>
            <a:xfrm flipH="1">
              <a:off x="7086600" y="6051363"/>
              <a:ext cx="349437" cy="349437"/>
            </a:xfrm>
            <a:prstGeom prst="straightConnector1">
              <a:avLst/>
            </a:prstGeom>
            <a:ln w="28575">
              <a:solidFill>
                <a:srgbClr val="0070C0"/>
              </a:solidFill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Arrow Connector 62">
              <a:extLst>
                <a:ext uri="{FF2B5EF4-FFF2-40B4-BE49-F238E27FC236}">
                  <a16:creationId xmlns:a16="http://schemas.microsoft.com/office/drawing/2014/main" id="{C9F83D7A-1852-4647-ADA6-FB6C1266A47C}"/>
                </a:ext>
              </a:extLst>
            </p:cNvPr>
            <p:cNvCxnSpPr>
              <a:stCxn id="53" idx="5"/>
              <a:endCxn id="57" idx="0"/>
            </p:cNvCxnSpPr>
            <p:nvPr/>
          </p:nvCxnSpPr>
          <p:spPr>
            <a:xfrm>
              <a:off x="7651563" y="6051363"/>
              <a:ext cx="349437" cy="349437"/>
            </a:xfrm>
            <a:prstGeom prst="straightConnector1">
              <a:avLst/>
            </a:prstGeom>
            <a:ln w="28575">
              <a:solidFill>
                <a:srgbClr val="0070C0"/>
              </a:solidFill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Arrow Connector 63">
              <a:extLst>
                <a:ext uri="{FF2B5EF4-FFF2-40B4-BE49-F238E27FC236}">
                  <a16:creationId xmlns:a16="http://schemas.microsoft.com/office/drawing/2014/main" id="{386E264C-2FE9-42CA-B38C-916059178D56}"/>
                </a:ext>
              </a:extLst>
            </p:cNvPr>
            <p:cNvCxnSpPr>
              <a:stCxn id="55" idx="4"/>
              <a:endCxn id="58" idx="0"/>
            </p:cNvCxnSpPr>
            <p:nvPr/>
          </p:nvCxnSpPr>
          <p:spPr>
            <a:xfrm>
              <a:off x="8686800" y="6096000"/>
              <a:ext cx="0" cy="304800"/>
            </a:xfrm>
            <a:prstGeom prst="straightConnector1">
              <a:avLst/>
            </a:prstGeom>
            <a:ln w="28575">
              <a:solidFill>
                <a:srgbClr val="0070C0"/>
              </a:solidFill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Arrow Connector 64">
              <a:extLst>
                <a:ext uri="{FF2B5EF4-FFF2-40B4-BE49-F238E27FC236}">
                  <a16:creationId xmlns:a16="http://schemas.microsoft.com/office/drawing/2014/main" id="{76D813DB-6E8D-40C1-8B83-48C6E7CF5201}"/>
                </a:ext>
              </a:extLst>
            </p:cNvPr>
            <p:cNvCxnSpPr>
              <a:stCxn id="51" idx="2"/>
              <a:endCxn id="49" idx="0"/>
            </p:cNvCxnSpPr>
            <p:nvPr/>
          </p:nvCxnSpPr>
          <p:spPr>
            <a:xfrm flipH="1">
              <a:off x="5562600" y="5280632"/>
              <a:ext cx="1828800" cy="555205"/>
            </a:xfrm>
            <a:prstGeom prst="straightConnector1">
              <a:avLst/>
            </a:prstGeom>
            <a:ln w="28575">
              <a:solidFill>
                <a:srgbClr val="0070C0"/>
              </a:solidFill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Arrow Connector 65">
              <a:extLst>
                <a:ext uri="{FF2B5EF4-FFF2-40B4-BE49-F238E27FC236}">
                  <a16:creationId xmlns:a16="http://schemas.microsoft.com/office/drawing/2014/main" id="{7DE469BA-EBF0-48CE-9455-2E944F40D2B2}"/>
                </a:ext>
              </a:extLst>
            </p:cNvPr>
            <p:cNvCxnSpPr>
              <a:stCxn id="51" idx="2"/>
              <a:endCxn id="48" idx="7"/>
            </p:cNvCxnSpPr>
            <p:nvPr/>
          </p:nvCxnSpPr>
          <p:spPr>
            <a:xfrm flipH="1">
              <a:off x="4909633" y="5280632"/>
              <a:ext cx="2481767" cy="555205"/>
            </a:xfrm>
            <a:prstGeom prst="straightConnector1">
              <a:avLst/>
            </a:prstGeom>
            <a:ln w="28575">
              <a:solidFill>
                <a:srgbClr val="0070C0"/>
              </a:solidFill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5613408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27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</a:pPr>
            <a:r>
              <a:rPr lang="en-US" sz="3600" dirty="0"/>
              <a:t>A Data Structure for Disjoint Sets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Graphs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1-</a:t>
            </a:r>
            <a:fld id="{D853AF66-F910-4452-A27F-7AC4FAE1D9A1}" type="slidenum">
              <a:rPr lang="en-US" altLang="en-US" smtClean="0"/>
              <a:pPr/>
              <a:t>16</a:t>
            </a:fld>
            <a:endParaRPr lang="en-US" altLang="en-US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28650" y="1862570"/>
            <a:ext cx="7886700" cy="435133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000" u="sng" dirty="0"/>
              <a:t>Property 1</a:t>
            </a:r>
            <a:r>
              <a:rPr lang="en-US" sz="2000" dirty="0"/>
              <a:t>: For any  𝑣  (except a root)  rank(𝑣) &lt; rank(𝜋(𝑣)) </a:t>
            </a:r>
          </a:p>
          <a:p>
            <a:pPr marL="0" indent="0">
              <a:buNone/>
            </a:pPr>
            <a:endParaRPr lang="en-US" sz="2000" u="sng" dirty="0"/>
          </a:p>
          <a:p>
            <a:pPr marL="0" indent="0">
              <a:buNone/>
            </a:pPr>
            <a:r>
              <a:rPr lang="en-US" sz="2000" u="sng" dirty="0"/>
              <a:t>Property 2</a:t>
            </a:r>
            <a:r>
              <a:rPr lang="en-US" sz="2000" dirty="0"/>
              <a:t>: Any vertex of rank k has at least  2</a:t>
            </a:r>
            <a:r>
              <a:rPr lang="en-US" sz="2000" baseline="30000" dirty="0"/>
              <a:t>k</a:t>
            </a:r>
            <a:r>
              <a:rPr lang="en-US" sz="2000" dirty="0"/>
              <a:t> vertices in the subtree rooted at that vertex.</a:t>
            </a:r>
          </a:p>
          <a:p>
            <a:pPr marL="0" indent="0">
              <a:buNone/>
            </a:pPr>
            <a:r>
              <a:rPr lang="en-US" sz="2000" dirty="0"/>
              <a:t>This is by induction:</a:t>
            </a:r>
          </a:p>
          <a:p>
            <a:pPr marL="0" indent="0">
              <a:buNone/>
            </a:pPr>
            <a:r>
              <a:rPr lang="en-US" sz="2000" dirty="0"/>
              <a:t>If in the union(𝑣, 𝑤) we had rank(𝑣) &gt; rank(𝑤), then the ranks don’t change, but the number of vertices under 𝑣 increases.</a:t>
            </a:r>
          </a:p>
          <a:p>
            <a:pPr marL="0" indent="0">
              <a:buNone/>
            </a:pPr>
            <a:r>
              <a:rPr lang="en-US" sz="2000" dirty="0"/>
              <a:t>Same for rank(𝑣) &lt; rank(𝑤)</a:t>
            </a:r>
          </a:p>
          <a:p>
            <a:pPr marL="0" indent="0">
              <a:buNone/>
            </a:pPr>
            <a:r>
              <a:rPr lang="en-US" sz="2000" dirty="0"/>
              <a:t>If in the union(𝑣, 𝑤) we had rank(𝑣) = rank(𝑤), then both subtrees had at least 2</a:t>
            </a:r>
            <a:r>
              <a:rPr lang="en-US" sz="2000" baseline="30000" dirty="0"/>
              <a:t>k</a:t>
            </a:r>
            <a:r>
              <a:rPr lang="en-US" sz="2000" dirty="0"/>
              <a:t> vertices by induction. So merging will give at least 2</a:t>
            </a:r>
            <a:r>
              <a:rPr lang="en-US" sz="2000" baseline="30000" dirty="0"/>
              <a:t>k+1</a:t>
            </a:r>
            <a:r>
              <a:rPr lang="en-US" sz="2000" dirty="0"/>
              <a:t> vertices.</a:t>
            </a:r>
          </a:p>
          <a:p>
            <a:pPr marL="0" indent="0">
              <a:buNone/>
            </a:pPr>
            <a:endParaRPr lang="en-US" sz="2000" u="sng" dirty="0"/>
          </a:p>
          <a:p>
            <a:pPr marL="0" indent="0">
              <a:buNone/>
            </a:pPr>
            <a:r>
              <a:rPr lang="en-US" sz="2000" u="sng" dirty="0"/>
              <a:t>Property 2’</a:t>
            </a:r>
            <a:r>
              <a:rPr lang="en-US" sz="2000" dirty="0"/>
              <a:t>: Therefore, if there are n vertices, then maximal </a:t>
            </a:r>
            <a:r>
              <a:rPr lang="en-US" sz="2000" dirty="0" smtClean="0"/>
              <a:t>rank=depth </a:t>
            </a:r>
            <a:r>
              <a:rPr lang="en-US" sz="2000" dirty="0"/>
              <a:t>is at most </a:t>
            </a:r>
            <a:r>
              <a:rPr lang="en-US" sz="2000" dirty="0" smtClean="0"/>
              <a:t>log</a:t>
            </a:r>
            <a:r>
              <a:rPr lang="en-US" sz="2000" baseline="-25000" dirty="0" smtClean="0"/>
              <a:t>2</a:t>
            </a:r>
            <a:r>
              <a:rPr lang="en-US" sz="2000" dirty="0" smtClean="0"/>
              <a:t>(n</a:t>
            </a:r>
            <a:r>
              <a:rPr lang="en-US" sz="2000" dirty="0"/>
              <a:t>). Therefore, find and union run in O(log(n)) time.</a:t>
            </a:r>
          </a:p>
        </p:txBody>
      </p:sp>
    </p:spTree>
    <p:extLst>
      <p:ext uri="{BB962C8B-B14F-4D97-AF65-F5344CB8AC3E}">
        <p14:creationId xmlns:p14="http://schemas.microsoft.com/office/powerpoint/2010/main" val="9944680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</a:pPr>
            <a:r>
              <a:rPr lang="en-US" altLang="en-US" sz="3600" dirty="0" err="1"/>
              <a:t>Kruskal’s</a:t>
            </a:r>
            <a:r>
              <a:rPr lang="en-US" altLang="en-US" sz="3600" dirty="0"/>
              <a:t> Algorithm</a:t>
            </a:r>
            <a:endParaRPr lang="en-US" sz="36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Graphs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1-</a:t>
            </a:r>
            <a:fld id="{D853AF66-F910-4452-A27F-7AC4FAE1D9A1}" type="slidenum">
              <a:rPr lang="en-US" altLang="en-US" smtClean="0"/>
              <a:pPr/>
              <a:t>17</a:t>
            </a:fld>
            <a:endParaRPr lang="en-US" altLang="en-US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28650" y="1862570"/>
            <a:ext cx="78867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u="sng" dirty="0"/>
              <a:t>Input</a:t>
            </a:r>
            <a:r>
              <a:rPr lang="en-US" sz="2000" dirty="0"/>
              <a:t>: an undirected graph G = (V,E) with weights on the edges {</a:t>
            </a:r>
            <a:r>
              <a:rPr lang="en-US" sz="2000" dirty="0" err="1"/>
              <a:t>c</a:t>
            </a:r>
            <a:r>
              <a:rPr lang="en-US" sz="2000" baseline="-25000" dirty="0" err="1"/>
              <a:t>e</a:t>
            </a:r>
            <a:r>
              <a:rPr lang="en-US" sz="2000" dirty="0"/>
              <a:t> : e ∈ E}</a:t>
            </a:r>
          </a:p>
          <a:p>
            <a:pPr marL="0" indent="0">
              <a:buNone/>
            </a:pPr>
            <a:r>
              <a:rPr lang="en-US" sz="2000" u="sng" dirty="0"/>
              <a:t>Output</a:t>
            </a:r>
            <a:r>
              <a:rPr lang="en-US" sz="2000" dirty="0"/>
              <a:t>: a spanning tree of minimum weight</a:t>
            </a:r>
          </a:p>
          <a:p>
            <a:pPr marL="0" indent="0">
              <a:buNone/>
            </a:pPr>
            <a:endParaRPr lang="en-CA" sz="1800" dirty="0"/>
          </a:p>
          <a:p>
            <a:pPr marL="457200" indent="-457200">
              <a:buFont typeface="Arial" panose="020B0604020202020204" pitchFamily="34" charset="0"/>
              <a:buAutoNum type="arabicPeriod"/>
            </a:pPr>
            <a:r>
              <a:rPr lang="en-US" sz="1800" dirty="0"/>
              <a:t>Sort edges according to </a:t>
            </a:r>
            <a:r>
              <a:rPr lang="en-US" sz="1800" dirty="0" err="1"/>
              <a:t>c</a:t>
            </a:r>
            <a:r>
              <a:rPr lang="en-US" sz="1800" baseline="-25000" dirty="0" err="1"/>
              <a:t>e</a:t>
            </a:r>
            <a:r>
              <a:rPr lang="en-US" sz="1800" dirty="0"/>
              <a:t> in a list</a:t>
            </a:r>
          </a:p>
          <a:p>
            <a:pPr marL="457200" indent="-457200">
              <a:buFont typeface="Arial" panose="020B0604020202020204" pitchFamily="34" charset="0"/>
              <a:buAutoNum type="arabicPeriod"/>
            </a:pPr>
            <a:r>
              <a:rPr lang="en-US" sz="1800" dirty="0"/>
              <a:t>For each vertex v ∈ V</a:t>
            </a:r>
          </a:p>
          <a:p>
            <a:pPr marL="342900" lvl="1" indent="0">
              <a:buNone/>
            </a:pPr>
            <a:r>
              <a:rPr lang="en-US" dirty="0"/>
              <a:t>	</a:t>
            </a:r>
            <a:r>
              <a:rPr lang="en-US" dirty="0" err="1"/>
              <a:t>makeset</a:t>
            </a:r>
            <a:r>
              <a:rPr lang="en-US" dirty="0"/>
              <a:t>(v)</a:t>
            </a:r>
          </a:p>
          <a:p>
            <a:pPr marL="457200" indent="-457200">
              <a:buFont typeface="Arial" panose="020B0604020202020204" pitchFamily="34" charset="0"/>
              <a:buAutoNum type="arabicPeriod"/>
            </a:pPr>
            <a:r>
              <a:rPr lang="en-US" sz="1800" dirty="0"/>
              <a:t>Set T = empty set</a:t>
            </a:r>
            <a:endParaRPr lang="en-US" altLang="en-US" sz="1800" dirty="0"/>
          </a:p>
          <a:p>
            <a:pPr marL="457200" indent="-457200">
              <a:buAutoNum type="arabicPeriod"/>
            </a:pPr>
            <a:r>
              <a:rPr lang="en-US" sz="1800" dirty="0"/>
              <a:t>While |T| &lt; |V|-1 do</a:t>
            </a:r>
          </a:p>
          <a:p>
            <a:pPr marL="1143000" lvl="2" indent="-457200">
              <a:buFont typeface="+mj-lt"/>
              <a:buAutoNum type="alphaLcParenR"/>
            </a:pPr>
            <a:r>
              <a:rPr lang="en-CA" sz="1800" dirty="0"/>
              <a:t>Pick the first edge </a:t>
            </a:r>
            <a:r>
              <a:rPr lang="en-CA" sz="1800" dirty="0" smtClean="0"/>
              <a:t>e = (</a:t>
            </a:r>
            <a:r>
              <a:rPr lang="en-CA" sz="1800" dirty="0" err="1"/>
              <a:t>u,v</a:t>
            </a:r>
            <a:r>
              <a:rPr lang="en-CA" sz="1800" dirty="0"/>
              <a:t>) in the list</a:t>
            </a:r>
          </a:p>
          <a:p>
            <a:pPr marL="1143000" lvl="2" indent="-457200">
              <a:buFont typeface="+mj-lt"/>
              <a:buAutoNum type="alphaLcParenR"/>
            </a:pPr>
            <a:r>
              <a:rPr lang="en-CA" sz="1800" dirty="0"/>
              <a:t>If find(u) </a:t>
            </a:r>
            <a:r>
              <a:rPr lang="en-CA" sz="1800" dirty="0" smtClean="0"/>
              <a:t>≠ </a:t>
            </a:r>
            <a:r>
              <a:rPr lang="en-CA" sz="1800" dirty="0"/>
              <a:t>find (v)</a:t>
            </a:r>
            <a:br>
              <a:rPr lang="en-CA" sz="1800" dirty="0"/>
            </a:br>
            <a:r>
              <a:rPr lang="en-CA" sz="1800" dirty="0"/>
              <a:t>	</a:t>
            </a:r>
            <a:r>
              <a:rPr lang="en-CA" sz="1800" dirty="0" smtClean="0"/>
              <a:t>union(</a:t>
            </a:r>
            <a:r>
              <a:rPr lang="en-CA" sz="1800" dirty="0" err="1" smtClean="0"/>
              <a:t>u,v</a:t>
            </a:r>
            <a:r>
              <a:rPr lang="en-CA" sz="1800" dirty="0" smtClean="0"/>
              <a:t>)</a:t>
            </a:r>
            <a:endParaRPr lang="en-CA" sz="1800" dirty="0"/>
          </a:p>
          <a:p>
            <a:pPr marL="685800" lvl="2" indent="0">
              <a:buNone/>
            </a:pPr>
            <a:r>
              <a:rPr lang="en-CA" sz="1800" dirty="0"/>
              <a:t>	</a:t>
            </a:r>
            <a:r>
              <a:rPr lang="en-US" sz="1800" dirty="0"/>
              <a:t>Add e to T</a:t>
            </a:r>
            <a:endParaRPr lang="en-CA" sz="1800" dirty="0"/>
          </a:p>
          <a:p>
            <a:pPr marL="1143000" lvl="2" indent="-457200">
              <a:buFont typeface="+mj-lt"/>
              <a:buAutoNum type="alphaLcParenR"/>
            </a:pPr>
            <a:r>
              <a:rPr lang="en-CA" sz="1800" dirty="0" smtClean="0"/>
              <a:t>Remove (</a:t>
            </a:r>
            <a:r>
              <a:rPr lang="en-CA" sz="1800" dirty="0" err="1" smtClean="0"/>
              <a:t>u,v</a:t>
            </a:r>
            <a:r>
              <a:rPr lang="en-CA" sz="1800" dirty="0" smtClean="0"/>
              <a:t>) from the list // continue to the next edge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6462567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</a:pPr>
            <a:r>
              <a:rPr lang="en-US" altLang="en-US" sz="3600" dirty="0" err="1"/>
              <a:t>Kruskal’s</a:t>
            </a:r>
            <a:r>
              <a:rPr lang="en-US" altLang="en-US" sz="3600" dirty="0"/>
              <a:t> Algorithm: Runtime</a:t>
            </a:r>
            <a:endParaRPr lang="en-US" sz="36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Graphs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1-</a:t>
            </a:r>
            <a:fld id="{D853AF66-F910-4452-A27F-7AC4FAE1D9A1}" type="slidenum">
              <a:rPr lang="en-US" altLang="en-US" smtClean="0"/>
              <a:pPr/>
              <a:t>18</a:t>
            </a:fld>
            <a:endParaRPr lang="en-US" altLang="en-US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28650" y="1862570"/>
            <a:ext cx="78867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u="sng" dirty="0"/>
              <a:t>Runtime</a:t>
            </a:r>
            <a:r>
              <a:rPr lang="en-US" sz="2000" dirty="0"/>
              <a:t>: Suppose G has n vertices and m edges.</a:t>
            </a:r>
          </a:p>
          <a:p>
            <a:pPr marL="0" indent="0">
              <a:buNone/>
            </a:pPr>
            <a:endParaRPr lang="en-US" sz="2000" u="sng" dirty="0" smtClean="0"/>
          </a:p>
          <a:p>
            <a:pPr marL="0" indent="0">
              <a:buNone/>
            </a:pPr>
            <a:r>
              <a:rPr lang="en-US" sz="2000" dirty="0" smtClean="0"/>
              <a:t>Sorting the edges takes O(m log(m)) time.</a:t>
            </a:r>
          </a:p>
          <a:p>
            <a:pPr marL="0" indent="0">
              <a:buNone/>
            </a:pPr>
            <a:r>
              <a:rPr lang="en-US" sz="2000" dirty="0" smtClean="0"/>
              <a:t>Note that log(m) &lt; 2 log(n). Therefore </a:t>
            </a:r>
            <a:r>
              <a:rPr lang="en-US" sz="2000" dirty="0"/>
              <a:t>Sorting </a:t>
            </a:r>
            <a:r>
              <a:rPr lang="en-US" sz="2000" dirty="0" smtClean="0"/>
              <a:t>takes </a:t>
            </a:r>
            <a:r>
              <a:rPr lang="en-US" sz="2000" dirty="0"/>
              <a:t>O(m </a:t>
            </a:r>
            <a:r>
              <a:rPr lang="en-US" sz="2000" dirty="0" smtClean="0"/>
              <a:t>log(n)) </a:t>
            </a:r>
            <a:r>
              <a:rPr lang="en-US" sz="2000" dirty="0"/>
              <a:t>time.</a:t>
            </a:r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r>
              <a:rPr lang="en-US" sz="2000" dirty="0" smtClean="0"/>
              <a:t>Then we have m iterations and in each iteration the runtime is O(log(n))</a:t>
            </a:r>
            <a:endParaRPr lang="en-US" sz="2000" dirty="0"/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r>
              <a:rPr lang="en-US" sz="2000" dirty="0" smtClean="0"/>
              <a:t>Therefore, the total runtime is O(m </a:t>
            </a:r>
            <a:r>
              <a:rPr lang="en-US" sz="2000" dirty="0"/>
              <a:t>log(n)).</a:t>
            </a:r>
          </a:p>
          <a:p>
            <a:pPr marL="0" indent="0"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1226404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</a:pPr>
            <a:r>
              <a:rPr lang="en-US" sz="3600" dirty="0"/>
              <a:t>A </a:t>
            </a:r>
            <a:r>
              <a:rPr lang="en-US" sz="3600" dirty="0" smtClean="0"/>
              <a:t>Better Data </a:t>
            </a:r>
            <a:r>
              <a:rPr lang="en-US" sz="3600" dirty="0"/>
              <a:t>Structure for Disjoint Sets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Graphs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1-</a:t>
            </a:r>
            <a:fld id="{D853AF66-F910-4452-A27F-7AC4FAE1D9A1}" type="slidenum">
              <a:rPr lang="en-US" altLang="en-US" smtClean="0"/>
              <a:pPr/>
              <a:t>19</a:t>
            </a:fld>
            <a:endParaRPr lang="en-US" altLang="en-US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28650" y="1862570"/>
            <a:ext cx="7886700" cy="435133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000" dirty="0" smtClean="0"/>
              <a:t>It is possible to improve the data structure even more efficient:</a:t>
            </a:r>
          </a:p>
          <a:p>
            <a:pPr marL="0" indent="0">
              <a:buNone/>
            </a:pPr>
            <a:r>
              <a:rPr lang="en-US" sz="2000" dirty="0" smtClean="0"/>
              <a:t>Idea: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 err="1"/>
              <a:t>makeset</a:t>
            </a:r>
            <a:r>
              <a:rPr lang="en-US" sz="2000" dirty="0"/>
              <a:t>(𝑣):</a:t>
            </a:r>
          </a:p>
          <a:p>
            <a:pPr marL="0" indent="0">
              <a:buNone/>
            </a:pPr>
            <a:r>
              <a:rPr lang="en-US" sz="2000" dirty="0"/>
              <a:t>	</a:t>
            </a:r>
            <a:r>
              <a:rPr lang="en-US" sz="2000" dirty="0" smtClean="0"/>
              <a:t>Set </a:t>
            </a:r>
            <a:r>
              <a:rPr lang="en-US" sz="2000" dirty="0"/>
              <a:t>rank(𝑣)=</a:t>
            </a:r>
            <a:r>
              <a:rPr lang="en-US" sz="2000" dirty="0" smtClean="0"/>
              <a:t>0</a:t>
            </a:r>
          </a:p>
          <a:p>
            <a:pPr marL="0" indent="0">
              <a:buNone/>
            </a:pPr>
            <a:r>
              <a:rPr lang="en-US" sz="2000" dirty="0" smtClean="0"/>
              <a:t>	</a:t>
            </a:r>
            <a:r>
              <a:rPr lang="en-US" sz="2000" dirty="0"/>
              <a:t> Set </a:t>
            </a:r>
            <a:r>
              <a:rPr lang="en-US" sz="2000" dirty="0" smtClean="0"/>
              <a:t>root(</a:t>
            </a:r>
            <a:r>
              <a:rPr lang="en-US" sz="2000" dirty="0"/>
              <a:t>𝑣)=𝑣 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r>
              <a:rPr lang="en-US" sz="2000" dirty="0"/>
              <a:t>find(𝑣):</a:t>
            </a:r>
          </a:p>
          <a:p>
            <a:pPr marL="0" indent="0">
              <a:buNone/>
            </a:pPr>
            <a:r>
              <a:rPr lang="en-US" sz="2000" dirty="0"/>
              <a:t>	</a:t>
            </a:r>
            <a:r>
              <a:rPr lang="en-US" sz="2000" dirty="0" smtClean="0"/>
              <a:t>if root(</a:t>
            </a:r>
            <a:r>
              <a:rPr lang="en-US" sz="2000" dirty="0"/>
              <a:t>𝑣)≠</a:t>
            </a:r>
            <a:r>
              <a:rPr lang="en-US" sz="2000" dirty="0" smtClean="0"/>
              <a:t>𝑣</a:t>
            </a:r>
            <a:endParaRPr lang="en-US" sz="2000" dirty="0"/>
          </a:p>
          <a:p>
            <a:pPr marL="0" indent="0">
              <a:buNone/>
            </a:pPr>
            <a:r>
              <a:rPr lang="en-US" sz="2000" dirty="0" smtClean="0"/>
              <a:t>		Set root(𝑣) = find(root(</a:t>
            </a:r>
            <a:r>
              <a:rPr lang="en-US" sz="2000" dirty="0"/>
              <a:t>𝑣</a:t>
            </a:r>
            <a:r>
              <a:rPr lang="en-US" sz="2000" dirty="0" smtClean="0"/>
              <a:t>)) // recursive call</a:t>
            </a:r>
            <a:endParaRPr lang="en-US" sz="2000" dirty="0"/>
          </a:p>
          <a:p>
            <a:pPr marL="0" indent="0">
              <a:buNone/>
            </a:pPr>
            <a:r>
              <a:rPr lang="en-US" sz="2000" dirty="0"/>
              <a:t>	return </a:t>
            </a:r>
            <a:r>
              <a:rPr lang="en-US" sz="2000" dirty="0" smtClean="0"/>
              <a:t>root(𝑣)</a:t>
            </a:r>
            <a:endParaRPr lang="en-US" sz="2000" dirty="0"/>
          </a:p>
          <a:p>
            <a:pPr marL="0" indent="0">
              <a:buNone/>
            </a:pPr>
            <a:endParaRPr lang="en-US" sz="2000" dirty="0"/>
          </a:p>
        </p:txBody>
      </p:sp>
      <p:sp>
        <p:nvSpPr>
          <p:cNvPr id="6" name="Rounded Rectangle 27">
            <a:extLst>
              <a:ext uri="{FF2B5EF4-FFF2-40B4-BE49-F238E27FC236}">
                <a16:creationId xmlns:a16="http://schemas.microsoft.com/office/drawing/2014/main" id="{FFCD7BF3-37AA-4EFF-9715-E789AACBF61E}"/>
              </a:ext>
            </a:extLst>
          </p:cNvPr>
          <p:cNvSpPr/>
          <p:nvPr/>
        </p:nvSpPr>
        <p:spPr>
          <a:xfrm>
            <a:off x="3200400" y="2286000"/>
            <a:ext cx="5230842" cy="129540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u="sng" dirty="0" smtClean="0"/>
              <a:t>Fact</a:t>
            </a:r>
            <a:r>
              <a:rPr lang="en-US" dirty="0" smtClean="0"/>
              <a:t>: Using this implementation improves the run time of find() from log(n) to  almost constant</a:t>
            </a:r>
            <a:endParaRPr lang="en-US" dirty="0"/>
          </a:p>
        </p:txBody>
      </p:sp>
      <p:sp>
        <p:nvSpPr>
          <p:cNvPr id="8" name="Rounded Rectangle 27">
            <a:extLst>
              <a:ext uri="{FF2B5EF4-FFF2-40B4-BE49-F238E27FC236}">
                <a16:creationId xmlns:a16="http://schemas.microsoft.com/office/drawing/2014/main" id="{FFCD7BF3-37AA-4EFF-9715-E789AACBF61E}"/>
              </a:ext>
            </a:extLst>
          </p:cNvPr>
          <p:cNvSpPr/>
          <p:nvPr/>
        </p:nvSpPr>
        <p:spPr>
          <a:xfrm>
            <a:off x="3352800" y="3723843"/>
            <a:ext cx="5334000" cy="543357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 smtClean="0"/>
              <a:t>For details read Section </a:t>
            </a:r>
            <a:r>
              <a:rPr lang="en-US" sz="2000" dirty="0"/>
              <a:t>5.1.4 </a:t>
            </a:r>
            <a:r>
              <a:rPr lang="en-US" sz="2000" dirty="0" smtClean="0"/>
              <a:t>“Path compression”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8283008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Minimum Spanning Trees</a:t>
            </a:r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Graphs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1-</a:t>
            </a:r>
            <a:fld id="{D853AF66-F910-4452-A27F-7AC4FAE1D9A1}" type="slidenum">
              <a:rPr lang="en-US" altLang="en-US" smtClean="0"/>
              <a:pPr/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00988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Homework and Reading for next time</a:t>
            </a:r>
            <a:endParaRPr lang="en-CA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altLang="en-US" sz="2400" dirty="0"/>
              <a:t>Exercises from the Book:</a:t>
            </a:r>
          </a:p>
          <a:p>
            <a:pPr marL="0" indent="0">
              <a:buNone/>
            </a:pPr>
            <a:r>
              <a:rPr lang="en-US" altLang="en-US" sz="2400" dirty="0">
                <a:sym typeface="Symbol" pitchFamily="18" charset="2"/>
              </a:rPr>
              <a:t>	5.1,  5.2, 5.3, 5.4, 5.8, </a:t>
            </a:r>
            <a:r>
              <a:rPr lang="en-US" altLang="en-US" sz="2400" dirty="0" smtClean="0">
                <a:sym typeface="Symbol" pitchFamily="18" charset="2"/>
              </a:rPr>
              <a:t>5.9, 5.11, 5.12</a:t>
            </a:r>
            <a:endParaRPr lang="en-US" altLang="en-US" sz="2400" dirty="0">
              <a:sym typeface="Symbol" pitchFamily="18" charset="2"/>
            </a:endParaRPr>
          </a:p>
          <a:p>
            <a:pPr marL="0" indent="0">
              <a:buNone/>
            </a:pPr>
            <a:r>
              <a:rPr lang="en-US" altLang="en-US" sz="2400" dirty="0">
                <a:sym typeface="Symbol" pitchFamily="18" charset="2"/>
              </a:rPr>
              <a:t>Reading</a:t>
            </a:r>
          </a:p>
          <a:p>
            <a:pPr marL="0" indent="0">
              <a:buNone/>
            </a:pPr>
            <a:r>
              <a:rPr lang="en-US" altLang="en-US" sz="2400" dirty="0">
                <a:sym typeface="Symbol" pitchFamily="18" charset="2"/>
              </a:rPr>
              <a:t>	5.1.4, 5.2, </a:t>
            </a:r>
            <a:r>
              <a:rPr lang="en-US" altLang="en-US" sz="2400" dirty="0" smtClean="0">
                <a:sym typeface="Symbol" pitchFamily="18" charset="2"/>
              </a:rPr>
              <a:t>6.1, 6.2</a:t>
            </a:r>
            <a:endParaRPr lang="en-US" altLang="en-US" sz="2400" dirty="0">
              <a:sym typeface="Symbol" pitchFamily="18" charset="2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Huffman Code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1-</a:t>
            </a:r>
            <a:fld id="{D853AF66-F910-4452-A27F-7AC4FAE1D9A1}" type="slidenum">
              <a:rPr lang="en-US" altLang="en-US" smtClean="0"/>
              <a:pPr/>
              <a:t>20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352198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</a:pPr>
            <a:r>
              <a:rPr lang="en-US" sz="3600" dirty="0"/>
              <a:t>Minimum Spanning Tree (MST)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Graphs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1-</a:t>
            </a:r>
            <a:fld id="{D853AF66-F910-4452-A27F-7AC4FAE1D9A1}" type="slidenum">
              <a:rPr lang="en-US" altLang="en-US" smtClean="0"/>
              <a:pPr/>
              <a:t>3</a:t>
            </a:fld>
            <a:endParaRPr lang="en-US" alt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Content Placeholder 6"/>
              <p:cNvSpPr>
                <a:spLocks noGrp="1"/>
              </p:cNvSpPr>
              <p:nvPr>
                <p:ph idx="1"/>
              </p:nvPr>
            </p:nvSpPr>
            <p:spPr>
              <a:xfrm>
                <a:off x="628650" y="1862570"/>
                <a:ext cx="7886700" cy="4351338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sz="2000" dirty="0"/>
                  <a:t>Let G=(V,E) be an undirected connected graph.</a:t>
                </a:r>
              </a:p>
              <a:p>
                <a:pPr marL="0" indent="0">
                  <a:buNone/>
                </a:pPr>
                <a:r>
                  <a:rPr lang="en-US" sz="2000" dirty="0"/>
                  <a:t>A subset T⊆E is called a </a:t>
                </a:r>
                <a:r>
                  <a:rPr lang="en-US" sz="2000" i="1" dirty="0">
                    <a:solidFill>
                      <a:srgbClr val="FF0000"/>
                    </a:solidFill>
                  </a:rPr>
                  <a:t>spanning tree </a:t>
                </a:r>
                <a:r>
                  <a:rPr lang="en-US" sz="2000" dirty="0"/>
                  <a:t>of G if (V, T) is a tree.</a:t>
                </a:r>
              </a:p>
              <a:p>
                <a:pPr marL="0" indent="0">
                  <a:buNone/>
                </a:pPr>
                <a:r>
                  <a:rPr lang="en-US" sz="2000" dirty="0"/>
                  <a:t>That is, T has |V|-1 edges and the graph (V,T) is connected.</a:t>
                </a:r>
              </a:p>
              <a:p>
                <a:pPr marL="0" indent="0">
                  <a:buNone/>
                </a:pPr>
                <a:endParaRPr lang="en-US" sz="2000" dirty="0"/>
              </a:p>
              <a:p>
                <a:pPr marL="0" indent="0">
                  <a:buNone/>
                </a:pPr>
                <a:r>
                  <a:rPr lang="en-US" sz="2000" dirty="0"/>
                  <a:t>Suppose that each edge e has a positive weight </a:t>
                </a:r>
                <a:r>
                  <a:rPr lang="en-US" sz="2000" dirty="0" err="1"/>
                  <a:t>c</a:t>
                </a:r>
                <a:r>
                  <a:rPr lang="en-US" sz="2000" baseline="-25000" dirty="0" err="1"/>
                  <a:t>e</a:t>
                </a:r>
                <a:r>
                  <a:rPr lang="en-US" sz="2000" dirty="0"/>
                  <a:t>&gt;0.</a:t>
                </a:r>
              </a:p>
              <a:p>
                <a:pPr marL="0" indent="0">
                  <a:buNone/>
                </a:pPr>
                <a:r>
                  <a:rPr lang="en-US" sz="2000" dirty="0"/>
                  <a:t>Then every spanning tree has an </a:t>
                </a:r>
                <a:r>
                  <a:rPr lang="en-US" sz="2000" kern="0" dirty="0">
                    <a:solidFill>
                      <a:srgbClr val="000000"/>
                    </a:solidFill>
                    <a:latin typeface="Arial Narrow"/>
                    <a:cs typeface="Times New Roman"/>
                    <a:sym typeface="Symbol"/>
                  </a:rPr>
                  <a:t>associated weight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supHide m:val="on"/>
                        <m:ctrlPr>
                          <a:rPr lang="en-US" sz="2000" i="1" kern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Times New Roman"/>
                            <a:sym typeface="Symbol"/>
                          </a:rPr>
                        </m:ctrlPr>
                      </m:naryPr>
                      <m:sub>
                        <m:r>
                          <m:rPr>
                            <m:brk m:alnAt="7"/>
                          </m:rPr>
                          <a:rPr lang="en-US" sz="2000" b="0" i="1" kern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Times New Roman"/>
                            <a:sym typeface="Symbol"/>
                          </a:rPr>
                          <m:t>𝑒</m:t>
                        </m:r>
                        <m:r>
                          <a:rPr lang="en-US" sz="2000" b="0" i="1" kern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Times New Roman"/>
                            <a:sym typeface="Symbol"/>
                          </a:rPr>
                          <m:t>∈</m:t>
                        </m:r>
                        <m:r>
                          <a:rPr lang="en-US" sz="2000" b="0" i="1" kern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Times New Roman"/>
                            <a:sym typeface="Symbol"/>
                          </a:rPr>
                          <m:t>𝑇</m:t>
                        </m:r>
                      </m:sub>
                      <m:sup/>
                      <m:e>
                        <m:sSub>
                          <m:sSubPr>
                            <m:ctrlPr>
                              <a:rPr lang="en-US" sz="2000" b="0" i="1" kern="0" smtClean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  <a:cs typeface="Times New Roman"/>
                                <a:sym typeface="Symbol"/>
                              </a:rPr>
                            </m:ctrlPr>
                          </m:sSubPr>
                          <m:e>
                            <m:r>
                              <a:rPr lang="en-US" sz="2000" b="0" i="1" kern="0" smtClean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  <a:cs typeface="Times New Roman"/>
                                <a:sym typeface="Symbol"/>
                              </a:rPr>
                              <m:t>𝑐</m:t>
                            </m:r>
                          </m:e>
                          <m:sub>
                            <m:r>
                              <a:rPr lang="en-US" sz="2000" b="0" i="1" kern="0" smtClean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  <a:cs typeface="Times New Roman"/>
                                <a:sym typeface="Symbol"/>
                              </a:rPr>
                              <m:t>𝑒</m:t>
                            </m:r>
                          </m:sub>
                        </m:sSub>
                      </m:e>
                    </m:nary>
                  </m:oMath>
                </a14:m>
                <a:r>
                  <a:rPr lang="en-US" sz="2000" dirty="0"/>
                  <a:t>.</a:t>
                </a:r>
              </a:p>
              <a:p>
                <a:pPr marL="0" indent="0">
                  <a:buNone/>
                </a:pPr>
                <a:endParaRPr lang="en-US" sz="2000" dirty="0"/>
              </a:p>
              <a:p>
                <a:pPr marL="0" indent="0">
                  <a:buNone/>
                </a:pPr>
                <a:r>
                  <a:rPr lang="en-US" sz="2000" u="sng" dirty="0"/>
                  <a:t>The Minimum Spanning Tree Problem (MST)</a:t>
                </a:r>
              </a:p>
              <a:p>
                <a:pPr marL="0" indent="0">
                  <a:buNone/>
                </a:pPr>
                <a:r>
                  <a:rPr lang="en-US" sz="2000" u="sng" dirty="0"/>
                  <a:t>Input</a:t>
                </a:r>
                <a:r>
                  <a:rPr lang="en-US" sz="2000" dirty="0"/>
                  <a:t>: an undirected graph G = (V,E) with weights on the edges {</a:t>
                </a:r>
                <a:r>
                  <a:rPr lang="en-US" sz="2000" dirty="0" err="1"/>
                  <a:t>c</a:t>
                </a:r>
                <a:r>
                  <a:rPr lang="en-US" sz="2000" baseline="-25000" dirty="0" err="1"/>
                  <a:t>e</a:t>
                </a:r>
                <a:r>
                  <a:rPr lang="en-US" sz="2000" dirty="0"/>
                  <a:t> : </a:t>
                </a:r>
                <a:r>
                  <a:rPr lang="en-US" sz="2000" dirty="0" err="1"/>
                  <a:t>e∈E</a:t>
                </a:r>
                <a:r>
                  <a:rPr lang="en-US" sz="2000" dirty="0"/>
                  <a:t>}</a:t>
                </a:r>
              </a:p>
              <a:p>
                <a:pPr marL="0" indent="0">
                  <a:buNone/>
                </a:pPr>
                <a:r>
                  <a:rPr lang="en-US" sz="2000" u="sng" dirty="0"/>
                  <a:t>Output</a:t>
                </a:r>
                <a:r>
                  <a:rPr lang="en-US" sz="2000" dirty="0"/>
                  <a:t>: a spanning tree of minimum weight</a:t>
                </a:r>
              </a:p>
            </p:txBody>
          </p:sp>
        </mc:Choice>
        <mc:Fallback xmlns="">
          <p:sp>
            <p:nvSpPr>
              <p:cNvPr id="7" name="Content Placeholder 6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28650" y="1862570"/>
                <a:ext cx="7886700" cy="4351338"/>
              </a:xfrm>
              <a:blipFill>
                <a:blip r:embed="rId2"/>
                <a:stretch>
                  <a:fillRect l="-773" t="-154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050410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</a:pPr>
            <a:r>
              <a:rPr lang="en-US" sz="3600" dirty="0"/>
              <a:t>Minimum Spanning Tree (MST)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Graphs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1-</a:t>
            </a:r>
            <a:fld id="{D853AF66-F910-4452-A27F-7AC4FAE1D9A1}" type="slidenum">
              <a:rPr lang="en-US" altLang="en-US" smtClean="0"/>
              <a:pPr/>
              <a:t>4</a:t>
            </a:fld>
            <a:endParaRPr lang="en-US" altLang="en-US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28650" y="1862570"/>
            <a:ext cx="78867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2000" dirty="0"/>
          </a:p>
        </p:txBody>
      </p:sp>
      <p:sp>
        <p:nvSpPr>
          <p:cNvPr id="64" name="TextBox 63"/>
          <p:cNvSpPr txBox="1"/>
          <p:nvPr/>
        </p:nvSpPr>
        <p:spPr>
          <a:xfrm>
            <a:off x="4850545" y="2682591"/>
            <a:ext cx="90255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800" dirty="0">
                <a:latin typeface="+mn-lt"/>
              </a:rPr>
              <a:t>MST:</a:t>
            </a:r>
          </a:p>
        </p:txBody>
      </p:sp>
      <p:grpSp>
        <p:nvGrpSpPr>
          <p:cNvPr id="8" name="Group 7"/>
          <p:cNvGrpSpPr/>
          <p:nvPr/>
        </p:nvGrpSpPr>
        <p:grpSpPr>
          <a:xfrm>
            <a:off x="990600" y="2209800"/>
            <a:ext cx="3276600" cy="3810000"/>
            <a:chOff x="990600" y="2209800"/>
            <a:chExt cx="3276600" cy="3810000"/>
          </a:xfrm>
        </p:grpSpPr>
        <p:grpSp>
          <p:nvGrpSpPr>
            <p:cNvPr id="17" name="Group 16"/>
            <p:cNvGrpSpPr/>
            <p:nvPr/>
          </p:nvGrpSpPr>
          <p:grpSpPr>
            <a:xfrm>
              <a:off x="990600" y="2209800"/>
              <a:ext cx="3276600" cy="3810000"/>
              <a:chOff x="990600" y="2562255"/>
              <a:chExt cx="3276600" cy="3810000"/>
            </a:xfrm>
          </p:grpSpPr>
          <p:sp>
            <p:nvSpPr>
              <p:cNvPr id="21" name="Oval 20"/>
              <p:cNvSpPr/>
              <p:nvPr/>
            </p:nvSpPr>
            <p:spPr>
              <a:xfrm>
                <a:off x="2286000" y="2562255"/>
                <a:ext cx="304800" cy="304800"/>
              </a:xfrm>
              <a:prstGeom prst="ellips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/>
                  <a:t>a</a:t>
                </a:r>
              </a:p>
            </p:txBody>
          </p:sp>
          <p:cxnSp>
            <p:nvCxnSpPr>
              <p:cNvPr id="22" name="Straight Arrow Connector 21"/>
              <p:cNvCxnSpPr>
                <a:stCxn id="21" idx="5"/>
                <a:endCxn id="24" idx="1"/>
              </p:cNvCxnSpPr>
              <p:nvPr/>
            </p:nvCxnSpPr>
            <p:spPr>
              <a:xfrm>
                <a:off x="2546163" y="2822418"/>
                <a:ext cx="622674" cy="851274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3" name="Oval 22"/>
              <p:cNvSpPr/>
              <p:nvPr/>
            </p:nvSpPr>
            <p:spPr>
              <a:xfrm>
                <a:off x="1524000" y="3629055"/>
                <a:ext cx="304800" cy="304800"/>
              </a:xfrm>
              <a:prstGeom prst="ellips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/>
                  <a:t>b</a:t>
                </a:r>
              </a:p>
            </p:txBody>
          </p:sp>
          <p:sp>
            <p:nvSpPr>
              <p:cNvPr id="24" name="Oval 23"/>
              <p:cNvSpPr/>
              <p:nvPr/>
            </p:nvSpPr>
            <p:spPr>
              <a:xfrm>
                <a:off x="3124200" y="3629055"/>
                <a:ext cx="304800" cy="304800"/>
              </a:xfrm>
              <a:prstGeom prst="ellips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/>
                  <a:t>c</a:t>
                </a:r>
              </a:p>
            </p:txBody>
          </p:sp>
          <p:sp>
            <p:nvSpPr>
              <p:cNvPr id="25" name="Oval 24"/>
              <p:cNvSpPr/>
              <p:nvPr/>
            </p:nvSpPr>
            <p:spPr>
              <a:xfrm>
                <a:off x="990600" y="4924455"/>
                <a:ext cx="304800" cy="304800"/>
              </a:xfrm>
              <a:prstGeom prst="ellips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/>
                  <a:t>d</a:t>
                </a:r>
              </a:p>
            </p:txBody>
          </p:sp>
          <p:sp>
            <p:nvSpPr>
              <p:cNvPr id="26" name="Oval 25"/>
              <p:cNvSpPr/>
              <p:nvPr/>
            </p:nvSpPr>
            <p:spPr>
              <a:xfrm>
                <a:off x="2286000" y="4924455"/>
                <a:ext cx="304800" cy="304800"/>
              </a:xfrm>
              <a:prstGeom prst="ellips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/>
                  <a:t>e</a:t>
                </a:r>
              </a:p>
            </p:txBody>
          </p:sp>
          <p:sp>
            <p:nvSpPr>
              <p:cNvPr id="27" name="Oval 26"/>
              <p:cNvSpPr/>
              <p:nvPr/>
            </p:nvSpPr>
            <p:spPr>
              <a:xfrm>
                <a:off x="3962400" y="4924455"/>
                <a:ext cx="304800" cy="304800"/>
              </a:xfrm>
              <a:prstGeom prst="ellips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/>
                  <a:t>f</a:t>
                </a:r>
              </a:p>
            </p:txBody>
          </p:sp>
          <p:sp>
            <p:nvSpPr>
              <p:cNvPr id="28" name="Oval 27"/>
              <p:cNvSpPr/>
              <p:nvPr/>
            </p:nvSpPr>
            <p:spPr>
              <a:xfrm>
                <a:off x="3200400" y="6067455"/>
                <a:ext cx="304800" cy="304800"/>
              </a:xfrm>
              <a:prstGeom prst="ellips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/>
                  <a:t>h</a:t>
                </a:r>
              </a:p>
            </p:txBody>
          </p:sp>
          <p:cxnSp>
            <p:nvCxnSpPr>
              <p:cNvPr id="29" name="Straight Arrow Connector 28"/>
              <p:cNvCxnSpPr>
                <a:stCxn id="21" idx="3"/>
                <a:endCxn id="23" idx="7"/>
              </p:cNvCxnSpPr>
              <p:nvPr/>
            </p:nvCxnSpPr>
            <p:spPr>
              <a:xfrm flipH="1">
                <a:off x="1784163" y="2822418"/>
                <a:ext cx="546474" cy="851274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Arrow Connector 29"/>
              <p:cNvCxnSpPr>
                <a:stCxn id="24" idx="5"/>
                <a:endCxn id="27" idx="0"/>
              </p:cNvCxnSpPr>
              <p:nvPr/>
            </p:nvCxnSpPr>
            <p:spPr>
              <a:xfrm>
                <a:off x="3384363" y="3889218"/>
                <a:ext cx="730437" cy="1035237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Straight Arrow Connector 31"/>
              <p:cNvCxnSpPr>
                <a:stCxn id="23" idx="4"/>
                <a:endCxn id="25" idx="0"/>
              </p:cNvCxnSpPr>
              <p:nvPr/>
            </p:nvCxnSpPr>
            <p:spPr>
              <a:xfrm flipH="1">
                <a:off x="1143000" y="3933855"/>
                <a:ext cx="533400" cy="990600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Arrow Connector 34"/>
              <p:cNvCxnSpPr>
                <a:stCxn id="26" idx="2"/>
              </p:cNvCxnSpPr>
              <p:nvPr/>
            </p:nvCxnSpPr>
            <p:spPr>
              <a:xfrm flipH="1">
                <a:off x="1295400" y="5076855"/>
                <a:ext cx="990600" cy="0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Straight Arrow Connector 37"/>
              <p:cNvCxnSpPr>
                <a:stCxn id="24" idx="3"/>
                <a:endCxn id="25" idx="7"/>
              </p:cNvCxnSpPr>
              <p:nvPr/>
            </p:nvCxnSpPr>
            <p:spPr>
              <a:xfrm flipH="1">
                <a:off x="1250763" y="3889218"/>
                <a:ext cx="1918074" cy="1079874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" name="Straight Arrow Connector 38"/>
              <p:cNvCxnSpPr>
                <a:stCxn id="28" idx="1"/>
                <a:endCxn id="25" idx="5"/>
              </p:cNvCxnSpPr>
              <p:nvPr/>
            </p:nvCxnSpPr>
            <p:spPr>
              <a:xfrm flipH="1" flipV="1">
                <a:off x="1250763" y="5184618"/>
                <a:ext cx="1994274" cy="927474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" name="Straight Arrow Connector 39"/>
              <p:cNvCxnSpPr>
                <a:stCxn id="28" idx="0"/>
                <a:endCxn id="24" idx="4"/>
              </p:cNvCxnSpPr>
              <p:nvPr/>
            </p:nvCxnSpPr>
            <p:spPr>
              <a:xfrm flipH="1" flipV="1">
                <a:off x="3276600" y="3933855"/>
                <a:ext cx="76200" cy="2133600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2" name="Oval 41"/>
              <p:cNvSpPr/>
              <p:nvPr/>
            </p:nvSpPr>
            <p:spPr>
              <a:xfrm>
                <a:off x="1752600" y="6067455"/>
                <a:ext cx="304800" cy="304800"/>
              </a:xfrm>
              <a:prstGeom prst="ellips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/>
                  <a:t>g</a:t>
                </a:r>
              </a:p>
            </p:txBody>
          </p:sp>
          <p:cxnSp>
            <p:nvCxnSpPr>
              <p:cNvPr id="43" name="Straight Arrow Connector 42"/>
              <p:cNvCxnSpPr>
                <a:stCxn id="42" idx="1"/>
                <a:endCxn id="25" idx="4"/>
              </p:cNvCxnSpPr>
              <p:nvPr/>
            </p:nvCxnSpPr>
            <p:spPr>
              <a:xfrm flipH="1" flipV="1">
                <a:off x="1143000" y="5229255"/>
                <a:ext cx="654237" cy="882837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Straight Arrow Connector 43"/>
              <p:cNvCxnSpPr>
                <a:stCxn id="27" idx="3"/>
                <a:endCxn id="42" idx="7"/>
              </p:cNvCxnSpPr>
              <p:nvPr/>
            </p:nvCxnSpPr>
            <p:spPr>
              <a:xfrm flipH="1">
                <a:off x="2012763" y="5184618"/>
                <a:ext cx="1994274" cy="927474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Straight Arrow Connector 45"/>
              <p:cNvCxnSpPr>
                <a:stCxn id="21" idx="4"/>
                <a:endCxn id="26" idx="0"/>
              </p:cNvCxnSpPr>
              <p:nvPr/>
            </p:nvCxnSpPr>
            <p:spPr>
              <a:xfrm>
                <a:off x="2438400" y="2867055"/>
                <a:ext cx="0" cy="2057400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6" name="TextBox 42"/>
            <p:cNvSpPr txBox="1">
              <a:spLocks noChangeArrowheads="1"/>
            </p:cNvSpPr>
            <p:nvPr/>
          </p:nvSpPr>
          <p:spPr bwMode="auto">
            <a:xfrm>
              <a:off x="2836194" y="2568195"/>
              <a:ext cx="290464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 Narrow" pitchFamily="34" charset="0"/>
                  <a:cs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 Narrow" pitchFamily="34" charset="0"/>
                  <a:cs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 dirty="0">
                  <a:solidFill>
                    <a:srgbClr val="000000"/>
                  </a:solidFill>
                </a:rPr>
                <a:t>1</a:t>
              </a:r>
            </a:p>
          </p:txBody>
        </p:sp>
        <p:sp>
          <p:nvSpPr>
            <p:cNvPr id="67" name="TextBox 42"/>
            <p:cNvSpPr txBox="1">
              <a:spLocks noChangeArrowheads="1"/>
            </p:cNvSpPr>
            <p:nvPr/>
          </p:nvSpPr>
          <p:spPr bwMode="auto">
            <a:xfrm>
              <a:off x="2157225" y="3221738"/>
              <a:ext cx="290464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 Narrow" pitchFamily="34" charset="0"/>
                  <a:cs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 Narrow" pitchFamily="34" charset="0"/>
                  <a:cs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 dirty="0">
                  <a:solidFill>
                    <a:srgbClr val="000000"/>
                  </a:solidFill>
                </a:rPr>
                <a:t>3</a:t>
              </a:r>
            </a:p>
          </p:txBody>
        </p:sp>
        <p:sp>
          <p:nvSpPr>
            <p:cNvPr id="68" name="TextBox 42"/>
            <p:cNvSpPr txBox="1">
              <a:spLocks noChangeArrowheads="1"/>
            </p:cNvSpPr>
            <p:nvPr/>
          </p:nvSpPr>
          <p:spPr bwMode="auto">
            <a:xfrm>
              <a:off x="1744662" y="3880550"/>
              <a:ext cx="290464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 Narrow" pitchFamily="34" charset="0"/>
                  <a:cs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 Narrow" pitchFamily="34" charset="0"/>
                  <a:cs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 dirty="0">
                  <a:solidFill>
                    <a:srgbClr val="000000"/>
                  </a:solidFill>
                </a:rPr>
                <a:t>8</a:t>
              </a:r>
            </a:p>
          </p:txBody>
        </p:sp>
        <p:sp>
          <p:nvSpPr>
            <p:cNvPr id="69" name="TextBox 42"/>
            <p:cNvSpPr txBox="1">
              <a:spLocks noChangeArrowheads="1"/>
            </p:cNvSpPr>
            <p:nvPr/>
          </p:nvSpPr>
          <p:spPr bwMode="auto">
            <a:xfrm>
              <a:off x="1313749" y="5325732"/>
              <a:ext cx="290464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 Narrow" pitchFamily="34" charset="0"/>
                  <a:cs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 Narrow" pitchFamily="34" charset="0"/>
                  <a:cs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 dirty="0">
                  <a:solidFill>
                    <a:srgbClr val="000000"/>
                  </a:solidFill>
                </a:rPr>
                <a:t>1</a:t>
              </a:r>
            </a:p>
          </p:txBody>
        </p:sp>
        <p:sp>
          <p:nvSpPr>
            <p:cNvPr id="70" name="TextBox 42"/>
            <p:cNvSpPr txBox="1">
              <a:spLocks noChangeArrowheads="1"/>
            </p:cNvSpPr>
            <p:nvPr/>
          </p:nvSpPr>
          <p:spPr bwMode="auto">
            <a:xfrm>
              <a:off x="2811462" y="5650468"/>
              <a:ext cx="290464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 Narrow" pitchFamily="34" charset="0"/>
                  <a:cs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 Narrow" pitchFamily="34" charset="0"/>
                  <a:cs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 dirty="0">
                  <a:solidFill>
                    <a:srgbClr val="000000"/>
                  </a:solidFill>
                </a:rPr>
                <a:t>7</a:t>
              </a:r>
            </a:p>
          </p:txBody>
        </p:sp>
        <p:sp>
          <p:nvSpPr>
            <p:cNvPr id="71" name="TextBox 42"/>
            <p:cNvSpPr txBox="1">
              <a:spLocks noChangeArrowheads="1"/>
            </p:cNvSpPr>
            <p:nvPr/>
          </p:nvSpPr>
          <p:spPr bwMode="auto">
            <a:xfrm>
              <a:off x="3622436" y="3695328"/>
              <a:ext cx="312738" cy="369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 Narrow" pitchFamily="34" charset="0"/>
                  <a:cs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 Narrow" pitchFamily="34" charset="0"/>
                  <a:cs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 dirty="0">
                  <a:solidFill>
                    <a:srgbClr val="000000"/>
                  </a:solidFill>
                </a:rPr>
                <a:t>2</a:t>
              </a:r>
            </a:p>
          </p:txBody>
        </p:sp>
        <p:sp>
          <p:nvSpPr>
            <p:cNvPr id="72" name="TextBox 42"/>
            <p:cNvSpPr txBox="1">
              <a:spLocks noChangeArrowheads="1"/>
            </p:cNvSpPr>
            <p:nvPr/>
          </p:nvSpPr>
          <p:spPr bwMode="auto">
            <a:xfrm>
              <a:off x="3050900" y="4019130"/>
              <a:ext cx="290464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 Narrow" pitchFamily="34" charset="0"/>
                  <a:cs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 Narrow" pitchFamily="34" charset="0"/>
                  <a:cs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 dirty="0">
                  <a:solidFill>
                    <a:srgbClr val="000000"/>
                  </a:solidFill>
                </a:rPr>
                <a:t>3</a:t>
              </a:r>
            </a:p>
          </p:txBody>
        </p:sp>
        <p:sp>
          <p:nvSpPr>
            <p:cNvPr id="73" name="TextBox 42"/>
            <p:cNvSpPr txBox="1">
              <a:spLocks noChangeArrowheads="1"/>
            </p:cNvSpPr>
            <p:nvPr/>
          </p:nvSpPr>
          <p:spPr bwMode="auto">
            <a:xfrm>
              <a:off x="1893093" y="4389664"/>
              <a:ext cx="290464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 Narrow" pitchFamily="34" charset="0"/>
                  <a:cs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 Narrow" pitchFamily="34" charset="0"/>
                  <a:cs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 dirty="0">
                  <a:solidFill>
                    <a:srgbClr val="000000"/>
                  </a:solidFill>
                </a:rPr>
                <a:t>5</a:t>
              </a:r>
            </a:p>
          </p:txBody>
        </p:sp>
        <p:sp>
          <p:nvSpPr>
            <p:cNvPr id="74" name="TextBox 42"/>
            <p:cNvSpPr txBox="1">
              <a:spLocks noChangeArrowheads="1"/>
            </p:cNvSpPr>
            <p:nvPr/>
          </p:nvSpPr>
          <p:spPr bwMode="auto">
            <a:xfrm>
              <a:off x="3573462" y="4876800"/>
              <a:ext cx="312738" cy="369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 Narrow" pitchFamily="34" charset="0"/>
                  <a:cs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 Narrow" pitchFamily="34" charset="0"/>
                  <a:cs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 dirty="0">
                  <a:solidFill>
                    <a:srgbClr val="000000"/>
                  </a:solidFill>
                </a:rPr>
                <a:t>2</a:t>
              </a:r>
            </a:p>
          </p:txBody>
        </p:sp>
        <p:sp>
          <p:nvSpPr>
            <p:cNvPr id="75" name="TextBox 42"/>
            <p:cNvSpPr txBox="1">
              <a:spLocks noChangeArrowheads="1"/>
            </p:cNvSpPr>
            <p:nvPr/>
          </p:nvSpPr>
          <p:spPr bwMode="auto">
            <a:xfrm>
              <a:off x="1204553" y="3786242"/>
              <a:ext cx="290464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 Narrow" pitchFamily="34" charset="0"/>
                  <a:cs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 Narrow" pitchFamily="34" charset="0"/>
                  <a:cs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 dirty="0">
                  <a:solidFill>
                    <a:srgbClr val="000000"/>
                  </a:solidFill>
                </a:rPr>
                <a:t>1</a:t>
              </a:r>
            </a:p>
          </p:txBody>
        </p:sp>
        <p:sp>
          <p:nvSpPr>
            <p:cNvPr id="78" name="TextBox 42"/>
            <p:cNvSpPr txBox="1">
              <a:spLocks noChangeArrowheads="1"/>
            </p:cNvSpPr>
            <p:nvPr/>
          </p:nvSpPr>
          <p:spPr bwMode="auto">
            <a:xfrm>
              <a:off x="1744662" y="2667000"/>
              <a:ext cx="312738" cy="369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 Narrow" pitchFamily="34" charset="0"/>
                  <a:cs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 Narrow" pitchFamily="34" charset="0"/>
                  <a:cs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 dirty="0">
                  <a:solidFill>
                    <a:srgbClr val="000000"/>
                  </a:solidFill>
                </a:rPr>
                <a:t>2</a:t>
              </a:r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5334000" y="2209800"/>
            <a:ext cx="3276600" cy="3810000"/>
            <a:chOff x="5334000" y="2209800"/>
            <a:chExt cx="3276600" cy="3810000"/>
          </a:xfrm>
        </p:grpSpPr>
        <p:grpSp>
          <p:nvGrpSpPr>
            <p:cNvPr id="47" name="Group 46"/>
            <p:cNvGrpSpPr/>
            <p:nvPr/>
          </p:nvGrpSpPr>
          <p:grpSpPr>
            <a:xfrm>
              <a:off x="5334000" y="2209800"/>
              <a:ext cx="3276600" cy="3810000"/>
              <a:chOff x="5334000" y="2590800"/>
              <a:chExt cx="3276600" cy="3810000"/>
            </a:xfrm>
          </p:grpSpPr>
          <p:sp>
            <p:nvSpPr>
              <p:cNvPr id="48" name="Oval 47"/>
              <p:cNvSpPr/>
              <p:nvPr/>
            </p:nvSpPr>
            <p:spPr>
              <a:xfrm>
                <a:off x="6629400" y="2590800"/>
                <a:ext cx="304800" cy="304800"/>
              </a:xfrm>
              <a:prstGeom prst="ellips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/>
                  <a:t>a</a:t>
                </a:r>
              </a:p>
            </p:txBody>
          </p:sp>
          <p:sp>
            <p:nvSpPr>
              <p:cNvPr id="49" name="Oval 48"/>
              <p:cNvSpPr/>
              <p:nvPr/>
            </p:nvSpPr>
            <p:spPr>
              <a:xfrm>
                <a:off x="5867400" y="3657600"/>
                <a:ext cx="304800" cy="304800"/>
              </a:xfrm>
              <a:prstGeom prst="ellips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/>
                  <a:t>b</a:t>
                </a:r>
              </a:p>
            </p:txBody>
          </p:sp>
          <p:sp>
            <p:nvSpPr>
              <p:cNvPr id="51" name="Oval 50"/>
              <p:cNvSpPr/>
              <p:nvPr/>
            </p:nvSpPr>
            <p:spPr>
              <a:xfrm>
                <a:off x="7467600" y="3657600"/>
                <a:ext cx="304800" cy="304800"/>
              </a:xfrm>
              <a:prstGeom prst="ellips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/>
                  <a:t>c</a:t>
                </a:r>
              </a:p>
            </p:txBody>
          </p:sp>
          <p:sp>
            <p:nvSpPr>
              <p:cNvPr id="52" name="Oval 51"/>
              <p:cNvSpPr/>
              <p:nvPr/>
            </p:nvSpPr>
            <p:spPr>
              <a:xfrm>
                <a:off x="5334000" y="4953000"/>
                <a:ext cx="304800" cy="304800"/>
              </a:xfrm>
              <a:prstGeom prst="ellips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/>
                  <a:t>d</a:t>
                </a:r>
              </a:p>
            </p:txBody>
          </p:sp>
          <p:sp>
            <p:nvSpPr>
              <p:cNvPr id="53" name="Oval 52"/>
              <p:cNvSpPr/>
              <p:nvPr/>
            </p:nvSpPr>
            <p:spPr>
              <a:xfrm>
                <a:off x="6629400" y="4953000"/>
                <a:ext cx="304800" cy="304800"/>
              </a:xfrm>
              <a:prstGeom prst="ellips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/>
                  <a:t>e</a:t>
                </a:r>
              </a:p>
            </p:txBody>
          </p:sp>
          <p:sp>
            <p:nvSpPr>
              <p:cNvPr id="54" name="Oval 53"/>
              <p:cNvSpPr/>
              <p:nvPr/>
            </p:nvSpPr>
            <p:spPr>
              <a:xfrm>
                <a:off x="8305800" y="4953000"/>
                <a:ext cx="304800" cy="304800"/>
              </a:xfrm>
              <a:prstGeom prst="ellips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/>
                  <a:t>f</a:t>
                </a:r>
              </a:p>
            </p:txBody>
          </p:sp>
          <p:sp>
            <p:nvSpPr>
              <p:cNvPr id="55" name="Oval 54"/>
              <p:cNvSpPr/>
              <p:nvPr/>
            </p:nvSpPr>
            <p:spPr>
              <a:xfrm>
                <a:off x="7543800" y="6096000"/>
                <a:ext cx="304800" cy="304800"/>
              </a:xfrm>
              <a:prstGeom prst="ellips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/>
                  <a:t>h</a:t>
                </a:r>
              </a:p>
            </p:txBody>
          </p:sp>
          <p:cxnSp>
            <p:nvCxnSpPr>
              <p:cNvPr id="56" name="Straight Arrow Connector 55"/>
              <p:cNvCxnSpPr>
                <a:stCxn id="48" idx="3"/>
                <a:endCxn id="49" idx="7"/>
              </p:cNvCxnSpPr>
              <p:nvPr/>
            </p:nvCxnSpPr>
            <p:spPr>
              <a:xfrm flipH="1">
                <a:off x="6127563" y="2850963"/>
                <a:ext cx="546474" cy="851274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" name="Straight Arrow Connector 56"/>
              <p:cNvCxnSpPr>
                <a:stCxn id="49" idx="4"/>
                <a:endCxn id="52" idx="0"/>
              </p:cNvCxnSpPr>
              <p:nvPr/>
            </p:nvCxnSpPr>
            <p:spPr>
              <a:xfrm flipH="1">
                <a:off x="5486400" y="3962400"/>
                <a:ext cx="533400" cy="990600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" name="Straight Arrow Connector 57"/>
              <p:cNvCxnSpPr>
                <a:stCxn id="54" idx="1"/>
                <a:endCxn id="51" idx="5"/>
              </p:cNvCxnSpPr>
              <p:nvPr/>
            </p:nvCxnSpPr>
            <p:spPr>
              <a:xfrm flipH="1" flipV="1">
                <a:off x="7727763" y="3917763"/>
                <a:ext cx="622674" cy="1079874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" name="Straight Arrow Connector 58"/>
              <p:cNvCxnSpPr>
                <a:stCxn id="51" idx="1"/>
                <a:endCxn id="48" idx="5"/>
              </p:cNvCxnSpPr>
              <p:nvPr/>
            </p:nvCxnSpPr>
            <p:spPr>
              <a:xfrm flipH="1" flipV="1">
                <a:off x="6889563" y="2850963"/>
                <a:ext cx="622674" cy="851274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" name="Straight Arrow Connector 59"/>
              <p:cNvCxnSpPr>
                <a:stCxn id="53" idx="0"/>
                <a:endCxn id="48" idx="4"/>
              </p:cNvCxnSpPr>
              <p:nvPr/>
            </p:nvCxnSpPr>
            <p:spPr>
              <a:xfrm flipV="1">
                <a:off x="6781800" y="2895600"/>
                <a:ext cx="0" cy="2057400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1" name="Oval 60"/>
              <p:cNvSpPr/>
              <p:nvPr/>
            </p:nvSpPr>
            <p:spPr>
              <a:xfrm>
                <a:off x="6096000" y="6096000"/>
                <a:ext cx="304800" cy="304800"/>
              </a:xfrm>
              <a:prstGeom prst="ellips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/>
                  <a:t>g</a:t>
                </a:r>
              </a:p>
            </p:txBody>
          </p:sp>
          <p:cxnSp>
            <p:nvCxnSpPr>
              <p:cNvPr id="62" name="Straight Arrow Connector 61"/>
              <p:cNvCxnSpPr>
                <a:stCxn id="61" idx="1"/>
                <a:endCxn id="52" idx="4"/>
              </p:cNvCxnSpPr>
              <p:nvPr/>
            </p:nvCxnSpPr>
            <p:spPr>
              <a:xfrm flipH="1" flipV="1">
                <a:off x="5486400" y="5257800"/>
                <a:ext cx="654237" cy="882837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3" name="Straight Arrow Connector 62"/>
              <p:cNvCxnSpPr>
                <a:stCxn id="51" idx="4"/>
                <a:endCxn id="55" idx="0"/>
              </p:cNvCxnSpPr>
              <p:nvPr/>
            </p:nvCxnSpPr>
            <p:spPr>
              <a:xfrm>
                <a:off x="7620000" y="3962400"/>
                <a:ext cx="76200" cy="2133600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0" name="TextBox 42"/>
            <p:cNvSpPr txBox="1">
              <a:spLocks noChangeArrowheads="1"/>
            </p:cNvSpPr>
            <p:nvPr/>
          </p:nvSpPr>
          <p:spPr bwMode="auto">
            <a:xfrm>
              <a:off x="7157910" y="2596483"/>
              <a:ext cx="290464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 Narrow" pitchFamily="34" charset="0"/>
                  <a:cs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 Narrow" pitchFamily="34" charset="0"/>
                  <a:cs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 dirty="0">
                  <a:solidFill>
                    <a:srgbClr val="000000"/>
                  </a:solidFill>
                </a:rPr>
                <a:t>1</a:t>
              </a:r>
            </a:p>
          </p:txBody>
        </p:sp>
        <p:sp>
          <p:nvSpPr>
            <p:cNvPr id="76" name="TextBox 42"/>
            <p:cNvSpPr txBox="1">
              <a:spLocks noChangeArrowheads="1"/>
            </p:cNvSpPr>
            <p:nvPr/>
          </p:nvSpPr>
          <p:spPr bwMode="auto">
            <a:xfrm>
              <a:off x="6034943" y="2646549"/>
              <a:ext cx="312738" cy="369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 Narrow" pitchFamily="34" charset="0"/>
                  <a:cs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 Narrow" pitchFamily="34" charset="0"/>
                  <a:cs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 dirty="0">
                  <a:solidFill>
                    <a:srgbClr val="000000"/>
                  </a:solidFill>
                </a:rPr>
                <a:t>2</a:t>
              </a:r>
            </a:p>
          </p:txBody>
        </p:sp>
        <p:sp>
          <p:nvSpPr>
            <p:cNvPr id="77" name="TextBox 42"/>
            <p:cNvSpPr txBox="1">
              <a:spLocks noChangeArrowheads="1"/>
            </p:cNvSpPr>
            <p:nvPr/>
          </p:nvSpPr>
          <p:spPr bwMode="auto">
            <a:xfrm>
              <a:off x="8003631" y="3833908"/>
              <a:ext cx="312738" cy="369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 Narrow" pitchFamily="34" charset="0"/>
                  <a:cs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 Narrow" pitchFamily="34" charset="0"/>
                  <a:cs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 dirty="0">
                  <a:solidFill>
                    <a:srgbClr val="000000"/>
                  </a:solidFill>
                </a:rPr>
                <a:t>2</a:t>
              </a:r>
            </a:p>
          </p:txBody>
        </p:sp>
        <p:sp>
          <p:nvSpPr>
            <p:cNvPr id="79" name="TextBox 42"/>
            <p:cNvSpPr txBox="1">
              <a:spLocks noChangeArrowheads="1"/>
            </p:cNvSpPr>
            <p:nvPr/>
          </p:nvSpPr>
          <p:spPr bwMode="auto">
            <a:xfrm>
              <a:off x="6537397" y="3649242"/>
              <a:ext cx="265520" cy="369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 Narrow" pitchFamily="34" charset="0"/>
                  <a:cs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 Narrow" pitchFamily="34" charset="0"/>
                  <a:cs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 dirty="0">
                  <a:solidFill>
                    <a:srgbClr val="000000"/>
                  </a:solidFill>
                </a:rPr>
                <a:t>3</a:t>
              </a:r>
            </a:p>
          </p:txBody>
        </p:sp>
        <p:sp>
          <p:nvSpPr>
            <p:cNvPr id="80" name="TextBox 42"/>
            <p:cNvSpPr txBox="1">
              <a:spLocks noChangeArrowheads="1"/>
            </p:cNvSpPr>
            <p:nvPr/>
          </p:nvSpPr>
          <p:spPr bwMode="auto">
            <a:xfrm>
              <a:off x="5500780" y="5180240"/>
              <a:ext cx="290464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 Narrow" pitchFamily="34" charset="0"/>
                  <a:cs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 Narrow" pitchFamily="34" charset="0"/>
                  <a:cs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 dirty="0">
                  <a:solidFill>
                    <a:srgbClr val="000000"/>
                  </a:solidFill>
                </a:rPr>
                <a:t>1</a:t>
              </a:r>
            </a:p>
          </p:txBody>
        </p:sp>
        <p:sp>
          <p:nvSpPr>
            <p:cNvPr id="81" name="TextBox 42"/>
            <p:cNvSpPr txBox="1">
              <a:spLocks noChangeArrowheads="1"/>
            </p:cNvSpPr>
            <p:nvPr/>
          </p:nvSpPr>
          <p:spPr bwMode="auto">
            <a:xfrm>
              <a:off x="7425010" y="4648989"/>
              <a:ext cx="290464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 Narrow" pitchFamily="34" charset="0"/>
                  <a:cs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 Narrow" pitchFamily="34" charset="0"/>
                  <a:cs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 dirty="0">
                  <a:solidFill>
                    <a:srgbClr val="000000"/>
                  </a:solidFill>
                </a:rPr>
                <a:t>3</a:t>
              </a:r>
            </a:p>
          </p:txBody>
        </p:sp>
        <p:sp>
          <p:nvSpPr>
            <p:cNvPr id="65" name="TextBox 42"/>
            <p:cNvSpPr txBox="1">
              <a:spLocks noChangeArrowheads="1"/>
            </p:cNvSpPr>
            <p:nvPr/>
          </p:nvSpPr>
          <p:spPr bwMode="auto">
            <a:xfrm>
              <a:off x="5427783" y="3705564"/>
              <a:ext cx="290464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 Narrow" pitchFamily="34" charset="0"/>
                  <a:cs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 Narrow" pitchFamily="34" charset="0"/>
                  <a:cs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 dirty="0">
                  <a:solidFill>
                    <a:srgbClr val="000000"/>
                  </a:solidFill>
                </a:rPr>
                <a:t>1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6114753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</a:pPr>
            <a:r>
              <a:rPr lang="en-US" altLang="en-US" sz="3600" dirty="0" err="1"/>
              <a:t>Kruskal’s</a:t>
            </a:r>
            <a:r>
              <a:rPr lang="en-US" altLang="en-US" sz="3600" dirty="0"/>
              <a:t> Algorithm</a:t>
            </a:r>
            <a:endParaRPr lang="en-US" sz="36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Graphs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1-</a:t>
            </a:r>
            <a:fld id="{D853AF66-F910-4452-A27F-7AC4FAE1D9A1}" type="slidenum">
              <a:rPr lang="en-US" altLang="en-US" smtClean="0"/>
              <a:pPr/>
              <a:t>5</a:t>
            </a:fld>
            <a:endParaRPr lang="en-US" altLang="en-US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28650" y="1862570"/>
            <a:ext cx="78867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u="sng" dirty="0"/>
              <a:t>Input</a:t>
            </a:r>
            <a:r>
              <a:rPr lang="en-US" sz="2000" dirty="0"/>
              <a:t>: an undirected graph G = (V,E) with weights on the edges {</a:t>
            </a:r>
            <a:r>
              <a:rPr lang="en-US" sz="2000" dirty="0" err="1"/>
              <a:t>c</a:t>
            </a:r>
            <a:r>
              <a:rPr lang="en-US" sz="2000" baseline="-25000" dirty="0" err="1"/>
              <a:t>e</a:t>
            </a:r>
            <a:r>
              <a:rPr lang="en-US" sz="2000" dirty="0"/>
              <a:t> : </a:t>
            </a:r>
            <a:r>
              <a:rPr lang="en-US" sz="2000" dirty="0" err="1"/>
              <a:t>e∈E</a:t>
            </a:r>
            <a:r>
              <a:rPr lang="en-US" sz="2000" dirty="0"/>
              <a:t>}</a:t>
            </a:r>
          </a:p>
          <a:p>
            <a:pPr marL="0" indent="0">
              <a:buNone/>
            </a:pPr>
            <a:r>
              <a:rPr lang="en-US" sz="2000" u="sng" dirty="0"/>
              <a:t>Output</a:t>
            </a:r>
            <a:r>
              <a:rPr lang="en-US" sz="2000" dirty="0"/>
              <a:t>: a spanning tree of minimum weight</a:t>
            </a:r>
          </a:p>
          <a:p>
            <a:pPr marL="0" indent="0">
              <a:buNone/>
            </a:pPr>
            <a:endParaRPr lang="en-CA" sz="2000" dirty="0"/>
          </a:p>
          <a:p>
            <a:pPr marL="457200" indent="-457200">
              <a:buFont typeface="Arial" panose="020B0604020202020204" pitchFamily="34" charset="0"/>
              <a:buAutoNum type="arabicPeriod"/>
            </a:pPr>
            <a:r>
              <a:rPr lang="en-US" sz="2000" dirty="0"/>
              <a:t>Set T = empty set</a:t>
            </a:r>
            <a:endParaRPr lang="en-US" altLang="en-US" sz="2000" dirty="0"/>
          </a:p>
          <a:p>
            <a:pPr marL="457200" indent="-457200">
              <a:buAutoNum type="arabicPeriod"/>
            </a:pPr>
            <a:r>
              <a:rPr lang="en-US" sz="2000" dirty="0"/>
              <a:t>While |T| &lt; |V|-1 do</a:t>
            </a:r>
          </a:p>
          <a:p>
            <a:pPr marL="1143000" lvl="2" indent="-457200">
              <a:buFont typeface="+mj-lt"/>
              <a:buAutoNum type="alphaLcParenR"/>
            </a:pPr>
            <a:r>
              <a:rPr lang="en-CA" sz="2000" dirty="0"/>
              <a:t>Pick an edge </a:t>
            </a:r>
            <a:r>
              <a:rPr lang="en-CA" sz="2000" dirty="0" err="1"/>
              <a:t>e∈E</a:t>
            </a:r>
            <a:r>
              <a:rPr lang="en-CA" sz="2000" dirty="0"/>
              <a:t>\T with minimum weight</a:t>
            </a:r>
            <a:r>
              <a:rPr lang="en-US" sz="2000" dirty="0"/>
              <a:t/>
            </a:r>
            <a:br>
              <a:rPr lang="en-US" sz="2000" dirty="0"/>
            </a:br>
            <a:r>
              <a:rPr lang="en-US" sz="2000" dirty="0"/>
              <a:t>such that T∪{e} does not contain a cycle.</a:t>
            </a:r>
          </a:p>
          <a:p>
            <a:pPr marL="1143000" lvl="2" indent="-457200">
              <a:buFont typeface="+mj-lt"/>
              <a:buAutoNum type="alphaLcParenR"/>
            </a:pPr>
            <a:r>
              <a:rPr lang="en-US" sz="2000" dirty="0"/>
              <a:t>Add e to T</a:t>
            </a:r>
          </a:p>
          <a:p>
            <a:pPr marL="685800" lvl="2" indent="0">
              <a:buNone/>
            </a:pPr>
            <a:endParaRPr lang="en-CA" sz="2000" dirty="0"/>
          </a:p>
        </p:txBody>
      </p:sp>
    </p:spTree>
    <p:extLst>
      <p:ext uri="{BB962C8B-B14F-4D97-AF65-F5344CB8AC3E}">
        <p14:creationId xmlns:p14="http://schemas.microsoft.com/office/powerpoint/2010/main" val="33423993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</a:pPr>
            <a:r>
              <a:rPr lang="en-US" altLang="en-US" sz="3600" dirty="0" err="1"/>
              <a:t>Kruskal’s</a:t>
            </a:r>
            <a:r>
              <a:rPr lang="en-US" altLang="en-US" sz="3600" dirty="0"/>
              <a:t> Algorithm - example</a:t>
            </a:r>
            <a:endParaRPr lang="en-US" sz="36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Graphs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1-</a:t>
            </a:r>
            <a:fld id="{D853AF66-F910-4452-A27F-7AC4FAE1D9A1}" type="slidenum">
              <a:rPr lang="en-US" altLang="en-US" smtClean="0"/>
              <a:pPr/>
              <a:t>6</a:t>
            </a:fld>
            <a:endParaRPr lang="en-US" altLang="en-US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28650" y="1862570"/>
            <a:ext cx="78867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2000" dirty="0"/>
          </a:p>
        </p:txBody>
      </p:sp>
      <p:sp>
        <p:nvSpPr>
          <p:cNvPr id="64" name="TextBox 63"/>
          <p:cNvSpPr txBox="1"/>
          <p:nvPr/>
        </p:nvSpPr>
        <p:spPr>
          <a:xfrm>
            <a:off x="4850545" y="2682591"/>
            <a:ext cx="90255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800" dirty="0">
                <a:latin typeface="+mn-lt"/>
              </a:rPr>
              <a:t>MST:</a:t>
            </a:r>
          </a:p>
        </p:txBody>
      </p:sp>
      <p:grpSp>
        <p:nvGrpSpPr>
          <p:cNvPr id="8" name="Group 7"/>
          <p:cNvGrpSpPr/>
          <p:nvPr/>
        </p:nvGrpSpPr>
        <p:grpSpPr>
          <a:xfrm>
            <a:off x="990600" y="2209800"/>
            <a:ext cx="3276600" cy="3810000"/>
            <a:chOff x="990600" y="2209800"/>
            <a:chExt cx="3276600" cy="3810000"/>
          </a:xfrm>
        </p:grpSpPr>
        <p:grpSp>
          <p:nvGrpSpPr>
            <p:cNvPr id="17" name="Group 16"/>
            <p:cNvGrpSpPr/>
            <p:nvPr/>
          </p:nvGrpSpPr>
          <p:grpSpPr>
            <a:xfrm>
              <a:off x="990600" y="2209800"/>
              <a:ext cx="3276600" cy="3810000"/>
              <a:chOff x="990600" y="2562255"/>
              <a:chExt cx="3276600" cy="3810000"/>
            </a:xfrm>
          </p:grpSpPr>
          <p:sp>
            <p:nvSpPr>
              <p:cNvPr id="21" name="Oval 20"/>
              <p:cNvSpPr/>
              <p:nvPr/>
            </p:nvSpPr>
            <p:spPr>
              <a:xfrm>
                <a:off x="2286000" y="2562255"/>
                <a:ext cx="304800" cy="304800"/>
              </a:xfrm>
              <a:prstGeom prst="ellips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/>
                  <a:t>a</a:t>
                </a:r>
              </a:p>
            </p:txBody>
          </p:sp>
          <p:cxnSp>
            <p:nvCxnSpPr>
              <p:cNvPr id="22" name="Straight Arrow Connector 21"/>
              <p:cNvCxnSpPr>
                <a:stCxn id="21" idx="5"/>
                <a:endCxn id="24" idx="1"/>
              </p:cNvCxnSpPr>
              <p:nvPr/>
            </p:nvCxnSpPr>
            <p:spPr>
              <a:xfrm>
                <a:off x="2546163" y="2822418"/>
                <a:ext cx="622674" cy="851274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3" name="Oval 22"/>
              <p:cNvSpPr/>
              <p:nvPr/>
            </p:nvSpPr>
            <p:spPr>
              <a:xfrm>
                <a:off x="1524000" y="3629055"/>
                <a:ext cx="304800" cy="304800"/>
              </a:xfrm>
              <a:prstGeom prst="ellips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/>
                  <a:t>b</a:t>
                </a:r>
              </a:p>
            </p:txBody>
          </p:sp>
          <p:sp>
            <p:nvSpPr>
              <p:cNvPr id="24" name="Oval 23"/>
              <p:cNvSpPr/>
              <p:nvPr/>
            </p:nvSpPr>
            <p:spPr>
              <a:xfrm>
                <a:off x="3124200" y="3629055"/>
                <a:ext cx="304800" cy="304800"/>
              </a:xfrm>
              <a:prstGeom prst="ellips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/>
                  <a:t>c</a:t>
                </a:r>
              </a:p>
            </p:txBody>
          </p:sp>
          <p:sp>
            <p:nvSpPr>
              <p:cNvPr id="25" name="Oval 24"/>
              <p:cNvSpPr/>
              <p:nvPr/>
            </p:nvSpPr>
            <p:spPr>
              <a:xfrm>
                <a:off x="990600" y="4924455"/>
                <a:ext cx="304800" cy="304800"/>
              </a:xfrm>
              <a:prstGeom prst="ellips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/>
                  <a:t>d</a:t>
                </a:r>
              </a:p>
            </p:txBody>
          </p:sp>
          <p:sp>
            <p:nvSpPr>
              <p:cNvPr id="26" name="Oval 25"/>
              <p:cNvSpPr/>
              <p:nvPr/>
            </p:nvSpPr>
            <p:spPr>
              <a:xfrm>
                <a:off x="2286000" y="4924455"/>
                <a:ext cx="304800" cy="304800"/>
              </a:xfrm>
              <a:prstGeom prst="ellips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/>
                  <a:t>e</a:t>
                </a:r>
              </a:p>
            </p:txBody>
          </p:sp>
          <p:sp>
            <p:nvSpPr>
              <p:cNvPr id="27" name="Oval 26"/>
              <p:cNvSpPr/>
              <p:nvPr/>
            </p:nvSpPr>
            <p:spPr>
              <a:xfrm>
                <a:off x="3962400" y="4924455"/>
                <a:ext cx="304800" cy="304800"/>
              </a:xfrm>
              <a:prstGeom prst="ellips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/>
                  <a:t>f</a:t>
                </a:r>
              </a:p>
            </p:txBody>
          </p:sp>
          <p:sp>
            <p:nvSpPr>
              <p:cNvPr id="28" name="Oval 27"/>
              <p:cNvSpPr/>
              <p:nvPr/>
            </p:nvSpPr>
            <p:spPr>
              <a:xfrm>
                <a:off x="3200400" y="6067455"/>
                <a:ext cx="304800" cy="304800"/>
              </a:xfrm>
              <a:prstGeom prst="ellips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/>
                  <a:t>h</a:t>
                </a:r>
              </a:p>
            </p:txBody>
          </p:sp>
          <p:cxnSp>
            <p:nvCxnSpPr>
              <p:cNvPr id="29" name="Straight Arrow Connector 28"/>
              <p:cNvCxnSpPr>
                <a:stCxn id="21" idx="3"/>
                <a:endCxn id="23" idx="7"/>
              </p:cNvCxnSpPr>
              <p:nvPr/>
            </p:nvCxnSpPr>
            <p:spPr>
              <a:xfrm flipH="1">
                <a:off x="1784163" y="2822418"/>
                <a:ext cx="546474" cy="851274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Arrow Connector 29"/>
              <p:cNvCxnSpPr>
                <a:stCxn id="24" idx="5"/>
                <a:endCxn id="27" idx="0"/>
              </p:cNvCxnSpPr>
              <p:nvPr/>
            </p:nvCxnSpPr>
            <p:spPr>
              <a:xfrm>
                <a:off x="3384363" y="3889218"/>
                <a:ext cx="730437" cy="1035237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Straight Arrow Connector 31"/>
              <p:cNvCxnSpPr>
                <a:stCxn id="23" idx="4"/>
                <a:endCxn id="25" idx="0"/>
              </p:cNvCxnSpPr>
              <p:nvPr/>
            </p:nvCxnSpPr>
            <p:spPr>
              <a:xfrm flipH="1">
                <a:off x="1143000" y="3933855"/>
                <a:ext cx="533400" cy="990600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Arrow Connector 34"/>
              <p:cNvCxnSpPr>
                <a:stCxn id="26" idx="2"/>
              </p:cNvCxnSpPr>
              <p:nvPr/>
            </p:nvCxnSpPr>
            <p:spPr>
              <a:xfrm flipH="1">
                <a:off x="1295400" y="5076855"/>
                <a:ext cx="990600" cy="0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Straight Arrow Connector 37"/>
              <p:cNvCxnSpPr>
                <a:stCxn id="24" idx="3"/>
                <a:endCxn id="25" idx="7"/>
              </p:cNvCxnSpPr>
              <p:nvPr/>
            </p:nvCxnSpPr>
            <p:spPr>
              <a:xfrm flipH="1">
                <a:off x="1250763" y="3889218"/>
                <a:ext cx="1918074" cy="1079874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" name="Straight Arrow Connector 38"/>
              <p:cNvCxnSpPr>
                <a:stCxn id="28" idx="1"/>
                <a:endCxn id="25" idx="5"/>
              </p:cNvCxnSpPr>
              <p:nvPr/>
            </p:nvCxnSpPr>
            <p:spPr>
              <a:xfrm flipH="1" flipV="1">
                <a:off x="1250763" y="5184618"/>
                <a:ext cx="1994274" cy="927474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" name="Straight Arrow Connector 39"/>
              <p:cNvCxnSpPr>
                <a:stCxn id="28" idx="0"/>
                <a:endCxn id="24" idx="4"/>
              </p:cNvCxnSpPr>
              <p:nvPr/>
            </p:nvCxnSpPr>
            <p:spPr>
              <a:xfrm flipH="1" flipV="1">
                <a:off x="3276600" y="3933855"/>
                <a:ext cx="76200" cy="2133600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2" name="Oval 41"/>
              <p:cNvSpPr/>
              <p:nvPr/>
            </p:nvSpPr>
            <p:spPr>
              <a:xfrm>
                <a:off x="1752600" y="6067455"/>
                <a:ext cx="304800" cy="304800"/>
              </a:xfrm>
              <a:prstGeom prst="ellips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/>
                  <a:t>g</a:t>
                </a:r>
              </a:p>
            </p:txBody>
          </p:sp>
          <p:cxnSp>
            <p:nvCxnSpPr>
              <p:cNvPr id="43" name="Straight Arrow Connector 42"/>
              <p:cNvCxnSpPr>
                <a:stCxn id="42" idx="1"/>
                <a:endCxn id="25" idx="4"/>
              </p:cNvCxnSpPr>
              <p:nvPr/>
            </p:nvCxnSpPr>
            <p:spPr>
              <a:xfrm flipH="1" flipV="1">
                <a:off x="1143000" y="5229255"/>
                <a:ext cx="654237" cy="882837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Straight Arrow Connector 43"/>
              <p:cNvCxnSpPr>
                <a:stCxn id="27" idx="3"/>
                <a:endCxn id="42" idx="7"/>
              </p:cNvCxnSpPr>
              <p:nvPr/>
            </p:nvCxnSpPr>
            <p:spPr>
              <a:xfrm flipH="1">
                <a:off x="2012763" y="5184618"/>
                <a:ext cx="1994274" cy="927474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Straight Arrow Connector 45"/>
              <p:cNvCxnSpPr>
                <a:stCxn id="21" idx="4"/>
                <a:endCxn id="26" idx="0"/>
              </p:cNvCxnSpPr>
              <p:nvPr/>
            </p:nvCxnSpPr>
            <p:spPr>
              <a:xfrm>
                <a:off x="2438400" y="2867055"/>
                <a:ext cx="0" cy="2057400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6" name="TextBox 42"/>
            <p:cNvSpPr txBox="1">
              <a:spLocks noChangeArrowheads="1"/>
            </p:cNvSpPr>
            <p:nvPr/>
          </p:nvSpPr>
          <p:spPr bwMode="auto">
            <a:xfrm>
              <a:off x="2836194" y="2568195"/>
              <a:ext cx="290464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 Narrow" pitchFamily="34" charset="0"/>
                  <a:cs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 Narrow" pitchFamily="34" charset="0"/>
                  <a:cs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 dirty="0">
                  <a:solidFill>
                    <a:srgbClr val="000000"/>
                  </a:solidFill>
                </a:rPr>
                <a:t>1</a:t>
              </a:r>
            </a:p>
          </p:txBody>
        </p:sp>
        <p:sp>
          <p:nvSpPr>
            <p:cNvPr id="67" name="TextBox 42"/>
            <p:cNvSpPr txBox="1">
              <a:spLocks noChangeArrowheads="1"/>
            </p:cNvSpPr>
            <p:nvPr/>
          </p:nvSpPr>
          <p:spPr bwMode="auto">
            <a:xfrm>
              <a:off x="2157225" y="3221738"/>
              <a:ext cx="290464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 Narrow" pitchFamily="34" charset="0"/>
                  <a:cs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 Narrow" pitchFamily="34" charset="0"/>
                  <a:cs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 dirty="0">
                  <a:solidFill>
                    <a:srgbClr val="000000"/>
                  </a:solidFill>
                </a:rPr>
                <a:t>3</a:t>
              </a:r>
            </a:p>
          </p:txBody>
        </p:sp>
        <p:sp>
          <p:nvSpPr>
            <p:cNvPr id="68" name="TextBox 42"/>
            <p:cNvSpPr txBox="1">
              <a:spLocks noChangeArrowheads="1"/>
            </p:cNvSpPr>
            <p:nvPr/>
          </p:nvSpPr>
          <p:spPr bwMode="auto">
            <a:xfrm>
              <a:off x="1744662" y="3880550"/>
              <a:ext cx="290464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 Narrow" pitchFamily="34" charset="0"/>
                  <a:cs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 Narrow" pitchFamily="34" charset="0"/>
                  <a:cs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 dirty="0">
                  <a:solidFill>
                    <a:srgbClr val="000000"/>
                  </a:solidFill>
                </a:rPr>
                <a:t>8</a:t>
              </a:r>
            </a:p>
          </p:txBody>
        </p:sp>
        <p:sp>
          <p:nvSpPr>
            <p:cNvPr id="69" name="TextBox 42"/>
            <p:cNvSpPr txBox="1">
              <a:spLocks noChangeArrowheads="1"/>
            </p:cNvSpPr>
            <p:nvPr/>
          </p:nvSpPr>
          <p:spPr bwMode="auto">
            <a:xfrm>
              <a:off x="1313749" y="5325732"/>
              <a:ext cx="290464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 Narrow" pitchFamily="34" charset="0"/>
                  <a:cs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 Narrow" pitchFamily="34" charset="0"/>
                  <a:cs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 dirty="0">
                  <a:solidFill>
                    <a:srgbClr val="000000"/>
                  </a:solidFill>
                </a:rPr>
                <a:t>1</a:t>
              </a:r>
            </a:p>
          </p:txBody>
        </p:sp>
        <p:sp>
          <p:nvSpPr>
            <p:cNvPr id="70" name="TextBox 42"/>
            <p:cNvSpPr txBox="1">
              <a:spLocks noChangeArrowheads="1"/>
            </p:cNvSpPr>
            <p:nvPr/>
          </p:nvSpPr>
          <p:spPr bwMode="auto">
            <a:xfrm>
              <a:off x="2811462" y="5650468"/>
              <a:ext cx="290464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 Narrow" pitchFamily="34" charset="0"/>
                  <a:cs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 Narrow" pitchFamily="34" charset="0"/>
                  <a:cs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 dirty="0">
                  <a:solidFill>
                    <a:srgbClr val="000000"/>
                  </a:solidFill>
                </a:rPr>
                <a:t>7</a:t>
              </a:r>
            </a:p>
          </p:txBody>
        </p:sp>
        <p:sp>
          <p:nvSpPr>
            <p:cNvPr id="71" name="TextBox 42"/>
            <p:cNvSpPr txBox="1">
              <a:spLocks noChangeArrowheads="1"/>
            </p:cNvSpPr>
            <p:nvPr/>
          </p:nvSpPr>
          <p:spPr bwMode="auto">
            <a:xfrm>
              <a:off x="3622436" y="3695328"/>
              <a:ext cx="312738" cy="369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 Narrow" pitchFamily="34" charset="0"/>
                  <a:cs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 Narrow" pitchFamily="34" charset="0"/>
                  <a:cs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 dirty="0">
                  <a:solidFill>
                    <a:srgbClr val="000000"/>
                  </a:solidFill>
                </a:rPr>
                <a:t>2</a:t>
              </a:r>
            </a:p>
          </p:txBody>
        </p:sp>
        <p:sp>
          <p:nvSpPr>
            <p:cNvPr id="72" name="TextBox 42"/>
            <p:cNvSpPr txBox="1">
              <a:spLocks noChangeArrowheads="1"/>
            </p:cNvSpPr>
            <p:nvPr/>
          </p:nvSpPr>
          <p:spPr bwMode="auto">
            <a:xfrm>
              <a:off x="3050900" y="4019130"/>
              <a:ext cx="290464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 Narrow" pitchFamily="34" charset="0"/>
                  <a:cs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 Narrow" pitchFamily="34" charset="0"/>
                  <a:cs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 dirty="0">
                  <a:solidFill>
                    <a:srgbClr val="000000"/>
                  </a:solidFill>
                </a:rPr>
                <a:t>3</a:t>
              </a:r>
            </a:p>
          </p:txBody>
        </p:sp>
        <p:sp>
          <p:nvSpPr>
            <p:cNvPr id="73" name="TextBox 42"/>
            <p:cNvSpPr txBox="1">
              <a:spLocks noChangeArrowheads="1"/>
            </p:cNvSpPr>
            <p:nvPr/>
          </p:nvSpPr>
          <p:spPr bwMode="auto">
            <a:xfrm>
              <a:off x="1893093" y="4389664"/>
              <a:ext cx="290464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 Narrow" pitchFamily="34" charset="0"/>
                  <a:cs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 Narrow" pitchFamily="34" charset="0"/>
                  <a:cs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 dirty="0">
                  <a:solidFill>
                    <a:srgbClr val="000000"/>
                  </a:solidFill>
                </a:rPr>
                <a:t>5</a:t>
              </a:r>
            </a:p>
          </p:txBody>
        </p:sp>
        <p:sp>
          <p:nvSpPr>
            <p:cNvPr id="74" name="TextBox 42"/>
            <p:cNvSpPr txBox="1">
              <a:spLocks noChangeArrowheads="1"/>
            </p:cNvSpPr>
            <p:nvPr/>
          </p:nvSpPr>
          <p:spPr bwMode="auto">
            <a:xfrm>
              <a:off x="3573462" y="4876800"/>
              <a:ext cx="312738" cy="369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 Narrow" pitchFamily="34" charset="0"/>
                  <a:cs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 Narrow" pitchFamily="34" charset="0"/>
                  <a:cs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 dirty="0">
                  <a:solidFill>
                    <a:srgbClr val="000000"/>
                  </a:solidFill>
                </a:rPr>
                <a:t>2</a:t>
              </a:r>
            </a:p>
          </p:txBody>
        </p:sp>
        <p:sp>
          <p:nvSpPr>
            <p:cNvPr id="75" name="TextBox 42"/>
            <p:cNvSpPr txBox="1">
              <a:spLocks noChangeArrowheads="1"/>
            </p:cNvSpPr>
            <p:nvPr/>
          </p:nvSpPr>
          <p:spPr bwMode="auto">
            <a:xfrm>
              <a:off x="1204553" y="3786242"/>
              <a:ext cx="290464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 Narrow" pitchFamily="34" charset="0"/>
                  <a:cs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 Narrow" pitchFamily="34" charset="0"/>
                  <a:cs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 dirty="0">
                  <a:solidFill>
                    <a:srgbClr val="000000"/>
                  </a:solidFill>
                </a:rPr>
                <a:t>1</a:t>
              </a:r>
            </a:p>
          </p:txBody>
        </p:sp>
        <p:sp>
          <p:nvSpPr>
            <p:cNvPr id="78" name="TextBox 42"/>
            <p:cNvSpPr txBox="1">
              <a:spLocks noChangeArrowheads="1"/>
            </p:cNvSpPr>
            <p:nvPr/>
          </p:nvSpPr>
          <p:spPr bwMode="auto">
            <a:xfrm>
              <a:off x="1744662" y="2667000"/>
              <a:ext cx="312738" cy="369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 Narrow" pitchFamily="34" charset="0"/>
                  <a:cs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 Narrow" pitchFamily="34" charset="0"/>
                  <a:cs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 dirty="0">
                  <a:solidFill>
                    <a:srgbClr val="000000"/>
                  </a:solidFill>
                </a:rPr>
                <a:t>2</a:t>
              </a:r>
            </a:p>
          </p:txBody>
        </p:sp>
      </p:grpSp>
      <p:sp>
        <p:nvSpPr>
          <p:cNvPr id="48" name="Oval 47"/>
          <p:cNvSpPr/>
          <p:nvPr/>
        </p:nvSpPr>
        <p:spPr>
          <a:xfrm>
            <a:off x="6629400" y="2209800"/>
            <a:ext cx="304800" cy="30480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a</a:t>
            </a:r>
          </a:p>
        </p:txBody>
      </p:sp>
      <p:sp>
        <p:nvSpPr>
          <p:cNvPr id="49" name="Oval 48"/>
          <p:cNvSpPr/>
          <p:nvPr/>
        </p:nvSpPr>
        <p:spPr>
          <a:xfrm>
            <a:off x="5867400" y="3276600"/>
            <a:ext cx="304800" cy="30480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b</a:t>
            </a:r>
          </a:p>
        </p:txBody>
      </p:sp>
      <p:sp>
        <p:nvSpPr>
          <p:cNvPr id="51" name="Oval 50"/>
          <p:cNvSpPr/>
          <p:nvPr/>
        </p:nvSpPr>
        <p:spPr>
          <a:xfrm>
            <a:off x="7467600" y="3276600"/>
            <a:ext cx="304800" cy="30480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c</a:t>
            </a:r>
          </a:p>
        </p:txBody>
      </p:sp>
      <p:sp>
        <p:nvSpPr>
          <p:cNvPr id="52" name="Oval 51"/>
          <p:cNvSpPr/>
          <p:nvPr/>
        </p:nvSpPr>
        <p:spPr>
          <a:xfrm>
            <a:off x="5334000" y="4572000"/>
            <a:ext cx="304800" cy="30480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d</a:t>
            </a:r>
          </a:p>
        </p:txBody>
      </p:sp>
      <p:sp>
        <p:nvSpPr>
          <p:cNvPr id="53" name="Oval 52"/>
          <p:cNvSpPr/>
          <p:nvPr/>
        </p:nvSpPr>
        <p:spPr>
          <a:xfrm>
            <a:off x="6629400" y="4572000"/>
            <a:ext cx="304800" cy="30480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e</a:t>
            </a:r>
          </a:p>
        </p:txBody>
      </p:sp>
      <p:sp>
        <p:nvSpPr>
          <p:cNvPr id="54" name="Oval 53"/>
          <p:cNvSpPr/>
          <p:nvPr/>
        </p:nvSpPr>
        <p:spPr>
          <a:xfrm>
            <a:off x="8305800" y="4572000"/>
            <a:ext cx="304800" cy="30480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f</a:t>
            </a:r>
          </a:p>
        </p:txBody>
      </p:sp>
      <p:sp>
        <p:nvSpPr>
          <p:cNvPr id="55" name="Oval 54"/>
          <p:cNvSpPr/>
          <p:nvPr/>
        </p:nvSpPr>
        <p:spPr>
          <a:xfrm>
            <a:off x="7543800" y="5715000"/>
            <a:ext cx="304800" cy="30480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h</a:t>
            </a:r>
          </a:p>
        </p:txBody>
      </p:sp>
      <p:cxnSp>
        <p:nvCxnSpPr>
          <p:cNvPr id="56" name="Straight Arrow Connector 55"/>
          <p:cNvCxnSpPr>
            <a:stCxn id="48" idx="3"/>
            <a:endCxn id="49" idx="7"/>
          </p:cNvCxnSpPr>
          <p:nvPr/>
        </p:nvCxnSpPr>
        <p:spPr>
          <a:xfrm flipH="1">
            <a:off x="6127563" y="2469963"/>
            <a:ext cx="546474" cy="851274"/>
          </a:xfrm>
          <a:prstGeom prst="straightConnector1">
            <a:avLst/>
          </a:prstGeom>
          <a:ln w="28575">
            <a:solidFill>
              <a:srgbClr val="0070C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/>
          <p:cNvCxnSpPr>
            <a:stCxn id="49" idx="4"/>
            <a:endCxn id="52" idx="0"/>
          </p:cNvCxnSpPr>
          <p:nvPr/>
        </p:nvCxnSpPr>
        <p:spPr>
          <a:xfrm flipH="1">
            <a:off x="5486400" y="3581400"/>
            <a:ext cx="533400" cy="990600"/>
          </a:xfrm>
          <a:prstGeom prst="straightConnector1">
            <a:avLst/>
          </a:prstGeom>
          <a:ln w="28575">
            <a:solidFill>
              <a:srgbClr val="0070C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>
            <a:stCxn id="54" idx="1"/>
            <a:endCxn id="51" idx="5"/>
          </p:cNvCxnSpPr>
          <p:nvPr/>
        </p:nvCxnSpPr>
        <p:spPr>
          <a:xfrm flipH="1" flipV="1">
            <a:off x="7727763" y="3536763"/>
            <a:ext cx="622674" cy="1079874"/>
          </a:xfrm>
          <a:prstGeom prst="straightConnector1">
            <a:avLst/>
          </a:prstGeom>
          <a:ln w="28575">
            <a:solidFill>
              <a:srgbClr val="0070C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/>
          <p:cNvCxnSpPr>
            <a:stCxn id="51" idx="1"/>
            <a:endCxn id="48" idx="5"/>
          </p:cNvCxnSpPr>
          <p:nvPr/>
        </p:nvCxnSpPr>
        <p:spPr>
          <a:xfrm flipH="1" flipV="1">
            <a:off x="6889563" y="2469963"/>
            <a:ext cx="622674" cy="851274"/>
          </a:xfrm>
          <a:prstGeom prst="straightConnector1">
            <a:avLst/>
          </a:prstGeom>
          <a:ln w="28575">
            <a:solidFill>
              <a:srgbClr val="0070C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/>
          <p:cNvCxnSpPr>
            <a:stCxn id="53" idx="0"/>
            <a:endCxn id="48" idx="4"/>
          </p:cNvCxnSpPr>
          <p:nvPr/>
        </p:nvCxnSpPr>
        <p:spPr>
          <a:xfrm flipV="1">
            <a:off x="6781800" y="2514600"/>
            <a:ext cx="0" cy="2057400"/>
          </a:xfrm>
          <a:prstGeom prst="straightConnector1">
            <a:avLst/>
          </a:prstGeom>
          <a:ln w="28575">
            <a:solidFill>
              <a:srgbClr val="0070C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Oval 60"/>
          <p:cNvSpPr/>
          <p:nvPr/>
        </p:nvSpPr>
        <p:spPr>
          <a:xfrm>
            <a:off x="6096000" y="5715000"/>
            <a:ext cx="304800" cy="30480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g</a:t>
            </a:r>
          </a:p>
        </p:txBody>
      </p:sp>
      <p:cxnSp>
        <p:nvCxnSpPr>
          <p:cNvPr id="62" name="Straight Arrow Connector 61"/>
          <p:cNvCxnSpPr>
            <a:stCxn id="61" idx="1"/>
            <a:endCxn id="52" idx="4"/>
          </p:cNvCxnSpPr>
          <p:nvPr/>
        </p:nvCxnSpPr>
        <p:spPr>
          <a:xfrm flipH="1" flipV="1">
            <a:off x="5486400" y="4876800"/>
            <a:ext cx="654237" cy="882837"/>
          </a:xfrm>
          <a:prstGeom prst="straightConnector1">
            <a:avLst/>
          </a:prstGeom>
          <a:ln w="28575">
            <a:solidFill>
              <a:srgbClr val="0070C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Arrow Connector 62"/>
          <p:cNvCxnSpPr>
            <a:stCxn id="51" idx="4"/>
            <a:endCxn id="55" idx="0"/>
          </p:cNvCxnSpPr>
          <p:nvPr/>
        </p:nvCxnSpPr>
        <p:spPr>
          <a:xfrm>
            <a:off x="7620000" y="3581400"/>
            <a:ext cx="76200" cy="2133600"/>
          </a:xfrm>
          <a:prstGeom prst="straightConnector1">
            <a:avLst/>
          </a:prstGeom>
          <a:ln w="28575">
            <a:solidFill>
              <a:srgbClr val="0070C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Box 42"/>
          <p:cNvSpPr txBox="1">
            <a:spLocks noChangeArrowheads="1"/>
          </p:cNvSpPr>
          <p:nvPr/>
        </p:nvSpPr>
        <p:spPr bwMode="auto">
          <a:xfrm>
            <a:off x="7157910" y="2596483"/>
            <a:ext cx="29046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Narrow" pitchFamily="34" charset="0"/>
                <a:cs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Narrow" pitchFamily="34" charset="0"/>
                <a:cs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76" name="TextBox 42"/>
          <p:cNvSpPr txBox="1">
            <a:spLocks noChangeArrowheads="1"/>
          </p:cNvSpPr>
          <p:nvPr/>
        </p:nvSpPr>
        <p:spPr bwMode="auto">
          <a:xfrm>
            <a:off x="6034943" y="2646549"/>
            <a:ext cx="3127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Narrow" pitchFamily="34" charset="0"/>
                <a:cs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Narrow" pitchFamily="34" charset="0"/>
                <a:cs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>
                <a:solidFill>
                  <a:srgbClr val="000000"/>
                </a:solidFill>
              </a:rPr>
              <a:t>2</a:t>
            </a:r>
          </a:p>
        </p:txBody>
      </p:sp>
      <p:sp>
        <p:nvSpPr>
          <p:cNvPr id="77" name="TextBox 42"/>
          <p:cNvSpPr txBox="1">
            <a:spLocks noChangeArrowheads="1"/>
          </p:cNvSpPr>
          <p:nvPr/>
        </p:nvSpPr>
        <p:spPr bwMode="auto">
          <a:xfrm>
            <a:off x="8003631" y="3833908"/>
            <a:ext cx="3127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Narrow" pitchFamily="34" charset="0"/>
                <a:cs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Narrow" pitchFamily="34" charset="0"/>
                <a:cs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>
                <a:solidFill>
                  <a:srgbClr val="000000"/>
                </a:solidFill>
              </a:rPr>
              <a:t>2</a:t>
            </a:r>
          </a:p>
        </p:txBody>
      </p:sp>
      <p:sp>
        <p:nvSpPr>
          <p:cNvPr id="79" name="TextBox 42"/>
          <p:cNvSpPr txBox="1">
            <a:spLocks noChangeArrowheads="1"/>
          </p:cNvSpPr>
          <p:nvPr/>
        </p:nvSpPr>
        <p:spPr bwMode="auto">
          <a:xfrm>
            <a:off x="6537397" y="3649242"/>
            <a:ext cx="265520" cy="369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Narrow" pitchFamily="34" charset="0"/>
                <a:cs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Narrow" pitchFamily="34" charset="0"/>
                <a:cs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>
                <a:solidFill>
                  <a:srgbClr val="000000"/>
                </a:solidFill>
              </a:rPr>
              <a:t>3</a:t>
            </a:r>
          </a:p>
        </p:txBody>
      </p:sp>
      <p:sp>
        <p:nvSpPr>
          <p:cNvPr id="80" name="TextBox 42"/>
          <p:cNvSpPr txBox="1">
            <a:spLocks noChangeArrowheads="1"/>
          </p:cNvSpPr>
          <p:nvPr/>
        </p:nvSpPr>
        <p:spPr bwMode="auto">
          <a:xfrm>
            <a:off x="5500780" y="5180240"/>
            <a:ext cx="29046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Narrow" pitchFamily="34" charset="0"/>
                <a:cs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Narrow" pitchFamily="34" charset="0"/>
                <a:cs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81" name="TextBox 42"/>
          <p:cNvSpPr txBox="1">
            <a:spLocks noChangeArrowheads="1"/>
          </p:cNvSpPr>
          <p:nvPr/>
        </p:nvSpPr>
        <p:spPr bwMode="auto">
          <a:xfrm>
            <a:off x="7425010" y="4648989"/>
            <a:ext cx="29046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Narrow" pitchFamily="34" charset="0"/>
                <a:cs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Narrow" pitchFamily="34" charset="0"/>
                <a:cs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>
                <a:solidFill>
                  <a:srgbClr val="000000"/>
                </a:solidFill>
              </a:rPr>
              <a:t>3</a:t>
            </a:r>
          </a:p>
        </p:txBody>
      </p:sp>
      <p:sp>
        <p:nvSpPr>
          <p:cNvPr id="65" name="TextBox 42"/>
          <p:cNvSpPr txBox="1">
            <a:spLocks noChangeArrowheads="1"/>
          </p:cNvSpPr>
          <p:nvPr/>
        </p:nvSpPr>
        <p:spPr bwMode="auto">
          <a:xfrm>
            <a:off x="5427783" y="3705564"/>
            <a:ext cx="29046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Narrow" pitchFamily="34" charset="0"/>
                <a:cs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Narrow" pitchFamily="34" charset="0"/>
                <a:cs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>
                <a:solidFill>
                  <a:srgbClr val="000000"/>
                </a:solidFill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29571074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3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  <p:bldP spid="64" grpId="0"/>
      <p:bldP spid="48" grpId="0" animBg="1"/>
      <p:bldP spid="49" grpId="0" animBg="1"/>
      <p:bldP spid="51" grpId="0" animBg="1"/>
      <p:bldP spid="52" grpId="0" animBg="1"/>
      <p:bldP spid="53" grpId="0" animBg="1"/>
      <p:bldP spid="54" grpId="0" animBg="1"/>
      <p:bldP spid="55" grpId="0" animBg="1"/>
      <p:bldP spid="61" grpId="0" animBg="1"/>
      <p:bldP spid="50" grpId="0"/>
      <p:bldP spid="76" grpId="0"/>
      <p:bldP spid="77" grpId="0"/>
      <p:bldP spid="79" grpId="0"/>
      <p:bldP spid="80" grpId="0"/>
      <p:bldP spid="81" grpId="0"/>
      <p:bldP spid="6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</a:pPr>
            <a:r>
              <a:rPr lang="en-US" altLang="en-US" sz="3600" dirty="0" err="1"/>
              <a:t>Kruskal’s</a:t>
            </a:r>
            <a:r>
              <a:rPr lang="en-US" altLang="en-US" sz="3600" dirty="0"/>
              <a:t> Algorithm: Runtime</a:t>
            </a:r>
            <a:endParaRPr lang="en-US" sz="36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Graphs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1-</a:t>
            </a:r>
            <a:fld id="{D853AF66-F910-4452-A27F-7AC4FAE1D9A1}" type="slidenum">
              <a:rPr lang="en-US" altLang="en-US" smtClean="0"/>
              <a:pPr/>
              <a:t>7</a:t>
            </a:fld>
            <a:endParaRPr lang="en-US" altLang="en-US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28650" y="1862570"/>
            <a:ext cx="78867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u="sng" dirty="0"/>
              <a:t>Runtime</a:t>
            </a:r>
            <a:r>
              <a:rPr lang="en-US" sz="2000" dirty="0"/>
              <a:t>: Suppose G has n vertices and m edges.</a:t>
            </a:r>
          </a:p>
          <a:p>
            <a:pPr marL="0" indent="0">
              <a:buNone/>
            </a:pPr>
            <a:endParaRPr lang="en-US" sz="2000" u="sng" dirty="0"/>
          </a:p>
          <a:p>
            <a:pPr marL="0" indent="0">
              <a:buNone/>
            </a:pPr>
            <a:r>
              <a:rPr lang="en-US" sz="2000" u="sng" dirty="0"/>
              <a:t>Straightforward analysis</a:t>
            </a:r>
            <a:r>
              <a:rPr lang="en-US" sz="2000" dirty="0"/>
              <a:t>: We add n-1 edges, each time looking for the lightest edge that does not close a cycle.</a:t>
            </a:r>
          </a:p>
          <a:p>
            <a:pPr marL="0" indent="0">
              <a:buNone/>
            </a:pPr>
            <a:r>
              <a:rPr lang="en-US" sz="2000" dirty="0" err="1"/>
              <a:t>Kruskal’s</a:t>
            </a:r>
            <a:r>
              <a:rPr lang="en-US" sz="2000" dirty="0"/>
              <a:t> algorithm runs in time at most &lt; n * m * </a:t>
            </a:r>
            <a:r>
              <a:rPr lang="en-US" sz="2000" dirty="0" smtClean="0"/>
              <a:t>O(</a:t>
            </a:r>
            <a:r>
              <a:rPr lang="en-US" sz="2000" dirty="0" err="1" smtClean="0"/>
              <a:t>m+n</a:t>
            </a:r>
            <a:r>
              <a:rPr lang="en-US" sz="2000" dirty="0"/>
              <a:t>) = O(m</a:t>
            </a:r>
            <a:r>
              <a:rPr lang="en-US" sz="2000" baseline="30000" dirty="0"/>
              <a:t>2</a:t>
            </a:r>
            <a:r>
              <a:rPr lang="en-US" sz="2000" dirty="0"/>
              <a:t>n)</a:t>
            </a:r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r>
              <a:rPr lang="en-US" sz="2000" dirty="0" smtClean="0"/>
              <a:t>An improvement: first sort the edges, and in each check the next edge.</a:t>
            </a:r>
            <a:endParaRPr lang="en-US" sz="2000" dirty="0"/>
          </a:p>
          <a:p>
            <a:pPr marL="0" indent="0">
              <a:buNone/>
            </a:pPr>
            <a:r>
              <a:rPr lang="en-US" sz="2000" dirty="0" smtClean="0"/>
              <a:t>Runtime: O(m log(m)) </a:t>
            </a:r>
            <a:r>
              <a:rPr lang="en-US" sz="2000" dirty="0"/>
              <a:t>+ n * O(</a:t>
            </a:r>
            <a:r>
              <a:rPr lang="en-US" sz="2000" dirty="0" err="1"/>
              <a:t>m+n</a:t>
            </a:r>
            <a:r>
              <a:rPr lang="en-US" sz="2000" dirty="0" smtClean="0"/>
              <a:t>) = O(</a:t>
            </a:r>
            <a:r>
              <a:rPr lang="en-US" sz="2000" dirty="0" err="1" smtClean="0"/>
              <a:t>mn</a:t>
            </a:r>
            <a:r>
              <a:rPr lang="en-US" sz="2000" dirty="0" smtClean="0"/>
              <a:t>)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/>
              <a:t>Using a good data structure that efficiently stores connected components we can construct a MST in time O(m log(n)).</a:t>
            </a:r>
          </a:p>
          <a:p>
            <a:pPr marL="0" indent="0">
              <a:buNone/>
            </a:pPr>
            <a:endParaRPr lang="en-US" sz="2000" dirty="0"/>
          </a:p>
        </p:txBody>
      </p:sp>
      <p:sp>
        <p:nvSpPr>
          <p:cNvPr id="6" name="Rounded Rectangle 27">
            <a:extLst>
              <a:ext uri="{FF2B5EF4-FFF2-40B4-BE49-F238E27FC236}">
                <a16:creationId xmlns:a16="http://schemas.microsoft.com/office/drawing/2014/main" id="{FFCD7BF3-37AA-4EFF-9715-E789AACBF61E}"/>
              </a:ext>
            </a:extLst>
          </p:cNvPr>
          <p:cNvSpPr/>
          <p:nvPr/>
        </p:nvSpPr>
        <p:spPr>
          <a:xfrm>
            <a:off x="1514475" y="5334000"/>
            <a:ext cx="6115050" cy="76200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u="sng" dirty="0"/>
              <a:t>Q</a:t>
            </a:r>
            <a:r>
              <a:rPr lang="en-US" dirty="0"/>
              <a:t>: What do we need from our data structure?</a:t>
            </a:r>
          </a:p>
        </p:txBody>
      </p:sp>
    </p:spTree>
    <p:extLst>
      <p:ext uri="{BB962C8B-B14F-4D97-AF65-F5344CB8AC3E}">
        <p14:creationId xmlns:p14="http://schemas.microsoft.com/office/powerpoint/2010/main" val="12155462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</a:pPr>
            <a:r>
              <a:rPr lang="en-US" altLang="en-US" sz="3600" dirty="0"/>
              <a:t>Data structure for disjoint sets</a:t>
            </a:r>
            <a:endParaRPr lang="en-US" sz="36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Graphs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1-</a:t>
            </a:r>
            <a:fld id="{D853AF66-F910-4452-A27F-7AC4FAE1D9A1}" type="slidenum">
              <a:rPr lang="en-US" altLang="en-US" smtClean="0"/>
              <a:pPr/>
              <a:t>8</a:t>
            </a:fld>
            <a:endParaRPr lang="en-US" altLang="en-US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28650" y="1862570"/>
            <a:ext cx="78867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/>
              <a:t>To work efficiently Kruskal’s algorithm requires a data structure to store the collection of connected components of a graph and merge then when necessary.</a:t>
            </a:r>
          </a:p>
          <a:p>
            <a:pPr marL="0" indent="0">
              <a:buNone/>
            </a:pPr>
            <a:r>
              <a:rPr lang="en-US" sz="2000" dirty="0"/>
              <a:t>More precisely, the data structure has to support the following operations: </a:t>
            </a:r>
          </a:p>
          <a:p>
            <a:r>
              <a:rPr lang="en-US" sz="2000" dirty="0" err="1"/>
              <a:t>makeset</a:t>
            </a:r>
            <a:r>
              <a:rPr lang="en-US" sz="2000" dirty="0"/>
              <a:t>(x) - create a singleton set containing just x.</a:t>
            </a:r>
          </a:p>
          <a:p>
            <a:r>
              <a:rPr lang="en-US" sz="2000" dirty="0"/>
              <a:t>find(x) - returns a label of the set containing x.</a:t>
            </a:r>
          </a:p>
          <a:p>
            <a:r>
              <a:rPr lang="en-US" sz="2000" dirty="0"/>
              <a:t>union(</a:t>
            </a:r>
            <a:r>
              <a:rPr lang="en-US" sz="2000" dirty="0" err="1"/>
              <a:t>x,y</a:t>
            </a:r>
            <a:r>
              <a:rPr lang="en-US" sz="2000" dirty="0"/>
              <a:t>) - merge the sets containing x and y</a:t>
            </a:r>
            <a:r>
              <a:rPr lang="en-US" sz="2000" dirty="0" smtClean="0"/>
              <a:t>.</a:t>
            </a:r>
          </a:p>
          <a:p>
            <a:endParaRPr lang="en-US" sz="2000" dirty="0"/>
          </a:p>
          <a:p>
            <a:pPr marL="0" indent="0">
              <a:buNone/>
            </a:pPr>
            <a:r>
              <a:rPr lang="en-US" sz="2000" dirty="0" smtClean="0"/>
              <a:t>Find(x) – returns some element contained in the set/CC together with s.</a:t>
            </a:r>
          </a:p>
          <a:p>
            <a:pPr marL="0" indent="0">
              <a:buNone/>
            </a:pPr>
            <a:r>
              <a:rPr lang="en-US" sz="2000" dirty="0" smtClean="0"/>
              <a:t>If x and y are in the same set/CC, then find returns the same element.</a:t>
            </a:r>
            <a:endParaRPr lang="en-US" sz="2000" dirty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0396010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</a:pPr>
            <a:r>
              <a:rPr lang="en-US" altLang="en-US" sz="3600" dirty="0" err="1"/>
              <a:t>Kruskal’s</a:t>
            </a:r>
            <a:r>
              <a:rPr lang="en-US" altLang="en-US" sz="3600" dirty="0"/>
              <a:t> Algorithm</a:t>
            </a:r>
            <a:endParaRPr lang="en-US" sz="36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Graphs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1-</a:t>
            </a:r>
            <a:fld id="{D853AF66-F910-4452-A27F-7AC4FAE1D9A1}" type="slidenum">
              <a:rPr lang="en-US" altLang="en-US" smtClean="0"/>
              <a:pPr/>
              <a:t>9</a:t>
            </a:fld>
            <a:endParaRPr lang="en-US" altLang="en-US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28650" y="1862570"/>
            <a:ext cx="78867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/>
              <a:t>To avoid searching for an edge of minimum weight, sort the edges in the beginning of the algorithm.</a:t>
            </a:r>
          </a:p>
          <a:p>
            <a:pPr marL="0" indent="0">
              <a:buNone/>
            </a:pPr>
            <a:r>
              <a:rPr lang="en-US" sz="2000" dirty="0"/>
              <a:t>If T is the current set of selected edges, the data structure contains the collection of connected components of (V, T).</a:t>
            </a:r>
          </a:p>
          <a:p>
            <a:pPr marL="0" indent="0">
              <a:buNone/>
            </a:pPr>
            <a:r>
              <a:rPr lang="en-US" sz="2000" dirty="0"/>
              <a:t>To check whether edge (</a:t>
            </a:r>
            <a:r>
              <a:rPr lang="en-US" sz="2000" dirty="0" err="1"/>
              <a:t>v,w</a:t>
            </a:r>
            <a:r>
              <a:rPr lang="en-US" sz="2000" dirty="0"/>
              <a:t>) forms a cycle just check if find(v) = find(w)</a:t>
            </a:r>
          </a:p>
          <a:p>
            <a:pPr marL="0" indent="0">
              <a:buNone/>
            </a:pPr>
            <a:r>
              <a:rPr lang="en-US" sz="2000" dirty="0"/>
              <a:t>Follow the sorted list of edges:</a:t>
            </a:r>
          </a:p>
          <a:p>
            <a:r>
              <a:rPr lang="en-US" sz="2000" dirty="0"/>
              <a:t>Every time if an edge (</a:t>
            </a:r>
            <a:r>
              <a:rPr lang="en-US" sz="2000" dirty="0" err="1"/>
              <a:t>v,w</a:t>
            </a:r>
            <a:r>
              <a:rPr lang="en-US" sz="2000" dirty="0"/>
              <a:t>) closes a cycle, remove it from the list.</a:t>
            </a:r>
          </a:p>
          <a:p>
            <a:r>
              <a:rPr lang="en-US" sz="2000" dirty="0"/>
              <a:t>If it</a:t>
            </a:r>
            <a:r>
              <a:rPr lang="en-US" sz="1900" dirty="0"/>
              <a:t> does </a:t>
            </a:r>
            <a:r>
              <a:rPr lang="en-US" sz="1900" dirty="0" smtClean="0"/>
              <a:t>not,</a:t>
            </a:r>
          </a:p>
          <a:p>
            <a:pPr lvl="1"/>
            <a:r>
              <a:rPr lang="en-US" sz="1900" dirty="0" smtClean="0"/>
              <a:t>Apply union(</a:t>
            </a:r>
            <a:r>
              <a:rPr lang="en-US" sz="1900" dirty="0" err="1" smtClean="0"/>
              <a:t>v,w</a:t>
            </a:r>
            <a:r>
              <a:rPr lang="en-US" sz="1900" dirty="0" smtClean="0"/>
              <a:t>) - merge </a:t>
            </a:r>
            <a:r>
              <a:rPr lang="en-US" sz="1900" dirty="0"/>
              <a:t>the sets containing v and </a:t>
            </a:r>
            <a:r>
              <a:rPr lang="en-US" sz="1900" dirty="0" smtClean="0"/>
              <a:t>w</a:t>
            </a:r>
          </a:p>
          <a:p>
            <a:pPr lvl="1"/>
            <a:r>
              <a:rPr lang="en-US" sz="1900" dirty="0" smtClean="0"/>
              <a:t>Remove </a:t>
            </a:r>
            <a:r>
              <a:rPr lang="en-US" sz="1900" dirty="0"/>
              <a:t>the edge from the list.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2492501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21131</TotalTime>
  <Words>1619</Words>
  <Application>Microsoft Office PowerPoint</Application>
  <PresentationFormat>On-screen Show (4:3)</PresentationFormat>
  <Paragraphs>334</Paragraphs>
  <Slides>20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8" baseType="lpstr">
      <vt:lpstr>Arial</vt:lpstr>
      <vt:lpstr>Arial Narrow</vt:lpstr>
      <vt:lpstr>Calibri</vt:lpstr>
      <vt:lpstr>Calibri Light</vt:lpstr>
      <vt:lpstr>Cambria Math</vt:lpstr>
      <vt:lpstr>Symbol</vt:lpstr>
      <vt:lpstr>Times New Roman</vt:lpstr>
      <vt:lpstr>Office Theme</vt:lpstr>
      <vt:lpstr>CMPT 706 - Algorithms for Big Data  </vt:lpstr>
      <vt:lpstr>Minimum Spanning Trees</vt:lpstr>
      <vt:lpstr>Minimum Spanning Tree (MST)</vt:lpstr>
      <vt:lpstr>Minimum Spanning Tree (MST)</vt:lpstr>
      <vt:lpstr>Kruskal’s Algorithm</vt:lpstr>
      <vt:lpstr>Kruskal’s Algorithm - example</vt:lpstr>
      <vt:lpstr>Kruskal’s Algorithm: Runtime</vt:lpstr>
      <vt:lpstr>Data structure for disjoint sets</vt:lpstr>
      <vt:lpstr>Kruskal’s Algorithm</vt:lpstr>
      <vt:lpstr>Kruskal’s Algorithm</vt:lpstr>
      <vt:lpstr>A Data Structure for Disjoint Sets</vt:lpstr>
      <vt:lpstr>A Data Structure for Disjoint Sets</vt:lpstr>
      <vt:lpstr>A Data Structure for Disjoint Sets</vt:lpstr>
      <vt:lpstr>A Data Structure for Disjoint Sets</vt:lpstr>
      <vt:lpstr>A Data Structure for Disjoint Sets</vt:lpstr>
      <vt:lpstr>A Data Structure for Disjoint Sets</vt:lpstr>
      <vt:lpstr>Kruskal’s Algorithm</vt:lpstr>
      <vt:lpstr>Kruskal’s Algorithm: Runtime</vt:lpstr>
      <vt:lpstr>A Better Data Structure for Disjoint Sets</vt:lpstr>
      <vt:lpstr>Homework and Reading for next time</vt:lpstr>
    </vt:vector>
  </TitlesOfParts>
  <Company>School of Computing Science, SFU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</dc:title>
  <dc:creator>Igor Shinkar</dc:creator>
  <cp:lastModifiedBy>Igor Shinkar</cp:lastModifiedBy>
  <cp:revision>1527</cp:revision>
  <cp:lastPrinted>2018-01-03T13:57:37Z</cp:lastPrinted>
  <dcterms:created xsi:type="dcterms:W3CDTF">2007-01-06T04:11:40Z</dcterms:created>
  <dcterms:modified xsi:type="dcterms:W3CDTF">2020-03-05T22:31:34Z</dcterms:modified>
</cp:coreProperties>
</file>