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7"/>
  </p:notesMasterIdLst>
  <p:handoutMasterIdLst>
    <p:handoutMasterId r:id="rId18"/>
  </p:handoutMasterIdLst>
  <p:sldIdLst>
    <p:sldId id="290" r:id="rId2"/>
    <p:sldId id="527" r:id="rId3"/>
    <p:sldId id="528" r:id="rId4"/>
    <p:sldId id="529" r:id="rId5"/>
    <p:sldId id="531" r:id="rId6"/>
    <p:sldId id="530" r:id="rId7"/>
    <p:sldId id="532" r:id="rId8"/>
    <p:sldId id="533" r:id="rId9"/>
    <p:sldId id="534" r:id="rId10"/>
    <p:sldId id="535" r:id="rId11"/>
    <p:sldId id="536" r:id="rId12"/>
    <p:sldId id="537" r:id="rId13"/>
    <p:sldId id="538" r:id="rId14"/>
    <p:sldId id="539" r:id="rId15"/>
    <p:sldId id="460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38685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43049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011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365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074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569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55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837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033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9027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660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438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Compression algorithms - Huffman Encoding</a:t>
            </a:r>
          </a:p>
          <a:p>
            <a:r>
              <a:rPr lang="en-US" sz="2400" dirty="0"/>
              <a:t>March 10,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Encoding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Optimal Encoding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u="sng" dirty="0"/>
                  <a:t>Input</a:t>
                </a:r>
                <a:r>
                  <a:rPr lang="en-US" sz="1800" dirty="0"/>
                  <a:t>: An alphabet {a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,a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…a</a:t>
                </a:r>
                <a:r>
                  <a:rPr lang="en-US" sz="1800" baseline="-25000" dirty="0"/>
                  <a:t>n</a:t>
                </a:r>
                <a:r>
                  <a:rPr lang="en-US" sz="1800" dirty="0"/>
                  <a:t>} and their frequencies f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f</a:t>
                </a:r>
                <a:r>
                  <a:rPr lang="en-US" sz="1800" baseline="-25000" dirty="0" err="1"/>
                  <a:t>n</a:t>
                </a:r>
                <a:endParaRPr lang="en-US" sz="1800" baseline="-25000" dirty="0"/>
              </a:p>
              <a:p>
                <a:pPr marL="0" indent="0">
                  <a:buNone/>
                </a:pPr>
                <a:r>
                  <a:rPr lang="en-US" sz="1800" u="sng" dirty="0"/>
                  <a:t>Output</a:t>
                </a:r>
                <a:r>
                  <a:rPr lang="en-US" sz="1800" dirty="0"/>
                  <a:t>: A prefix code c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c</a:t>
                </a:r>
                <a:r>
                  <a:rPr lang="en-US" sz="1800" baseline="-25000" dirty="0" err="1"/>
                  <a:t>n</a:t>
                </a:r>
                <a:r>
                  <a:rPr lang="en-US" sz="1800" dirty="0"/>
                  <a:t> that minimizes</a:t>
                </a:r>
              </a:p>
              <a:p>
                <a:pPr marL="0" indent="0">
                  <a:buNone/>
                </a:pPr>
                <a:r>
                  <a:rPr lang="en-US" sz="1800" dirty="0"/>
                  <a:t>		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𝑓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⋅|</m:t>
                        </m:r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𝑐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|</m:t>
                        </m:r>
                      </m:e>
                    </m:nary>
                  </m:oMath>
                </a14:m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z="1800" u="sng" kern="0" dirty="0">
                    <a:solidFill>
                      <a:srgbClr val="000000"/>
                    </a:solidFill>
                    <a:cs typeface="Times New Roman"/>
                  </a:rPr>
                  <a:t>Algorithm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:</a:t>
                </a:r>
              </a:p>
              <a:p>
                <a:pPr marL="342900" indent="-342900">
                  <a:buAutoNum type="arabicPeriod"/>
                </a:pP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Create a list H of leaves, corresponding to the alphabet symbols.</a:t>
                </a:r>
              </a:p>
              <a:p>
                <a:pPr marL="342900" indent="-342900">
                  <a:buAutoNum type="arabicPeriod"/>
                </a:pP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For each symbol x in H let </a:t>
                </a:r>
                <a:r>
                  <a:rPr lang="en-US" sz="1800" kern="0" dirty="0" err="1">
                    <a:solidFill>
                      <a:srgbClr val="000000"/>
                    </a:solidFill>
                    <a:cs typeface="Times New Roman"/>
                  </a:rPr>
                  <a:t>w</a:t>
                </a:r>
                <a:r>
                  <a:rPr lang="en-US" sz="1800" kern="0" baseline="-25000" dirty="0" err="1">
                    <a:solidFill>
                      <a:srgbClr val="000000"/>
                    </a:solidFill>
                    <a:cs typeface="Times New Roman"/>
                  </a:rPr>
                  <a:t>x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 = </a:t>
                </a:r>
                <a:r>
                  <a:rPr lang="en-US" sz="1800" kern="0" dirty="0" err="1">
                    <a:solidFill>
                      <a:srgbClr val="000000"/>
                    </a:solidFill>
                    <a:cs typeface="Times New Roman"/>
                  </a:rPr>
                  <a:t>f</a:t>
                </a:r>
                <a:r>
                  <a:rPr lang="en-US" sz="1800" kern="0" baseline="-25000" dirty="0" err="1">
                    <a:solidFill>
                      <a:srgbClr val="000000"/>
                    </a:solidFill>
                    <a:cs typeface="Times New Roman"/>
                  </a:rPr>
                  <a:t>x</a:t>
                </a:r>
                <a:endParaRPr lang="en-US" sz="1800" kern="0" baseline="-2500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342900" indent="-342900">
                  <a:buAutoNum type="arabicPeriod"/>
                </a:pP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While H contains at least 2 elements</a:t>
                </a:r>
              </a:p>
              <a:p>
                <a:pPr marL="0" indent="0">
                  <a:buNone/>
                </a:pP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	Pick the elements </a:t>
                </a:r>
                <a:r>
                  <a:rPr lang="en-US" sz="1800" kern="0" dirty="0" err="1">
                    <a:solidFill>
                      <a:srgbClr val="000000"/>
                    </a:solidFill>
                    <a:cs typeface="Times New Roman"/>
                  </a:rPr>
                  <a:t>x,y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 from H of minimal </a:t>
                </a:r>
                <a:r>
                  <a:rPr lang="en-US" sz="1800" kern="0" dirty="0" smtClean="0">
                    <a:solidFill>
                      <a:srgbClr val="000000"/>
                    </a:solidFill>
                    <a:cs typeface="Times New Roman"/>
                  </a:rPr>
                  <a:t>weight</a:t>
                </a:r>
              </a:p>
              <a:p>
                <a:pPr marL="0" indent="0">
                  <a:buNone/>
                </a:pP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	</a:t>
                </a:r>
                <a:r>
                  <a:rPr lang="en-US" sz="1800" kern="0" dirty="0" smtClean="0">
                    <a:solidFill>
                      <a:srgbClr val="000000"/>
                    </a:solidFill>
                    <a:cs typeface="Times New Roman"/>
                  </a:rPr>
                  <a:t>Create 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new element v, and let v be the parent of x and y in the </a:t>
                </a:r>
                <a:r>
                  <a:rPr lang="en-US" sz="1800" kern="0" dirty="0" smtClean="0">
                    <a:solidFill>
                      <a:srgbClr val="000000"/>
                    </a:solidFill>
                    <a:cs typeface="Times New Roman"/>
                  </a:rPr>
                  <a:t>tree</a:t>
                </a:r>
              </a:p>
              <a:p>
                <a:pPr marL="0" indent="0">
                  <a:buNone/>
                </a:pP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	</a:t>
                </a:r>
                <a:r>
                  <a:rPr lang="en-US" sz="1800" kern="0" dirty="0" smtClean="0">
                    <a:solidFill>
                      <a:srgbClr val="000000"/>
                    </a:solidFill>
                    <a:cs typeface="Times New Roman"/>
                  </a:rPr>
                  <a:t>Let </a:t>
                </a:r>
                <a:r>
                  <a:rPr lang="en-US" sz="1800" kern="0" dirty="0" err="1">
                    <a:solidFill>
                      <a:srgbClr val="000000"/>
                    </a:solidFill>
                    <a:cs typeface="Times New Roman"/>
                  </a:rPr>
                  <a:t>w</a:t>
                </a:r>
                <a:r>
                  <a:rPr lang="en-US" sz="1800" kern="0" baseline="-25000" dirty="0" err="1">
                    <a:solidFill>
                      <a:srgbClr val="000000"/>
                    </a:solidFill>
                    <a:cs typeface="Times New Roman"/>
                  </a:rPr>
                  <a:t>v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 = </a:t>
                </a:r>
                <a:r>
                  <a:rPr lang="en-US" sz="1800" kern="0" dirty="0" err="1">
                    <a:solidFill>
                      <a:srgbClr val="000000"/>
                    </a:solidFill>
                    <a:cs typeface="Times New Roman"/>
                  </a:rPr>
                  <a:t>w</a:t>
                </a:r>
                <a:r>
                  <a:rPr lang="en-US" sz="1800" kern="0" baseline="-25000" dirty="0" err="1">
                    <a:solidFill>
                      <a:srgbClr val="000000"/>
                    </a:solidFill>
                    <a:cs typeface="Times New Roman"/>
                  </a:rPr>
                  <a:t>x</a:t>
                </a:r>
                <a:r>
                  <a:rPr lang="en-US" sz="1800" kern="0" dirty="0" err="1">
                    <a:solidFill>
                      <a:srgbClr val="000000"/>
                    </a:solidFill>
                    <a:cs typeface="Times New Roman"/>
                  </a:rPr>
                  <a:t>+w</a:t>
                </a:r>
                <a:r>
                  <a:rPr lang="en-US" sz="1800" kern="0" baseline="-25000" dirty="0" err="1">
                    <a:solidFill>
                      <a:srgbClr val="000000"/>
                    </a:solidFill>
                    <a:cs typeface="Times New Roman"/>
                  </a:rPr>
                  <a:t>y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, and include it in H.</a:t>
                </a:r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618" t="-1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657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Optimal Encoding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Example</a:t>
            </a:r>
            <a:r>
              <a:rPr lang="en-US" sz="1800" dirty="0"/>
              <a:t>:</a:t>
            </a:r>
            <a:endParaRPr lang="en-US" sz="1800" kern="0" dirty="0">
              <a:solidFill>
                <a:srgbClr val="000000"/>
              </a:solidFill>
              <a:cs typeface="Times New Roman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B098110-D8FE-4B46-AC08-5775158D0722}"/>
              </a:ext>
            </a:extLst>
          </p:cNvPr>
          <p:cNvSpPr/>
          <p:nvPr/>
        </p:nvSpPr>
        <p:spPr>
          <a:xfrm>
            <a:off x="3244905" y="4691447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7E95424-798F-49C4-8126-6A47CA8C1F37}"/>
              </a:ext>
            </a:extLst>
          </p:cNvPr>
          <p:cNvSpPr/>
          <p:nvPr/>
        </p:nvSpPr>
        <p:spPr>
          <a:xfrm>
            <a:off x="70104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E02E86A-0F53-4FA1-989B-9829C32A398A}"/>
              </a:ext>
            </a:extLst>
          </p:cNvPr>
          <p:cNvCxnSpPr>
            <a:cxnSpLocks/>
            <a:stCxn id="14" idx="1"/>
            <a:endCxn id="37" idx="7"/>
          </p:cNvCxnSpPr>
          <p:nvPr/>
        </p:nvCxnSpPr>
        <p:spPr>
          <a:xfrm flipH="1">
            <a:off x="2655841" y="4702606"/>
            <a:ext cx="600223" cy="64255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580E4E3-88E2-4EF3-A292-D72BFFC9FDF0}"/>
              </a:ext>
            </a:extLst>
          </p:cNvPr>
          <p:cNvCxnSpPr>
            <a:cxnSpLocks/>
            <a:stCxn id="14" idx="5"/>
            <a:endCxn id="38" idx="0"/>
          </p:cNvCxnSpPr>
          <p:nvPr/>
        </p:nvCxnSpPr>
        <p:spPr>
          <a:xfrm>
            <a:off x="3309946" y="4756488"/>
            <a:ext cx="538154" cy="5775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173E52F-B4B6-4E4A-93C9-251998BA261A}"/>
              </a:ext>
            </a:extLst>
          </p:cNvPr>
          <p:cNvSpPr txBox="1"/>
          <p:nvPr/>
        </p:nvSpPr>
        <p:spPr>
          <a:xfrm>
            <a:off x="840521" y="5519681"/>
            <a:ext cx="113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 [70/130]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8DF314-0C93-46B5-868C-3C0AEEC7C6BC}"/>
              </a:ext>
            </a:extLst>
          </p:cNvPr>
          <p:cNvSpPr txBox="1"/>
          <p:nvPr/>
        </p:nvSpPr>
        <p:spPr>
          <a:xfrm>
            <a:off x="4863009" y="5550116"/>
            <a:ext cx="1238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D [20/130]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353E095-7265-4180-AB57-7DC64059E9FD}"/>
              </a:ext>
            </a:extLst>
          </p:cNvPr>
          <p:cNvSpPr txBox="1"/>
          <p:nvPr/>
        </p:nvSpPr>
        <p:spPr>
          <a:xfrm>
            <a:off x="6441572" y="5553216"/>
            <a:ext cx="1141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E [30/130]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50018FD-B5B2-4BFE-B733-3DA1DA7D76BE}"/>
              </a:ext>
            </a:extLst>
          </p:cNvPr>
          <p:cNvSpPr txBox="1"/>
          <p:nvPr/>
        </p:nvSpPr>
        <p:spPr>
          <a:xfrm>
            <a:off x="3337060" y="5545746"/>
            <a:ext cx="978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C[3/130]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A575F15-2038-451F-809A-EE10FBE0C0AF}"/>
              </a:ext>
            </a:extLst>
          </p:cNvPr>
          <p:cNvSpPr txBox="1"/>
          <p:nvPr/>
        </p:nvSpPr>
        <p:spPr>
          <a:xfrm>
            <a:off x="3537883" y="46802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F13992F-C8A7-4B4F-BEB5-6AA6A31AACCE}"/>
              </a:ext>
            </a:extLst>
          </p:cNvPr>
          <p:cNvSpPr txBox="1"/>
          <p:nvPr/>
        </p:nvSpPr>
        <p:spPr>
          <a:xfrm>
            <a:off x="2080952" y="5519681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B [7/130]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A4BC7B-194F-4BE7-834E-1C07F90F7C4B}"/>
              </a:ext>
            </a:extLst>
          </p:cNvPr>
          <p:cNvSpPr/>
          <p:nvPr/>
        </p:nvSpPr>
        <p:spPr>
          <a:xfrm>
            <a:off x="14478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99015EA-1005-4640-8723-9C8A26735F34}"/>
              </a:ext>
            </a:extLst>
          </p:cNvPr>
          <p:cNvSpPr/>
          <p:nvPr/>
        </p:nvSpPr>
        <p:spPr>
          <a:xfrm>
            <a:off x="25908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016B6B0-84A7-4E46-B8B1-0EDCDEBE2631}"/>
              </a:ext>
            </a:extLst>
          </p:cNvPr>
          <p:cNvSpPr/>
          <p:nvPr/>
        </p:nvSpPr>
        <p:spPr>
          <a:xfrm>
            <a:off x="38100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DE93A9C-875B-4CD1-A303-12DA11825E81}"/>
              </a:ext>
            </a:extLst>
          </p:cNvPr>
          <p:cNvSpPr/>
          <p:nvPr/>
        </p:nvSpPr>
        <p:spPr>
          <a:xfrm>
            <a:off x="5486400" y="5334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73E0651-581C-47EE-901B-2B54BDA3C7D6}"/>
              </a:ext>
            </a:extLst>
          </p:cNvPr>
          <p:cNvSpPr txBox="1"/>
          <p:nvPr/>
        </p:nvSpPr>
        <p:spPr>
          <a:xfrm>
            <a:off x="2378218" y="4346290"/>
            <a:ext cx="942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[10/130]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14249A3-D308-4053-933B-52DB9524DFBC}"/>
              </a:ext>
            </a:extLst>
          </p:cNvPr>
          <p:cNvSpPr/>
          <p:nvPr/>
        </p:nvSpPr>
        <p:spPr>
          <a:xfrm>
            <a:off x="4114800" y="3480744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2EDC9DA-DE6F-4ACD-9186-DC781022C6B4}"/>
              </a:ext>
            </a:extLst>
          </p:cNvPr>
          <p:cNvCxnSpPr>
            <a:cxnSpLocks/>
            <a:stCxn id="57" idx="4"/>
            <a:endCxn id="39" idx="1"/>
          </p:cNvCxnSpPr>
          <p:nvPr/>
        </p:nvCxnSpPr>
        <p:spPr>
          <a:xfrm>
            <a:off x="4152900" y="3556944"/>
            <a:ext cx="1344659" cy="178821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4C7E8C9-1057-4588-86C5-3234354117EA}"/>
              </a:ext>
            </a:extLst>
          </p:cNvPr>
          <p:cNvCxnSpPr>
            <a:cxnSpLocks/>
          </p:cNvCxnSpPr>
          <p:nvPr/>
        </p:nvCxnSpPr>
        <p:spPr>
          <a:xfrm flipH="1">
            <a:off x="3283006" y="3556000"/>
            <a:ext cx="821634" cy="11466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A4FC4D66-E70D-467B-B112-C35DEA9D2832}"/>
              </a:ext>
            </a:extLst>
          </p:cNvPr>
          <p:cNvSpPr txBox="1"/>
          <p:nvPr/>
        </p:nvSpPr>
        <p:spPr>
          <a:xfrm>
            <a:off x="2960532" y="3299739"/>
            <a:ext cx="94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[30/130]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9ADDB967-4155-4B19-BA24-A654578D3A6F}"/>
              </a:ext>
            </a:extLst>
          </p:cNvPr>
          <p:cNvSpPr/>
          <p:nvPr/>
        </p:nvSpPr>
        <p:spPr>
          <a:xfrm>
            <a:off x="4870778" y="2675758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412B988-C0FA-4686-8197-6493F02E0E9B}"/>
              </a:ext>
            </a:extLst>
          </p:cNvPr>
          <p:cNvCxnSpPr>
            <a:cxnSpLocks/>
            <a:stCxn id="69" idx="6"/>
            <a:endCxn id="18" idx="2"/>
          </p:cNvCxnSpPr>
          <p:nvPr/>
        </p:nvCxnSpPr>
        <p:spPr>
          <a:xfrm>
            <a:off x="4946978" y="2713858"/>
            <a:ext cx="2063422" cy="26582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F9E6304-B925-445C-8E51-714E9FF58D32}"/>
              </a:ext>
            </a:extLst>
          </p:cNvPr>
          <p:cNvCxnSpPr>
            <a:cxnSpLocks/>
            <a:stCxn id="69" idx="3"/>
            <a:endCxn id="57" idx="7"/>
          </p:cNvCxnSpPr>
          <p:nvPr/>
        </p:nvCxnSpPr>
        <p:spPr>
          <a:xfrm flipH="1">
            <a:off x="4179841" y="2740799"/>
            <a:ext cx="702096" cy="7511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1F519A59-2A16-40EE-99A5-1A14DD50C50A}"/>
              </a:ext>
            </a:extLst>
          </p:cNvPr>
          <p:cNvSpPr txBox="1"/>
          <p:nvPr/>
        </p:nvSpPr>
        <p:spPr>
          <a:xfrm>
            <a:off x="5064869" y="2345283"/>
            <a:ext cx="94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[60/130]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D0A877AA-8823-4493-A7CA-E69F3435C39E}"/>
              </a:ext>
            </a:extLst>
          </p:cNvPr>
          <p:cNvSpPr/>
          <p:nvPr/>
        </p:nvSpPr>
        <p:spPr>
          <a:xfrm>
            <a:off x="3829922" y="1700777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1B4AE22-16B7-4F1D-B4B1-632AB5EEC955}"/>
              </a:ext>
            </a:extLst>
          </p:cNvPr>
          <p:cNvCxnSpPr>
            <a:cxnSpLocks/>
            <a:stCxn id="80" idx="3"/>
            <a:endCxn id="36" idx="6"/>
          </p:cNvCxnSpPr>
          <p:nvPr/>
        </p:nvCxnSpPr>
        <p:spPr>
          <a:xfrm flipH="1">
            <a:off x="1524000" y="1765818"/>
            <a:ext cx="2317081" cy="36062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336F9BF-4CE3-4B51-8D1A-511ECBDD8D14}"/>
              </a:ext>
            </a:extLst>
          </p:cNvPr>
          <p:cNvSpPr txBox="1"/>
          <p:nvPr/>
        </p:nvSpPr>
        <p:spPr>
          <a:xfrm>
            <a:off x="3927891" y="1461156"/>
            <a:ext cx="1233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[130/130]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6CFD323-AA3E-4FD4-9BD4-50881B0C576B}"/>
              </a:ext>
            </a:extLst>
          </p:cNvPr>
          <p:cNvCxnSpPr>
            <a:cxnSpLocks/>
            <a:stCxn id="80" idx="4"/>
            <a:endCxn id="69" idx="0"/>
          </p:cNvCxnSpPr>
          <p:nvPr/>
        </p:nvCxnSpPr>
        <p:spPr>
          <a:xfrm>
            <a:off x="3868022" y="1776977"/>
            <a:ext cx="1040856" cy="8987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55A00174-C514-49E9-8F97-E15CCBCDAC92}"/>
              </a:ext>
            </a:extLst>
          </p:cNvPr>
          <p:cNvSpPr txBox="1"/>
          <p:nvPr/>
        </p:nvSpPr>
        <p:spPr>
          <a:xfrm>
            <a:off x="4494077" y="202631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A2FECA0-A718-439B-BD1B-DD95D9BC0E42}"/>
              </a:ext>
            </a:extLst>
          </p:cNvPr>
          <p:cNvSpPr txBox="1"/>
          <p:nvPr/>
        </p:nvSpPr>
        <p:spPr>
          <a:xfrm>
            <a:off x="4554603" y="37435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AF9BA50-EFDF-433D-829B-285CDB698920}"/>
              </a:ext>
            </a:extLst>
          </p:cNvPr>
          <p:cNvSpPr txBox="1"/>
          <p:nvPr/>
        </p:nvSpPr>
        <p:spPr>
          <a:xfrm>
            <a:off x="5500091" y="299191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833908A-66F3-41C4-B574-B740D8E9F327}"/>
              </a:ext>
            </a:extLst>
          </p:cNvPr>
          <p:cNvSpPr txBox="1"/>
          <p:nvPr/>
        </p:nvSpPr>
        <p:spPr>
          <a:xfrm>
            <a:off x="3394956" y="3902386"/>
            <a:ext cx="323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7B69268-33A5-4AB4-8C35-9DA15DDB86DE}"/>
              </a:ext>
            </a:extLst>
          </p:cNvPr>
          <p:cNvSpPr txBox="1"/>
          <p:nvPr/>
        </p:nvSpPr>
        <p:spPr>
          <a:xfrm>
            <a:off x="3065097" y="2226367"/>
            <a:ext cx="323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0BA8B37-55B7-4396-AD32-CCDAAF37B020}"/>
              </a:ext>
            </a:extLst>
          </p:cNvPr>
          <p:cNvSpPr txBox="1"/>
          <p:nvPr/>
        </p:nvSpPr>
        <p:spPr>
          <a:xfrm>
            <a:off x="2623819" y="4776979"/>
            <a:ext cx="323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35ACDEA-23FE-4EF3-82E8-77FC98F88786}"/>
              </a:ext>
            </a:extLst>
          </p:cNvPr>
          <p:cNvSpPr txBox="1"/>
          <p:nvPr/>
        </p:nvSpPr>
        <p:spPr>
          <a:xfrm>
            <a:off x="4191000" y="2916296"/>
            <a:ext cx="323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42946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25" grpId="0"/>
      <p:bldP spid="26" grpId="0"/>
      <p:bldP spid="27" grpId="0"/>
      <p:bldP spid="28" grpId="0"/>
      <p:bldP spid="31" grpId="0"/>
      <p:bldP spid="35" grpId="0"/>
      <p:bldP spid="36" grpId="0" animBg="1"/>
      <p:bldP spid="37" grpId="0" animBg="1"/>
      <p:bldP spid="38" grpId="0" animBg="1"/>
      <p:bldP spid="39" grpId="0" animBg="1"/>
      <p:bldP spid="46" grpId="0"/>
      <p:bldP spid="57" grpId="0" animBg="1"/>
      <p:bldP spid="65" grpId="0"/>
      <p:bldP spid="69" grpId="0" animBg="1"/>
      <p:bldP spid="72" grpId="0"/>
      <p:bldP spid="80" grpId="0" animBg="1"/>
      <p:bldP spid="82" grpId="0"/>
      <p:bldP spid="93" grpId="0"/>
      <p:bldP spid="94" grpId="0"/>
      <p:bldP spid="95" grpId="0"/>
      <p:bldP spid="96" grpId="0"/>
      <p:bldP spid="97" grpId="0"/>
      <p:bldP spid="98" grpId="0"/>
      <p:bldP spid="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Optimal Encoding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u="sng" dirty="0"/>
                  <a:t>Input</a:t>
                </a:r>
                <a:r>
                  <a:rPr lang="en-US" sz="1800" dirty="0"/>
                  <a:t>: An alphabet {a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,a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…a</a:t>
                </a:r>
                <a:r>
                  <a:rPr lang="en-US" sz="1800" baseline="-25000" dirty="0"/>
                  <a:t>n</a:t>
                </a:r>
                <a:r>
                  <a:rPr lang="en-US" sz="1800" dirty="0"/>
                  <a:t>} and their frequencies f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f</a:t>
                </a:r>
                <a:r>
                  <a:rPr lang="en-US" sz="1800" baseline="-25000" dirty="0" err="1"/>
                  <a:t>n</a:t>
                </a:r>
                <a:endParaRPr lang="en-US" sz="1800" baseline="-25000" dirty="0"/>
              </a:p>
              <a:p>
                <a:pPr marL="0" indent="0">
                  <a:buNone/>
                </a:pPr>
                <a:r>
                  <a:rPr lang="en-US" sz="1800" u="sng" dirty="0"/>
                  <a:t>Output</a:t>
                </a:r>
                <a:r>
                  <a:rPr lang="en-US" sz="1800" dirty="0"/>
                  <a:t>: A prefix code c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c</a:t>
                </a:r>
                <a:r>
                  <a:rPr lang="en-US" sz="1800" baseline="-25000" dirty="0" err="1"/>
                  <a:t>n</a:t>
                </a:r>
                <a:r>
                  <a:rPr lang="en-US" sz="1800" dirty="0"/>
                  <a:t> that minimizes</a:t>
                </a:r>
              </a:p>
              <a:p>
                <a:pPr marL="0" indent="0">
                  <a:buNone/>
                </a:pPr>
                <a:r>
                  <a:rPr lang="en-US" sz="1800" dirty="0"/>
                  <a:t>		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𝑓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⋅|</m:t>
                        </m:r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𝑐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|</m:t>
                        </m:r>
                      </m:e>
                    </m:nary>
                  </m:oMath>
                </a14:m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z="1800" u="sng" dirty="0"/>
                  <a:t>Theorem</a:t>
                </a:r>
                <a:r>
                  <a:rPr lang="en-US" sz="1800" dirty="0"/>
                  <a:t>: Huffman’s algorithm produces an encoding that minimizes the cost function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𝑓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⋅|</m:t>
                        </m:r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𝑐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|</m:t>
                        </m:r>
                      </m:e>
                    </m:nary>
                  </m:oMath>
                </a14:m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1800" u="sng" dirty="0"/>
                  <a:t>Proof Sketch</a:t>
                </a:r>
                <a:r>
                  <a:rPr lang="en-US" sz="1800" dirty="0"/>
                  <a:t>: (exchange argument)</a:t>
                </a:r>
              </a:p>
              <a:p>
                <a:pPr marL="0" indent="0">
                  <a:buNone/>
                </a:pPr>
                <a:r>
                  <a:rPr lang="en-US" sz="1800" dirty="0"/>
                  <a:t>Let G = (V,E) be an optimal tree.</a:t>
                </a:r>
              </a:p>
              <a:p>
                <a:pPr marL="0" indent="0">
                  <a:buNone/>
                </a:pPr>
                <a:r>
                  <a:rPr lang="en-US" sz="1800" dirty="0"/>
                  <a:t>Let v be an internal vertex at the maximum distance from the root.</a:t>
                </a:r>
              </a:p>
              <a:p>
                <a:pPr marL="0" indent="0">
                  <a:buNone/>
                </a:pPr>
                <a:r>
                  <a:rPr lang="en-US" sz="1800" dirty="0"/>
                  <a:t>Let a</a:t>
                </a:r>
                <a:r>
                  <a:rPr lang="en-US" sz="1800" baseline="-25000" dirty="0"/>
                  <a:t>i</a:t>
                </a:r>
                <a:r>
                  <a:rPr lang="en-US" sz="1800" dirty="0"/>
                  <a:t> be one of the children of v</a:t>
                </a:r>
              </a:p>
              <a:p>
                <a:pPr marL="0" indent="0">
                  <a:buNone/>
                </a:pPr>
                <a:r>
                  <a:rPr lang="en-US" sz="1800" dirty="0"/>
                  <a:t>We claim that it must be one of the two letters of minimal weight.</a:t>
                </a:r>
              </a:p>
              <a:p>
                <a:pPr marL="0" indent="0">
                  <a:buNone/>
                </a:pPr>
                <a:r>
                  <a:rPr lang="en-US" sz="1800" dirty="0"/>
                  <a:t>Because otherwise we can exchange a</a:t>
                </a:r>
                <a:r>
                  <a:rPr lang="en-US" sz="1800" baseline="-25000" dirty="0"/>
                  <a:t>i</a:t>
                </a:r>
                <a:r>
                  <a:rPr lang="en-US" sz="1800" dirty="0"/>
                  <a:t> with a minimal weight letter. </a:t>
                </a:r>
              </a:p>
              <a:p>
                <a:pPr marL="0" indent="0">
                  <a:buNone/>
                </a:pPr>
                <a:r>
                  <a:rPr lang="en-US" sz="1800" dirty="0"/>
                  <a:t>This leads to the tree build by the algorithm without increasing the cost function.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618" t="-1403" b="-392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212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Entropy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Suppose we have a string over some alphabet, and we know the frequencies of each letter from the alphabet (from previous experiments).</a:t>
                </a:r>
              </a:p>
              <a:p>
                <a:pPr marL="0" indent="0">
                  <a:buNone/>
                </a:pPr>
                <a:r>
                  <a:rPr lang="en-US" sz="1800" u="sng" dirty="0"/>
                  <a:t>Q</a:t>
                </a:r>
                <a:r>
                  <a:rPr lang="en-US" sz="1800" dirty="0"/>
                  <a:t>: How much information does this string contain?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Two examples:</a:t>
                </a:r>
              </a:p>
              <a:p>
                <a:r>
                  <a:rPr lang="en-US" sz="1800" dirty="0" smtClean="0"/>
                  <a:t>00000000000000000000000</a:t>
                </a:r>
              </a:p>
              <a:p>
                <a:r>
                  <a:rPr lang="en-US" sz="1800" dirty="0"/>
                  <a:t>000000000000001111111111111111</a:t>
                </a:r>
              </a:p>
              <a:p>
                <a:r>
                  <a:rPr lang="en-US" sz="1800" smtClean="0"/>
                  <a:t>10101001000101110001110010</a:t>
                </a:r>
                <a:endParaRPr lang="en-US" sz="1800" dirty="0" smtClean="0"/>
              </a:p>
              <a:p>
                <a:r>
                  <a:rPr lang="en-US" sz="1800" dirty="0" smtClean="0"/>
                  <a:t>01010101010101010101010101010101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The </a:t>
                </a:r>
                <a:r>
                  <a:rPr lang="en-US" sz="1800" dirty="0"/>
                  <a:t>idea is, the amount of information is approximately the length of an optimal encoding of the string</a:t>
                </a:r>
              </a:p>
              <a:p>
                <a:pPr marL="0" indent="0">
                  <a:buNone/>
                </a:pPr>
                <a:r>
                  <a:rPr lang="en-US" sz="1800" dirty="0"/>
                  <a:t>Let  a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…a</a:t>
                </a:r>
                <a:r>
                  <a:rPr lang="en-US" sz="1800" baseline="-25000" dirty="0"/>
                  <a:t>n</a:t>
                </a:r>
                <a:r>
                  <a:rPr lang="en-US" sz="1800" dirty="0"/>
                  <a:t> be the letters, and let f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f</a:t>
                </a:r>
                <a:r>
                  <a:rPr lang="en-US" sz="1800" baseline="-25000" dirty="0" err="1"/>
                  <a:t>n</a:t>
                </a:r>
                <a:r>
                  <a:rPr lang="en-US" sz="1800" dirty="0"/>
                  <a:t> be their frequencies. </a:t>
                </a:r>
              </a:p>
              <a:p>
                <a:pPr marL="0" indent="0">
                  <a:buNone/>
                </a:pPr>
                <a:r>
                  <a:rPr lang="en-US" sz="1800" dirty="0"/>
                  <a:t>Then if the string has length m letters, then a</a:t>
                </a:r>
                <a:r>
                  <a:rPr lang="en-US" sz="1800" baseline="-25000" dirty="0"/>
                  <a:t>i</a:t>
                </a:r>
                <a:r>
                  <a:rPr lang="en-US" sz="1800" dirty="0"/>
                  <a:t> occurs approximately m*f</a:t>
                </a:r>
                <a:r>
                  <a:rPr lang="en-US" sz="1800" baseline="-25000" dirty="0"/>
                  <a:t>i</a:t>
                </a:r>
                <a:r>
                  <a:rPr lang="en-US" sz="1800" dirty="0"/>
                  <a:t> times.  Therefore the length of encoding in bits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𝑖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=1</m:t>
                          </m:r>
                        </m:sub>
                        <m:sup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𝑛</m:t>
                          </m:r>
                        </m:sup>
                        <m:e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𝑚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CA" sz="1800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1/</m:t>
                              </m:r>
                              <m:sSub>
                                <m:sSubPr>
                                  <m:ctrlP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</m:e>
                      </m:nary>
                      <m:r>
                        <a:rPr lang="en-CA" sz="1800" i="1" kern="0">
                          <a:solidFill>
                            <a:srgbClr val="000000"/>
                          </a:solidFill>
                          <a:latin typeface="Cambria Math"/>
                          <a:cs typeface="Times New Roman"/>
                        </a:rPr>
                        <m:t>=</m:t>
                      </m:r>
                      <m:r>
                        <a:rPr lang="en-CA" sz="1800" i="1" kern="0">
                          <a:solidFill>
                            <a:srgbClr val="000000"/>
                          </a:solidFill>
                          <a:latin typeface="Cambria Math"/>
                          <a:cs typeface="Times New Roman"/>
                        </a:rPr>
                        <m:t>𝑚</m:t>
                      </m:r>
                      <m:nary>
                        <m:naryPr>
                          <m:chr m:val="∑"/>
                          <m:ctrl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𝑖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=1</m:t>
                          </m:r>
                        </m:sub>
                        <m:sup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CA" sz="1800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1/</m:t>
                              </m:r>
                              <m:sSub>
                                <m:sSubPr>
                                  <m:ctrlP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</m:e>
                      </m:nary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618" t="-1403" b="-11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197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Entropy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Therefore the length of encoding in bits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𝑖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=1</m:t>
                          </m:r>
                        </m:sub>
                        <m:sup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𝑛</m:t>
                          </m:r>
                        </m:sup>
                        <m:e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𝑚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CA" sz="1800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1/</m:t>
                              </m:r>
                              <m:sSub>
                                <m:sSubPr>
                                  <m:ctrlP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</m:e>
                      </m:nary>
                      <m:r>
                        <a:rPr lang="en-CA" sz="1800" i="1" kern="0">
                          <a:solidFill>
                            <a:srgbClr val="000000"/>
                          </a:solidFill>
                          <a:latin typeface="Cambria Math"/>
                          <a:cs typeface="Times New Roman"/>
                        </a:rPr>
                        <m:t>=</m:t>
                      </m:r>
                      <m:r>
                        <a:rPr lang="en-CA" sz="1800" i="1" kern="0">
                          <a:solidFill>
                            <a:srgbClr val="000000"/>
                          </a:solidFill>
                          <a:latin typeface="Cambria Math"/>
                          <a:cs typeface="Times New Roman"/>
                        </a:rPr>
                        <m:t>𝑚</m:t>
                      </m:r>
                      <m:nary>
                        <m:naryPr>
                          <m:chr m:val="∑"/>
                          <m:ctrl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𝑖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=1</m:t>
                          </m:r>
                        </m:sub>
                        <m:sup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CA" sz="1800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1/</m:t>
                              </m:r>
                              <m:sSub>
                                <m:sSubPr>
                                  <m:ctrlP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</m:e>
                      </m:nary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/>
                  <a:t>Therefore the average length of the encoding per symbol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kern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/>
                        </a:rPr>
                        <m:t>𝐻</m:t>
                      </m:r>
                      <m:d>
                        <m:dPr>
                          <m:ctrlP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1800" b="0" i="1" kern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𝑖</m:t>
                          </m:r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=1</m:t>
                          </m:r>
                        </m:sub>
                        <m:sup>
                          <m:r>
                            <a:rPr lang="en-CA" sz="1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CA" sz="1800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1/</m:t>
                              </m:r>
                              <m:sSub>
                                <m:sSubPr>
                                  <m:ctrlP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CA" sz="18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</m:e>
                      </m:nary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/>
                  <a:t>This quantity is called the entropy of the distribution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𝑓</m:t>
                        </m:r>
                      </m:e>
                      <m: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CA" sz="1800" i="1" kern="0">
                        <a:solidFill>
                          <a:srgbClr val="000000"/>
                        </a:solidFill>
                        <a:latin typeface="Cambria Math"/>
                        <a:cs typeface="Times New Roman"/>
                      </a:rPr>
                      <m:t>,…,</m:t>
                    </m:r>
                    <m:sSub>
                      <m:sSubPr>
                        <m:ctrlPr>
                          <a:rPr lang="en-CA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𝑓</m:t>
                        </m:r>
                      </m:e>
                      <m: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b>
                    </m:sSub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618" t="-140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150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and Reading 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5.14, 5.15, 5.16, 5.17, 5.18 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5.4, 6.1, 6.2, 6.3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Code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Compression algorithms - Huffman Encoding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Compression algorithms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Suppose we are given a long string in a certain alphabet. What is the most economical way to store it?</a:t>
            </a:r>
          </a:p>
          <a:p>
            <a:pPr marL="0" indent="0">
              <a:buNone/>
            </a:pPr>
            <a:r>
              <a:rPr lang="en-US" sz="1800" dirty="0"/>
              <a:t>The textbooks give an example of an MP3 encoding.</a:t>
            </a:r>
          </a:p>
          <a:p>
            <a:pPr marL="0" indent="0">
              <a:buNone/>
            </a:pPr>
            <a:r>
              <a:rPr lang="en-US" sz="1800" u="sng" dirty="0"/>
              <a:t>More examples</a:t>
            </a:r>
            <a:r>
              <a:rPr lang="en-US" sz="1800" dirty="0"/>
              <a:t>:</a:t>
            </a:r>
          </a:p>
          <a:p>
            <a:r>
              <a:rPr lang="en-US" sz="1800" dirty="0"/>
              <a:t>Compressing a DNA strand. </a:t>
            </a:r>
          </a:p>
          <a:p>
            <a:pPr marL="0" indent="0">
              <a:buNone/>
            </a:pPr>
            <a:r>
              <a:rPr lang="en-US" sz="1800" dirty="0"/>
              <a:t>The string contains 130 million letters from the alphabet  {A,C,G,T}</a:t>
            </a:r>
          </a:p>
          <a:p>
            <a:pPr marL="0" indent="0">
              <a:buNone/>
            </a:pPr>
            <a:r>
              <a:rPr lang="en-US" sz="1800" dirty="0"/>
              <a:t>The straightforward way is to encode every letter with 2 bits, which results in 260 million bits of memory required.</a:t>
            </a:r>
          </a:p>
          <a:p>
            <a:pPr marL="0" indent="0">
              <a:buNone/>
            </a:pPr>
            <a:r>
              <a:rPr lang="en-US" sz="1800" dirty="0"/>
              <a:t>However, if the relative frequency of each letter is known, we can do better than that.</a:t>
            </a:r>
          </a:p>
          <a:p>
            <a:r>
              <a:rPr lang="en-US" sz="1800" dirty="0"/>
              <a:t>Compressing text.</a:t>
            </a:r>
          </a:p>
          <a:p>
            <a:pPr marL="0" indent="0">
              <a:buNone/>
            </a:pPr>
            <a:r>
              <a:rPr lang="en-US" sz="1800" dirty="0"/>
              <a:t>There are 26 letter in the alphabet + spaces, punctuation marks.</a:t>
            </a:r>
          </a:p>
          <a:p>
            <a:pPr marL="0" indent="0">
              <a:buNone/>
            </a:pPr>
            <a:r>
              <a:rPr lang="en-US" sz="1800" dirty="0"/>
              <a:t>So we need ~5 bits/letter</a:t>
            </a:r>
          </a:p>
          <a:p>
            <a:pPr marL="0" indent="0">
              <a:buNone/>
            </a:pPr>
            <a:r>
              <a:rPr lang="en-US" sz="1800" dirty="0"/>
              <a:t>Can we do better?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949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Compression algorithms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In the DNA example suppose that the frequencies of the 4 letters are:</a:t>
            </a:r>
          </a:p>
          <a:p>
            <a:pPr marL="0" indent="0">
              <a:buNone/>
            </a:pPr>
            <a:r>
              <a:rPr lang="en-US" sz="1800" dirty="0"/>
              <a:t>A – 70 mil</a:t>
            </a:r>
            <a:br>
              <a:rPr lang="en-US" sz="1800" dirty="0"/>
            </a:br>
            <a:r>
              <a:rPr lang="en-US" sz="1800" dirty="0"/>
              <a:t>C – 3 mil</a:t>
            </a:r>
            <a:br>
              <a:rPr lang="en-US" sz="1800" dirty="0"/>
            </a:br>
            <a:r>
              <a:rPr lang="en-US" sz="1800" dirty="0"/>
              <a:t>G – 20 mil</a:t>
            </a:r>
            <a:br>
              <a:rPr lang="en-US" sz="1800" dirty="0"/>
            </a:br>
            <a:r>
              <a:rPr lang="en-US" sz="1800" dirty="0"/>
              <a:t>T – 37 mil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8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676275" y="3276600"/>
            <a:ext cx="3429000" cy="28043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u="sng" dirty="0"/>
              <a:t>A simple encoding:</a:t>
            </a:r>
          </a:p>
          <a:p>
            <a:pPr marL="0" indent="0">
              <a:buNone/>
            </a:pPr>
            <a:r>
              <a:rPr lang="en-US" sz="2200" dirty="0"/>
              <a:t>A=00</a:t>
            </a:r>
          </a:p>
          <a:p>
            <a:pPr marL="0" indent="0">
              <a:buNone/>
            </a:pPr>
            <a:r>
              <a:rPr lang="en-US" sz="2200" dirty="0"/>
              <a:t>C=01</a:t>
            </a:r>
          </a:p>
          <a:p>
            <a:pPr marL="0" indent="0">
              <a:buNone/>
            </a:pPr>
            <a:r>
              <a:rPr lang="en-US" sz="2200" dirty="0"/>
              <a:t>G=10</a:t>
            </a:r>
          </a:p>
          <a:p>
            <a:pPr marL="0" indent="0">
              <a:buNone/>
            </a:pPr>
            <a:r>
              <a:rPr lang="en-US" sz="2200" dirty="0"/>
              <a:t>T=11</a:t>
            </a:r>
          </a:p>
          <a:p>
            <a:pPr marL="0" indent="0">
              <a:buNone/>
            </a:pPr>
            <a:r>
              <a:rPr lang="en-US" sz="2200" dirty="0"/>
              <a:t>Total length:</a:t>
            </a:r>
            <a:br>
              <a:rPr lang="en-US" sz="2200" dirty="0"/>
            </a:br>
            <a:r>
              <a:rPr lang="en-US" sz="2200" dirty="0"/>
              <a:t>2*(70+3+20+37) mil</a:t>
            </a:r>
          </a:p>
          <a:p>
            <a:pPr marL="0" indent="0">
              <a:buNone/>
            </a:pPr>
            <a:r>
              <a:rPr lang="en-US" sz="2200" dirty="0"/>
              <a:t>	=260 mil bits</a:t>
            </a:r>
          </a:p>
        </p:txBody>
      </p:sp>
      <p:sp>
        <p:nvSpPr>
          <p:cNvPr id="10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5257800" y="2249204"/>
            <a:ext cx="3429000" cy="28043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u="sng" dirty="0"/>
              <a:t>Another encoding:</a:t>
            </a:r>
          </a:p>
          <a:p>
            <a:pPr marL="0" indent="0">
              <a:buNone/>
            </a:pPr>
            <a:r>
              <a:rPr lang="en-US" sz="2200" dirty="0"/>
              <a:t>A=0</a:t>
            </a:r>
          </a:p>
          <a:p>
            <a:pPr marL="0" indent="0">
              <a:buNone/>
            </a:pPr>
            <a:r>
              <a:rPr lang="en-US" sz="2200" dirty="0"/>
              <a:t>C=110</a:t>
            </a:r>
          </a:p>
          <a:p>
            <a:pPr marL="0" indent="0">
              <a:buNone/>
            </a:pPr>
            <a:r>
              <a:rPr lang="en-US" sz="2200" dirty="0"/>
              <a:t>G=111</a:t>
            </a:r>
          </a:p>
          <a:p>
            <a:pPr marL="0" indent="0">
              <a:buNone/>
            </a:pPr>
            <a:r>
              <a:rPr lang="en-US" sz="2200" dirty="0"/>
              <a:t>T=10</a:t>
            </a:r>
          </a:p>
          <a:p>
            <a:pPr marL="0" indent="0">
              <a:buNone/>
            </a:pPr>
            <a:r>
              <a:rPr lang="en-US" sz="2200" dirty="0"/>
              <a:t>Total length:</a:t>
            </a:r>
            <a:br>
              <a:rPr lang="en-US" sz="2200" dirty="0"/>
            </a:br>
            <a:r>
              <a:rPr lang="en-US" sz="2200" dirty="0"/>
              <a:t>1*70+3*3+3*20+2*37 mil</a:t>
            </a:r>
          </a:p>
          <a:p>
            <a:pPr marL="0" indent="0">
              <a:buNone/>
            </a:pPr>
            <a:r>
              <a:rPr lang="en-US" sz="2200" dirty="0"/>
              <a:t>	=213 mil bits</a:t>
            </a:r>
          </a:p>
        </p:txBody>
      </p:sp>
      <p:sp>
        <p:nvSpPr>
          <p:cNvPr id="11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6913685" y="5181294"/>
            <a:ext cx="2057400" cy="6203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Saving of ~ 18%</a:t>
            </a:r>
          </a:p>
        </p:txBody>
      </p:sp>
      <p:sp>
        <p:nvSpPr>
          <p:cNvPr id="12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4465760" y="5506207"/>
            <a:ext cx="2352675" cy="6203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But can we</a:t>
            </a:r>
            <a:br>
              <a:rPr lang="en-US" sz="2200" dirty="0"/>
            </a:br>
            <a:r>
              <a:rPr lang="en-US" sz="2200" i="1" u="sng" dirty="0"/>
              <a:t>uniquely</a:t>
            </a:r>
            <a:r>
              <a:rPr lang="en-US" sz="2200" dirty="0"/>
              <a:t> decode?</a:t>
            </a:r>
          </a:p>
        </p:txBody>
      </p:sp>
    </p:spTree>
    <p:extLst>
      <p:ext uri="{BB962C8B-B14F-4D97-AF65-F5344CB8AC3E}">
        <p14:creationId xmlns:p14="http://schemas.microsoft.com/office/powerpoint/2010/main" val="156510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Compression algorithms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In the DNA example suppose that the frequencies of the 4 letters are:</a:t>
            </a:r>
          </a:p>
          <a:p>
            <a:pPr marL="0" indent="0">
              <a:buNone/>
            </a:pPr>
            <a:r>
              <a:rPr lang="en-US" sz="1800" dirty="0"/>
              <a:t>A – 70 mil</a:t>
            </a:r>
            <a:br>
              <a:rPr lang="en-US" sz="1800" dirty="0"/>
            </a:br>
            <a:r>
              <a:rPr lang="en-US" sz="1800" dirty="0"/>
              <a:t>C – 3 mil</a:t>
            </a:r>
            <a:br>
              <a:rPr lang="en-US" sz="1800" dirty="0"/>
            </a:br>
            <a:r>
              <a:rPr lang="en-US" sz="1800" dirty="0"/>
              <a:t>G – 20 mil</a:t>
            </a:r>
            <a:br>
              <a:rPr lang="en-US" sz="1800" dirty="0"/>
            </a:br>
            <a:r>
              <a:rPr lang="en-US" sz="1800" dirty="0"/>
              <a:t>T – 37 mil</a:t>
            </a:r>
          </a:p>
          <a:p>
            <a:pPr marL="0" indent="0">
              <a:buNone/>
            </a:pPr>
            <a:r>
              <a:rPr lang="en-US" sz="1800" u="sng" dirty="0" smtClean="0"/>
              <a:t>Encoding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r>
              <a:rPr lang="en-US" sz="1800" dirty="0"/>
              <a:t>A=0</a:t>
            </a:r>
            <a:br>
              <a:rPr lang="en-US" sz="1800" dirty="0"/>
            </a:br>
            <a:r>
              <a:rPr lang="en-US" sz="1800" dirty="0"/>
              <a:t>C=110</a:t>
            </a:r>
            <a:br>
              <a:rPr lang="en-US" sz="1800" dirty="0"/>
            </a:br>
            <a:r>
              <a:rPr lang="en-US" sz="1800" dirty="0"/>
              <a:t>G=111</a:t>
            </a:r>
            <a:br>
              <a:rPr lang="en-US" sz="1800" dirty="0"/>
            </a:br>
            <a:r>
              <a:rPr lang="en-US" sz="1800" dirty="0"/>
              <a:t>T=10</a:t>
            </a:r>
          </a:p>
          <a:p>
            <a:pPr marL="0" indent="0">
              <a:buNone/>
            </a:pPr>
            <a:r>
              <a:rPr lang="en-US" sz="1800" dirty="0"/>
              <a:t>Can we uniquely decode the string from the encoding: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Example</a:t>
            </a:r>
            <a:r>
              <a:rPr lang="en-US" sz="1800" dirty="0"/>
              <a:t>: Decode the following string </a:t>
            </a:r>
            <a:r>
              <a:rPr lang="en-US" sz="1800" dirty="0">
                <a:solidFill>
                  <a:srgbClr val="FF0000"/>
                </a:solidFill>
              </a:rPr>
              <a:t>110</a:t>
            </a:r>
            <a:r>
              <a:rPr lang="en-US" sz="1800" dirty="0"/>
              <a:t>0</a:t>
            </a:r>
            <a:r>
              <a:rPr lang="en-US" sz="1800" dirty="0">
                <a:solidFill>
                  <a:srgbClr val="FF0000"/>
                </a:solidFill>
              </a:rPr>
              <a:t>0</a:t>
            </a:r>
            <a:r>
              <a:rPr lang="en-US" sz="1800" dirty="0"/>
              <a:t>111</a:t>
            </a:r>
            <a:r>
              <a:rPr lang="en-US" sz="1800" dirty="0">
                <a:solidFill>
                  <a:srgbClr val="FF0000"/>
                </a:solidFill>
              </a:rPr>
              <a:t>10</a:t>
            </a:r>
            <a:r>
              <a:rPr lang="en-US" sz="1800" dirty="0"/>
              <a:t>110</a:t>
            </a:r>
            <a:r>
              <a:rPr lang="en-US" sz="1800" dirty="0">
                <a:solidFill>
                  <a:srgbClr val="FF0000"/>
                </a:solidFill>
              </a:rPr>
              <a:t>0</a:t>
            </a:r>
            <a:r>
              <a:rPr lang="en-US" sz="1800" dirty="0"/>
              <a:t>10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	CAAGTCAT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5928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Prefix-free codes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To avoid ambiguity any good code has to satisfy the prefix-free property: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b="1" dirty="0"/>
              <a:t>No </a:t>
            </a:r>
            <a:r>
              <a:rPr lang="en-US" sz="1800" b="1" dirty="0" err="1"/>
              <a:t>codeword</a:t>
            </a:r>
            <a:r>
              <a:rPr lang="en-US" sz="1800" b="1" dirty="0"/>
              <a:t> is a prefix of another </a:t>
            </a:r>
            <a:r>
              <a:rPr lang="en-US" sz="1800" b="1" dirty="0" err="1"/>
              <a:t>codeword</a:t>
            </a:r>
            <a:endParaRPr lang="en-US" sz="1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If this is the case a code can be represented by a full binary tree.</a:t>
            </a:r>
          </a:p>
          <a:p>
            <a:pPr marL="0" indent="0">
              <a:buNone/>
            </a:pPr>
            <a:r>
              <a:rPr lang="en-US" sz="1800" dirty="0"/>
              <a:t>A=0</a:t>
            </a:r>
            <a:br>
              <a:rPr lang="en-US" sz="1800" dirty="0"/>
            </a:br>
            <a:r>
              <a:rPr lang="en-US" sz="1800" dirty="0"/>
              <a:t>C=110</a:t>
            </a:r>
            <a:br>
              <a:rPr lang="en-US" sz="1800" dirty="0"/>
            </a:br>
            <a:r>
              <a:rPr lang="en-US" sz="1800" dirty="0"/>
              <a:t>G=111</a:t>
            </a:r>
            <a:br>
              <a:rPr lang="en-US" sz="1800" dirty="0"/>
            </a:br>
            <a:r>
              <a:rPr lang="en-US" sz="1800" dirty="0"/>
              <a:t>T=10</a:t>
            </a:r>
          </a:p>
          <a:p>
            <a:pPr marL="0" indent="0">
              <a:buNone/>
            </a:pPr>
            <a:r>
              <a:rPr lang="en-US" sz="1800" dirty="0" smtClean="0"/>
              <a:t>Binary === zeros/ones</a:t>
            </a:r>
          </a:p>
          <a:p>
            <a:pPr marL="0" indent="0">
              <a:buNone/>
            </a:pPr>
            <a:r>
              <a:rPr lang="en-US" sz="1800" dirty="0" err="1" smtClean="0"/>
              <a:t>Codewords</a:t>
            </a:r>
            <a:r>
              <a:rPr lang="en-US" sz="1800" dirty="0" smtClean="0"/>
              <a:t> are leaves === prefix free</a:t>
            </a:r>
          </a:p>
          <a:p>
            <a:pPr marL="0" indent="0">
              <a:buNone/>
            </a:pPr>
            <a:r>
              <a:rPr lang="en-US" sz="1800" dirty="0" smtClean="0"/>
              <a:t>If we have a vertex with 1 child,</a:t>
            </a:r>
            <a:br>
              <a:rPr lang="en-US" sz="1800" dirty="0" smtClean="0"/>
            </a:br>
            <a:r>
              <a:rPr lang="en-US" sz="1800" dirty="0" smtClean="0"/>
              <a:t>then the encoding is not optimal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Observation</a:t>
            </a:r>
            <a:r>
              <a:rPr lang="en-US" sz="1800" dirty="0"/>
              <a:t>: If a code can be represented</a:t>
            </a:r>
            <a:br>
              <a:rPr lang="en-US" sz="1800" dirty="0"/>
            </a:br>
            <a:r>
              <a:rPr lang="en-US" sz="1800" dirty="0"/>
              <a:t>as such a tree, then any string can be uniquely decoded.</a:t>
            </a:r>
          </a:p>
          <a:p>
            <a:pPr marL="0" indent="0">
              <a:buNone/>
            </a:pPr>
            <a:endParaRPr lang="en-US" sz="1800" dirty="0"/>
          </a:p>
        </p:txBody>
      </p:sp>
      <p:grpSp>
        <p:nvGrpSpPr>
          <p:cNvPr id="6" name="Group 5"/>
          <p:cNvGrpSpPr/>
          <p:nvPr/>
        </p:nvGrpSpPr>
        <p:grpSpPr>
          <a:xfrm>
            <a:off x="4800600" y="3505200"/>
            <a:ext cx="3618231" cy="2439914"/>
            <a:chOff x="2895600" y="4095750"/>
            <a:chExt cx="3618231" cy="2439914"/>
          </a:xfrm>
        </p:grpSpPr>
        <p:sp>
          <p:nvSpPr>
            <p:cNvPr id="8" name="Oval 7"/>
            <p:cNvSpPr/>
            <p:nvPr/>
          </p:nvSpPr>
          <p:spPr>
            <a:xfrm>
              <a:off x="3810000" y="409575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Oval 8"/>
            <p:cNvSpPr/>
            <p:nvPr/>
          </p:nvSpPr>
          <p:spPr>
            <a:xfrm>
              <a:off x="3048000" y="481203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Oval 9"/>
            <p:cNvSpPr/>
            <p:nvPr/>
          </p:nvSpPr>
          <p:spPr>
            <a:xfrm>
              <a:off x="4572000" y="481203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Oval 10"/>
            <p:cNvSpPr/>
            <p:nvPr/>
          </p:nvSpPr>
          <p:spPr>
            <a:xfrm>
              <a:off x="3810000" y="5562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5257800" y="555879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4548214" y="6263219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Oval 13"/>
            <p:cNvSpPr/>
            <p:nvPr/>
          </p:nvSpPr>
          <p:spPr>
            <a:xfrm>
              <a:off x="5975159" y="629021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" name="Straight Connector 14"/>
            <p:cNvCxnSpPr>
              <a:stCxn id="8" idx="3"/>
              <a:endCxn id="9" idx="7"/>
            </p:cNvCxnSpPr>
            <p:nvPr/>
          </p:nvCxnSpPr>
          <p:spPr>
            <a:xfrm flipH="1">
              <a:off x="3113041" y="4160791"/>
              <a:ext cx="708118" cy="6623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5"/>
              <a:endCxn id="10" idx="1"/>
            </p:cNvCxnSpPr>
            <p:nvPr/>
          </p:nvCxnSpPr>
          <p:spPr>
            <a:xfrm>
              <a:off x="3875041" y="4160791"/>
              <a:ext cx="708118" cy="6623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3"/>
              <a:endCxn id="11" idx="7"/>
            </p:cNvCxnSpPr>
            <p:nvPr/>
          </p:nvCxnSpPr>
          <p:spPr>
            <a:xfrm flipH="1">
              <a:off x="3875041" y="4877071"/>
              <a:ext cx="708118" cy="6966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5"/>
              <a:endCxn id="12" idx="1"/>
            </p:cNvCxnSpPr>
            <p:nvPr/>
          </p:nvCxnSpPr>
          <p:spPr>
            <a:xfrm>
              <a:off x="4637041" y="4877071"/>
              <a:ext cx="631918" cy="69287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3" idx="7"/>
            </p:cNvCxnSpPr>
            <p:nvPr/>
          </p:nvCxnSpPr>
          <p:spPr>
            <a:xfrm flipH="1">
              <a:off x="4613255" y="5642460"/>
              <a:ext cx="670018" cy="63191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endCxn id="14" idx="1"/>
            </p:cNvCxnSpPr>
            <p:nvPr/>
          </p:nvCxnSpPr>
          <p:spPr>
            <a:xfrm>
              <a:off x="5316300" y="5635161"/>
              <a:ext cx="670018" cy="6662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495300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53926" y="6135554"/>
              <a:ext cx="3369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C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165659" y="6101314"/>
              <a:ext cx="3481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G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95384" y="5545585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T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77866" y="413335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68466" y="413467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556059" y="564632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54266" y="490407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69683" y="488419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0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738714" y="560800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754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Optimal Encoding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u="sng" dirty="0"/>
                  <a:t>Input</a:t>
                </a:r>
                <a:r>
                  <a:rPr lang="en-US" sz="1800" dirty="0"/>
                  <a:t>: An alphabet {a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,a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…a</a:t>
                </a:r>
                <a:r>
                  <a:rPr lang="en-US" sz="1800" baseline="-25000" dirty="0"/>
                  <a:t>n</a:t>
                </a:r>
                <a:r>
                  <a:rPr lang="en-US" sz="1800" dirty="0"/>
                  <a:t>} and their frequencies f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f</a:t>
                </a:r>
                <a:r>
                  <a:rPr lang="en-US" sz="1800" baseline="-25000" dirty="0" err="1"/>
                  <a:t>n</a:t>
                </a:r>
                <a:endParaRPr lang="en-US" sz="1800" baseline="-25000" dirty="0"/>
              </a:p>
              <a:p>
                <a:pPr marL="0" indent="0">
                  <a:buNone/>
                </a:pPr>
                <a:r>
                  <a:rPr lang="en-US" sz="1800" u="sng" dirty="0"/>
                  <a:t>Output</a:t>
                </a:r>
                <a:r>
                  <a:rPr lang="en-US" sz="1800" dirty="0"/>
                  <a:t>: A prefix code c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c</a:t>
                </a:r>
                <a:r>
                  <a:rPr lang="en-US" sz="1800" baseline="-25000" dirty="0" err="1"/>
                  <a:t>n</a:t>
                </a:r>
                <a:r>
                  <a:rPr lang="en-US" sz="1800" dirty="0"/>
                  <a:t> that minimizes</a:t>
                </a:r>
              </a:p>
              <a:p>
                <a:pPr marL="0" indent="0">
                  <a:buNone/>
                </a:pPr>
                <a:r>
                  <a:rPr lang="en-US" sz="1800" dirty="0"/>
                  <a:t>		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𝑓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⋅|</m:t>
                        </m:r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𝑐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|</m:t>
                        </m:r>
                      </m:e>
                    </m:nary>
                  </m:oMath>
                </a14:m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z="1800" dirty="0"/>
                  <a:t> Frequencies can be thought of as weights of the leaves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618" t="-140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4191000" y="3275086"/>
            <a:ext cx="4434160" cy="2668514"/>
            <a:chOff x="2895600" y="4095750"/>
            <a:chExt cx="4434160" cy="2668514"/>
          </a:xfrm>
        </p:grpSpPr>
        <p:sp>
          <p:nvSpPr>
            <p:cNvPr id="8" name="Oval 7"/>
            <p:cNvSpPr/>
            <p:nvPr/>
          </p:nvSpPr>
          <p:spPr>
            <a:xfrm>
              <a:off x="3810000" y="409575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Oval 8"/>
            <p:cNvSpPr/>
            <p:nvPr/>
          </p:nvSpPr>
          <p:spPr>
            <a:xfrm>
              <a:off x="3048000" y="481203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Oval 9"/>
            <p:cNvSpPr/>
            <p:nvPr/>
          </p:nvSpPr>
          <p:spPr>
            <a:xfrm>
              <a:off x="4572000" y="481203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Oval 10"/>
            <p:cNvSpPr/>
            <p:nvPr/>
          </p:nvSpPr>
          <p:spPr>
            <a:xfrm>
              <a:off x="3810000" y="5562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5257800" y="555879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4548214" y="6263219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Oval 13"/>
            <p:cNvSpPr/>
            <p:nvPr/>
          </p:nvSpPr>
          <p:spPr>
            <a:xfrm>
              <a:off x="5975159" y="629021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" name="Straight Connector 14"/>
            <p:cNvCxnSpPr>
              <a:stCxn id="8" idx="3"/>
              <a:endCxn id="9" idx="7"/>
            </p:cNvCxnSpPr>
            <p:nvPr/>
          </p:nvCxnSpPr>
          <p:spPr>
            <a:xfrm flipH="1">
              <a:off x="3113041" y="4160791"/>
              <a:ext cx="708118" cy="6623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5"/>
              <a:endCxn id="10" idx="1"/>
            </p:cNvCxnSpPr>
            <p:nvPr/>
          </p:nvCxnSpPr>
          <p:spPr>
            <a:xfrm>
              <a:off x="3875041" y="4160791"/>
              <a:ext cx="708118" cy="6623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3"/>
              <a:endCxn id="11" idx="7"/>
            </p:cNvCxnSpPr>
            <p:nvPr/>
          </p:nvCxnSpPr>
          <p:spPr>
            <a:xfrm flipH="1">
              <a:off x="3875041" y="4877071"/>
              <a:ext cx="708118" cy="6966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5"/>
              <a:endCxn id="12" idx="1"/>
            </p:cNvCxnSpPr>
            <p:nvPr/>
          </p:nvCxnSpPr>
          <p:spPr>
            <a:xfrm>
              <a:off x="4637041" y="4877071"/>
              <a:ext cx="631918" cy="69287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3" idx="7"/>
            </p:cNvCxnSpPr>
            <p:nvPr/>
          </p:nvCxnSpPr>
          <p:spPr>
            <a:xfrm flipH="1">
              <a:off x="4613255" y="5642460"/>
              <a:ext cx="670018" cy="63191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endCxn id="14" idx="1"/>
            </p:cNvCxnSpPr>
            <p:nvPr/>
          </p:nvCxnSpPr>
          <p:spPr>
            <a:xfrm>
              <a:off x="5316300" y="5635161"/>
              <a:ext cx="670018" cy="6662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4953000"/>
              <a:ext cx="11301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A [70/130]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21480" y="6364154"/>
              <a:ext cx="12380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/>
                <a:t>C [3/130]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165659" y="6101314"/>
              <a:ext cx="11641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G [20/130]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95384" y="5545585"/>
              <a:ext cx="11251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T [37/130]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77866" y="413335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68466" y="413467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556059" y="564632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54266" y="490407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69683" y="488419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0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738714" y="560800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355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Optimal Encoding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u="sng" dirty="0"/>
                  <a:t>Input</a:t>
                </a:r>
                <a:r>
                  <a:rPr lang="en-US" sz="1800" dirty="0"/>
                  <a:t>: An alphabet {a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,a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…a</a:t>
                </a:r>
                <a:r>
                  <a:rPr lang="en-US" sz="1800" baseline="-25000" dirty="0"/>
                  <a:t>n</a:t>
                </a:r>
                <a:r>
                  <a:rPr lang="en-US" sz="1800" dirty="0"/>
                  <a:t>} and their frequencies f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f</a:t>
                </a:r>
                <a:r>
                  <a:rPr lang="en-US" sz="1800" baseline="-25000" dirty="0" err="1"/>
                  <a:t>n</a:t>
                </a:r>
                <a:endParaRPr lang="en-US" sz="1800" baseline="-25000" dirty="0"/>
              </a:p>
              <a:p>
                <a:pPr marL="0" indent="0">
                  <a:buNone/>
                </a:pPr>
                <a:r>
                  <a:rPr lang="en-US" sz="1800" u="sng" dirty="0"/>
                  <a:t>Output</a:t>
                </a:r>
                <a:r>
                  <a:rPr lang="en-US" sz="1800" dirty="0"/>
                  <a:t>: A prefix code c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c</a:t>
                </a:r>
                <a:r>
                  <a:rPr lang="en-US" sz="1800" baseline="-25000" dirty="0" err="1"/>
                  <a:t>n</a:t>
                </a:r>
                <a:r>
                  <a:rPr lang="en-US" sz="1800" dirty="0"/>
                  <a:t> that minimizes</a:t>
                </a:r>
              </a:p>
              <a:p>
                <a:pPr marL="0" indent="0">
                  <a:buNone/>
                </a:pPr>
                <a:r>
                  <a:rPr lang="en-US" sz="1800" dirty="0"/>
                  <a:t>		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𝑓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⋅|</m:t>
                        </m:r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𝑐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|</m:t>
                        </m:r>
                      </m:e>
                    </m:nary>
                  </m:oMath>
                </a14:m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z="1800" u="sng" kern="0" dirty="0">
                    <a:solidFill>
                      <a:srgbClr val="000000"/>
                    </a:solidFill>
                    <a:cs typeface="Times New Roman"/>
                  </a:rPr>
                  <a:t>Idea</a:t>
                </a:r>
                <a:r>
                  <a:rPr lang="en-US" sz="1800" kern="0" dirty="0">
                    <a:solidFill>
                      <a:srgbClr val="000000"/>
                    </a:solidFill>
                    <a:cs typeface="Times New Roman"/>
                  </a:rPr>
                  <a:t>:</a:t>
                </a:r>
              </a:p>
              <a:p>
                <a:r>
                  <a:rPr lang="en-US" sz="1800" dirty="0"/>
                  <a:t>In the Optimal Encoding Problem distribute the weight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𝑓</m:t>
                        </m:r>
                      </m:e>
                      <m: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</m:sub>
                    </m:sSub>
                    <m:r>
                      <a:rPr lang="en-CA" sz="1800" i="1" kern="0">
                        <a:solidFill>
                          <a:srgbClr val="000000"/>
                        </a:solidFill>
                        <a:latin typeface="Cambria Math"/>
                        <a:cs typeface="Times New Roman"/>
                      </a:rPr>
                      <m:t>⋅|</m:t>
                    </m:r>
                    <m:sSub>
                      <m:sSubPr>
                        <m:ctrlPr>
                          <a:rPr lang="en-CA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</m:sub>
                    </m:sSub>
                    <m:r>
                      <a:rPr lang="en-CA" sz="1800" i="1" kern="0">
                        <a:solidFill>
                          <a:srgbClr val="000000"/>
                        </a:solidFill>
                        <a:latin typeface="Cambria Math"/>
                        <a:cs typeface="Times New Roman"/>
                      </a:rPr>
                      <m:t>|</m:t>
                    </m:r>
                  </m:oMath>
                </a14:m>
                <a:r>
                  <a:rPr lang="en-US" sz="1800" dirty="0"/>
                  <a:t> over the path from the root to the </a:t>
                </a:r>
                <a:r>
                  <a:rPr lang="en-US" sz="1800" dirty="0" err="1"/>
                  <a:t>i’th</a:t>
                </a:r>
                <a:r>
                  <a:rPr lang="en-US" sz="1800" dirty="0"/>
                  <a:t> leaf.</a:t>
                </a:r>
              </a:p>
              <a:p>
                <a:r>
                  <a:rPr lang="en-US" sz="1800" dirty="0"/>
                  <a:t>This can be done by assigning weights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  <m:t>𝑤</m:t>
                        </m:r>
                      </m:e>
                      <m:sub>
                        <m: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1800" dirty="0"/>
                  <a:t> to each internal vertex v, and then summing up the weights of all vertices.</a:t>
                </a:r>
              </a:p>
              <a:p>
                <a:r>
                  <a:rPr lang="en-US" sz="1800" dirty="0"/>
                  <a:t>In particular, if a leaf v corresponds to a letter a</a:t>
                </a:r>
                <a:r>
                  <a:rPr lang="en-US" sz="1800" baseline="-25000" dirty="0"/>
                  <a:t>i</a:t>
                </a:r>
                <a:r>
                  <a:rPr lang="en-US" sz="1800" dirty="0"/>
                  <a:t>, then 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  <m:t>𝑤</m:t>
                        </m:r>
                      </m:e>
                      <m:sub>
                        <m: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  <m:t>𝑣</m:t>
                        </m:r>
                      </m:sub>
                    </m:sSub>
                    <m:r>
                      <a:rPr lang="en-US" sz="1800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  <m:t>𝑓</m:t>
                        </m:r>
                      </m:e>
                      <m:sub>
                        <m:r>
                          <a:rPr lang="en-US" sz="18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800" dirty="0"/>
                  <a:t>.</a:t>
                </a:r>
              </a:p>
              <a:p>
                <a:r>
                  <a:rPr lang="en-US" sz="1800" dirty="0"/>
                  <a:t>Then, the cost function can be written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𝑣</m:t>
                          </m:r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−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𝑙𝑒𝑎𝑓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𝑣</m:t>
                              </m:r>
                            </m:sub>
                          </m:sSub>
                        </m:e>
                      </m:nary>
                      <m:r>
                        <a:rPr lang="en-US" sz="1800" b="0" i="1" kern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/>
                        </a:rPr>
                        <m:t>⋅|</m:t>
                      </m:r>
                      <m:sSub>
                        <m:sSubPr>
                          <m:ctrlP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𝑐</m:t>
                          </m:r>
                        </m:e>
                        <m:sub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𝑖</m:t>
                          </m:r>
                        </m:sub>
                      </m:sSub>
                      <m:r>
                        <a:rPr lang="en-US" sz="1800" b="0" i="1" kern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/>
                        </a:rPr>
                        <m:t>|=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𝑣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−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𝑛𝑜𝑑𝑒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𝑖𝑛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𝑡h𝑒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𝑡𝑟𝑒𝑒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800" b="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𝑣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618" t="-1403" b="-2861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396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Optimal Encoding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Huffman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u="sng" dirty="0" smtClean="0"/>
                  <a:t>Input</a:t>
                </a:r>
                <a:r>
                  <a:rPr lang="en-US" sz="1800" dirty="0"/>
                  <a:t>: An alphabet {a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,a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…a</a:t>
                </a:r>
                <a:r>
                  <a:rPr lang="en-US" sz="1800" baseline="-25000" dirty="0"/>
                  <a:t>n</a:t>
                </a:r>
                <a:r>
                  <a:rPr lang="en-US" sz="1800" dirty="0"/>
                  <a:t>} and their frequencies f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f</a:t>
                </a:r>
                <a:r>
                  <a:rPr lang="en-US" sz="1800" baseline="-25000" dirty="0" err="1"/>
                  <a:t>n</a:t>
                </a:r>
                <a:endParaRPr lang="en-US" sz="1800" baseline="-25000" dirty="0"/>
              </a:p>
              <a:p>
                <a:pPr marL="0" indent="0">
                  <a:buNone/>
                </a:pPr>
                <a:r>
                  <a:rPr lang="en-US" sz="1800" u="sng" dirty="0"/>
                  <a:t>Output</a:t>
                </a:r>
                <a:r>
                  <a:rPr lang="en-US" sz="1800" dirty="0"/>
                  <a:t>: A prefix code c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…</a:t>
                </a:r>
                <a:r>
                  <a:rPr lang="en-US" sz="1800" dirty="0" err="1"/>
                  <a:t>c</a:t>
                </a:r>
                <a:r>
                  <a:rPr lang="en-US" sz="1800" baseline="-25000" dirty="0" err="1"/>
                  <a:t>n</a:t>
                </a:r>
                <a:r>
                  <a:rPr lang="en-US" sz="1800" dirty="0"/>
                  <a:t> that minimizes</a:t>
                </a:r>
              </a:p>
              <a:p>
                <a:pPr marL="0" indent="0">
                  <a:buNone/>
                </a:pPr>
                <a:r>
                  <a:rPr lang="en-US" sz="1800" dirty="0"/>
                  <a:t>		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𝑖</m:t>
                        </m:r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𝑓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⋅|</m:t>
                        </m:r>
                        <m:sSub>
                          <m:sSubPr>
                            <m:ctrlP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𝑐</m:t>
                            </m:r>
                          </m:e>
                          <m:sub>
                            <m:r>
                              <a:rPr lang="en-CA" sz="1800" i="1" ker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  <m:r>
                          <a:rPr lang="en-CA" sz="1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/>
                          </a:rPr>
                          <m:t>|</m:t>
                        </m:r>
                      </m:e>
                    </m:nary>
                  </m:oMath>
                </a14:m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sz="1800" u="sng" kern="0" dirty="0">
                    <a:solidFill>
                      <a:srgbClr val="000000"/>
                    </a:solidFill>
                    <a:cs typeface="Times New Roman"/>
                  </a:rPr>
                  <a:t>Idea</a:t>
                </a:r>
                <a:r>
                  <a:rPr lang="en-US" sz="1800" kern="0" dirty="0" smtClean="0">
                    <a:solidFill>
                      <a:srgbClr val="000000"/>
                    </a:solidFill>
                    <a:cs typeface="Times New Roman"/>
                  </a:rPr>
                  <a:t>:</a:t>
                </a:r>
              </a:p>
              <a:p>
                <a:pPr marL="0" indent="0">
                  <a:buNone/>
                </a:pPr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 smtClean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 smtClean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:endParaRPr lang="en-US" sz="1800" kern="0" dirty="0" smtClean="0">
                  <a:solidFill>
                    <a:srgbClr val="000000"/>
                  </a:solidFill>
                  <a:cs typeface="Times New 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𝑣</m:t>
                          </m:r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−</m:t>
                          </m:r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𝑙𝑒𝑎𝑓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𝑣</m:t>
                              </m:r>
                            </m:sub>
                          </m:sSub>
                        </m:e>
                      </m:nary>
                      <m:r>
                        <a:rPr lang="en-US" sz="1800" i="1" ker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/>
                        </a:rPr>
                        <m:t>⋅|</m:t>
                      </m:r>
                      <m:sSub>
                        <m:sSubPr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𝑐</m:t>
                          </m:r>
                        </m:e>
                        <m:sub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𝑖</m:t>
                          </m:r>
                        </m:sub>
                      </m:sSub>
                      <m:r>
                        <a:rPr lang="en-US" sz="1800" i="1" ker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Times New Roman"/>
                        </a:rPr>
                        <m:t>|=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</m:ctrlPr>
                        </m:naryPr>
                        <m:sub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𝑣</m:t>
                          </m:r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−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𝑖𝑛𝑡𝑒𝑟𝑛𝑎𝑙</m:t>
                          </m:r>
                          <m:r>
                            <a:rPr lang="en-US" sz="1800" b="0" i="1" kern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 </m:t>
                          </m:r>
                          <m:r>
                            <a:rPr lang="en-US" sz="1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/>
                            </a:rPr>
                            <m:t>𝑛𝑜𝑑𝑒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CA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/>
                                </a:rPr>
                                <m:t>𝑣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800" kern="0" dirty="0">
                  <a:solidFill>
                    <a:srgbClr val="000000"/>
                  </a:solidFill>
                  <a:cs typeface="Times New Roman"/>
                </a:endParaRPr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8037" t="-1403" b="-25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664DC8E8-EBFE-4A70-8FE2-C9F64E279567}"/>
              </a:ext>
            </a:extLst>
          </p:cNvPr>
          <p:cNvGrpSpPr/>
          <p:nvPr/>
        </p:nvGrpSpPr>
        <p:grpSpPr>
          <a:xfrm>
            <a:off x="3733800" y="2794952"/>
            <a:ext cx="4516901" cy="3148648"/>
            <a:chOff x="3733800" y="2794952"/>
            <a:chExt cx="4516901" cy="314864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F16C97C-CC1F-43A1-BDF2-C867B273D90A}"/>
                </a:ext>
              </a:extLst>
            </p:cNvPr>
            <p:cNvGrpSpPr/>
            <p:nvPr/>
          </p:nvGrpSpPr>
          <p:grpSpPr>
            <a:xfrm>
              <a:off x="3733800" y="3275086"/>
              <a:ext cx="4516901" cy="2668514"/>
              <a:chOff x="2438400" y="4095750"/>
              <a:chExt cx="4516901" cy="2668514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446320E5-84DC-4B0F-8E21-ED87729BB16C}"/>
                  </a:ext>
                </a:extLst>
              </p:cNvPr>
              <p:cNvSpPr/>
              <p:nvPr/>
            </p:nvSpPr>
            <p:spPr>
              <a:xfrm>
                <a:off x="3810000" y="409575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80597751-035F-44B0-8EA8-66CC00C4E8DA}"/>
                  </a:ext>
                </a:extLst>
              </p:cNvPr>
              <p:cNvSpPr/>
              <p:nvPr/>
            </p:nvSpPr>
            <p:spPr>
              <a:xfrm>
                <a:off x="3048000" y="481203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44DADF06-822D-4E06-AEE2-BB375988DDDB}"/>
                  </a:ext>
                </a:extLst>
              </p:cNvPr>
              <p:cNvSpPr/>
              <p:nvPr/>
            </p:nvSpPr>
            <p:spPr>
              <a:xfrm>
                <a:off x="4572000" y="481203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A76F5DF-2963-4184-B75C-F7EFC18A02C6}"/>
                  </a:ext>
                </a:extLst>
              </p:cNvPr>
              <p:cNvSpPr/>
              <p:nvPr/>
            </p:nvSpPr>
            <p:spPr>
              <a:xfrm>
                <a:off x="3810000" y="55626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2415963D-AD92-4D2D-A2C9-F3F51B9A53F6}"/>
                  </a:ext>
                </a:extLst>
              </p:cNvPr>
              <p:cNvSpPr/>
              <p:nvPr/>
            </p:nvSpPr>
            <p:spPr>
              <a:xfrm>
                <a:off x="5257800" y="555879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4F620F2-A694-42A0-A221-FB4EA0E6FFE4}"/>
                  </a:ext>
                </a:extLst>
              </p:cNvPr>
              <p:cNvSpPr/>
              <p:nvPr/>
            </p:nvSpPr>
            <p:spPr>
              <a:xfrm>
                <a:off x="4548214" y="6263219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49D252B-6508-401F-8524-FE1425520E61}"/>
                  </a:ext>
                </a:extLst>
              </p:cNvPr>
              <p:cNvSpPr/>
              <p:nvPr/>
            </p:nvSpPr>
            <p:spPr>
              <a:xfrm>
                <a:off x="5975159" y="629021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70F7049F-2EB2-46BD-B7C7-1AABD468FC64}"/>
                  </a:ext>
                </a:extLst>
              </p:cNvPr>
              <p:cNvCxnSpPr>
                <a:stCxn id="8" idx="3"/>
                <a:endCxn id="9" idx="7"/>
              </p:cNvCxnSpPr>
              <p:nvPr/>
            </p:nvCxnSpPr>
            <p:spPr>
              <a:xfrm flipH="1">
                <a:off x="3113041" y="4160791"/>
                <a:ext cx="708118" cy="66239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B78399C9-703B-4EF0-AC17-20289A8DBF42}"/>
                  </a:ext>
                </a:extLst>
              </p:cNvPr>
              <p:cNvCxnSpPr>
                <a:stCxn id="8" idx="5"/>
                <a:endCxn id="10" idx="1"/>
              </p:cNvCxnSpPr>
              <p:nvPr/>
            </p:nvCxnSpPr>
            <p:spPr>
              <a:xfrm>
                <a:off x="3875041" y="4160791"/>
                <a:ext cx="708118" cy="66239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741616D6-8303-4337-866E-04633F9C18BE}"/>
                  </a:ext>
                </a:extLst>
              </p:cNvPr>
              <p:cNvCxnSpPr>
                <a:stCxn id="10" idx="3"/>
                <a:endCxn id="11" idx="7"/>
              </p:cNvCxnSpPr>
              <p:nvPr/>
            </p:nvCxnSpPr>
            <p:spPr>
              <a:xfrm flipH="1">
                <a:off x="3875041" y="4877071"/>
                <a:ext cx="708118" cy="6966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B66F7FA-CA3E-4EFA-B14F-903A46EEA677}"/>
                  </a:ext>
                </a:extLst>
              </p:cNvPr>
              <p:cNvCxnSpPr>
                <a:stCxn id="10" idx="5"/>
                <a:endCxn id="12" idx="1"/>
              </p:cNvCxnSpPr>
              <p:nvPr/>
            </p:nvCxnSpPr>
            <p:spPr>
              <a:xfrm>
                <a:off x="4637041" y="4877071"/>
                <a:ext cx="631918" cy="69287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28EA7B1E-AB3D-48B9-9EC4-073F5529AD01}"/>
                  </a:ext>
                </a:extLst>
              </p:cNvPr>
              <p:cNvCxnSpPr>
                <a:endCxn id="13" idx="7"/>
              </p:cNvCxnSpPr>
              <p:nvPr/>
            </p:nvCxnSpPr>
            <p:spPr>
              <a:xfrm flipH="1">
                <a:off x="4613255" y="5642460"/>
                <a:ext cx="670018" cy="6319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BD3E961-7C89-4726-AD1D-AD7A42CDDEF1}"/>
                  </a:ext>
                </a:extLst>
              </p:cNvPr>
              <p:cNvCxnSpPr>
                <a:endCxn id="14" idx="1"/>
              </p:cNvCxnSpPr>
              <p:nvPr/>
            </p:nvCxnSpPr>
            <p:spPr>
              <a:xfrm>
                <a:off x="5316300" y="5635161"/>
                <a:ext cx="670018" cy="66620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F7475C3-E8BA-4218-9107-771B87DEFCDF}"/>
                  </a:ext>
                </a:extLst>
              </p:cNvPr>
              <p:cNvSpPr txBox="1"/>
              <p:nvPr/>
            </p:nvSpPr>
            <p:spPr>
              <a:xfrm>
                <a:off x="2438400" y="4859264"/>
                <a:ext cx="113011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A [70/130]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080CAF2-3E84-4C45-906B-7D26D5D4F215}"/>
                  </a:ext>
                </a:extLst>
              </p:cNvPr>
              <p:cNvSpPr txBox="1"/>
              <p:nvPr/>
            </p:nvSpPr>
            <p:spPr>
              <a:xfrm>
                <a:off x="3886200" y="6287954"/>
                <a:ext cx="123806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/>
                  <a:t>C [3/130]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F1FBDBF-9F99-45C0-966F-7D4B32B8A8A9}"/>
                  </a:ext>
                </a:extLst>
              </p:cNvPr>
              <p:cNvSpPr txBox="1"/>
              <p:nvPr/>
            </p:nvSpPr>
            <p:spPr>
              <a:xfrm>
                <a:off x="5791200" y="6364154"/>
                <a:ext cx="11641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G [20/130]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3386A0A-79FC-4395-BCDB-1469F0A51AD4}"/>
                  </a:ext>
                </a:extLst>
              </p:cNvPr>
              <p:cNvSpPr txBox="1"/>
              <p:nvPr/>
            </p:nvSpPr>
            <p:spPr>
              <a:xfrm>
                <a:off x="3065820" y="5545585"/>
                <a:ext cx="112518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T [37/130]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F98FAF3-7B30-4095-9766-FB7258439673}"/>
                  </a:ext>
                </a:extLst>
              </p:cNvPr>
              <p:cNvSpPr txBox="1"/>
              <p:nvPr/>
            </p:nvSpPr>
            <p:spPr>
              <a:xfrm>
                <a:off x="3177866" y="4133353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0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9F7636A-E244-4735-92DB-EE838D9F9E6B}"/>
                  </a:ext>
                </a:extLst>
              </p:cNvPr>
              <p:cNvSpPr txBox="1"/>
              <p:nvPr/>
            </p:nvSpPr>
            <p:spPr>
              <a:xfrm>
                <a:off x="4168466" y="4134678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D39F541-0F7B-4A31-9FDB-8B09F8DF0F13}"/>
                  </a:ext>
                </a:extLst>
              </p:cNvPr>
              <p:cNvSpPr txBox="1"/>
              <p:nvPr/>
            </p:nvSpPr>
            <p:spPr>
              <a:xfrm>
                <a:off x="5556059" y="564632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1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A7812CD-27ED-4211-B824-9892FB8069F9}"/>
                  </a:ext>
                </a:extLst>
              </p:cNvPr>
              <p:cNvSpPr txBox="1"/>
              <p:nvPr/>
            </p:nvSpPr>
            <p:spPr>
              <a:xfrm>
                <a:off x="4854266" y="4904073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7C92F00-E592-4459-8AFA-57CA616E0EC3}"/>
                  </a:ext>
                </a:extLst>
              </p:cNvPr>
              <p:cNvSpPr txBox="1"/>
              <p:nvPr/>
            </p:nvSpPr>
            <p:spPr>
              <a:xfrm>
                <a:off x="3969683" y="4884195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0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68C6DA9-84B3-417A-8877-248A8BDFB6EE}"/>
                  </a:ext>
                </a:extLst>
              </p:cNvPr>
              <p:cNvSpPr txBox="1"/>
              <p:nvPr/>
            </p:nvSpPr>
            <p:spPr>
              <a:xfrm>
                <a:off x="4738714" y="5608004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000" dirty="0"/>
                  <a:t>0</a:t>
                </a: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6131413-11E3-48CB-96E0-D7F8F96DA8C5}"/>
                </a:ext>
              </a:extLst>
            </p:cNvPr>
            <p:cNvSpPr txBox="1"/>
            <p:nvPr/>
          </p:nvSpPr>
          <p:spPr>
            <a:xfrm>
              <a:off x="6606296" y="4419967"/>
              <a:ext cx="9428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[23/130]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BC098A9-0D6B-4A82-B526-5FC9DEC3BB20}"/>
                </a:ext>
              </a:extLst>
            </p:cNvPr>
            <p:cNvSpPr txBox="1"/>
            <p:nvPr/>
          </p:nvSpPr>
          <p:spPr>
            <a:xfrm>
              <a:off x="5912946" y="3628415"/>
              <a:ext cx="9428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[60/130]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860AEC9-FA2A-42B6-97E9-01AB9040342B}"/>
                </a:ext>
              </a:extLst>
            </p:cNvPr>
            <p:cNvSpPr txBox="1"/>
            <p:nvPr/>
          </p:nvSpPr>
          <p:spPr>
            <a:xfrm>
              <a:off x="4848313" y="2794952"/>
              <a:ext cx="1059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/>
                <a:t>[130/130]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907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21265</TotalTime>
  <Words>1469</Words>
  <Application>Microsoft Office PowerPoint</Application>
  <PresentationFormat>On-screen Show (4:3)</PresentationFormat>
  <Paragraphs>226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Cambria Math</vt:lpstr>
      <vt:lpstr>Symbol</vt:lpstr>
      <vt:lpstr>Times New Roman</vt:lpstr>
      <vt:lpstr>Office Theme</vt:lpstr>
      <vt:lpstr>CMPT 706 - Algorithms for Big Data  </vt:lpstr>
      <vt:lpstr>Compression algorithms - Huffman Encoding</vt:lpstr>
      <vt:lpstr>Compression algorithms</vt:lpstr>
      <vt:lpstr>Compression algorithms</vt:lpstr>
      <vt:lpstr>Compression algorithms</vt:lpstr>
      <vt:lpstr>Prefix-free codes</vt:lpstr>
      <vt:lpstr>Optimal Encoding Problem</vt:lpstr>
      <vt:lpstr>Optimal Encoding Problem</vt:lpstr>
      <vt:lpstr>Optimal Encoding Problem</vt:lpstr>
      <vt:lpstr>Optimal Encoding Problem</vt:lpstr>
      <vt:lpstr>Optimal Encoding Problem</vt:lpstr>
      <vt:lpstr>Optimal Encoding Problem</vt:lpstr>
      <vt:lpstr>Entropy</vt:lpstr>
      <vt:lpstr>Entropy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1558</cp:revision>
  <cp:lastPrinted>2018-01-03T13:57:37Z</cp:lastPrinted>
  <dcterms:created xsi:type="dcterms:W3CDTF">2007-01-06T04:11:40Z</dcterms:created>
  <dcterms:modified xsi:type="dcterms:W3CDTF">2020-03-10T21:24:06Z</dcterms:modified>
</cp:coreProperties>
</file>