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17"/>
  </p:notesMasterIdLst>
  <p:handoutMasterIdLst>
    <p:handoutMasterId r:id="rId18"/>
  </p:handoutMasterIdLst>
  <p:sldIdLst>
    <p:sldId id="290" r:id="rId2"/>
    <p:sldId id="544" r:id="rId3"/>
    <p:sldId id="527" r:id="rId4"/>
    <p:sldId id="532" r:id="rId5"/>
    <p:sldId id="534" r:id="rId6"/>
    <p:sldId id="535" r:id="rId7"/>
    <p:sldId id="536" r:id="rId8"/>
    <p:sldId id="537" r:id="rId9"/>
    <p:sldId id="538" r:id="rId10"/>
    <p:sldId id="539" r:id="rId11"/>
    <p:sldId id="541" r:id="rId12"/>
    <p:sldId id="540" r:id="rId13"/>
    <p:sldId id="542" r:id="rId14"/>
    <p:sldId id="543" r:id="rId15"/>
    <p:sldId id="460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CC"/>
    <a:srgbClr val="000000"/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6" autoAdjust="0"/>
    <p:restoredTop sz="94679" autoAdjust="0"/>
  </p:normalViewPr>
  <p:slideViewPr>
    <p:cSldViewPr>
      <p:cViewPr varScale="1">
        <p:scale>
          <a:sx n="86" d="100"/>
          <a:sy n="86" d="100"/>
        </p:scale>
        <p:origin x="150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38379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2610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55713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542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3424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99574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4196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8522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61960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34924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47525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9236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CMPT 706 - Algorithms for Big Data</a:t>
            </a:r>
            <a:br>
              <a:rPr lang="en-US" altLang="en-US" sz="3600" dirty="0"/>
            </a:br>
            <a:r>
              <a:rPr lang="en-US" altLang="en-US" sz="3600" dirty="0"/>
              <a:t/>
            </a:r>
            <a:br>
              <a:rPr lang="en-US" altLang="en-US" sz="3600" dirty="0"/>
            </a:br>
            <a:endParaRPr lang="en-US" altLang="en-US" sz="36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Approximation algorithms</a:t>
            </a:r>
          </a:p>
          <a:p>
            <a:r>
              <a:rPr lang="en-US" sz="2400"/>
              <a:t>March </a:t>
            </a:r>
            <a:r>
              <a:rPr lang="en-US" sz="2400" smtClean="0"/>
              <a:t>12, </a:t>
            </a:r>
            <a:r>
              <a:rPr lang="en-US" sz="2400" dirty="0"/>
              <a:t>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The Set Cover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Theorem</a:t>
            </a:r>
            <a:r>
              <a:rPr lang="en-US" sz="1800" dirty="0"/>
              <a:t>: If there are k sets that cover all elements, then the algorithm returns at most k ln(n) sets that cover all elements.</a:t>
            </a:r>
          </a:p>
          <a:p>
            <a:pPr marL="0" indent="0">
              <a:buNone/>
            </a:pPr>
            <a:r>
              <a:rPr lang="en-US" sz="1800" u="sng" dirty="0"/>
              <a:t>Proof</a:t>
            </a:r>
            <a:r>
              <a:rPr lang="en-US" sz="1800" dirty="0"/>
              <a:t>:</a:t>
            </a:r>
          </a:p>
          <a:p>
            <a:pPr marL="0" indent="0">
              <a:buNone/>
            </a:pPr>
            <a:r>
              <a:rPr lang="en-US" sz="1800" dirty="0"/>
              <a:t>After the first iteration we have at most (1-1/k)n elements left.</a:t>
            </a:r>
          </a:p>
          <a:p>
            <a:pPr marL="0" indent="0">
              <a:buNone/>
            </a:pPr>
            <a:r>
              <a:rPr lang="en-US" sz="1800" dirty="0"/>
              <a:t>After two iterations we are left with at most (1-1/k)* (1-1/k)n elements.</a:t>
            </a:r>
          </a:p>
          <a:p>
            <a:pPr marL="0" indent="0">
              <a:buNone/>
            </a:pPr>
            <a:r>
              <a:rPr lang="en-US" sz="1800" dirty="0"/>
              <a:t>After three iterations we are left with at most (1-1/k)</a:t>
            </a:r>
            <a:r>
              <a:rPr lang="en-US" sz="1800" baseline="30000" dirty="0"/>
              <a:t>3</a:t>
            </a:r>
            <a:r>
              <a:rPr lang="en-US" sz="1800" dirty="0"/>
              <a:t> n elements.</a:t>
            </a:r>
          </a:p>
          <a:p>
            <a:pPr marL="0" indent="0">
              <a:buNone/>
            </a:pPr>
            <a:r>
              <a:rPr lang="en-US" sz="1800" dirty="0"/>
              <a:t>…</a:t>
            </a:r>
          </a:p>
          <a:p>
            <a:pPr marL="0" indent="0">
              <a:buNone/>
            </a:pPr>
            <a:r>
              <a:rPr lang="en-US" sz="1800" dirty="0"/>
              <a:t>How many iterations do we need to cover all elements</a:t>
            </a:r>
            <a:r>
              <a:rPr lang="en-US" sz="1800" dirty="0" smtClean="0"/>
              <a:t>?</a:t>
            </a:r>
          </a:p>
          <a:p>
            <a:pPr marL="0" indent="0">
              <a:buNone/>
            </a:pPr>
            <a:r>
              <a:rPr lang="en-US" sz="1800" dirty="0" smtClean="0"/>
              <a:t>If (1-1/k)</a:t>
            </a:r>
            <a:r>
              <a:rPr lang="en-US" sz="1800" baseline="30000" dirty="0" smtClean="0"/>
              <a:t>t</a:t>
            </a:r>
            <a:r>
              <a:rPr lang="en-US" sz="1800" dirty="0" smtClean="0"/>
              <a:t> n &lt; 1, then we will be done after at most t iterations.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We will use the following fact: </a:t>
            </a:r>
            <a:r>
              <a:rPr lang="en-US" sz="1800" dirty="0" smtClean="0"/>
              <a:t>(</a:t>
            </a:r>
            <a:r>
              <a:rPr lang="en-US" sz="1800" dirty="0"/>
              <a:t>1-1/k)</a:t>
            </a:r>
            <a:r>
              <a:rPr lang="en-US" sz="1800" baseline="30000" dirty="0"/>
              <a:t>k</a:t>
            </a:r>
            <a:r>
              <a:rPr lang="en-US" sz="1800" dirty="0"/>
              <a:t> &lt; </a:t>
            </a:r>
            <a:r>
              <a:rPr lang="en-US" sz="1800" dirty="0"/>
              <a:t>1/e&lt;0.36788 for all </a:t>
            </a:r>
            <a:r>
              <a:rPr lang="en-US" sz="1800" dirty="0" smtClean="0"/>
              <a:t> k &gt; 1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This implies that (1-1/k)</a:t>
            </a:r>
            <a:r>
              <a:rPr lang="en-US" sz="1800" baseline="30000" dirty="0"/>
              <a:t>t</a:t>
            </a:r>
            <a:r>
              <a:rPr lang="en-US" sz="1800" dirty="0"/>
              <a:t> = (1-1/k)</a:t>
            </a:r>
            <a:r>
              <a:rPr lang="en-US" sz="1800" baseline="30000" dirty="0"/>
              <a:t>k*t/k</a:t>
            </a:r>
            <a:r>
              <a:rPr lang="en-US" sz="1800" dirty="0"/>
              <a:t> </a:t>
            </a:r>
            <a:r>
              <a:rPr lang="en-US" sz="1800" dirty="0" smtClean="0"/>
              <a:t> </a:t>
            </a:r>
            <a:r>
              <a:rPr lang="en-US" sz="1800" dirty="0"/>
              <a:t>=  </a:t>
            </a:r>
            <a:r>
              <a:rPr lang="en-US" sz="1800" dirty="0" smtClean="0"/>
              <a:t>((1-1/k)</a:t>
            </a:r>
            <a:r>
              <a:rPr lang="en-US" sz="1800" baseline="30000" dirty="0" smtClean="0"/>
              <a:t>k</a:t>
            </a:r>
            <a:r>
              <a:rPr lang="en-US" sz="1800" dirty="0" smtClean="0"/>
              <a:t>)</a:t>
            </a:r>
            <a:r>
              <a:rPr lang="en-US" sz="1800" baseline="30000" dirty="0" smtClean="0"/>
              <a:t>t/k</a:t>
            </a:r>
            <a:r>
              <a:rPr lang="en-US" sz="1800" dirty="0" smtClean="0"/>
              <a:t> </a:t>
            </a:r>
            <a:r>
              <a:rPr lang="en-US" sz="1800" dirty="0"/>
              <a:t>&lt;</a:t>
            </a:r>
            <a:r>
              <a:rPr lang="en-US" sz="1800" dirty="0"/>
              <a:t>e</a:t>
            </a:r>
            <a:r>
              <a:rPr lang="en-US" sz="1800" baseline="30000" dirty="0"/>
              <a:t>-t/k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dirty="0"/>
              <a:t>Therefore, after t=k ln(n) iterations the number of uncovered elements is at most</a:t>
            </a:r>
          </a:p>
          <a:p>
            <a:pPr marL="0" indent="0" algn="ctr">
              <a:buNone/>
            </a:pPr>
            <a:r>
              <a:rPr lang="en-US" sz="1800" dirty="0"/>
              <a:t>(1-1/k)</a:t>
            </a:r>
            <a:r>
              <a:rPr lang="en-US" sz="1800" baseline="30000" dirty="0"/>
              <a:t>t</a:t>
            </a:r>
            <a:r>
              <a:rPr lang="en-US" sz="1800" dirty="0"/>
              <a:t> n = (1-1/k)</a:t>
            </a:r>
            <a:r>
              <a:rPr lang="en-US" sz="1800" baseline="30000" dirty="0"/>
              <a:t>k ln(n)</a:t>
            </a:r>
            <a:r>
              <a:rPr lang="en-US" sz="1800" dirty="0"/>
              <a:t> n&lt; e</a:t>
            </a:r>
            <a:r>
              <a:rPr lang="en-US" sz="1800" baseline="30000" dirty="0"/>
              <a:t>-ln(n)</a:t>
            </a:r>
            <a:r>
              <a:rPr lang="en-US" sz="1800" dirty="0"/>
              <a:t> n &lt; 1.</a:t>
            </a:r>
          </a:p>
          <a:p>
            <a:pPr marL="0" indent="0">
              <a:buNone/>
            </a:pPr>
            <a:r>
              <a:rPr lang="en-US" sz="1800" dirty="0"/>
              <a:t>Therefore, all elements must have been covered.</a:t>
            </a:r>
          </a:p>
        </p:txBody>
      </p:sp>
    </p:spTree>
    <p:extLst>
      <p:ext uri="{BB962C8B-B14F-4D97-AF65-F5344CB8AC3E}">
        <p14:creationId xmlns:p14="http://schemas.microsoft.com/office/powerpoint/2010/main" val="3456138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The Minimum Vertex Cover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A graph G = (V,E).</a:t>
            </a:r>
            <a:endParaRPr lang="en-US" sz="1800" baseline="-25000" dirty="0"/>
          </a:p>
          <a:p>
            <a:pPr marL="0" indent="0">
              <a:buNone/>
            </a:pPr>
            <a:r>
              <a:rPr lang="en-US" sz="1800" u="sng" dirty="0"/>
              <a:t>Output</a:t>
            </a:r>
            <a:r>
              <a:rPr lang="en-US" sz="1800" dirty="0"/>
              <a:t>: A minimal collection of vertices touching all edges of G.</a:t>
            </a:r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F083E2-8399-418F-AFE2-EA78762DB3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028589"/>
            <a:ext cx="7686675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694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The Minimum Vertex Cover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A graph G = (V,E).</a:t>
            </a:r>
            <a:endParaRPr lang="en-US" sz="1800" baseline="-25000" dirty="0"/>
          </a:p>
          <a:p>
            <a:pPr marL="0" indent="0">
              <a:buNone/>
            </a:pPr>
            <a:r>
              <a:rPr lang="en-US" sz="1800" u="sng" dirty="0"/>
              <a:t>Output</a:t>
            </a:r>
            <a:r>
              <a:rPr lang="en-US" sz="1800" dirty="0"/>
              <a:t>: A minimal collection of vertices touching all edges of G.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Fact</a:t>
            </a:r>
            <a:r>
              <a:rPr lang="en-US" sz="1800" dirty="0"/>
              <a:t>: The problem of finding a smallest collection is NP-complete</a:t>
            </a:r>
          </a:p>
          <a:p>
            <a:pPr marL="0" indent="0">
              <a:buNone/>
            </a:pPr>
            <a:r>
              <a:rPr lang="en-US" sz="1800" dirty="0"/>
              <a:t>In particular, we don’t know a polynomial time algorithm that solves this problem.</a:t>
            </a:r>
          </a:p>
          <a:p>
            <a:pPr marL="0" indent="0">
              <a:buNone/>
            </a:pPr>
            <a:r>
              <a:rPr lang="en-US" sz="1800" dirty="0"/>
              <a:t>…and we don’t believe there exists a polynomial time algorithm for this problem.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Theorem</a:t>
            </a:r>
            <a:r>
              <a:rPr lang="en-US" sz="1800" dirty="0"/>
              <a:t>: The Minimum Vertex Cover Problem has a polynomial time 2-approximation algorithm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r>
              <a:rPr lang="en-US" sz="1800" dirty="0" smtClean="0"/>
              <a:t>That is, if the algorithm gets a graph with a vertex cover of size k, then the output of the algorithm is a vertex cover of size at most 2k.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31273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The Minimum Vertex Cover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A graph G = (V,E).</a:t>
            </a:r>
            <a:endParaRPr lang="en-US" sz="1800" baseline="-25000" dirty="0"/>
          </a:p>
          <a:p>
            <a:pPr marL="0" indent="0">
              <a:buNone/>
            </a:pPr>
            <a:r>
              <a:rPr lang="en-US" sz="1800" u="sng" dirty="0"/>
              <a:t>Output</a:t>
            </a:r>
            <a:r>
              <a:rPr lang="en-US" sz="1800" dirty="0"/>
              <a:t>: A minimal collection of vertices touching all edges of G.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Algorithm</a:t>
            </a:r>
            <a:r>
              <a:rPr lang="en-US" sz="1800" dirty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Set C = empty set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While G contains edges do</a:t>
            </a:r>
          </a:p>
          <a:p>
            <a:pPr marL="342900" lvl="1" indent="0">
              <a:buNone/>
            </a:pPr>
            <a:r>
              <a:rPr lang="en-US" sz="1500" dirty="0"/>
              <a:t>	P</a:t>
            </a:r>
            <a:r>
              <a:rPr lang="en-US" dirty="0"/>
              <a:t>ick any edge (</a:t>
            </a:r>
            <a:r>
              <a:rPr lang="en-US" dirty="0" err="1"/>
              <a:t>u,v</a:t>
            </a:r>
            <a:r>
              <a:rPr lang="en-US" dirty="0"/>
              <a:t>) in G</a:t>
            </a:r>
          </a:p>
          <a:p>
            <a:pPr marL="342900" lvl="1" indent="0">
              <a:buNone/>
            </a:pPr>
            <a:r>
              <a:rPr lang="en-US" dirty="0"/>
              <a:t>	Add u and v to C</a:t>
            </a:r>
          </a:p>
          <a:p>
            <a:pPr marL="342900" lvl="1" indent="0">
              <a:buNone/>
            </a:pPr>
            <a:r>
              <a:rPr lang="en-US" sz="1800" dirty="0"/>
              <a:t>	Remove the u and v from G, and remove all edges touching them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Return C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20C33FC5-93DB-495F-9F9A-D8F67254F7F1}"/>
              </a:ext>
            </a:extLst>
          </p:cNvPr>
          <p:cNvSpPr/>
          <p:nvPr/>
        </p:nvSpPr>
        <p:spPr>
          <a:xfrm>
            <a:off x="2743200" y="5036480"/>
            <a:ext cx="5181600" cy="8358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is the runtime of the algorithm?</a:t>
            </a:r>
          </a:p>
        </p:txBody>
      </p:sp>
    </p:spTree>
    <p:extLst>
      <p:ext uri="{BB962C8B-B14F-4D97-AF65-F5344CB8AC3E}">
        <p14:creationId xmlns:p14="http://schemas.microsoft.com/office/powerpoint/2010/main" val="2191349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The </a:t>
            </a:r>
            <a:r>
              <a:rPr lang="en-US" altLang="en-US" sz="3600" dirty="0"/>
              <a:t>Minimum Vertex </a:t>
            </a:r>
            <a:r>
              <a:rPr lang="en-US" altLang="en-US" sz="3600" dirty="0"/>
              <a:t>Cover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Theorem</a:t>
            </a:r>
            <a:r>
              <a:rPr lang="en-US" sz="1800" dirty="0"/>
              <a:t>: If G has a vertex cover of size k, then the algorithm returns a vertex cover of size at most 2k.</a:t>
            </a:r>
          </a:p>
          <a:p>
            <a:pPr marL="0" indent="0">
              <a:buNone/>
            </a:pPr>
            <a:r>
              <a:rPr lang="en-US" sz="1800" dirty="0"/>
              <a:t>That is, the algorithm gives a 2-approximation for the vertex cover problem.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Proof</a:t>
            </a:r>
            <a:r>
              <a:rPr lang="en-US" sz="1800" dirty="0"/>
              <a:t>:</a:t>
            </a:r>
          </a:p>
          <a:p>
            <a:pPr marL="0" indent="0">
              <a:buNone/>
            </a:pPr>
            <a:r>
              <a:rPr lang="en-US" sz="1800" dirty="0"/>
              <a:t>Fix any vertex cover C* in G of size k.</a:t>
            </a:r>
          </a:p>
          <a:p>
            <a:pPr marL="0" indent="0">
              <a:buNone/>
            </a:pPr>
            <a:r>
              <a:rPr lang="en-US" sz="1800" dirty="0"/>
              <a:t>Observe that for any edge the algorithm chooses, at least one of its end points must be in C*. (why?)</a:t>
            </a:r>
          </a:p>
          <a:p>
            <a:pPr marL="0" indent="0">
              <a:buNone/>
            </a:pPr>
            <a:r>
              <a:rPr lang="en-US" sz="1800" dirty="0"/>
              <a:t>Therefore, since all edges chosen by the algorithm are disjoint, it follows that the number of edge we choose is at most |C*| = k.</a:t>
            </a:r>
          </a:p>
          <a:p>
            <a:pPr marL="0" indent="0">
              <a:buNone/>
            </a:pPr>
            <a:r>
              <a:rPr lang="en-US" sz="1800" dirty="0"/>
              <a:t>For each such edge, we add 2 vertices to our solution.</a:t>
            </a:r>
          </a:p>
          <a:p>
            <a:pPr marL="0" indent="0">
              <a:buNone/>
            </a:pPr>
            <a:r>
              <a:rPr lang="en-US" sz="1800" dirty="0"/>
              <a:t>Therefore, the output contains at most 2k vertices.</a:t>
            </a:r>
          </a:p>
        </p:txBody>
      </p:sp>
    </p:spTree>
    <p:extLst>
      <p:ext uri="{BB962C8B-B14F-4D97-AF65-F5344CB8AC3E}">
        <p14:creationId xmlns:p14="http://schemas.microsoft.com/office/powerpoint/2010/main" val="318663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Reading </a:t>
            </a:r>
            <a:r>
              <a:rPr lang="en-US" altLang="en-US" dirty="0"/>
              <a:t>for next time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Reading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6.1, 6.2, 6.3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Huffman Code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21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Quiz </a:t>
            </a:r>
            <a:r>
              <a:rPr lang="en-US" sz="2000" dirty="0" smtClean="0"/>
              <a:t>4 </a:t>
            </a:r>
            <a:r>
              <a:rPr lang="en-US" sz="2000" dirty="0" smtClean="0"/>
              <a:t>– Thursday, March 19, on Lectures 13-16</a:t>
            </a:r>
          </a:p>
          <a:p>
            <a:endParaRPr lang="en-US" sz="2000" dirty="0" smtClean="0"/>
          </a:p>
          <a:p>
            <a:r>
              <a:rPr lang="en-US" sz="2000" dirty="0" smtClean="0"/>
              <a:t>Assignment </a:t>
            </a:r>
            <a:r>
              <a:rPr lang="en-US" sz="2000" dirty="0" smtClean="0"/>
              <a:t>4</a:t>
            </a:r>
            <a:endParaRPr lang="en-US" sz="2000" dirty="0" smtClean="0"/>
          </a:p>
          <a:p>
            <a:pPr lvl="1"/>
            <a:r>
              <a:rPr lang="en-US" sz="2000" dirty="0" smtClean="0"/>
              <a:t>Due to Tuesday, March 17</a:t>
            </a:r>
          </a:p>
          <a:p>
            <a:pPr lvl="1"/>
            <a:r>
              <a:rPr lang="en-US" sz="2000" dirty="0" smtClean="0"/>
              <a:t>To be submitted to the assignment box in CSIL (in class is also ok)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541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The Set Cover Problem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24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The Set Cover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A universe of n elements {a</a:t>
            </a:r>
            <a:r>
              <a:rPr lang="en-US" sz="1800" baseline="-25000" dirty="0"/>
              <a:t>1</a:t>
            </a:r>
            <a:r>
              <a:rPr lang="en-US" sz="1800" dirty="0"/>
              <a:t>…a</a:t>
            </a:r>
            <a:r>
              <a:rPr lang="en-US" sz="1800" baseline="-25000" dirty="0"/>
              <a:t>n</a:t>
            </a:r>
            <a:r>
              <a:rPr lang="en-US" sz="1800" dirty="0"/>
              <a:t>}, and S</a:t>
            </a:r>
            <a:r>
              <a:rPr lang="en-US" sz="1800" baseline="-25000" dirty="0"/>
              <a:t>1</a:t>
            </a:r>
            <a:r>
              <a:rPr lang="en-US" sz="1800" dirty="0"/>
              <a:t>…</a:t>
            </a:r>
            <a:r>
              <a:rPr lang="en-US" sz="1800" dirty="0" err="1"/>
              <a:t>S</a:t>
            </a:r>
            <a:r>
              <a:rPr lang="en-US" sz="1800" baseline="-25000" dirty="0" err="1"/>
              <a:t>m</a:t>
            </a:r>
            <a:r>
              <a:rPr lang="en-US" sz="1800" dirty="0"/>
              <a:t> - m subsets of {a</a:t>
            </a:r>
            <a:r>
              <a:rPr lang="en-US" sz="1800" baseline="-25000" dirty="0"/>
              <a:t>1</a:t>
            </a:r>
            <a:r>
              <a:rPr lang="en-US" sz="1800" dirty="0"/>
              <a:t>…a</a:t>
            </a:r>
            <a:r>
              <a:rPr lang="en-US" sz="1800" baseline="-25000" dirty="0"/>
              <a:t>n</a:t>
            </a:r>
            <a:r>
              <a:rPr lang="en-US" sz="1800" dirty="0"/>
              <a:t>}</a:t>
            </a:r>
            <a:endParaRPr lang="en-US" sz="1800" baseline="-25000" dirty="0"/>
          </a:p>
          <a:p>
            <a:pPr marL="0" indent="0">
              <a:buNone/>
            </a:pPr>
            <a:r>
              <a:rPr lang="en-US" sz="1800" u="sng" dirty="0"/>
              <a:t>Output</a:t>
            </a:r>
            <a:r>
              <a:rPr lang="en-US" sz="1800" dirty="0"/>
              <a:t>: Find a smallest collection of </a:t>
            </a:r>
            <a:r>
              <a:rPr lang="en-US" sz="1800" dirty="0" smtClean="0"/>
              <a:t>sets </a:t>
            </a:r>
            <a:r>
              <a:rPr lang="en-US" sz="1800" dirty="0"/>
              <a:t>that cover all elements {a</a:t>
            </a:r>
            <a:r>
              <a:rPr lang="en-US" sz="1800" baseline="-25000" dirty="0"/>
              <a:t>1</a:t>
            </a:r>
            <a:r>
              <a:rPr lang="en-US" sz="1800" dirty="0"/>
              <a:t>…a</a:t>
            </a:r>
            <a:r>
              <a:rPr lang="en-US" sz="1800" baseline="-25000" dirty="0"/>
              <a:t>n</a:t>
            </a:r>
            <a:r>
              <a:rPr lang="en-US" sz="1800" dirty="0"/>
              <a:t>}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CBE71224-8103-479F-979F-3988C290B267}"/>
              </a:ext>
            </a:extLst>
          </p:cNvPr>
          <p:cNvSpPr/>
          <p:nvPr/>
        </p:nvSpPr>
        <p:spPr>
          <a:xfrm>
            <a:off x="2628310" y="4267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723CC5B1-2833-466E-AA53-28F9A31655A7}"/>
              </a:ext>
            </a:extLst>
          </p:cNvPr>
          <p:cNvSpPr/>
          <p:nvPr/>
        </p:nvSpPr>
        <p:spPr>
          <a:xfrm>
            <a:off x="2521630" y="354838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C0D29E6-4819-479F-B793-D1123A094457}"/>
              </a:ext>
            </a:extLst>
          </p:cNvPr>
          <p:cNvSpPr/>
          <p:nvPr/>
        </p:nvSpPr>
        <p:spPr>
          <a:xfrm>
            <a:off x="3352800" y="3886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BEE11E4-60B8-4FE3-8E4C-AE268D53815D}"/>
              </a:ext>
            </a:extLst>
          </p:cNvPr>
          <p:cNvSpPr/>
          <p:nvPr/>
        </p:nvSpPr>
        <p:spPr>
          <a:xfrm>
            <a:off x="2521630" y="395478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B173BFA-6BD6-4789-97B9-1CF55E86FDE4}"/>
              </a:ext>
            </a:extLst>
          </p:cNvPr>
          <p:cNvSpPr/>
          <p:nvPr/>
        </p:nvSpPr>
        <p:spPr>
          <a:xfrm>
            <a:off x="3786550" y="379476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DD833B23-38F6-44F6-8F3A-D604494002A5}"/>
              </a:ext>
            </a:extLst>
          </p:cNvPr>
          <p:cNvSpPr/>
          <p:nvPr/>
        </p:nvSpPr>
        <p:spPr>
          <a:xfrm>
            <a:off x="4724400" y="417068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9C7B93B-71AA-4998-AF22-357262FE5DEA}"/>
              </a:ext>
            </a:extLst>
          </p:cNvPr>
          <p:cNvSpPr/>
          <p:nvPr/>
        </p:nvSpPr>
        <p:spPr>
          <a:xfrm>
            <a:off x="4511040" y="341376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EF65DE7-FADE-492A-8067-68170DACD155}"/>
              </a:ext>
            </a:extLst>
          </p:cNvPr>
          <p:cNvSpPr/>
          <p:nvPr/>
        </p:nvSpPr>
        <p:spPr>
          <a:xfrm>
            <a:off x="3679870" y="348234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39F5C88-3FEA-4E9D-8C19-3E0E12CBD1A3}"/>
              </a:ext>
            </a:extLst>
          </p:cNvPr>
          <p:cNvSpPr/>
          <p:nvPr/>
        </p:nvSpPr>
        <p:spPr>
          <a:xfrm>
            <a:off x="1273560" y="2895239"/>
            <a:ext cx="1905000" cy="2286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CF3F3CE-3CF5-4566-B2B6-9C826AE5DD71}"/>
              </a:ext>
            </a:extLst>
          </p:cNvPr>
          <p:cNvSpPr/>
          <p:nvPr/>
        </p:nvSpPr>
        <p:spPr>
          <a:xfrm>
            <a:off x="4876800" y="356616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F8E5505-42CB-4560-B000-32F6F6CA667E}"/>
              </a:ext>
            </a:extLst>
          </p:cNvPr>
          <p:cNvSpPr/>
          <p:nvPr/>
        </p:nvSpPr>
        <p:spPr>
          <a:xfrm>
            <a:off x="3429000" y="3352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E35A3425-EF7B-4C5A-8722-41FA8DA9101A}"/>
              </a:ext>
            </a:extLst>
          </p:cNvPr>
          <p:cNvSpPr/>
          <p:nvPr/>
        </p:nvSpPr>
        <p:spPr>
          <a:xfrm>
            <a:off x="3048000" y="2971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B5B2B69-B1D9-48D0-84AD-B4EE0139A543}"/>
              </a:ext>
            </a:extLst>
          </p:cNvPr>
          <p:cNvSpPr/>
          <p:nvPr/>
        </p:nvSpPr>
        <p:spPr>
          <a:xfrm>
            <a:off x="4419600" y="5410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0E699C2-12ED-41F5-89CB-4F9BF83BFAFF}"/>
              </a:ext>
            </a:extLst>
          </p:cNvPr>
          <p:cNvSpPr/>
          <p:nvPr/>
        </p:nvSpPr>
        <p:spPr>
          <a:xfrm>
            <a:off x="3227580" y="4876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08995AC2-6B04-4295-8B41-C45F464081BF}"/>
              </a:ext>
            </a:extLst>
          </p:cNvPr>
          <p:cNvSpPr/>
          <p:nvPr/>
        </p:nvSpPr>
        <p:spPr>
          <a:xfrm>
            <a:off x="4800600" y="5638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B2BA7870-3EBC-463F-BA93-24632B47BCB6}"/>
              </a:ext>
            </a:extLst>
          </p:cNvPr>
          <p:cNvSpPr/>
          <p:nvPr/>
        </p:nvSpPr>
        <p:spPr>
          <a:xfrm>
            <a:off x="3581400" y="3048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6003A40-4D5E-4CF4-B160-6FC6D5F94233}"/>
              </a:ext>
            </a:extLst>
          </p:cNvPr>
          <p:cNvSpPr/>
          <p:nvPr/>
        </p:nvSpPr>
        <p:spPr>
          <a:xfrm>
            <a:off x="3048000" y="5486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4301910B-AB39-4FC8-A603-0C06FFC0AF43}"/>
              </a:ext>
            </a:extLst>
          </p:cNvPr>
          <p:cNvSpPr/>
          <p:nvPr/>
        </p:nvSpPr>
        <p:spPr>
          <a:xfrm>
            <a:off x="3570650" y="4495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DDAFD74-C611-4D26-8CE0-D88937558FF6}"/>
              </a:ext>
            </a:extLst>
          </p:cNvPr>
          <p:cNvSpPr/>
          <p:nvPr/>
        </p:nvSpPr>
        <p:spPr>
          <a:xfrm>
            <a:off x="1828800" y="3352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0CD2E853-651D-497E-8D71-2CE7C00B428D}"/>
              </a:ext>
            </a:extLst>
          </p:cNvPr>
          <p:cNvSpPr/>
          <p:nvPr/>
        </p:nvSpPr>
        <p:spPr>
          <a:xfrm>
            <a:off x="2590800" y="4986382"/>
            <a:ext cx="2909820" cy="10773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CE1D46A3-6FC0-4053-81B9-383BBF0FCC51}"/>
              </a:ext>
            </a:extLst>
          </p:cNvPr>
          <p:cNvSpPr/>
          <p:nvPr/>
        </p:nvSpPr>
        <p:spPr>
          <a:xfrm>
            <a:off x="1753620" y="2667000"/>
            <a:ext cx="1446780" cy="264942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C5801888-5F07-4A6A-903A-7BC8D1B5BD09}"/>
              </a:ext>
            </a:extLst>
          </p:cNvPr>
          <p:cNvSpPr/>
          <p:nvPr/>
        </p:nvSpPr>
        <p:spPr>
          <a:xfrm>
            <a:off x="2597830" y="4994000"/>
            <a:ext cx="2909820" cy="1077366"/>
          </a:xfrm>
          <a:prstGeom prst="ellipse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0005E85-0530-447C-8CE4-D0E3F0902D9E}"/>
              </a:ext>
            </a:extLst>
          </p:cNvPr>
          <p:cNvSpPr/>
          <p:nvPr/>
        </p:nvSpPr>
        <p:spPr>
          <a:xfrm>
            <a:off x="1906020" y="2819401"/>
            <a:ext cx="3123180" cy="9166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CA3F3EF4-E0FC-424F-ACEA-5061FA7B25AB}"/>
              </a:ext>
            </a:extLst>
          </p:cNvPr>
          <p:cNvSpPr/>
          <p:nvPr/>
        </p:nvSpPr>
        <p:spPr>
          <a:xfrm>
            <a:off x="4027850" y="2819401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B82D429-4E17-4E1F-A139-550EC4B237DF}"/>
              </a:ext>
            </a:extLst>
          </p:cNvPr>
          <p:cNvSpPr/>
          <p:nvPr/>
        </p:nvSpPr>
        <p:spPr>
          <a:xfrm>
            <a:off x="3975804" y="4485640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1D1B81DD-9C3E-4BB6-AE2C-DF785D11EC48}"/>
              </a:ext>
            </a:extLst>
          </p:cNvPr>
          <p:cNvSpPr/>
          <p:nvPr/>
        </p:nvSpPr>
        <p:spPr>
          <a:xfrm rot="19185260">
            <a:off x="2768455" y="2580843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2A63ABE3-B054-4F7A-B749-4870D123BFDB}"/>
              </a:ext>
            </a:extLst>
          </p:cNvPr>
          <p:cNvSpPr/>
          <p:nvPr/>
        </p:nvSpPr>
        <p:spPr>
          <a:xfrm>
            <a:off x="2344308" y="4082141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5A2E39C1-EBE7-4FDF-89D1-C8CF210130CB}"/>
              </a:ext>
            </a:extLst>
          </p:cNvPr>
          <p:cNvSpPr/>
          <p:nvPr/>
        </p:nvSpPr>
        <p:spPr>
          <a:xfrm rot="1657543">
            <a:off x="2763685" y="3530793"/>
            <a:ext cx="1205694" cy="249434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0BDCB99F-84C9-418B-85BA-EDF2038DE433}"/>
              </a:ext>
            </a:extLst>
          </p:cNvPr>
          <p:cNvSpPr/>
          <p:nvPr/>
        </p:nvSpPr>
        <p:spPr>
          <a:xfrm>
            <a:off x="2133600" y="2971801"/>
            <a:ext cx="325234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0FBD493-8162-4448-8D71-CCC125461CBE}"/>
              </a:ext>
            </a:extLst>
          </p:cNvPr>
          <p:cNvSpPr/>
          <p:nvPr/>
        </p:nvSpPr>
        <p:spPr>
          <a:xfrm rot="1657543">
            <a:off x="2754152" y="3542864"/>
            <a:ext cx="1205694" cy="2494341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BCDAD74F-443C-4B9C-952C-5D22D8B438C1}"/>
              </a:ext>
            </a:extLst>
          </p:cNvPr>
          <p:cNvSpPr/>
          <p:nvPr/>
        </p:nvSpPr>
        <p:spPr>
          <a:xfrm>
            <a:off x="4036407" y="2829259"/>
            <a:ext cx="1205694" cy="1818234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987CE4AA-EA8E-441C-BE51-A08788F4DD7B}"/>
              </a:ext>
            </a:extLst>
          </p:cNvPr>
          <p:cNvSpPr/>
          <p:nvPr/>
        </p:nvSpPr>
        <p:spPr>
          <a:xfrm>
            <a:off x="1255377" y="2885137"/>
            <a:ext cx="1905000" cy="2286000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A0EEE065-AF15-4AD7-8631-592E0E66AC97}"/>
              </a:ext>
            </a:extLst>
          </p:cNvPr>
          <p:cNvSpPr/>
          <p:nvPr/>
        </p:nvSpPr>
        <p:spPr>
          <a:xfrm rot="19185260">
            <a:off x="2781452" y="2588462"/>
            <a:ext cx="1205694" cy="1818234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3556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The Set Cover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A universe of n elements {a</a:t>
            </a:r>
            <a:r>
              <a:rPr lang="en-US" sz="1800" baseline="-25000" dirty="0"/>
              <a:t>1</a:t>
            </a:r>
            <a:r>
              <a:rPr lang="en-US" sz="1800" dirty="0"/>
              <a:t>…a</a:t>
            </a:r>
            <a:r>
              <a:rPr lang="en-US" sz="1800" baseline="-25000" dirty="0"/>
              <a:t>n</a:t>
            </a:r>
            <a:r>
              <a:rPr lang="en-US" sz="1800" dirty="0"/>
              <a:t>}, and S</a:t>
            </a:r>
            <a:r>
              <a:rPr lang="en-US" sz="1800" baseline="-25000" dirty="0"/>
              <a:t>1</a:t>
            </a:r>
            <a:r>
              <a:rPr lang="en-US" sz="1800" dirty="0"/>
              <a:t>…</a:t>
            </a:r>
            <a:r>
              <a:rPr lang="en-US" sz="1800" dirty="0" err="1"/>
              <a:t>S</a:t>
            </a:r>
            <a:r>
              <a:rPr lang="en-US" sz="1800" baseline="-25000" dirty="0" err="1"/>
              <a:t>m</a:t>
            </a:r>
            <a:r>
              <a:rPr lang="en-US" sz="1800" dirty="0"/>
              <a:t> - m subsets of {a</a:t>
            </a:r>
            <a:r>
              <a:rPr lang="en-US" sz="1800" baseline="-25000" dirty="0"/>
              <a:t>1</a:t>
            </a:r>
            <a:r>
              <a:rPr lang="en-US" sz="1800" dirty="0"/>
              <a:t>…a</a:t>
            </a:r>
            <a:r>
              <a:rPr lang="en-US" sz="1800" baseline="-25000" dirty="0"/>
              <a:t>n</a:t>
            </a:r>
            <a:r>
              <a:rPr lang="en-US" sz="1800" dirty="0"/>
              <a:t>}</a:t>
            </a:r>
            <a:endParaRPr lang="en-US" sz="1800" baseline="-25000" dirty="0"/>
          </a:p>
          <a:p>
            <a:pPr marL="0" indent="0">
              <a:buNone/>
            </a:pPr>
            <a:r>
              <a:rPr lang="en-US" sz="1800" u="sng" dirty="0"/>
              <a:t>Output</a:t>
            </a:r>
            <a:r>
              <a:rPr lang="en-US" sz="1800" dirty="0"/>
              <a:t>: Find a smallest collection of set that cover all elements {a</a:t>
            </a:r>
            <a:r>
              <a:rPr lang="en-US" sz="1800" baseline="-25000" dirty="0"/>
              <a:t>1</a:t>
            </a:r>
            <a:r>
              <a:rPr lang="en-US" sz="1800" dirty="0"/>
              <a:t>…a</a:t>
            </a:r>
            <a:r>
              <a:rPr lang="en-US" sz="1800" baseline="-25000" dirty="0"/>
              <a:t>n</a:t>
            </a:r>
            <a:r>
              <a:rPr lang="en-US" sz="1800" dirty="0"/>
              <a:t>}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Fact</a:t>
            </a:r>
            <a:r>
              <a:rPr lang="en-US" sz="1800" dirty="0"/>
              <a:t>: The problem of finding a smallest collection is NP-complete</a:t>
            </a:r>
          </a:p>
          <a:p>
            <a:pPr marL="0" indent="0">
              <a:buNone/>
            </a:pPr>
            <a:r>
              <a:rPr lang="en-US" sz="1800" dirty="0"/>
              <a:t>In particular, we don’t know a polynomial time algorithm that solves this problem.</a:t>
            </a:r>
          </a:p>
          <a:p>
            <a:pPr marL="0" indent="0">
              <a:buNone/>
            </a:pPr>
            <a:r>
              <a:rPr lang="en-US" sz="1800" dirty="0"/>
              <a:t>…and we don’t believe there exists a polynomial time algorithm for this problem.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When we cannot solve the problem exactly, we can ask for an </a:t>
            </a:r>
            <a:r>
              <a:rPr lang="en-US" sz="1800" u="sng" dirty="0"/>
              <a:t>almost</a:t>
            </a:r>
            <a:r>
              <a:rPr lang="en-US" sz="1800" dirty="0"/>
              <a:t> optimal solution.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Goal’</a:t>
            </a:r>
            <a:r>
              <a:rPr lang="en-US" sz="1800" dirty="0"/>
              <a:t>: Design a poly-time algorithm that outputs a solution that is close to OPT?</a:t>
            </a:r>
          </a:p>
        </p:txBody>
      </p:sp>
    </p:spTree>
    <p:extLst>
      <p:ext uri="{BB962C8B-B14F-4D97-AF65-F5344CB8AC3E}">
        <p14:creationId xmlns:p14="http://schemas.microsoft.com/office/powerpoint/2010/main" val="1578534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The Set Cover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A universe of n elements U = {a</a:t>
            </a:r>
            <a:r>
              <a:rPr lang="en-US" sz="1800" baseline="-25000" dirty="0"/>
              <a:t>1</a:t>
            </a:r>
            <a:r>
              <a:rPr lang="en-US" sz="1800" dirty="0"/>
              <a:t>…a</a:t>
            </a:r>
            <a:r>
              <a:rPr lang="en-US" sz="1800" baseline="-25000" dirty="0"/>
              <a:t>n</a:t>
            </a:r>
            <a:r>
              <a:rPr lang="en-US" sz="1800" dirty="0"/>
              <a:t>}, and S</a:t>
            </a:r>
            <a:r>
              <a:rPr lang="en-US" sz="1800" baseline="-25000" dirty="0"/>
              <a:t>1</a:t>
            </a:r>
            <a:r>
              <a:rPr lang="en-US" sz="1800" dirty="0"/>
              <a:t>…</a:t>
            </a:r>
            <a:r>
              <a:rPr lang="en-US" sz="1800" dirty="0" err="1"/>
              <a:t>S</a:t>
            </a:r>
            <a:r>
              <a:rPr lang="en-US" sz="1800" baseline="-25000" dirty="0" err="1"/>
              <a:t>m</a:t>
            </a:r>
            <a:r>
              <a:rPr lang="en-US" sz="1800" dirty="0"/>
              <a:t> - m subsets of {a</a:t>
            </a:r>
            <a:r>
              <a:rPr lang="en-US" sz="1800" baseline="-25000" dirty="0"/>
              <a:t>1</a:t>
            </a:r>
            <a:r>
              <a:rPr lang="en-US" sz="1800" dirty="0"/>
              <a:t>…a</a:t>
            </a:r>
            <a:r>
              <a:rPr lang="en-US" sz="1800" baseline="-25000" dirty="0"/>
              <a:t>n</a:t>
            </a:r>
            <a:r>
              <a:rPr lang="en-US" sz="1800" dirty="0"/>
              <a:t>}</a:t>
            </a:r>
            <a:endParaRPr lang="en-US" sz="1800" baseline="-25000" dirty="0"/>
          </a:p>
          <a:p>
            <a:pPr marL="0" indent="0">
              <a:buNone/>
            </a:pPr>
            <a:r>
              <a:rPr lang="en-US" sz="1800" u="sng" dirty="0"/>
              <a:t>Output</a:t>
            </a:r>
            <a:r>
              <a:rPr lang="en-US" sz="1800" dirty="0"/>
              <a:t>: Find a smallest collection of set that cover all elements in U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Greedy Algorithm</a:t>
            </a:r>
            <a:r>
              <a:rPr lang="en-US" sz="1800" dirty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Let C = empty </a:t>
            </a:r>
            <a:r>
              <a:rPr lang="en-US" sz="1800" dirty="0" smtClean="0"/>
              <a:t>set // elements covered so far</a:t>
            </a:r>
            <a:endParaRPr lang="en-US" sz="1800" dirty="0"/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Let SOL = empty set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While C ≠  U do</a:t>
            </a:r>
          </a:p>
          <a:p>
            <a:pPr marL="342900" lvl="1" indent="0">
              <a:buNone/>
            </a:pPr>
            <a:r>
              <a:rPr lang="en-US" dirty="0"/>
              <a:t>	find a set S</a:t>
            </a:r>
            <a:r>
              <a:rPr lang="en-US" baseline="-25000" dirty="0"/>
              <a:t>i</a:t>
            </a:r>
            <a:r>
              <a:rPr lang="en-US" dirty="0"/>
              <a:t>∉ SOL such </a:t>
            </a:r>
            <a:r>
              <a:rPr lang="en-US" dirty="0"/>
              <a:t>that S</a:t>
            </a:r>
            <a:r>
              <a:rPr lang="en-US" baseline="-25000" dirty="0"/>
              <a:t>i</a:t>
            </a:r>
            <a:r>
              <a:rPr lang="en-US" dirty="0" smtClean="0"/>
              <a:t> covers maximal number of points in U\C</a:t>
            </a:r>
            <a:endParaRPr lang="en-US" dirty="0"/>
          </a:p>
          <a:p>
            <a:pPr marL="342900" lvl="1" indent="0">
              <a:buNone/>
            </a:pPr>
            <a:r>
              <a:rPr lang="en-US" dirty="0"/>
              <a:t>	Add S</a:t>
            </a:r>
            <a:r>
              <a:rPr lang="en-US" baseline="-25000" dirty="0"/>
              <a:t>i</a:t>
            </a:r>
            <a:r>
              <a:rPr lang="en-US" dirty="0"/>
              <a:t> to SOL</a:t>
            </a:r>
          </a:p>
          <a:p>
            <a:pPr marL="342900" lvl="1" indent="0">
              <a:buNone/>
            </a:pPr>
            <a:r>
              <a:rPr lang="en-US" dirty="0"/>
              <a:t>	</a:t>
            </a:r>
            <a:r>
              <a:rPr lang="en-US" dirty="0" smtClean="0"/>
              <a:t>Add the elements of S</a:t>
            </a:r>
            <a:r>
              <a:rPr lang="en-US" baseline="-25000" dirty="0" smtClean="0"/>
              <a:t>i</a:t>
            </a:r>
            <a:r>
              <a:rPr lang="en-US" dirty="0" smtClean="0"/>
              <a:t> to C</a:t>
            </a:r>
            <a:endParaRPr lang="en-US" baseline="-25000" dirty="0"/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Return SOL</a:t>
            </a:r>
          </a:p>
        </p:txBody>
      </p:sp>
      <p:sp>
        <p:nvSpPr>
          <p:cNvPr id="8" name="Rounded Rectangle 8">
            <a:extLst>
              <a:ext uri="{FF2B5EF4-FFF2-40B4-BE49-F238E27FC236}">
                <a16:creationId xmlns:a16="http://schemas.microsoft.com/office/drawing/2014/main" id="{62BC9A9C-4645-4CA2-99F6-0EB69106256F}"/>
              </a:ext>
            </a:extLst>
          </p:cNvPr>
          <p:cNvSpPr/>
          <p:nvPr/>
        </p:nvSpPr>
        <p:spPr>
          <a:xfrm>
            <a:off x="3276600" y="5257800"/>
            <a:ext cx="5181600" cy="8358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is the runtime of the algorithm?</a:t>
            </a:r>
          </a:p>
        </p:txBody>
      </p:sp>
    </p:spTree>
    <p:extLst>
      <p:ext uri="{BB962C8B-B14F-4D97-AF65-F5344CB8AC3E}">
        <p14:creationId xmlns:p14="http://schemas.microsoft.com/office/powerpoint/2010/main" val="1535533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The Set Cover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A universe of n elements U = {a</a:t>
            </a:r>
            <a:r>
              <a:rPr lang="en-US" sz="1800" baseline="-25000" dirty="0"/>
              <a:t>1</a:t>
            </a:r>
            <a:r>
              <a:rPr lang="en-US" sz="1800" dirty="0"/>
              <a:t>…a</a:t>
            </a:r>
            <a:r>
              <a:rPr lang="en-US" sz="1800" baseline="-25000" dirty="0"/>
              <a:t>n</a:t>
            </a:r>
            <a:r>
              <a:rPr lang="en-US" sz="1800" dirty="0"/>
              <a:t>}, and S</a:t>
            </a:r>
            <a:r>
              <a:rPr lang="en-US" sz="1800" baseline="-25000" dirty="0"/>
              <a:t>1</a:t>
            </a:r>
            <a:r>
              <a:rPr lang="en-US" sz="1800" dirty="0"/>
              <a:t>…</a:t>
            </a:r>
            <a:r>
              <a:rPr lang="en-US" sz="1800" dirty="0" err="1"/>
              <a:t>S</a:t>
            </a:r>
            <a:r>
              <a:rPr lang="en-US" sz="1800" baseline="-25000" dirty="0" err="1"/>
              <a:t>m</a:t>
            </a:r>
            <a:r>
              <a:rPr lang="en-US" sz="1800" dirty="0"/>
              <a:t> - m subsets of {a</a:t>
            </a:r>
            <a:r>
              <a:rPr lang="en-US" sz="1800" baseline="-25000" dirty="0"/>
              <a:t>1</a:t>
            </a:r>
            <a:r>
              <a:rPr lang="en-US" sz="1800" dirty="0"/>
              <a:t>…a</a:t>
            </a:r>
            <a:r>
              <a:rPr lang="en-US" sz="1800" baseline="-25000" dirty="0"/>
              <a:t>n</a:t>
            </a:r>
            <a:r>
              <a:rPr lang="en-US" sz="1800" dirty="0"/>
              <a:t>}</a:t>
            </a:r>
            <a:endParaRPr lang="en-US" sz="1800" baseline="-25000" dirty="0"/>
          </a:p>
          <a:p>
            <a:pPr marL="0" indent="0">
              <a:buNone/>
            </a:pPr>
            <a:r>
              <a:rPr lang="en-US" sz="1800" u="sng" dirty="0"/>
              <a:t>Output</a:t>
            </a:r>
            <a:r>
              <a:rPr lang="en-US" sz="1800" dirty="0"/>
              <a:t>: Find a smallest collection of set that cover all elements in U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What can we guarantee about the quality of the solution?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Theorem</a:t>
            </a:r>
            <a:r>
              <a:rPr lang="en-US" sz="1800" dirty="0"/>
              <a:t>: If there are k sets that cover all elements, then the algorithm returns at most k ln(n) sets that cover all elements.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Definition</a:t>
            </a:r>
            <a:r>
              <a:rPr lang="en-US" sz="1800" dirty="0"/>
              <a:t>: We say that an algorithm for a minimization problem is an B-approximation algorithm if on any input with optimal value being </a:t>
            </a:r>
            <a:r>
              <a:rPr lang="en-US" sz="1800" dirty="0" smtClean="0"/>
              <a:t>OPT,</a:t>
            </a:r>
            <a:br>
              <a:rPr lang="en-US" sz="1800" dirty="0" smtClean="0"/>
            </a:br>
            <a:r>
              <a:rPr lang="en-US" sz="1800" dirty="0" smtClean="0"/>
              <a:t>the output has value </a:t>
            </a:r>
            <a:r>
              <a:rPr lang="en-US" sz="1800" dirty="0"/>
              <a:t>at most B*OPT.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That is, our greedy algorithm is a ln(n) approximation algorithm for Set Cover.</a:t>
            </a:r>
          </a:p>
        </p:txBody>
      </p:sp>
    </p:spTree>
    <p:extLst>
      <p:ext uri="{BB962C8B-B14F-4D97-AF65-F5344CB8AC3E}">
        <p14:creationId xmlns:p14="http://schemas.microsoft.com/office/powerpoint/2010/main" val="3510173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The Set Cover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A universe of n elements U = {a</a:t>
            </a:r>
            <a:r>
              <a:rPr lang="en-US" sz="1800" baseline="-25000" dirty="0"/>
              <a:t>1</a:t>
            </a:r>
            <a:r>
              <a:rPr lang="en-US" sz="1800" dirty="0"/>
              <a:t>…a</a:t>
            </a:r>
            <a:r>
              <a:rPr lang="en-US" sz="1800" baseline="-25000" dirty="0"/>
              <a:t>n</a:t>
            </a:r>
            <a:r>
              <a:rPr lang="en-US" sz="1800" dirty="0"/>
              <a:t>}, and S</a:t>
            </a:r>
            <a:r>
              <a:rPr lang="en-US" sz="1800" baseline="-25000" dirty="0"/>
              <a:t>1</a:t>
            </a:r>
            <a:r>
              <a:rPr lang="en-US" sz="1800" dirty="0"/>
              <a:t>…</a:t>
            </a:r>
            <a:r>
              <a:rPr lang="en-US" sz="1800" dirty="0" err="1"/>
              <a:t>S</a:t>
            </a:r>
            <a:r>
              <a:rPr lang="en-US" sz="1800" baseline="-25000" dirty="0" err="1"/>
              <a:t>m</a:t>
            </a:r>
            <a:r>
              <a:rPr lang="en-US" sz="1800" dirty="0"/>
              <a:t> - m subsets of {a</a:t>
            </a:r>
            <a:r>
              <a:rPr lang="en-US" sz="1800" baseline="-25000" dirty="0"/>
              <a:t>1</a:t>
            </a:r>
            <a:r>
              <a:rPr lang="en-US" sz="1800" dirty="0"/>
              <a:t>…a</a:t>
            </a:r>
            <a:r>
              <a:rPr lang="en-US" sz="1800" baseline="-25000" dirty="0"/>
              <a:t>n</a:t>
            </a:r>
            <a:r>
              <a:rPr lang="en-US" sz="1800" dirty="0"/>
              <a:t>}</a:t>
            </a:r>
            <a:endParaRPr lang="en-US" sz="1800" baseline="-25000" dirty="0"/>
          </a:p>
          <a:p>
            <a:pPr marL="0" indent="0">
              <a:buNone/>
            </a:pPr>
            <a:r>
              <a:rPr lang="en-US" sz="1800" u="sng" dirty="0"/>
              <a:t>Output</a:t>
            </a:r>
            <a:r>
              <a:rPr lang="en-US" sz="1800" dirty="0"/>
              <a:t>: Find a smallest collection of set that cover all elements in U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What can we guarantee about the quality of the solution?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Theorem</a:t>
            </a:r>
            <a:r>
              <a:rPr lang="en-US" sz="1800" dirty="0"/>
              <a:t>: If there are k sets that cover all elements, then the algorithm returns at most k ln(n) sets that cover all elements.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Definition</a:t>
            </a:r>
            <a:r>
              <a:rPr lang="en-US" sz="1800" dirty="0"/>
              <a:t>: We say that an algorithm for a minimization problem is an B-approximation algorithm if on any input with optimal value being OPT, the outputs at value at most B*OPT.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That is, our greedy algorithm is a ln(n) approximation algorithm for Set Cover.</a:t>
            </a:r>
          </a:p>
        </p:txBody>
      </p:sp>
    </p:spTree>
    <p:extLst>
      <p:ext uri="{BB962C8B-B14F-4D97-AF65-F5344CB8AC3E}">
        <p14:creationId xmlns:p14="http://schemas.microsoft.com/office/powerpoint/2010/main" val="175970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The Set Cover Problem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Theorem</a:t>
            </a:r>
            <a:r>
              <a:rPr lang="en-US" sz="1800" dirty="0"/>
              <a:t>: If there are k sets that cover all elements, then the algorithm returns at most k ln(n) sets that cover all elements.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Proof</a:t>
            </a:r>
            <a:r>
              <a:rPr lang="en-US" sz="1800" dirty="0"/>
              <a:t>:</a:t>
            </a:r>
          </a:p>
          <a:p>
            <a:pPr marL="0" indent="0">
              <a:buNone/>
            </a:pPr>
            <a:r>
              <a:rPr lang="en-US" sz="1800" dirty="0"/>
              <a:t>Suppose there are k sets that cover all n elements. Then one of the sets must be of size at least n/k.</a:t>
            </a:r>
          </a:p>
          <a:p>
            <a:pPr marL="0" indent="0">
              <a:buNone/>
            </a:pPr>
            <a:r>
              <a:rPr lang="en-US" sz="1800" dirty="0"/>
              <a:t>Therefore, since in the first step we pick the largest set, we cover at least n/k elements in the first step.</a:t>
            </a:r>
          </a:p>
          <a:p>
            <a:pPr marL="0" indent="0">
              <a:buNone/>
            </a:pPr>
            <a:r>
              <a:rPr lang="en-US" sz="1800" u="sng" dirty="0"/>
              <a:t>Q</a:t>
            </a:r>
            <a:r>
              <a:rPr lang="en-US" sz="1800" dirty="0"/>
              <a:t>: What about the second step?</a:t>
            </a:r>
          </a:p>
          <a:p>
            <a:pPr marL="0" indent="0">
              <a:buNone/>
            </a:pPr>
            <a:r>
              <a:rPr lang="en-US" sz="1800" u="sng" dirty="0"/>
              <a:t>A</a:t>
            </a:r>
            <a:r>
              <a:rPr lang="en-US" sz="1800" dirty="0"/>
              <a:t>: After the first step we have at most n-n/k = (1-1/k)n elements left.</a:t>
            </a:r>
          </a:p>
          <a:p>
            <a:pPr marL="0" indent="0">
              <a:buNone/>
            </a:pPr>
            <a:r>
              <a:rPr lang="en-US" sz="1800" dirty="0"/>
              <a:t>The optimal set cover consists of k </a:t>
            </a:r>
            <a:r>
              <a:rPr lang="en-US" sz="1800" dirty="0" smtClean="0"/>
              <a:t>sets.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Hence, there is a set that covers at least 1/k fraction on the remaining </a:t>
            </a:r>
            <a:r>
              <a:rPr lang="en-US" sz="1800" dirty="0" smtClean="0"/>
              <a:t>elements,</a:t>
            </a:r>
          </a:p>
          <a:p>
            <a:pPr marL="0" indent="0">
              <a:buNone/>
            </a:pPr>
            <a:r>
              <a:rPr lang="en-US" sz="1800" dirty="0" smtClean="0"/>
              <a:t>i.e., at least 1/k*</a:t>
            </a:r>
            <a:r>
              <a:rPr lang="en-US" sz="1800" dirty="0"/>
              <a:t> (1-1/k)n </a:t>
            </a:r>
            <a:r>
              <a:rPr lang="en-US" sz="1800" dirty="0" smtClean="0"/>
              <a:t>elements.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Therefore, after two steps we are left with at most (1-1/k)* (1-1/k)n elements.</a:t>
            </a:r>
          </a:p>
        </p:txBody>
      </p:sp>
    </p:spTree>
    <p:extLst>
      <p:ext uri="{BB962C8B-B14F-4D97-AF65-F5344CB8AC3E}">
        <p14:creationId xmlns:p14="http://schemas.microsoft.com/office/powerpoint/2010/main" val="94607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21435</TotalTime>
  <Words>1320</Words>
  <Application>Microsoft Office PowerPoint</Application>
  <PresentationFormat>On-screen Show (4:3)</PresentationFormat>
  <Paragraphs>165</Paragraphs>
  <Slides>15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Symbol</vt:lpstr>
      <vt:lpstr>Times New Roman</vt:lpstr>
      <vt:lpstr>Office Theme</vt:lpstr>
      <vt:lpstr>CMPT 706 - Algorithms for Big Data  </vt:lpstr>
      <vt:lpstr>PowerPoint Presentation</vt:lpstr>
      <vt:lpstr>The Set Cover Problem</vt:lpstr>
      <vt:lpstr>The Set Cover Problem</vt:lpstr>
      <vt:lpstr>The Set Cover Problem</vt:lpstr>
      <vt:lpstr>The Set Cover Problem</vt:lpstr>
      <vt:lpstr>The Set Cover Problem</vt:lpstr>
      <vt:lpstr>The Set Cover Problem</vt:lpstr>
      <vt:lpstr>The Set Cover Problem</vt:lpstr>
      <vt:lpstr>The Set Cover Problem</vt:lpstr>
      <vt:lpstr>The Minimum Vertex Cover Problem</vt:lpstr>
      <vt:lpstr>The Minimum Vertex Cover Problem</vt:lpstr>
      <vt:lpstr>The Minimum Vertex Cover Problem</vt:lpstr>
      <vt:lpstr>The Minimum Vertex Cover Problem</vt:lpstr>
      <vt:lpstr>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Igor Shinkar</dc:creator>
  <cp:lastModifiedBy>Igor Shinkar</cp:lastModifiedBy>
  <cp:revision>1609</cp:revision>
  <cp:lastPrinted>2018-01-03T13:57:37Z</cp:lastPrinted>
  <dcterms:created xsi:type="dcterms:W3CDTF">2007-01-06T04:11:40Z</dcterms:created>
  <dcterms:modified xsi:type="dcterms:W3CDTF">2020-03-12T21:10:15Z</dcterms:modified>
</cp:coreProperties>
</file>