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3" r:id="rId1"/>
  </p:sldMasterIdLst>
  <p:notesMasterIdLst>
    <p:notesMasterId r:id="rId17"/>
  </p:notesMasterIdLst>
  <p:handoutMasterIdLst>
    <p:handoutMasterId r:id="rId18"/>
  </p:handoutMasterIdLst>
  <p:sldIdLst>
    <p:sldId id="290" r:id="rId2"/>
    <p:sldId id="550" r:id="rId3"/>
    <p:sldId id="551" r:id="rId4"/>
    <p:sldId id="554" r:id="rId5"/>
    <p:sldId id="427" r:id="rId6"/>
    <p:sldId id="555" r:id="rId7"/>
    <p:sldId id="556" r:id="rId8"/>
    <p:sldId id="557" r:id="rId9"/>
    <p:sldId id="558" r:id="rId10"/>
    <p:sldId id="559" r:id="rId11"/>
    <p:sldId id="553" r:id="rId12"/>
    <p:sldId id="560" r:id="rId13"/>
    <p:sldId id="561" r:id="rId14"/>
    <p:sldId id="562" r:id="rId15"/>
    <p:sldId id="460" r:id="rId1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2CC"/>
    <a:srgbClr val="006600"/>
    <a:srgbClr val="FF00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 autoAdjust="0"/>
    <p:restoredTop sz="84274" autoAdjust="0"/>
  </p:normalViewPr>
  <p:slideViewPr>
    <p:cSldViewPr>
      <p:cViewPr varScale="1">
        <p:scale>
          <a:sx n="56" d="100"/>
          <a:sy n="56" d="100"/>
        </p:scale>
        <p:origin x="155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577893B-C164-4DD3-9790-0AEEA5C1A4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anose="020B0604020202020204" pitchFamily="34" charset="0"/>
              </a:defRPr>
            </a:lvl1pPr>
          </a:lstStyle>
          <a:p>
            <a:fld id="{251D6D30-D6D0-4B69-B51C-DB89B59C2C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79023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44881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542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1505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41732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4425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1279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30526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89273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86359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978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6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151EC69-4F14-4609-96BE-E721223126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0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97C75E32-FD0E-4255-AE67-18F6C1DDCD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76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61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47CB2A36-0426-46E0-87B0-DAB3A2D859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29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359F7BE7-05AA-4D3F-B26D-06D0B111D9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5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B371A1EC-964F-4730-ACD4-8AAF23A72A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48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3ED5C627-ED0C-4490-AE55-106D847154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45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1C34A2E8-A307-4A4C-BFAD-6E97804F62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1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9A7C540F-8BC7-47A6-AEE9-2326332882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0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BB4EB669-2839-4BC5-A245-6EAA54AC24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87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1-</a:t>
            </a:r>
            <a:fld id="{2A5E2A84-E056-42D9-9776-5B6786C07F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82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/>
              <a:t>CMPT 706 - Algorithms for Big Data</a:t>
            </a:r>
            <a:br>
              <a:rPr lang="en-US" altLang="en-US" sz="3600" dirty="0"/>
            </a:br>
            <a:br>
              <a:rPr lang="en-US" altLang="en-US" sz="3600" dirty="0"/>
            </a:br>
            <a:endParaRPr lang="en-US" altLang="en-US" sz="36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Parallel Algorithms</a:t>
            </a:r>
          </a:p>
          <a:p>
            <a:r>
              <a:rPr lang="en-US" sz="2400" dirty="0"/>
              <a:t>April 7, 2020</a:t>
            </a:r>
          </a:p>
          <a:p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Parallel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071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sz="4800" dirty="0"/>
              <a:t>Graph Reachability</a:t>
            </a:r>
            <a:endParaRPr lang="en-US" sz="48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Parallel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1071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Graph Reachability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Parallel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 directed graph  G = (V,E) and two vertices </a:t>
            </a:r>
            <a:r>
              <a:rPr lang="en-US" sz="2000" dirty="0" err="1"/>
              <a:t>s,t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Is there a path from s to t?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We know that BFS/DFS can solve this problem in time O(|V|+|E|)</a:t>
            </a:r>
          </a:p>
          <a:p>
            <a:pPr marL="0" indent="0">
              <a:buNone/>
            </a:pPr>
            <a:r>
              <a:rPr lang="en-US" sz="2000" u="sng" dirty="0"/>
              <a:t>Q</a:t>
            </a:r>
            <a:r>
              <a:rPr lang="en-US" sz="2000" dirty="0"/>
              <a:t>: Can we do it faster using parallel algorithms?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The common belief is that we cannot implement BFS/DFS in parallel.</a:t>
            </a:r>
          </a:p>
          <a:p>
            <a:pPr marL="0" indent="0">
              <a:buNone/>
            </a:pPr>
            <a:r>
              <a:rPr lang="en-US" sz="2000" dirty="0"/>
              <a:t>That is, the task of finding the shortest paths is inherently sequential.</a:t>
            </a:r>
          </a:p>
        </p:txBody>
      </p:sp>
    </p:spTree>
    <p:extLst>
      <p:ext uri="{BB962C8B-B14F-4D97-AF65-F5344CB8AC3E}">
        <p14:creationId xmlns:p14="http://schemas.microsoft.com/office/powerpoint/2010/main" val="3641775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Graph Reachability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Parallel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 directed graph  G = (V,E) and two vertices </a:t>
            </a:r>
            <a:r>
              <a:rPr lang="en-US" sz="2000" dirty="0" err="1"/>
              <a:t>s,t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Is there a path from s to t?</a:t>
            </a:r>
          </a:p>
          <a:p>
            <a:pPr marL="0" indent="0">
              <a:buNone/>
            </a:pPr>
            <a:r>
              <a:rPr lang="en-US" sz="2000" u="sng" dirty="0"/>
              <a:t>Theorem</a:t>
            </a:r>
            <a:r>
              <a:rPr lang="en-US" sz="2000" dirty="0"/>
              <a:t>: The reachability problem, can be solved in O(log</a:t>
            </a:r>
            <a:r>
              <a:rPr lang="en-US" sz="2000" baseline="30000" dirty="0"/>
              <a:t>2</a:t>
            </a:r>
            <a:r>
              <a:rPr lang="en-US" sz="2000" dirty="0"/>
              <a:t>(n)) time using parallel computation with O(n</a:t>
            </a:r>
            <a:r>
              <a:rPr lang="en-US" sz="2000" baseline="30000" dirty="0"/>
              <a:t>3</a:t>
            </a:r>
            <a:r>
              <a:rPr lang="en-US" sz="2000" dirty="0"/>
              <a:t>*log(n)) processors.</a:t>
            </a:r>
          </a:p>
          <a:p>
            <a:pPr marL="0" indent="0">
              <a:buNone/>
            </a:pPr>
            <a:r>
              <a:rPr lang="en-US" sz="2000" dirty="0"/>
              <a:t>Idea: Given G=(V,E) look at its adjacency matrix A=A(G).</a:t>
            </a:r>
          </a:p>
          <a:p>
            <a:pPr marL="0" indent="0">
              <a:buNone/>
            </a:pPr>
            <a:r>
              <a:rPr lang="en-US" sz="2000" dirty="0"/>
              <a:t>Add 1’s on the diagonal corresponding to self loops.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Key Observation</a:t>
            </a:r>
            <a:r>
              <a:rPr lang="en-US" sz="2000" dirty="0"/>
              <a:t>: (A</a:t>
            </a:r>
            <a:r>
              <a:rPr lang="en-US" sz="2000" baseline="30000" dirty="0"/>
              <a:t>2</a:t>
            </a:r>
            <a:r>
              <a:rPr lang="en-US" sz="2000" dirty="0"/>
              <a:t>)</a:t>
            </a:r>
            <a:r>
              <a:rPr lang="en-US" sz="2000" baseline="-25000" dirty="0" err="1"/>
              <a:t>ij</a:t>
            </a:r>
            <a:r>
              <a:rPr lang="en-US" sz="2000" dirty="0"/>
              <a:t> = 0 </a:t>
            </a:r>
            <a:r>
              <a:rPr lang="en-US" sz="2000" dirty="0">
                <a:sym typeface="Wingdings" panose="05000000000000000000" pitchFamily="2" charset="2"/>
              </a:rPr>
              <a:t> </a:t>
            </a:r>
            <a:r>
              <a:rPr lang="en-US" sz="2000" dirty="0"/>
              <a:t>there is no path of length &lt;= 2 from </a:t>
            </a:r>
            <a:r>
              <a:rPr lang="en-US" sz="2000" dirty="0" err="1"/>
              <a:t>i</a:t>
            </a:r>
            <a:r>
              <a:rPr lang="en-US" sz="2000" dirty="0"/>
              <a:t> to j.</a:t>
            </a:r>
          </a:p>
          <a:p>
            <a:pPr marL="0" indent="0">
              <a:buNone/>
            </a:pPr>
            <a:r>
              <a:rPr lang="en-US" sz="2000" dirty="0"/>
              <a:t>(A</a:t>
            </a:r>
            <a:r>
              <a:rPr lang="en-US" sz="2000" baseline="30000" dirty="0"/>
              <a:t>2</a:t>
            </a:r>
            <a:r>
              <a:rPr lang="en-US" sz="2000" dirty="0"/>
              <a:t>)</a:t>
            </a:r>
            <a:r>
              <a:rPr lang="en-US" sz="2000" baseline="-25000" dirty="0" err="1"/>
              <a:t>ij</a:t>
            </a:r>
            <a:r>
              <a:rPr lang="en-US" sz="2000" dirty="0"/>
              <a:t> is equal to the number of vertices v such that (</a:t>
            </a:r>
            <a:r>
              <a:rPr lang="en-US" sz="2000" dirty="0" err="1"/>
              <a:t>i,v</a:t>
            </a:r>
            <a:r>
              <a:rPr lang="en-US" sz="2000" dirty="0"/>
              <a:t>) and (</a:t>
            </a:r>
            <a:r>
              <a:rPr lang="en-US" sz="2000" dirty="0" err="1"/>
              <a:t>v,j</a:t>
            </a:r>
            <a:r>
              <a:rPr lang="en-US" sz="2000" dirty="0"/>
              <a:t>) are edges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395C6F2-F6FE-4796-B2D3-2A94F421FB0E}"/>
                  </a:ext>
                </a:extLst>
              </p:cNvPr>
              <p:cNvSpPr txBox="1"/>
              <p:nvPr/>
            </p:nvSpPr>
            <p:spPr>
              <a:xfrm>
                <a:off x="4153918" y="4038600"/>
                <a:ext cx="2842765" cy="12420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000" b="0" i="1" smtClean="0">
                          <a:latin typeface="Cambria Math"/>
                        </a:rPr>
                        <m:t>𝐴</m:t>
                      </m:r>
                      <m:r>
                        <a:rPr lang="en-CA" sz="2000" b="0" i="1" smtClean="0">
                          <a:latin typeface="Cambria Math"/>
                        </a:rPr>
                        <m:t>(</m:t>
                      </m:r>
                      <m:r>
                        <a:rPr lang="en-CA" sz="2000" b="0" i="1" smtClean="0">
                          <a:latin typeface="Cambria Math"/>
                        </a:rPr>
                        <m:t>𝐺</m:t>
                      </m:r>
                      <m:r>
                        <a:rPr lang="en-CA" sz="2000" b="0" i="1" smtClean="0">
                          <a:latin typeface="Cambria Math"/>
                        </a:rPr>
                        <m:t>)=</m:t>
                      </m:r>
                      <m:d>
                        <m:dPr>
                          <m:ctrlPr>
                            <a:rPr lang="en-CA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CA" sz="2000" dirty="0"/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395C6F2-F6FE-4796-B2D3-2A94F421FB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3918" y="4038600"/>
                <a:ext cx="2842765" cy="12420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>
            <a:extLst>
              <a:ext uri="{FF2B5EF4-FFF2-40B4-BE49-F238E27FC236}">
                <a16:creationId xmlns:a16="http://schemas.microsoft.com/office/drawing/2014/main" id="{72986692-2B79-4AE4-9C9D-1620A09262FB}"/>
              </a:ext>
            </a:extLst>
          </p:cNvPr>
          <p:cNvGrpSpPr/>
          <p:nvPr/>
        </p:nvGrpSpPr>
        <p:grpSpPr>
          <a:xfrm>
            <a:off x="692150" y="4038600"/>
            <a:ext cx="2203450" cy="1524000"/>
            <a:chOff x="692150" y="4038600"/>
            <a:chExt cx="2203450" cy="152400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96BDE16-7371-46A6-A3C7-6D9D65C9D953}"/>
                </a:ext>
              </a:extLst>
            </p:cNvPr>
            <p:cNvGrpSpPr/>
            <p:nvPr/>
          </p:nvGrpSpPr>
          <p:grpSpPr>
            <a:xfrm>
              <a:off x="692150" y="4038600"/>
              <a:ext cx="2203450" cy="1433512"/>
              <a:chOff x="692150" y="4495800"/>
              <a:chExt cx="2203450" cy="1433512"/>
            </a:xfrm>
          </p:grpSpPr>
          <p:grpSp>
            <p:nvGrpSpPr>
              <p:cNvPr id="6" name="Group 35">
                <a:extLst>
                  <a:ext uri="{FF2B5EF4-FFF2-40B4-BE49-F238E27FC236}">
                    <a16:creationId xmlns:a16="http://schemas.microsoft.com/office/drawing/2014/main" id="{2ABEAB8B-9954-4620-B42E-1808456A2A6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92150" y="4648200"/>
                <a:ext cx="2203450" cy="1281112"/>
                <a:chOff x="758" y="969"/>
                <a:chExt cx="1388" cy="807"/>
              </a:xfrm>
            </p:grpSpPr>
            <p:sp>
              <p:nvSpPr>
                <p:cNvPr id="8" name="Oval 5">
                  <a:extLst>
                    <a:ext uri="{FF2B5EF4-FFF2-40B4-BE49-F238E27FC236}">
                      <a16:creationId xmlns:a16="http://schemas.microsoft.com/office/drawing/2014/main" id="{0473F1E4-090A-45B6-A085-F62C2542E75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12" y="110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9" name="Oval 6">
                  <a:extLst>
                    <a:ext uri="{FF2B5EF4-FFF2-40B4-BE49-F238E27FC236}">
                      <a16:creationId xmlns:a16="http://schemas.microsoft.com/office/drawing/2014/main" id="{0C1F979C-16A3-4D3A-8DE7-662755F007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08" y="1632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0" name="Oval 7">
                  <a:extLst>
                    <a:ext uri="{FF2B5EF4-FFF2-40B4-BE49-F238E27FC236}">
                      <a16:creationId xmlns:a16="http://schemas.microsoft.com/office/drawing/2014/main" id="{66C2721D-693A-4113-99F0-668E489FEA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40" y="134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" name="Oval 8">
                  <a:extLst>
                    <a:ext uri="{FF2B5EF4-FFF2-40B4-BE49-F238E27FC236}">
                      <a16:creationId xmlns:a16="http://schemas.microsoft.com/office/drawing/2014/main" id="{7E835645-562D-410A-98E2-1FFD5B5FAD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6" y="105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cxnSp>
              <p:nvCxnSpPr>
                <p:cNvPr id="12" name="AutoShape 9">
                  <a:extLst>
                    <a:ext uri="{FF2B5EF4-FFF2-40B4-BE49-F238E27FC236}">
                      <a16:creationId xmlns:a16="http://schemas.microsoft.com/office/drawing/2014/main" id="{9F36C794-CD45-4069-A12F-327294535706}"/>
                    </a:ext>
                  </a:extLst>
                </p:cNvPr>
                <p:cNvCxnSpPr>
                  <a:cxnSpLocks noChangeShapeType="1"/>
                  <a:stCxn id="8" idx="4"/>
                  <a:endCxn id="9" idx="0"/>
                </p:cNvCxnSpPr>
                <p:nvPr/>
              </p:nvCxnSpPr>
              <p:spPr bwMode="auto">
                <a:xfrm>
                  <a:off x="936" y="1158"/>
                  <a:ext cx="96" cy="468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3" name="AutoShape 10">
                  <a:extLst>
                    <a:ext uri="{FF2B5EF4-FFF2-40B4-BE49-F238E27FC236}">
                      <a16:creationId xmlns:a16="http://schemas.microsoft.com/office/drawing/2014/main" id="{A52AA73B-996F-4898-9CC0-5E40F22DB5B5}"/>
                    </a:ext>
                  </a:extLst>
                </p:cNvPr>
                <p:cNvCxnSpPr>
                  <a:cxnSpLocks noChangeShapeType="1"/>
                  <a:stCxn id="8" idx="5"/>
                  <a:endCxn id="10" idx="1"/>
                </p:cNvCxnSpPr>
                <p:nvPr/>
              </p:nvCxnSpPr>
              <p:spPr bwMode="auto">
                <a:xfrm>
                  <a:off x="953" y="1151"/>
                  <a:ext cx="494" cy="194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4" name="AutoShape 11">
                  <a:extLst>
                    <a:ext uri="{FF2B5EF4-FFF2-40B4-BE49-F238E27FC236}">
                      <a16:creationId xmlns:a16="http://schemas.microsoft.com/office/drawing/2014/main" id="{5E30F6AA-B957-4AFE-AD12-98E202552731}"/>
                    </a:ext>
                  </a:extLst>
                </p:cNvPr>
                <p:cNvCxnSpPr>
                  <a:cxnSpLocks noChangeShapeType="1"/>
                  <a:stCxn id="10" idx="3"/>
                  <a:endCxn id="9" idx="7"/>
                </p:cNvCxnSpPr>
                <p:nvPr/>
              </p:nvCxnSpPr>
              <p:spPr bwMode="auto">
                <a:xfrm flipH="1">
                  <a:off x="1049" y="1391"/>
                  <a:ext cx="398" cy="242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5" name="AutoShape 12">
                  <a:extLst>
                    <a:ext uri="{FF2B5EF4-FFF2-40B4-BE49-F238E27FC236}">
                      <a16:creationId xmlns:a16="http://schemas.microsoft.com/office/drawing/2014/main" id="{59E083D3-12F2-4486-B334-4D5FCFE159FE}"/>
                    </a:ext>
                  </a:extLst>
                </p:cNvPr>
                <p:cNvCxnSpPr>
                  <a:cxnSpLocks noChangeShapeType="1"/>
                  <a:stCxn id="11" idx="3"/>
                  <a:endCxn id="10" idx="6"/>
                </p:cNvCxnSpPr>
                <p:nvPr/>
              </p:nvCxnSpPr>
              <p:spPr bwMode="auto">
                <a:xfrm flipH="1">
                  <a:off x="1494" y="1103"/>
                  <a:ext cx="529" cy="265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16" name="Text Box 15">
                  <a:extLst>
                    <a:ext uri="{FF2B5EF4-FFF2-40B4-BE49-F238E27FC236}">
                      <a16:creationId xmlns:a16="http://schemas.microsoft.com/office/drawing/2014/main" id="{17535099-83FB-4904-A588-C538B5170BA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58" y="969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altLang="en-US">
                      <a:latin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17" name="Text Box 16">
                  <a:extLst>
                    <a:ext uri="{FF2B5EF4-FFF2-40B4-BE49-F238E27FC236}">
                      <a16:creationId xmlns:a16="http://schemas.microsoft.com/office/drawing/2014/main" id="{153D8F34-426B-4289-BE95-B4955A971EE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16" y="1526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altLang="en-US">
                      <a:latin typeface="Times New Roman" pitchFamily="18" charset="0"/>
                    </a:rPr>
                    <a:t>2</a:t>
                  </a:r>
                </a:p>
              </p:txBody>
            </p:sp>
            <p:sp>
              <p:nvSpPr>
                <p:cNvPr id="18" name="Text Box 17">
                  <a:extLst>
                    <a:ext uri="{FF2B5EF4-FFF2-40B4-BE49-F238E27FC236}">
                      <a16:creationId xmlns:a16="http://schemas.microsoft.com/office/drawing/2014/main" id="{608566BC-B216-47CF-8874-72F6D13B148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388" y="1094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altLang="en-US">
                      <a:latin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19" name="Text Box 18">
                  <a:extLst>
                    <a:ext uri="{FF2B5EF4-FFF2-40B4-BE49-F238E27FC236}">
                      <a16:creationId xmlns:a16="http://schemas.microsoft.com/office/drawing/2014/main" id="{D1B40270-B4E3-40E4-A824-3C4BF0889E6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50" y="1083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altLang="en-US">
                      <a:latin typeface="Times New Roman" pitchFamily="18" charset="0"/>
                    </a:rPr>
                    <a:t>4</a:t>
                  </a:r>
                </a:p>
              </p:txBody>
            </p:sp>
          </p:grpSp>
          <p:sp>
            <p:nvSpPr>
              <p:cNvPr id="21" name="Oval 22">
                <a:extLst>
                  <a:ext uri="{FF2B5EF4-FFF2-40B4-BE49-F238E27FC236}">
                    <a16:creationId xmlns:a16="http://schemas.microsoft.com/office/drawing/2014/main" id="{6816005A-EAE6-4836-BFC8-CA1BA5504A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4400" y="4572000"/>
                <a:ext cx="152400" cy="3048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22" name="Oval 22">
                <a:extLst>
                  <a:ext uri="{FF2B5EF4-FFF2-40B4-BE49-F238E27FC236}">
                    <a16:creationId xmlns:a16="http://schemas.microsoft.com/office/drawing/2014/main" id="{2C5DFF44-DDC2-4836-A91B-20015CE920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7000" y="4495800"/>
                <a:ext cx="152400" cy="3048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62F4297F-350F-42FB-93D3-C5F4C1C2719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854773">
              <a:off x="1797804" y="4813423"/>
              <a:ext cx="152400" cy="3048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4" name="Oval 22">
              <a:extLst>
                <a:ext uri="{FF2B5EF4-FFF2-40B4-BE49-F238E27FC236}">
                  <a16:creationId xmlns:a16="http://schemas.microsoft.com/office/drawing/2014/main" id="{E4E1782E-29E6-495A-81ED-A64FC38633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800" y="5257800"/>
              <a:ext cx="152400" cy="3048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3138187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Graph Reachability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Parallel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Idea</a:t>
            </a:r>
            <a:r>
              <a:rPr lang="en-US" sz="2000" dirty="0"/>
              <a:t>: Given G=(V,E) look at its adjacency matrix A=A(G).</a:t>
            </a:r>
          </a:p>
          <a:p>
            <a:pPr marL="0" indent="0">
              <a:buNone/>
            </a:pPr>
            <a:r>
              <a:rPr lang="en-US" sz="2000" dirty="0"/>
              <a:t>Add 1’s on the diagonal corresponding to self loops.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Key Observation</a:t>
            </a:r>
            <a:r>
              <a:rPr lang="en-US" sz="2000" dirty="0"/>
              <a:t>: (A</a:t>
            </a:r>
            <a:r>
              <a:rPr lang="en-US" sz="2000" baseline="30000" dirty="0"/>
              <a:t>2</a:t>
            </a:r>
            <a:r>
              <a:rPr lang="en-US" sz="2000" dirty="0"/>
              <a:t>)</a:t>
            </a:r>
            <a:r>
              <a:rPr lang="en-US" sz="2000" baseline="-25000" dirty="0" err="1"/>
              <a:t>st</a:t>
            </a:r>
            <a:r>
              <a:rPr lang="en-US" sz="2000" dirty="0"/>
              <a:t> &gt; 0 </a:t>
            </a:r>
            <a:r>
              <a:rPr lang="en-US" sz="2000" dirty="0">
                <a:sym typeface="Wingdings" panose="05000000000000000000" pitchFamily="2" charset="2"/>
              </a:rPr>
              <a:t> </a:t>
            </a:r>
            <a:r>
              <a:rPr lang="en-US" sz="2000" dirty="0"/>
              <a:t>there is a path of length &lt;= 2 from s to t.</a:t>
            </a:r>
          </a:p>
          <a:p>
            <a:pPr marL="0" indent="0">
              <a:buNone/>
            </a:pPr>
            <a:r>
              <a:rPr lang="en-US" sz="2000" dirty="0"/>
              <a:t>Analogously, (A</a:t>
            </a:r>
            <a:r>
              <a:rPr lang="en-US" sz="2000" baseline="30000" dirty="0"/>
              <a:t>k</a:t>
            </a:r>
            <a:r>
              <a:rPr lang="en-US" sz="2000" dirty="0"/>
              <a:t>)</a:t>
            </a:r>
            <a:r>
              <a:rPr lang="en-US" sz="2000" baseline="-25000" dirty="0" err="1"/>
              <a:t>s,t</a:t>
            </a:r>
            <a:r>
              <a:rPr lang="en-US" sz="2000" dirty="0"/>
              <a:t>&gt;0  </a:t>
            </a:r>
            <a:r>
              <a:rPr lang="en-US" sz="2000" dirty="0">
                <a:sym typeface="Wingdings" panose="05000000000000000000" pitchFamily="2" charset="2"/>
              </a:rPr>
              <a:t> </a:t>
            </a:r>
            <a:r>
              <a:rPr lang="en-US" sz="2000" dirty="0"/>
              <a:t>there is a path of length &lt;= k from s to t.</a:t>
            </a:r>
          </a:p>
          <a:p>
            <a:pPr marL="0" indent="0">
              <a:buNone/>
            </a:pPr>
            <a:r>
              <a:rPr lang="en-US" sz="2000" dirty="0"/>
              <a:t>Therefore, G has a path from s to t </a:t>
            </a:r>
            <a:r>
              <a:rPr lang="en-US" sz="2000" dirty="0">
                <a:sym typeface="Wingdings" panose="05000000000000000000" pitchFamily="2" charset="2"/>
              </a:rPr>
              <a:t> (A</a:t>
            </a:r>
            <a:r>
              <a:rPr lang="en-US" sz="2000" baseline="30000" dirty="0">
                <a:sym typeface="Wingdings" panose="05000000000000000000" pitchFamily="2" charset="2"/>
              </a:rPr>
              <a:t>n-1</a:t>
            </a:r>
            <a:r>
              <a:rPr lang="en-US" sz="2000" dirty="0">
                <a:sym typeface="Wingdings" panose="05000000000000000000" pitchFamily="2" charset="2"/>
              </a:rPr>
              <a:t>)</a:t>
            </a:r>
            <a:r>
              <a:rPr lang="en-US" sz="2000" baseline="-25000" dirty="0" err="1">
                <a:sym typeface="Wingdings" panose="05000000000000000000" pitchFamily="2" charset="2"/>
              </a:rPr>
              <a:t>s,t</a:t>
            </a:r>
            <a:r>
              <a:rPr lang="en-US" sz="2000" dirty="0">
                <a:sym typeface="Wingdings" panose="05000000000000000000" pitchFamily="2" charset="2"/>
              </a:rPr>
              <a:t>&gt;0.</a:t>
            </a:r>
          </a:p>
          <a:p>
            <a:pPr marL="0" indent="0">
              <a:buNone/>
            </a:pPr>
            <a:r>
              <a:rPr lang="en-US" sz="2000" dirty="0">
                <a:sym typeface="Wingdings" panose="05000000000000000000" pitchFamily="2" charset="2"/>
              </a:rPr>
              <a:t>We saw how to compute matrix multiplication in O(log(n)) parallel time.</a:t>
            </a:r>
          </a:p>
          <a:p>
            <a:pPr marL="0" indent="0">
              <a:buNone/>
            </a:pPr>
            <a:r>
              <a:rPr lang="en-US" sz="2000" dirty="0">
                <a:sym typeface="Wingdings" panose="05000000000000000000" pitchFamily="2" charset="2"/>
              </a:rPr>
              <a:t>We know how to compute A</a:t>
            </a:r>
            <a:r>
              <a:rPr lang="en-US" sz="2000" baseline="30000" dirty="0">
                <a:sym typeface="Wingdings" panose="05000000000000000000" pitchFamily="2" charset="2"/>
              </a:rPr>
              <a:t>n-1</a:t>
            </a:r>
            <a:r>
              <a:rPr lang="en-US" sz="2000" dirty="0">
                <a:sym typeface="Wingdings" panose="05000000000000000000" pitchFamily="2" charset="2"/>
              </a:rPr>
              <a:t> using O(log(n)) matrix multiplications.</a:t>
            </a:r>
          </a:p>
          <a:p>
            <a:pPr marL="0" indent="0">
              <a:buNone/>
            </a:pPr>
            <a:r>
              <a:rPr lang="en-US" sz="2000" dirty="0">
                <a:sym typeface="Wingdings" panose="05000000000000000000" pitchFamily="2" charset="2"/>
              </a:rPr>
              <a:t>Therefore, reachability can be solved in O(log</a:t>
            </a:r>
            <a:r>
              <a:rPr lang="en-US" sz="2000" baseline="30000" dirty="0">
                <a:sym typeface="Wingdings" panose="05000000000000000000" pitchFamily="2" charset="2"/>
              </a:rPr>
              <a:t>2</a:t>
            </a:r>
            <a:r>
              <a:rPr lang="en-US" sz="2000" dirty="0">
                <a:sym typeface="Wingdings" panose="05000000000000000000" pitchFamily="2" charset="2"/>
              </a:rPr>
              <a:t>(n)) parallel time.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395C6F2-F6FE-4796-B2D3-2A94F421FB0E}"/>
                  </a:ext>
                </a:extLst>
              </p:cNvPr>
              <p:cNvSpPr txBox="1"/>
              <p:nvPr/>
            </p:nvSpPr>
            <p:spPr>
              <a:xfrm>
                <a:off x="4153918" y="2567993"/>
                <a:ext cx="2842765" cy="12420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000" b="0" i="1" smtClean="0">
                          <a:latin typeface="Cambria Math"/>
                        </a:rPr>
                        <m:t>𝐴</m:t>
                      </m:r>
                      <m:r>
                        <a:rPr lang="en-CA" sz="2000" b="0" i="1" smtClean="0">
                          <a:latin typeface="Cambria Math"/>
                        </a:rPr>
                        <m:t>(</m:t>
                      </m:r>
                      <m:r>
                        <a:rPr lang="en-CA" sz="2000" b="0" i="1" smtClean="0">
                          <a:latin typeface="Cambria Math"/>
                        </a:rPr>
                        <m:t>𝐺</m:t>
                      </m:r>
                      <m:r>
                        <a:rPr lang="en-CA" sz="2000" b="0" i="1" smtClean="0">
                          <a:latin typeface="Cambria Math"/>
                        </a:rPr>
                        <m:t>)=</m:t>
                      </m:r>
                      <m:d>
                        <m:dPr>
                          <m:ctrlPr>
                            <a:rPr lang="en-CA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CA" sz="20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395C6F2-F6FE-4796-B2D3-2A94F421FB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3918" y="2567993"/>
                <a:ext cx="2842765" cy="12420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>
            <a:extLst>
              <a:ext uri="{FF2B5EF4-FFF2-40B4-BE49-F238E27FC236}">
                <a16:creationId xmlns:a16="http://schemas.microsoft.com/office/drawing/2014/main" id="{72986692-2B79-4AE4-9C9D-1620A09262FB}"/>
              </a:ext>
            </a:extLst>
          </p:cNvPr>
          <p:cNvGrpSpPr/>
          <p:nvPr/>
        </p:nvGrpSpPr>
        <p:grpSpPr>
          <a:xfrm>
            <a:off x="692150" y="2514600"/>
            <a:ext cx="2203450" cy="1524000"/>
            <a:chOff x="692150" y="4038600"/>
            <a:chExt cx="2203450" cy="152400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96BDE16-7371-46A6-A3C7-6D9D65C9D953}"/>
                </a:ext>
              </a:extLst>
            </p:cNvPr>
            <p:cNvGrpSpPr/>
            <p:nvPr/>
          </p:nvGrpSpPr>
          <p:grpSpPr>
            <a:xfrm>
              <a:off x="692150" y="4038600"/>
              <a:ext cx="2203450" cy="1433512"/>
              <a:chOff x="692150" y="4495800"/>
              <a:chExt cx="2203450" cy="1433512"/>
            </a:xfrm>
          </p:grpSpPr>
          <p:grpSp>
            <p:nvGrpSpPr>
              <p:cNvPr id="6" name="Group 35">
                <a:extLst>
                  <a:ext uri="{FF2B5EF4-FFF2-40B4-BE49-F238E27FC236}">
                    <a16:creationId xmlns:a16="http://schemas.microsoft.com/office/drawing/2014/main" id="{2ABEAB8B-9954-4620-B42E-1808456A2A6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92150" y="4648200"/>
                <a:ext cx="2203450" cy="1281112"/>
                <a:chOff x="758" y="969"/>
                <a:chExt cx="1388" cy="807"/>
              </a:xfrm>
            </p:grpSpPr>
            <p:sp>
              <p:nvSpPr>
                <p:cNvPr id="8" name="Oval 5">
                  <a:extLst>
                    <a:ext uri="{FF2B5EF4-FFF2-40B4-BE49-F238E27FC236}">
                      <a16:creationId xmlns:a16="http://schemas.microsoft.com/office/drawing/2014/main" id="{0473F1E4-090A-45B6-A085-F62C2542E75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12" y="110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9" name="Oval 6">
                  <a:extLst>
                    <a:ext uri="{FF2B5EF4-FFF2-40B4-BE49-F238E27FC236}">
                      <a16:creationId xmlns:a16="http://schemas.microsoft.com/office/drawing/2014/main" id="{0C1F979C-16A3-4D3A-8DE7-662755F007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08" y="1632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0" name="Oval 7">
                  <a:extLst>
                    <a:ext uri="{FF2B5EF4-FFF2-40B4-BE49-F238E27FC236}">
                      <a16:creationId xmlns:a16="http://schemas.microsoft.com/office/drawing/2014/main" id="{66C2721D-693A-4113-99F0-668E489FEA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40" y="134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" name="Oval 8">
                  <a:extLst>
                    <a:ext uri="{FF2B5EF4-FFF2-40B4-BE49-F238E27FC236}">
                      <a16:creationId xmlns:a16="http://schemas.microsoft.com/office/drawing/2014/main" id="{7E835645-562D-410A-98E2-1FFD5B5FAD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6" y="105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cxnSp>
              <p:nvCxnSpPr>
                <p:cNvPr id="12" name="AutoShape 9">
                  <a:extLst>
                    <a:ext uri="{FF2B5EF4-FFF2-40B4-BE49-F238E27FC236}">
                      <a16:creationId xmlns:a16="http://schemas.microsoft.com/office/drawing/2014/main" id="{9F36C794-CD45-4069-A12F-327294535706}"/>
                    </a:ext>
                  </a:extLst>
                </p:cNvPr>
                <p:cNvCxnSpPr>
                  <a:cxnSpLocks noChangeShapeType="1"/>
                  <a:stCxn id="8" idx="4"/>
                  <a:endCxn id="9" idx="0"/>
                </p:cNvCxnSpPr>
                <p:nvPr/>
              </p:nvCxnSpPr>
              <p:spPr bwMode="auto">
                <a:xfrm>
                  <a:off x="936" y="1158"/>
                  <a:ext cx="96" cy="468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3" name="AutoShape 10">
                  <a:extLst>
                    <a:ext uri="{FF2B5EF4-FFF2-40B4-BE49-F238E27FC236}">
                      <a16:creationId xmlns:a16="http://schemas.microsoft.com/office/drawing/2014/main" id="{A52AA73B-996F-4898-9CC0-5E40F22DB5B5}"/>
                    </a:ext>
                  </a:extLst>
                </p:cNvPr>
                <p:cNvCxnSpPr>
                  <a:cxnSpLocks noChangeShapeType="1"/>
                  <a:stCxn id="8" idx="5"/>
                  <a:endCxn id="10" idx="1"/>
                </p:cNvCxnSpPr>
                <p:nvPr/>
              </p:nvCxnSpPr>
              <p:spPr bwMode="auto">
                <a:xfrm>
                  <a:off x="953" y="1151"/>
                  <a:ext cx="494" cy="194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4" name="AutoShape 11">
                  <a:extLst>
                    <a:ext uri="{FF2B5EF4-FFF2-40B4-BE49-F238E27FC236}">
                      <a16:creationId xmlns:a16="http://schemas.microsoft.com/office/drawing/2014/main" id="{5E30F6AA-B957-4AFE-AD12-98E202552731}"/>
                    </a:ext>
                  </a:extLst>
                </p:cNvPr>
                <p:cNvCxnSpPr>
                  <a:cxnSpLocks noChangeShapeType="1"/>
                  <a:stCxn id="10" idx="3"/>
                  <a:endCxn id="9" idx="7"/>
                </p:cNvCxnSpPr>
                <p:nvPr/>
              </p:nvCxnSpPr>
              <p:spPr bwMode="auto">
                <a:xfrm flipH="1">
                  <a:off x="1049" y="1391"/>
                  <a:ext cx="398" cy="242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5" name="AutoShape 12">
                  <a:extLst>
                    <a:ext uri="{FF2B5EF4-FFF2-40B4-BE49-F238E27FC236}">
                      <a16:creationId xmlns:a16="http://schemas.microsoft.com/office/drawing/2014/main" id="{59E083D3-12F2-4486-B334-4D5FCFE159FE}"/>
                    </a:ext>
                  </a:extLst>
                </p:cNvPr>
                <p:cNvCxnSpPr>
                  <a:cxnSpLocks noChangeShapeType="1"/>
                  <a:stCxn id="11" idx="3"/>
                  <a:endCxn id="10" idx="6"/>
                </p:cNvCxnSpPr>
                <p:nvPr/>
              </p:nvCxnSpPr>
              <p:spPr bwMode="auto">
                <a:xfrm flipH="1">
                  <a:off x="1494" y="1103"/>
                  <a:ext cx="529" cy="265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16" name="Text Box 15">
                  <a:extLst>
                    <a:ext uri="{FF2B5EF4-FFF2-40B4-BE49-F238E27FC236}">
                      <a16:creationId xmlns:a16="http://schemas.microsoft.com/office/drawing/2014/main" id="{17535099-83FB-4904-A588-C538B5170BA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58" y="969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altLang="en-US">
                      <a:latin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17" name="Text Box 16">
                  <a:extLst>
                    <a:ext uri="{FF2B5EF4-FFF2-40B4-BE49-F238E27FC236}">
                      <a16:creationId xmlns:a16="http://schemas.microsoft.com/office/drawing/2014/main" id="{153D8F34-426B-4289-BE95-B4955A971EE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16" y="1526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altLang="en-US">
                      <a:latin typeface="Times New Roman" pitchFamily="18" charset="0"/>
                    </a:rPr>
                    <a:t>2</a:t>
                  </a:r>
                </a:p>
              </p:txBody>
            </p:sp>
            <p:sp>
              <p:nvSpPr>
                <p:cNvPr id="18" name="Text Box 17">
                  <a:extLst>
                    <a:ext uri="{FF2B5EF4-FFF2-40B4-BE49-F238E27FC236}">
                      <a16:creationId xmlns:a16="http://schemas.microsoft.com/office/drawing/2014/main" id="{608566BC-B216-47CF-8874-72F6D13B148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388" y="1094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altLang="en-US">
                      <a:latin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19" name="Text Box 18">
                  <a:extLst>
                    <a:ext uri="{FF2B5EF4-FFF2-40B4-BE49-F238E27FC236}">
                      <a16:creationId xmlns:a16="http://schemas.microsoft.com/office/drawing/2014/main" id="{D1B40270-B4E3-40E4-A824-3C4BF0889E6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50" y="1083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altLang="en-US">
                      <a:latin typeface="Times New Roman" pitchFamily="18" charset="0"/>
                    </a:rPr>
                    <a:t>4</a:t>
                  </a:r>
                </a:p>
              </p:txBody>
            </p:sp>
          </p:grpSp>
          <p:sp>
            <p:nvSpPr>
              <p:cNvPr id="21" name="Oval 22">
                <a:extLst>
                  <a:ext uri="{FF2B5EF4-FFF2-40B4-BE49-F238E27FC236}">
                    <a16:creationId xmlns:a16="http://schemas.microsoft.com/office/drawing/2014/main" id="{6816005A-EAE6-4836-BFC8-CA1BA5504A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4400" y="4572000"/>
                <a:ext cx="152400" cy="3048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22" name="Oval 22">
                <a:extLst>
                  <a:ext uri="{FF2B5EF4-FFF2-40B4-BE49-F238E27FC236}">
                    <a16:creationId xmlns:a16="http://schemas.microsoft.com/office/drawing/2014/main" id="{2C5DFF44-DDC2-4836-A91B-20015CE920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7000" y="4495800"/>
                <a:ext cx="152400" cy="3048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62F4297F-350F-42FB-93D3-C5F4C1C2719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854773">
              <a:off x="1797804" y="4813423"/>
              <a:ext cx="152400" cy="3048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4" name="Oval 22">
              <a:extLst>
                <a:ext uri="{FF2B5EF4-FFF2-40B4-BE49-F238E27FC236}">
                  <a16:creationId xmlns:a16="http://schemas.microsoft.com/office/drawing/2014/main" id="{E4E1782E-29E6-495A-81ED-A64FC38633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800" y="5257800"/>
              <a:ext cx="152400" cy="3048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3190212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Graph Reachability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Parallel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Idea</a:t>
            </a:r>
            <a:r>
              <a:rPr lang="en-US" sz="2000" dirty="0"/>
              <a:t>: Given G=(V,E) look at its adjacency matrix A=A(G).</a:t>
            </a:r>
          </a:p>
          <a:p>
            <a:pPr marL="0" indent="0">
              <a:buNone/>
            </a:pPr>
            <a:r>
              <a:rPr lang="en-US" sz="2000" dirty="0"/>
              <a:t>Add 1’s on the diagonal corresponding to self loops.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Prove</a:t>
            </a:r>
            <a:r>
              <a:rPr lang="en-US" sz="2000" dirty="0"/>
              <a:t>: (A</a:t>
            </a:r>
            <a:r>
              <a:rPr lang="en-US" sz="2000" baseline="30000" dirty="0"/>
              <a:t>2</a:t>
            </a:r>
            <a:r>
              <a:rPr lang="en-US" sz="2000" dirty="0"/>
              <a:t>)</a:t>
            </a:r>
            <a:r>
              <a:rPr lang="en-US" sz="2000" baseline="-25000" dirty="0" err="1"/>
              <a:t>s,s</a:t>
            </a:r>
            <a:r>
              <a:rPr lang="en-US" sz="2000" dirty="0"/>
              <a:t>=degree(s) // including the self loop</a:t>
            </a:r>
          </a:p>
          <a:p>
            <a:pPr marL="0" indent="0">
              <a:buNone/>
            </a:pPr>
            <a:r>
              <a:rPr lang="en-US" sz="2000" dirty="0"/>
              <a:t>(A</a:t>
            </a:r>
            <a:r>
              <a:rPr lang="en-US" sz="2000" baseline="30000" dirty="0"/>
              <a:t>k</a:t>
            </a:r>
            <a:r>
              <a:rPr lang="en-US" sz="2000" dirty="0"/>
              <a:t>)</a:t>
            </a:r>
            <a:r>
              <a:rPr lang="en-US" sz="2000" baseline="-25000" dirty="0" err="1"/>
              <a:t>s,t</a:t>
            </a:r>
            <a:r>
              <a:rPr lang="en-US" sz="2000" dirty="0"/>
              <a:t> </a:t>
            </a:r>
            <a:r>
              <a:rPr lang="en-US" sz="2000" dirty="0">
                <a:sym typeface="Wingdings" panose="05000000000000000000" pitchFamily="2" charset="2"/>
              </a:rPr>
              <a:t> equals to the number of paths from s to t in the graph of length at most k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The common belief is that we cannot implement BFS in O(log(n)) time in parallel. Give some evidence supporting this belief.</a:t>
            </a:r>
          </a:p>
          <a:p>
            <a:pPr marL="0" indent="0">
              <a:buNone/>
            </a:pP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395C6F2-F6FE-4796-B2D3-2A94F421FB0E}"/>
                  </a:ext>
                </a:extLst>
              </p:cNvPr>
              <p:cNvSpPr txBox="1"/>
              <p:nvPr/>
            </p:nvSpPr>
            <p:spPr>
              <a:xfrm>
                <a:off x="4153918" y="2567993"/>
                <a:ext cx="2842765" cy="12420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000" b="0" i="1" smtClean="0">
                          <a:latin typeface="Cambria Math"/>
                        </a:rPr>
                        <m:t>𝐴</m:t>
                      </m:r>
                      <m:r>
                        <a:rPr lang="en-CA" sz="2000" b="0" i="1" smtClean="0">
                          <a:latin typeface="Cambria Math"/>
                        </a:rPr>
                        <m:t>(</m:t>
                      </m:r>
                      <m:r>
                        <a:rPr lang="en-CA" sz="2000" b="0" i="1" smtClean="0">
                          <a:latin typeface="Cambria Math"/>
                        </a:rPr>
                        <m:t>𝐺</m:t>
                      </m:r>
                      <m:r>
                        <a:rPr lang="en-CA" sz="2000" b="0" i="1" smtClean="0">
                          <a:latin typeface="Cambria Math"/>
                        </a:rPr>
                        <m:t>)=</m:t>
                      </m:r>
                      <m:d>
                        <m:dPr>
                          <m:ctrlPr>
                            <a:rPr lang="en-CA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CA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CA" sz="20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395C6F2-F6FE-4796-B2D3-2A94F421FB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3918" y="2567993"/>
                <a:ext cx="2842765" cy="12420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>
            <a:extLst>
              <a:ext uri="{FF2B5EF4-FFF2-40B4-BE49-F238E27FC236}">
                <a16:creationId xmlns:a16="http://schemas.microsoft.com/office/drawing/2014/main" id="{72986692-2B79-4AE4-9C9D-1620A09262FB}"/>
              </a:ext>
            </a:extLst>
          </p:cNvPr>
          <p:cNvGrpSpPr/>
          <p:nvPr/>
        </p:nvGrpSpPr>
        <p:grpSpPr>
          <a:xfrm>
            <a:off x="692150" y="2514600"/>
            <a:ext cx="2203450" cy="1524000"/>
            <a:chOff x="692150" y="4038600"/>
            <a:chExt cx="2203450" cy="152400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96BDE16-7371-46A6-A3C7-6D9D65C9D953}"/>
                </a:ext>
              </a:extLst>
            </p:cNvPr>
            <p:cNvGrpSpPr/>
            <p:nvPr/>
          </p:nvGrpSpPr>
          <p:grpSpPr>
            <a:xfrm>
              <a:off x="692150" y="4038600"/>
              <a:ext cx="2203450" cy="1433512"/>
              <a:chOff x="692150" y="4495800"/>
              <a:chExt cx="2203450" cy="1433512"/>
            </a:xfrm>
          </p:grpSpPr>
          <p:grpSp>
            <p:nvGrpSpPr>
              <p:cNvPr id="6" name="Group 35">
                <a:extLst>
                  <a:ext uri="{FF2B5EF4-FFF2-40B4-BE49-F238E27FC236}">
                    <a16:creationId xmlns:a16="http://schemas.microsoft.com/office/drawing/2014/main" id="{2ABEAB8B-9954-4620-B42E-1808456A2A6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92150" y="4648200"/>
                <a:ext cx="2203450" cy="1281112"/>
                <a:chOff x="758" y="969"/>
                <a:chExt cx="1388" cy="807"/>
              </a:xfrm>
            </p:grpSpPr>
            <p:sp>
              <p:nvSpPr>
                <p:cNvPr id="8" name="Oval 5">
                  <a:extLst>
                    <a:ext uri="{FF2B5EF4-FFF2-40B4-BE49-F238E27FC236}">
                      <a16:creationId xmlns:a16="http://schemas.microsoft.com/office/drawing/2014/main" id="{0473F1E4-090A-45B6-A085-F62C2542E75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12" y="110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9" name="Oval 6">
                  <a:extLst>
                    <a:ext uri="{FF2B5EF4-FFF2-40B4-BE49-F238E27FC236}">
                      <a16:creationId xmlns:a16="http://schemas.microsoft.com/office/drawing/2014/main" id="{0C1F979C-16A3-4D3A-8DE7-662755F007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08" y="1632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0" name="Oval 7">
                  <a:extLst>
                    <a:ext uri="{FF2B5EF4-FFF2-40B4-BE49-F238E27FC236}">
                      <a16:creationId xmlns:a16="http://schemas.microsoft.com/office/drawing/2014/main" id="{66C2721D-693A-4113-99F0-668E489FEA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40" y="1344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sp>
              <p:nvSpPr>
                <p:cNvPr id="11" name="Oval 8">
                  <a:extLst>
                    <a:ext uri="{FF2B5EF4-FFF2-40B4-BE49-F238E27FC236}">
                      <a16:creationId xmlns:a16="http://schemas.microsoft.com/office/drawing/2014/main" id="{7E835645-562D-410A-98E2-1FFD5B5FAD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6" y="105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CA"/>
                </a:p>
              </p:txBody>
            </p:sp>
            <p:cxnSp>
              <p:nvCxnSpPr>
                <p:cNvPr id="12" name="AutoShape 9">
                  <a:extLst>
                    <a:ext uri="{FF2B5EF4-FFF2-40B4-BE49-F238E27FC236}">
                      <a16:creationId xmlns:a16="http://schemas.microsoft.com/office/drawing/2014/main" id="{9F36C794-CD45-4069-A12F-327294535706}"/>
                    </a:ext>
                  </a:extLst>
                </p:cNvPr>
                <p:cNvCxnSpPr>
                  <a:cxnSpLocks noChangeShapeType="1"/>
                  <a:stCxn id="8" idx="4"/>
                  <a:endCxn id="9" idx="0"/>
                </p:cNvCxnSpPr>
                <p:nvPr/>
              </p:nvCxnSpPr>
              <p:spPr bwMode="auto">
                <a:xfrm>
                  <a:off x="936" y="1158"/>
                  <a:ext cx="96" cy="468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3" name="AutoShape 10">
                  <a:extLst>
                    <a:ext uri="{FF2B5EF4-FFF2-40B4-BE49-F238E27FC236}">
                      <a16:creationId xmlns:a16="http://schemas.microsoft.com/office/drawing/2014/main" id="{A52AA73B-996F-4898-9CC0-5E40F22DB5B5}"/>
                    </a:ext>
                  </a:extLst>
                </p:cNvPr>
                <p:cNvCxnSpPr>
                  <a:cxnSpLocks noChangeShapeType="1"/>
                  <a:stCxn id="8" idx="5"/>
                  <a:endCxn id="10" idx="1"/>
                </p:cNvCxnSpPr>
                <p:nvPr/>
              </p:nvCxnSpPr>
              <p:spPr bwMode="auto">
                <a:xfrm>
                  <a:off x="953" y="1151"/>
                  <a:ext cx="494" cy="194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4" name="AutoShape 11">
                  <a:extLst>
                    <a:ext uri="{FF2B5EF4-FFF2-40B4-BE49-F238E27FC236}">
                      <a16:creationId xmlns:a16="http://schemas.microsoft.com/office/drawing/2014/main" id="{5E30F6AA-B957-4AFE-AD12-98E202552731}"/>
                    </a:ext>
                  </a:extLst>
                </p:cNvPr>
                <p:cNvCxnSpPr>
                  <a:cxnSpLocks noChangeShapeType="1"/>
                  <a:stCxn id="10" idx="3"/>
                  <a:endCxn id="9" idx="7"/>
                </p:cNvCxnSpPr>
                <p:nvPr/>
              </p:nvCxnSpPr>
              <p:spPr bwMode="auto">
                <a:xfrm flipH="1">
                  <a:off x="1049" y="1391"/>
                  <a:ext cx="398" cy="242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5" name="AutoShape 12">
                  <a:extLst>
                    <a:ext uri="{FF2B5EF4-FFF2-40B4-BE49-F238E27FC236}">
                      <a16:creationId xmlns:a16="http://schemas.microsoft.com/office/drawing/2014/main" id="{59E083D3-12F2-4486-B334-4D5FCFE159FE}"/>
                    </a:ext>
                  </a:extLst>
                </p:cNvPr>
                <p:cNvCxnSpPr>
                  <a:cxnSpLocks noChangeShapeType="1"/>
                  <a:stCxn id="11" idx="3"/>
                  <a:endCxn id="10" idx="6"/>
                </p:cNvCxnSpPr>
                <p:nvPr/>
              </p:nvCxnSpPr>
              <p:spPr bwMode="auto">
                <a:xfrm flipH="1">
                  <a:off x="1494" y="1103"/>
                  <a:ext cx="529" cy="265"/>
                </a:xfrm>
                <a:prstGeom prst="straightConnector1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16" name="Text Box 15">
                  <a:extLst>
                    <a:ext uri="{FF2B5EF4-FFF2-40B4-BE49-F238E27FC236}">
                      <a16:creationId xmlns:a16="http://schemas.microsoft.com/office/drawing/2014/main" id="{17535099-83FB-4904-A588-C538B5170BA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58" y="969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altLang="en-US">
                      <a:latin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17" name="Text Box 16">
                  <a:extLst>
                    <a:ext uri="{FF2B5EF4-FFF2-40B4-BE49-F238E27FC236}">
                      <a16:creationId xmlns:a16="http://schemas.microsoft.com/office/drawing/2014/main" id="{153D8F34-426B-4289-BE95-B4955A971EE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16" y="1526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altLang="en-US">
                      <a:latin typeface="Times New Roman" pitchFamily="18" charset="0"/>
                    </a:rPr>
                    <a:t>2</a:t>
                  </a:r>
                </a:p>
              </p:txBody>
            </p:sp>
            <p:sp>
              <p:nvSpPr>
                <p:cNvPr id="18" name="Text Box 17">
                  <a:extLst>
                    <a:ext uri="{FF2B5EF4-FFF2-40B4-BE49-F238E27FC236}">
                      <a16:creationId xmlns:a16="http://schemas.microsoft.com/office/drawing/2014/main" id="{608566BC-B216-47CF-8874-72F6D13B148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388" y="1094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altLang="en-US">
                      <a:latin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19" name="Text Box 18">
                  <a:extLst>
                    <a:ext uri="{FF2B5EF4-FFF2-40B4-BE49-F238E27FC236}">
                      <a16:creationId xmlns:a16="http://schemas.microsoft.com/office/drawing/2014/main" id="{D1B40270-B4E3-40E4-A824-3C4BF0889E6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50" y="1083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altLang="en-US">
                      <a:latin typeface="Times New Roman" pitchFamily="18" charset="0"/>
                    </a:rPr>
                    <a:t>4</a:t>
                  </a:r>
                </a:p>
              </p:txBody>
            </p:sp>
          </p:grpSp>
          <p:sp>
            <p:nvSpPr>
              <p:cNvPr id="21" name="Oval 22">
                <a:extLst>
                  <a:ext uri="{FF2B5EF4-FFF2-40B4-BE49-F238E27FC236}">
                    <a16:creationId xmlns:a16="http://schemas.microsoft.com/office/drawing/2014/main" id="{6816005A-EAE6-4836-BFC8-CA1BA5504A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4400" y="4572000"/>
                <a:ext cx="152400" cy="3048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22" name="Oval 22">
                <a:extLst>
                  <a:ext uri="{FF2B5EF4-FFF2-40B4-BE49-F238E27FC236}">
                    <a16:creationId xmlns:a16="http://schemas.microsoft.com/office/drawing/2014/main" id="{2C5DFF44-DDC2-4836-A91B-20015CE920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7000" y="4495800"/>
                <a:ext cx="152400" cy="3048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62F4297F-350F-42FB-93D3-C5F4C1C2719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854773">
              <a:off x="1797804" y="4813423"/>
              <a:ext cx="152400" cy="3048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4" name="Oval 22">
              <a:extLst>
                <a:ext uri="{FF2B5EF4-FFF2-40B4-BE49-F238E27FC236}">
                  <a16:creationId xmlns:a16="http://schemas.microsoft.com/office/drawing/2014/main" id="{E4E1782E-29E6-495A-81ED-A64FC38633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800" y="5257800"/>
              <a:ext cx="152400" cy="3048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5222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Reading </a:t>
            </a:r>
            <a:r>
              <a:rPr lang="en-US" altLang="en-US" dirty="0"/>
              <a:t>for next time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Nothing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Parallel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521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sz="4800" dirty="0"/>
              <a:t>Multiprocessor Computation</a:t>
            </a:r>
            <a:endParaRPr lang="en-US" sz="48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Parallel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267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96546"/>
            <a:ext cx="7886700" cy="1325563"/>
          </a:xfrm>
        </p:spPr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altLang="en-US" sz="3600" dirty="0"/>
              <a:t>Multiprocessor Computation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Parallel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CA" altLang="en-US" sz="2000" dirty="0"/>
              <a:t>Obviously,  several communicating processors often can solve problems faster than a single processor.</a:t>
            </a:r>
          </a:p>
          <a:p>
            <a:pPr marL="0" indent="0">
              <a:buNone/>
            </a:pPr>
            <a:r>
              <a:rPr lang="en-CA" altLang="en-US" sz="2000" dirty="0"/>
              <a:t>The processors can do computation and communication between them.</a:t>
            </a:r>
          </a:p>
          <a:p>
            <a:pPr marL="0" indent="0">
              <a:buNone/>
            </a:pPr>
            <a:r>
              <a:rPr lang="en-CA" altLang="en-US" sz="2000" dirty="0"/>
              <a:t>Today we’ll see examples where the speedup is significant.</a:t>
            </a:r>
          </a:p>
          <a:p>
            <a:pPr marL="0" indent="0">
              <a:buNone/>
            </a:pPr>
            <a:endParaRPr lang="en-US" sz="2000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8AFB62C4-4F1C-4358-AF04-8CB87DC49468}"/>
              </a:ext>
            </a:extLst>
          </p:cNvPr>
          <p:cNvGrpSpPr/>
          <p:nvPr/>
        </p:nvGrpSpPr>
        <p:grpSpPr>
          <a:xfrm>
            <a:off x="1066800" y="3232150"/>
            <a:ext cx="7086600" cy="2482850"/>
            <a:chOff x="1066800" y="2857500"/>
            <a:chExt cx="7086600" cy="2482850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A7F8E11-718C-455A-AE8A-2F594ECB7E8D}"/>
                </a:ext>
              </a:extLst>
            </p:cNvPr>
            <p:cNvSpPr/>
            <p:nvPr/>
          </p:nvSpPr>
          <p:spPr>
            <a:xfrm>
              <a:off x="3028950" y="2857500"/>
              <a:ext cx="1924050" cy="1143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Master</a:t>
              </a:r>
              <a:br>
                <a:rPr lang="en-US" sz="2000" dirty="0"/>
              </a:br>
              <a:r>
                <a:rPr lang="en-US" sz="2000" dirty="0"/>
                <a:t>processor</a:t>
              </a:r>
              <a:endParaRPr lang="en-CA" sz="2000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AA7F2E78-6620-42FB-8BE2-33B6AE148CC6}"/>
                </a:ext>
              </a:extLst>
            </p:cNvPr>
            <p:cNvSpPr/>
            <p:nvPr/>
          </p:nvSpPr>
          <p:spPr>
            <a:xfrm>
              <a:off x="1066800" y="4648200"/>
              <a:ext cx="1752600" cy="685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Processor</a:t>
              </a:r>
              <a:br>
                <a:rPr lang="en-US" sz="2000" dirty="0"/>
              </a:br>
              <a:r>
                <a:rPr lang="en-US" sz="2000" dirty="0"/>
                <a:t>1</a:t>
              </a:r>
              <a:endParaRPr lang="en-CA" sz="2000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C8E1A447-16A8-42EC-B990-3DA19C43379D}"/>
                </a:ext>
              </a:extLst>
            </p:cNvPr>
            <p:cNvSpPr/>
            <p:nvPr/>
          </p:nvSpPr>
          <p:spPr>
            <a:xfrm>
              <a:off x="3200400" y="4648200"/>
              <a:ext cx="1752600" cy="685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Processor</a:t>
              </a:r>
              <a:br>
                <a:rPr lang="en-US" sz="2000" dirty="0"/>
              </a:br>
              <a:r>
                <a:rPr lang="en-US" sz="2000" dirty="0"/>
                <a:t>2</a:t>
              </a:r>
              <a:endParaRPr lang="en-CA" sz="2000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1B450B2-F98D-4C28-82F3-5777F31AFF03}"/>
                </a:ext>
              </a:extLst>
            </p:cNvPr>
            <p:cNvSpPr/>
            <p:nvPr/>
          </p:nvSpPr>
          <p:spPr>
            <a:xfrm>
              <a:off x="6400800" y="4648200"/>
              <a:ext cx="1752600" cy="685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Processor</a:t>
              </a:r>
              <a:br>
                <a:rPr lang="en-US" sz="2000" dirty="0"/>
              </a:br>
              <a:r>
                <a:rPr lang="en-US" sz="2000" dirty="0"/>
                <a:t>k</a:t>
              </a:r>
              <a:endParaRPr lang="en-CA" sz="2000" dirty="0"/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E5644D25-40B8-498C-9E05-4A5227D7880A}"/>
                </a:ext>
              </a:extLst>
            </p:cNvPr>
            <p:cNvCxnSpPr>
              <a:cxnSpLocks/>
              <a:stCxn id="6" idx="3"/>
              <a:endCxn id="8" idx="0"/>
            </p:cNvCxnSpPr>
            <p:nvPr/>
          </p:nvCxnSpPr>
          <p:spPr>
            <a:xfrm flipH="1">
              <a:off x="1943100" y="3833112"/>
              <a:ext cx="1367621" cy="815088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A7DF3ECC-4C09-466C-8FCD-DA626C127D95}"/>
                </a:ext>
              </a:extLst>
            </p:cNvPr>
            <p:cNvCxnSpPr>
              <a:cxnSpLocks/>
              <a:stCxn id="6" idx="4"/>
              <a:endCxn id="11" idx="0"/>
            </p:cNvCxnSpPr>
            <p:nvPr/>
          </p:nvCxnSpPr>
          <p:spPr>
            <a:xfrm>
              <a:off x="3990975" y="4000500"/>
              <a:ext cx="85725" cy="64770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56FDEE51-6831-4825-9BBE-E2CE0224B5F3}"/>
                </a:ext>
              </a:extLst>
            </p:cNvPr>
            <p:cNvCxnSpPr>
              <a:cxnSpLocks/>
              <a:stCxn id="6" idx="5"/>
              <a:endCxn id="12" idx="1"/>
            </p:cNvCxnSpPr>
            <p:nvPr/>
          </p:nvCxnSpPr>
          <p:spPr>
            <a:xfrm>
              <a:off x="4671229" y="3833112"/>
              <a:ext cx="1986233" cy="915521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60D10628-2F95-4803-9DEF-32DAC64B08B8}"/>
                </a:ext>
              </a:extLst>
            </p:cNvPr>
            <p:cNvCxnSpPr>
              <a:cxnSpLocks/>
              <a:stCxn id="11" idx="4"/>
              <a:endCxn id="8" idx="4"/>
            </p:cNvCxnSpPr>
            <p:nvPr/>
          </p:nvCxnSpPr>
          <p:spPr>
            <a:xfrm rot="5400000">
              <a:off x="3009900" y="4267200"/>
              <a:ext cx="12700" cy="2133600"/>
            </a:xfrm>
            <a:prstGeom prst="curvedConnector3">
              <a:avLst>
                <a:gd name="adj1" fmla="val 1800000"/>
              </a:avLst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Arrow Connector 23">
              <a:extLst>
                <a:ext uri="{FF2B5EF4-FFF2-40B4-BE49-F238E27FC236}">
                  <a16:creationId xmlns:a16="http://schemas.microsoft.com/office/drawing/2014/main" id="{D5EE31C1-2811-428A-8FBD-ACA57D07EE80}"/>
                </a:ext>
              </a:extLst>
            </p:cNvPr>
            <p:cNvCxnSpPr>
              <a:cxnSpLocks/>
              <a:stCxn id="12" idx="3"/>
              <a:endCxn id="11" idx="4"/>
            </p:cNvCxnSpPr>
            <p:nvPr/>
          </p:nvCxnSpPr>
          <p:spPr>
            <a:xfrm rot="5400000">
              <a:off x="5316865" y="3993402"/>
              <a:ext cx="100433" cy="2580762"/>
            </a:xfrm>
            <a:prstGeom prst="curvedConnector3">
              <a:avLst>
                <a:gd name="adj1" fmla="val 327614"/>
              </a:avLst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Arrow Connector 23">
              <a:extLst>
                <a:ext uri="{FF2B5EF4-FFF2-40B4-BE49-F238E27FC236}">
                  <a16:creationId xmlns:a16="http://schemas.microsoft.com/office/drawing/2014/main" id="{691F927A-4812-42EB-81B6-31ABFD583738}"/>
                </a:ext>
              </a:extLst>
            </p:cNvPr>
            <p:cNvCxnSpPr>
              <a:cxnSpLocks/>
              <a:stCxn id="12" idx="5"/>
              <a:endCxn id="8" idx="3"/>
            </p:cNvCxnSpPr>
            <p:nvPr/>
          </p:nvCxnSpPr>
          <p:spPr>
            <a:xfrm rot="5400000">
              <a:off x="4610100" y="1946929"/>
              <a:ext cx="12700" cy="6573276"/>
            </a:xfrm>
            <a:prstGeom prst="curvedConnector3">
              <a:avLst>
                <a:gd name="adj1" fmla="val 7810811"/>
              </a:avLst>
            </a:prstGeom>
            <a:ln>
              <a:headEnd type="triangle"/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93534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sz="4800" dirty="0"/>
              <a:t>Matrix Multiplication</a:t>
            </a:r>
            <a:endParaRPr lang="en-US" sz="48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Parallel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9308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Multiplication</a:t>
            </a:r>
            <a:endParaRPr lang="en-C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800" dirty="0"/>
                  <a:t>Product of two </a:t>
                </a:r>
                <a:r>
                  <a:rPr lang="en-US" sz="1800" dirty="0" err="1"/>
                  <a:t>nxn</a:t>
                </a:r>
                <a:r>
                  <a:rPr lang="en-US" sz="1800" dirty="0"/>
                  <a:t> matrices X and Y is defined as</a:t>
                </a:r>
              </a:p>
              <a:p>
                <a:pPr marL="0" indent="0">
                  <a:buNone/>
                </a:pPr>
                <a:endParaRPr lang="en-US" sz="1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CA" altLang="en-US" sz="1400" i="1">
                          <a:latin typeface="Cambria Math"/>
                        </a:rPr>
                        <m:t>⋅</m:t>
                      </m:r>
                      <m:d>
                        <m:dPr>
                          <m:ctrlPr>
                            <a:rPr lang="en-US" alt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CA" altLang="en-US" sz="1400" i="1">
                          <a:latin typeface="Cambria Math"/>
                        </a:rPr>
                        <m:t> =</m:t>
                      </m:r>
                      <m:d>
                        <m:dPr>
                          <m:ctrlPr>
                            <a:rPr lang="en-CA" alt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alt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</m:mr>
                            <m:mr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⋅</m:t>
                                </m:r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+…+</m:t>
                                </m:r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𝑖𝑛</m:t>
                                    </m:r>
                                  </m:sub>
                                </m:sSub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⋅</m:t>
                                </m:r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⋯</m:t>
                                </m:r>
                              </m:e>
                            </m:mr>
                            <m:mr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</m:mr>
                          </m:m>
                        </m:e>
                      </m:d>
                    </m:oMath>
                  </m:oMathPara>
                </a14:m>
                <a:endParaRPr lang="en-US" sz="1400" dirty="0"/>
              </a:p>
              <a:p>
                <a:pPr marL="0" indent="0">
                  <a:buNone/>
                </a:pPr>
                <a:endParaRPr lang="en-US" sz="1400" dirty="0"/>
              </a:p>
              <a:p>
                <a:pPr marL="0" indent="0">
                  <a:buNone/>
                </a:pPr>
                <a:r>
                  <a:rPr lang="en-US" sz="1800" dirty="0"/>
                  <a:t>Naively, computing each entry in the product takes </a:t>
                </a:r>
                <a:r>
                  <a:rPr lang="el-GR" sz="1800" dirty="0"/>
                  <a:t>Θ</a:t>
                </a:r>
                <a:r>
                  <a:rPr lang="en-US" sz="1800" dirty="0"/>
                  <a:t>(n) operations.</a:t>
                </a:r>
              </a:p>
              <a:p>
                <a:pPr marL="0" indent="0">
                  <a:buNone/>
                </a:pPr>
                <a:r>
                  <a:rPr lang="en-US" sz="1800" dirty="0"/>
                  <a:t>There are n</a:t>
                </a:r>
                <a:r>
                  <a:rPr lang="en-US" sz="1800" baseline="30000" dirty="0"/>
                  <a:t>2</a:t>
                </a:r>
                <a:r>
                  <a:rPr lang="en-US" sz="1800" dirty="0"/>
                  <a:t> entries in the result. </a:t>
                </a:r>
              </a:p>
              <a:p>
                <a:pPr marL="0" indent="0">
                  <a:buNone/>
                </a:pPr>
                <a:r>
                  <a:rPr lang="en-US" sz="1800" dirty="0"/>
                  <a:t>Therefore, the total runtime is </a:t>
                </a:r>
                <a:r>
                  <a:rPr lang="el-GR" sz="1800" dirty="0"/>
                  <a:t>Θ</a:t>
                </a:r>
                <a:r>
                  <a:rPr lang="en-US" sz="1800" dirty="0"/>
                  <a:t>(n</a:t>
                </a:r>
                <a:r>
                  <a:rPr lang="en-US" sz="1800" baseline="30000" dirty="0"/>
                  <a:t>3</a:t>
                </a:r>
                <a:r>
                  <a:rPr lang="en-US" sz="1800" dirty="0"/>
                  <a:t>) </a:t>
                </a:r>
              </a:p>
              <a:p>
                <a:pPr marL="0" indent="0">
                  <a:buNone/>
                </a:pPr>
                <a:endParaRPr lang="en-US" sz="1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18" t="-126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Parallel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5</a:t>
            </a:fld>
            <a:endParaRPr lang="en-US" alt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639417" y="2895600"/>
            <a:ext cx="2209800" cy="0"/>
          </a:xfrm>
          <a:prstGeom prst="line">
            <a:avLst/>
          </a:prstGeom>
          <a:ln w="76200">
            <a:solidFill>
              <a:srgbClr val="FF0000">
                <a:alpha val="4117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962400" y="2286000"/>
            <a:ext cx="0" cy="1219200"/>
          </a:xfrm>
          <a:prstGeom prst="line">
            <a:avLst/>
          </a:prstGeom>
          <a:ln w="76200">
            <a:solidFill>
              <a:srgbClr val="FF0000">
                <a:alpha val="4117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744817" y="2743200"/>
            <a:ext cx="1752600" cy="304800"/>
          </a:xfrm>
          <a:prstGeom prst="rect">
            <a:avLst/>
          </a:prstGeom>
          <a:solidFill>
            <a:srgbClr val="FF0000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ounded Rectangle 8"/>
          <p:cNvSpPr/>
          <p:nvPr/>
        </p:nvSpPr>
        <p:spPr>
          <a:xfrm>
            <a:off x="4953000" y="4953000"/>
            <a:ext cx="3276600" cy="1066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Can we using parallel computation to solve the problem faster?</a:t>
            </a:r>
          </a:p>
        </p:txBody>
      </p:sp>
    </p:spTree>
    <p:extLst>
      <p:ext uri="{BB962C8B-B14F-4D97-AF65-F5344CB8AC3E}">
        <p14:creationId xmlns:p14="http://schemas.microsoft.com/office/powerpoint/2010/main" val="2059931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Multiplication</a:t>
            </a:r>
            <a:endParaRPr lang="en-C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800" dirty="0"/>
                  <a:t>Product of two </a:t>
                </a:r>
                <a:r>
                  <a:rPr lang="en-US" sz="1800" dirty="0" err="1"/>
                  <a:t>nxn</a:t>
                </a:r>
                <a:r>
                  <a:rPr lang="en-US" sz="1800" dirty="0"/>
                  <a:t> matrices X and Y is defined as</a:t>
                </a:r>
              </a:p>
              <a:p>
                <a:pPr marL="0" indent="0">
                  <a:buNone/>
                </a:pPr>
                <a:endParaRPr lang="en-US" sz="1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CA" altLang="en-US" sz="1400" i="1">
                          <a:latin typeface="Cambria Math"/>
                        </a:rPr>
                        <m:t>⋅</m:t>
                      </m:r>
                      <m:d>
                        <m:dPr>
                          <m:ctrlPr>
                            <a:rPr lang="en-US" alt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CA" altLang="en-US" sz="1400" i="1">
                          <a:latin typeface="Cambria Math"/>
                        </a:rPr>
                        <m:t> =</m:t>
                      </m:r>
                      <m:d>
                        <m:dPr>
                          <m:ctrlPr>
                            <a:rPr lang="en-CA" alt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alt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</m:mr>
                            <m:mr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⋅</m:t>
                                </m:r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+…+</m:t>
                                </m:r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𝑖𝑛</m:t>
                                    </m:r>
                                  </m:sub>
                                </m:sSub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⋅</m:t>
                                </m:r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⋯</m:t>
                                </m:r>
                              </m:e>
                            </m:mr>
                            <m:mr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</m:mr>
                          </m:m>
                        </m:e>
                      </m:d>
                    </m:oMath>
                  </m:oMathPara>
                </a14:m>
                <a:endParaRPr lang="en-US" sz="1400" dirty="0"/>
              </a:p>
              <a:p>
                <a:pPr marL="0" indent="0">
                  <a:buNone/>
                </a:pPr>
                <a:r>
                  <a:rPr lang="en-US" sz="2000" u="sng" dirty="0"/>
                  <a:t>A simple idea</a:t>
                </a:r>
                <a:r>
                  <a:rPr lang="en-US" sz="2000" dirty="0"/>
                  <a:t>: Suppose we want to compute M = X*Y.</a:t>
                </a:r>
              </a:p>
              <a:p>
                <a:pPr marL="0" indent="0">
                  <a:buNone/>
                </a:pPr>
                <a:r>
                  <a:rPr lang="en-US" sz="2000" dirty="0"/>
                  <a:t>Let’s have n</a:t>
                </a:r>
                <a:r>
                  <a:rPr lang="en-US" sz="2000" baseline="30000" dirty="0"/>
                  <a:t>2</a:t>
                </a:r>
                <a:r>
                  <a:rPr lang="en-US" sz="2000" dirty="0"/>
                  <a:t> processors, where each processor computes one of the entries in the matrix.</a:t>
                </a:r>
              </a:p>
              <a:p>
                <a:pPr marL="0" indent="0">
                  <a:buNone/>
                </a:pPr>
                <a:r>
                  <a:rPr lang="en-US" sz="2000" dirty="0"/>
                  <a:t>That is, the processor for the entry </a:t>
                </a:r>
                <a:r>
                  <a:rPr lang="en-US" sz="2000" dirty="0" err="1"/>
                  <a:t>M</a:t>
                </a:r>
                <a:r>
                  <a:rPr lang="en-US" sz="2000" baseline="-25000" dirty="0" err="1"/>
                  <a:t>ij</a:t>
                </a:r>
                <a:r>
                  <a:rPr lang="en-US" sz="2000" dirty="0"/>
                  <a:t> computes</a:t>
                </a:r>
              </a:p>
              <a:p>
                <a:pPr marL="0" indent="0" algn="ctr">
                  <a:buNone/>
                </a:pPr>
                <a:r>
                  <a:rPr lang="en-US" sz="2000" dirty="0"/>
                  <a:t>X</a:t>
                </a:r>
                <a:r>
                  <a:rPr lang="en-US" sz="2000" baseline="-25000" dirty="0"/>
                  <a:t>i1</a:t>
                </a:r>
                <a:r>
                  <a:rPr lang="en-US" sz="2000" dirty="0"/>
                  <a:t>Y</a:t>
                </a:r>
                <a:r>
                  <a:rPr lang="en-US" sz="2000" baseline="-25000" dirty="0"/>
                  <a:t>1j</a:t>
                </a:r>
                <a:r>
                  <a:rPr lang="en-US" sz="2000" dirty="0"/>
                  <a:t>+ X</a:t>
                </a:r>
                <a:r>
                  <a:rPr lang="en-US" sz="2000" baseline="-25000" dirty="0"/>
                  <a:t>i2</a:t>
                </a:r>
                <a:r>
                  <a:rPr lang="en-US" sz="2000" dirty="0"/>
                  <a:t>Y</a:t>
                </a:r>
                <a:r>
                  <a:rPr lang="en-US" sz="2000" baseline="-25000" dirty="0"/>
                  <a:t>2j</a:t>
                </a:r>
                <a:r>
                  <a:rPr lang="en-US" sz="2000" dirty="0"/>
                  <a:t> + … + </a:t>
                </a:r>
                <a:r>
                  <a:rPr lang="en-US" sz="2000" dirty="0" err="1"/>
                  <a:t>X</a:t>
                </a:r>
                <a:r>
                  <a:rPr lang="en-US" sz="2000" baseline="-25000" dirty="0" err="1"/>
                  <a:t>in</a:t>
                </a:r>
                <a:r>
                  <a:rPr lang="en-US" sz="2000" dirty="0" err="1"/>
                  <a:t>Y</a:t>
                </a:r>
                <a:r>
                  <a:rPr lang="en-US" sz="2000" baseline="-25000" dirty="0" err="1"/>
                  <a:t>nj</a:t>
                </a:r>
                <a:endParaRPr lang="en-US" sz="2000" baseline="-25000" dirty="0"/>
              </a:p>
              <a:p>
                <a:pPr marL="0" indent="0">
                  <a:buNone/>
                </a:pPr>
                <a:r>
                  <a:rPr lang="en-US" sz="2000" dirty="0"/>
                  <a:t>We use n</a:t>
                </a:r>
                <a:r>
                  <a:rPr lang="en-US" sz="2000" baseline="30000" dirty="0"/>
                  <a:t>2</a:t>
                </a:r>
                <a:r>
                  <a:rPr lang="en-US" sz="2000" dirty="0"/>
                  <a:t> processors, and the runtime is O(n)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773" t="-126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Parallel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6</a:t>
            </a:fld>
            <a:endParaRPr lang="en-US" alt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639417" y="2895600"/>
            <a:ext cx="2209800" cy="0"/>
          </a:xfrm>
          <a:prstGeom prst="line">
            <a:avLst/>
          </a:prstGeom>
          <a:ln w="76200">
            <a:solidFill>
              <a:srgbClr val="FF0000">
                <a:alpha val="4117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962400" y="2286000"/>
            <a:ext cx="0" cy="1219200"/>
          </a:xfrm>
          <a:prstGeom prst="line">
            <a:avLst/>
          </a:prstGeom>
          <a:ln w="76200">
            <a:solidFill>
              <a:srgbClr val="FF0000">
                <a:alpha val="4117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744817" y="2743200"/>
            <a:ext cx="1752600" cy="304800"/>
          </a:xfrm>
          <a:prstGeom prst="rect">
            <a:avLst/>
          </a:prstGeom>
          <a:solidFill>
            <a:srgbClr val="FF0000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Rounded Rectangle 8">
            <a:extLst>
              <a:ext uri="{FF2B5EF4-FFF2-40B4-BE49-F238E27FC236}">
                <a16:creationId xmlns:a16="http://schemas.microsoft.com/office/drawing/2014/main" id="{8AC37B3D-F0DE-49C3-8B5B-7BED26A27855}"/>
              </a:ext>
            </a:extLst>
          </p:cNvPr>
          <p:cNvSpPr/>
          <p:nvPr/>
        </p:nvSpPr>
        <p:spPr>
          <a:xfrm>
            <a:off x="3657600" y="5717857"/>
            <a:ext cx="4324350" cy="53054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Can we get the runtime to O(log(n))?</a:t>
            </a:r>
          </a:p>
        </p:txBody>
      </p:sp>
    </p:spTree>
    <p:extLst>
      <p:ext uri="{BB962C8B-B14F-4D97-AF65-F5344CB8AC3E}">
        <p14:creationId xmlns:p14="http://schemas.microsoft.com/office/powerpoint/2010/main" val="390245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Multiplication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Idea 2</a:t>
            </a:r>
            <a:r>
              <a:rPr lang="en-US" sz="2000" dirty="0"/>
              <a:t>: Suppose we want to compute M = X*Y.</a:t>
            </a:r>
          </a:p>
          <a:p>
            <a:pPr marL="0" indent="0">
              <a:buNone/>
            </a:pPr>
            <a:r>
              <a:rPr lang="en-US" sz="2000" dirty="0"/>
              <a:t>Before we had n</a:t>
            </a:r>
            <a:r>
              <a:rPr lang="en-US" sz="2000" baseline="30000" dirty="0"/>
              <a:t>2</a:t>
            </a:r>
            <a:r>
              <a:rPr lang="en-US" sz="2000" dirty="0"/>
              <a:t> processors, where each processor computed</a:t>
            </a:r>
          </a:p>
          <a:p>
            <a:pPr marL="0" indent="0" algn="ctr">
              <a:buNone/>
            </a:pPr>
            <a:r>
              <a:rPr lang="en-US" sz="2000" dirty="0" err="1"/>
              <a:t>M</a:t>
            </a:r>
            <a:r>
              <a:rPr lang="en-US" sz="2000" baseline="-25000" dirty="0" err="1"/>
              <a:t>ij</a:t>
            </a:r>
            <a:r>
              <a:rPr lang="en-US" sz="2000" dirty="0"/>
              <a:t> = X</a:t>
            </a:r>
            <a:r>
              <a:rPr lang="en-US" sz="2000" baseline="-25000" dirty="0"/>
              <a:t>i1</a:t>
            </a:r>
            <a:r>
              <a:rPr lang="en-US" sz="2000" dirty="0"/>
              <a:t>Y</a:t>
            </a:r>
            <a:r>
              <a:rPr lang="en-US" sz="2000" baseline="-25000" dirty="0"/>
              <a:t>1j</a:t>
            </a:r>
            <a:r>
              <a:rPr lang="en-US" sz="2000" dirty="0"/>
              <a:t>+ X</a:t>
            </a:r>
            <a:r>
              <a:rPr lang="en-US" sz="2000" baseline="-25000" dirty="0"/>
              <a:t>i2</a:t>
            </a:r>
            <a:r>
              <a:rPr lang="en-US" sz="2000" dirty="0"/>
              <a:t>Y</a:t>
            </a:r>
            <a:r>
              <a:rPr lang="en-US" sz="2000" baseline="-25000" dirty="0"/>
              <a:t>2j</a:t>
            </a:r>
            <a:r>
              <a:rPr lang="en-US" sz="2000" dirty="0"/>
              <a:t> + … + </a:t>
            </a:r>
            <a:r>
              <a:rPr lang="en-US" sz="2000" dirty="0" err="1"/>
              <a:t>X</a:t>
            </a:r>
            <a:r>
              <a:rPr lang="en-US" sz="2000" baseline="-25000" dirty="0" err="1"/>
              <a:t>in</a:t>
            </a:r>
            <a:r>
              <a:rPr lang="en-US" sz="2000" dirty="0" err="1"/>
              <a:t>Y</a:t>
            </a:r>
            <a:r>
              <a:rPr lang="en-US" sz="2000" baseline="-25000" dirty="0" err="1"/>
              <a:t>nj</a:t>
            </a:r>
            <a:endParaRPr lang="en-US" sz="2000" baseline="-25000" dirty="0"/>
          </a:p>
          <a:p>
            <a:pPr marL="0" indent="0">
              <a:buNone/>
            </a:pPr>
            <a:r>
              <a:rPr lang="en-US" sz="2000" u="sng" dirty="0"/>
              <a:t>Observation</a:t>
            </a:r>
            <a:r>
              <a:rPr lang="en-US" sz="2000" dirty="0"/>
              <a:t>: </a:t>
            </a:r>
            <a:r>
              <a:rPr lang="en-US" sz="2000" dirty="0" err="1"/>
              <a:t>M</a:t>
            </a:r>
            <a:r>
              <a:rPr lang="en-US" sz="2000" baseline="-25000" dirty="0" err="1"/>
              <a:t>ij</a:t>
            </a:r>
            <a:r>
              <a:rPr lang="en-US" sz="2000" dirty="0"/>
              <a:t> can be computed with O(n) processors in O(log(n)) time.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First we have n processors, computing each product separately in parallel.</a:t>
            </a:r>
          </a:p>
          <a:p>
            <a:pPr marL="0" indent="0">
              <a:buNone/>
            </a:pPr>
            <a:r>
              <a:rPr lang="en-US" sz="2000" dirty="0"/>
              <a:t>Then, we have n/2 processors computing the sums of pairs</a:t>
            </a:r>
          </a:p>
          <a:p>
            <a:pPr marL="0" indent="0" algn="ctr">
              <a:buNone/>
            </a:pPr>
            <a:r>
              <a:rPr lang="en-US" sz="2000" dirty="0"/>
              <a:t>X</a:t>
            </a:r>
            <a:r>
              <a:rPr lang="en-US" sz="2000" baseline="-25000" dirty="0"/>
              <a:t>i1</a:t>
            </a:r>
            <a:r>
              <a:rPr lang="en-US" sz="2000" dirty="0"/>
              <a:t>Y</a:t>
            </a:r>
            <a:r>
              <a:rPr lang="en-US" sz="2000" baseline="-25000" dirty="0"/>
              <a:t>1j</a:t>
            </a:r>
            <a:r>
              <a:rPr lang="en-US" sz="2000" dirty="0"/>
              <a:t>+ X</a:t>
            </a:r>
            <a:r>
              <a:rPr lang="en-US" sz="2000" baseline="-25000" dirty="0"/>
              <a:t>i2</a:t>
            </a:r>
            <a:r>
              <a:rPr lang="en-US" sz="2000" dirty="0"/>
              <a:t>Y</a:t>
            </a:r>
            <a:r>
              <a:rPr lang="en-US" sz="2000" baseline="-25000" dirty="0"/>
              <a:t>2j</a:t>
            </a:r>
            <a:r>
              <a:rPr lang="en-US" sz="2000" dirty="0"/>
              <a:t>, … X</a:t>
            </a:r>
            <a:r>
              <a:rPr lang="en-US" sz="2000" baseline="-25000" dirty="0"/>
              <a:t>31</a:t>
            </a:r>
            <a:r>
              <a:rPr lang="en-US" sz="2000" dirty="0"/>
              <a:t>Y</a:t>
            </a:r>
            <a:r>
              <a:rPr lang="en-US" sz="2000" baseline="-25000" dirty="0"/>
              <a:t>3j</a:t>
            </a:r>
            <a:r>
              <a:rPr lang="en-US" sz="2000" dirty="0"/>
              <a:t>+ X</a:t>
            </a:r>
            <a:r>
              <a:rPr lang="en-US" sz="2000" baseline="-25000" dirty="0"/>
              <a:t>i4</a:t>
            </a:r>
            <a:r>
              <a:rPr lang="en-US" sz="2000" dirty="0"/>
              <a:t>Y</a:t>
            </a:r>
            <a:r>
              <a:rPr lang="en-US" sz="2000" baseline="-25000" dirty="0"/>
              <a:t>4j</a:t>
            </a:r>
            <a:r>
              <a:rPr lang="en-US" sz="2000" dirty="0"/>
              <a:t>, … X</a:t>
            </a:r>
            <a:r>
              <a:rPr lang="en-US" sz="2000" baseline="-25000" dirty="0"/>
              <a:t>i,n-1</a:t>
            </a:r>
            <a:r>
              <a:rPr lang="en-US" sz="2000" dirty="0"/>
              <a:t>Y</a:t>
            </a:r>
            <a:r>
              <a:rPr lang="en-US" sz="2000" baseline="-25000" dirty="0"/>
              <a:t>n-1,j</a:t>
            </a:r>
            <a:r>
              <a:rPr lang="en-US" sz="2000" dirty="0"/>
              <a:t>+ </a:t>
            </a:r>
            <a:r>
              <a:rPr lang="en-US" sz="2000" dirty="0" err="1"/>
              <a:t>X</a:t>
            </a:r>
            <a:r>
              <a:rPr lang="en-US" sz="2000" baseline="-25000" dirty="0" err="1"/>
              <a:t>i,n</a:t>
            </a:r>
            <a:r>
              <a:rPr lang="en-US" sz="2000" dirty="0" err="1"/>
              <a:t>Y</a:t>
            </a:r>
            <a:r>
              <a:rPr lang="en-US" sz="2000" baseline="-25000" dirty="0" err="1"/>
              <a:t>n,j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Then use n/4 processors to compute sums of 4-tuples</a:t>
            </a:r>
          </a:p>
          <a:p>
            <a:pPr marL="0" indent="0">
              <a:buNone/>
            </a:pPr>
            <a:r>
              <a:rPr lang="en-US" sz="2000" dirty="0"/>
              <a:t>…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Therefore using 2n</a:t>
            </a:r>
            <a:r>
              <a:rPr lang="en-US" sz="2000" baseline="30000" dirty="0"/>
              <a:t>3</a:t>
            </a:r>
            <a:r>
              <a:rPr lang="en-US" sz="2000" dirty="0"/>
              <a:t> processors we can compute X*Y in time O(log(n)).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Parallel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58" name="Rounded Rectangle 8">
            <a:extLst>
              <a:ext uri="{FF2B5EF4-FFF2-40B4-BE49-F238E27FC236}">
                <a16:creationId xmlns:a16="http://schemas.microsoft.com/office/drawing/2014/main" id="{5DE6FF61-4E6B-4D6C-89BF-329E17AEEDBE}"/>
              </a:ext>
            </a:extLst>
          </p:cNvPr>
          <p:cNvSpPr/>
          <p:nvPr/>
        </p:nvSpPr>
        <p:spPr>
          <a:xfrm>
            <a:off x="1143000" y="5257800"/>
            <a:ext cx="6610350" cy="53054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The total number of processors is n</a:t>
            </a:r>
            <a:r>
              <a:rPr lang="en-US" sz="2000" baseline="30000" dirty="0"/>
              <a:t>2</a:t>
            </a:r>
            <a:r>
              <a:rPr lang="en-US" sz="2000" dirty="0"/>
              <a:t>*(</a:t>
            </a:r>
            <a:r>
              <a:rPr lang="en-US" sz="2000" dirty="0" err="1"/>
              <a:t>n+n</a:t>
            </a:r>
            <a:r>
              <a:rPr lang="en-US" sz="2000" dirty="0"/>
              <a:t>/2+n/4+n/8…)&lt;2n</a:t>
            </a:r>
            <a:r>
              <a:rPr lang="en-US" sz="2000" baseline="30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380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Matrix Multiplication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Z</a:t>
            </a:r>
            <a:r>
              <a:rPr lang="en-US" sz="2000" baseline="-25000" dirty="0"/>
              <a:t>1</a:t>
            </a:r>
            <a:r>
              <a:rPr lang="en-US" sz="2000" dirty="0"/>
              <a:t>+Z</a:t>
            </a:r>
            <a:r>
              <a:rPr lang="en-US" sz="2000" baseline="-25000" dirty="0"/>
              <a:t>2</a:t>
            </a:r>
            <a:r>
              <a:rPr lang="en-US" sz="2000" dirty="0"/>
              <a:t>+...+Z</a:t>
            </a:r>
            <a:r>
              <a:rPr lang="en-US" sz="2000" baseline="-25000" dirty="0"/>
              <a:t>n</a:t>
            </a:r>
            <a:r>
              <a:rPr lang="en-US" sz="2000" dirty="0"/>
              <a:t> is computable with O(n) processors in O(log(n)) time.</a:t>
            </a:r>
          </a:p>
          <a:p>
            <a:pPr marL="0" indent="0">
              <a:buNone/>
            </a:pPr>
            <a:r>
              <a:rPr lang="en-US" sz="2000" u="sng" dirty="0"/>
              <a:t>Fact</a:t>
            </a:r>
            <a:r>
              <a:rPr lang="en-US" sz="2000" dirty="0"/>
              <a:t>: It is possible to do it with O(n/log(n)) processors in O(log(n)) time.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Parallel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8</a:t>
            </a:fld>
            <a:endParaRPr lang="en-US" altLang="en-US"/>
          </a:p>
        </p:txBody>
      </p:sp>
      <p:cxnSp>
        <p:nvCxnSpPr>
          <p:cNvPr id="53" name="AutoShape 28">
            <a:extLst>
              <a:ext uri="{FF2B5EF4-FFF2-40B4-BE49-F238E27FC236}">
                <a16:creationId xmlns:a16="http://schemas.microsoft.com/office/drawing/2014/main" id="{E880102A-5802-42CF-A551-78F1FCC9846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515994" y="5289490"/>
            <a:ext cx="304800" cy="2794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" name="AutoShape 29">
            <a:extLst>
              <a:ext uri="{FF2B5EF4-FFF2-40B4-BE49-F238E27FC236}">
                <a16:creationId xmlns:a16="http://schemas.microsoft.com/office/drawing/2014/main" id="{0BF3E661-315C-4B3D-80C5-37B91EB34FDD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1820794" y="5289490"/>
            <a:ext cx="304800" cy="2730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AutoShape 30">
            <a:extLst>
              <a:ext uri="{FF2B5EF4-FFF2-40B4-BE49-F238E27FC236}">
                <a16:creationId xmlns:a16="http://schemas.microsoft.com/office/drawing/2014/main" id="{B718CDF0-F0E8-4344-9D0D-7927D4ADB39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735194" y="5314890"/>
            <a:ext cx="298450" cy="2540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AutoShape 31">
            <a:extLst>
              <a:ext uri="{FF2B5EF4-FFF2-40B4-BE49-F238E27FC236}">
                <a16:creationId xmlns:a16="http://schemas.microsoft.com/office/drawing/2014/main" id="{4D51BA04-FDA7-4D67-BE6E-330426ECC468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3033644" y="5314890"/>
            <a:ext cx="311150" cy="2476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" name="AutoShape 32">
            <a:extLst>
              <a:ext uri="{FF2B5EF4-FFF2-40B4-BE49-F238E27FC236}">
                <a16:creationId xmlns:a16="http://schemas.microsoft.com/office/drawing/2014/main" id="{C6707AA1-42B5-47CA-8CF6-ADB2418D444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801994" y="5318065"/>
            <a:ext cx="298450" cy="2508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AutoShape 33">
            <a:extLst>
              <a:ext uri="{FF2B5EF4-FFF2-40B4-BE49-F238E27FC236}">
                <a16:creationId xmlns:a16="http://schemas.microsoft.com/office/drawing/2014/main" id="{6E59FFFB-4F46-4B05-9A02-A7526A9AA543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4100444" y="5318065"/>
            <a:ext cx="311150" cy="2444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" name="AutoShape 34">
            <a:extLst>
              <a:ext uri="{FF2B5EF4-FFF2-40B4-BE49-F238E27FC236}">
                <a16:creationId xmlns:a16="http://schemas.microsoft.com/office/drawing/2014/main" id="{21DBE36D-0B9D-4048-A35D-F34D4D3D798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021194" y="5289490"/>
            <a:ext cx="257175" cy="2794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" name="AutoShape 35">
            <a:extLst>
              <a:ext uri="{FF2B5EF4-FFF2-40B4-BE49-F238E27FC236}">
                <a16:creationId xmlns:a16="http://schemas.microsoft.com/office/drawing/2014/main" id="{144B26DD-E076-4562-B477-B784CB8FCDDD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5278369" y="5289490"/>
            <a:ext cx="352425" cy="2730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" name="AutoShape 40">
            <a:extLst>
              <a:ext uri="{FF2B5EF4-FFF2-40B4-BE49-F238E27FC236}">
                <a16:creationId xmlns:a16="http://schemas.microsoft.com/office/drawing/2014/main" id="{D4F65E7B-68BE-48CD-B0FE-FEF6F983C7A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820794" y="4375090"/>
            <a:ext cx="590550" cy="5588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AutoShape 41">
            <a:extLst>
              <a:ext uri="{FF2B5EF4-FFF2-40B4-BE49-F238E27FC236}">
                <a16:creationId xmlns:a16="http://schemas.microsoft.com/office/drawing/2014/main" id="{7239B63B-5179-4026-9856-DBD3F67EC8A9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2411344" y="4375090"/>
            <a:ext cx="622300" cy="5842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AutoShape 42">
            <a:extLst>
              <a:ext uri="{FF2B5EF4-FFF2-40B4-BE49-F238E27FC236}">
                <a16:creationId xmlns:a16="http://schemas.microsoft.com/office/drawing/2014/main" id="{4E537802-AFB8-4505-8C27-3668998ACB5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100444" y="4375090"/>
            <a:ext cx="561975" cy="5873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AutoShape 43">
            <a:extLst>
              <a:ext uri="{FF2B5EF4-FFF2-40B4-BE49-F238E27FC236}">
                <a16:creationId xmlns:a16="http://schemas.microsoft.com/office/drawing/2014/main" id="{55327811-94C8-49BE-B0AB-F0FE7CFD9C9A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4662419" y="4375090"/>
            <a:ext cx="615950" cy="5588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AutoShape 46">
            <a:extLst>
              <a:ext uri="{FF2B5EF4-FFF2-40B4-BE49-F238E27FC236}">
                <a16:creationId xmlns:a16="http://schemas.microsoft.com/office/drawing/2014/main" id="{0CCA262F-3E68-41BF-AA79-8F00F89E654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411344" y="3257490"/>
            <a:ext cx="1047750" cy="7620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6" name="AutoShape 47">
            <a:extLst>
              <a:ext uri="{FF2B5EF4-FFF2-40B4-BE49-F238E27FC236}">
                <a16:creationId xmlns:a16="http://schemas.microsoft.com/office/drawing/2014/main" id="{4B0FE512-3C22-40CB-A9E9-294E22D2ABC7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3459094" y="3257490"/>
            <a:ext cx="1203325" cy="7620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D930AEF4-A0EE-409B-B4E7-0C08B400D682}"/>
                  </a:ext>
                </a:extLst>
              </p:cNvPr>
              <p:cNvSpPr txBox="1"/>
              <p:nvPr/>
            </p:nvSpPr>
            <p:spPr>
              <a:xfrm>
                <a:off x="3180171" y="2839321"/>
                <a:ext cx="66627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CA" sz="2000" dirty="0"/>
              </a:p>
            </p:txBody>
          </p:sp>
        </mc:Choice>
        <mc:Fallback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D930AEF4-A0EE-409B-B4E7-0C08B400D6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0171" y="2839321"/>
                <a:ext cx="666273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47C2647C-1136-4A6D-879C-9A71A260BAD1}"/>
                  </a:ext>
                </a:extLst>
              </p:cNvPr>
              <p:cNvSpPr txBox="1"/>
              <p:nvPr/>
            </p:nvSpPr>
            <p:spPr>
              <a:xfrm>
                <a:off x="2139876" y="3955816"/>
                <a:ext cx="66627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CA" sz="2000" dirty="0"/>
              </a:p>
            </p:txBody>
          </p:sp>
        </mc:Choice>
        <mc:Fallback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47C2647C-1136-4A6D-879C-9A71A260BA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9876" y="3955816"/>
                <a:ext cx="666273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E8FE10EE-3700-407F-8F0C-6106DF0F3317}"/>
                  </a:ext>
                </a:extLst>
              </p:cNvPr>
              <p:cNvSpPr txBox="1"/>
              <p:nvPr/>
            </p:nvSpPr>
            <p:spPr>
              <a:xfrm>
                <a:off x="1484244" y="4890094"/>
                <a:ext cx="66627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CA" sz="2000" dirty="0"/>
              </a:p>
            </p:txBody>
          </p:sp>
        </mc:Choice>
        <mc:Fallback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E8FE10EE-3700-407F-8F0C-6106DF0F33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244" y="4890094"/>
                <a:ext cx="666273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8BC27E0B-B7B4-47E9-B0A0-CE557012EFC6}"/>
                  </a:ext>
                </a:extLst>
              </p:cNvPr>
              <p:cNvSpPr txBox="1"/>
              <p:nvPr/>
            </p:nvSpPr>
            <p:spPr>
              <a:xfrm>
                <a:off x="1179444" y="5509633"/>
                <a:ext cx="876074" cy="3929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000" b="0" i="1" baseline="-2500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CA" sz="2000" baseline="-25000" dirty="0"/>
              </a:p>
            </p:txBody>
          </p:sp>
        </mc:Choice>
        <mc:Fallback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8BC27E0B-B7B4-47E9-B0A0-CE557012EF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9444" y="5509633"/>
                <a:ext cx="876074" cy="392993"/>
              </a:xfrm>
              <a:prstGeom prst="rect">
                <a:avLst/>
              </a:prstGeom>
              <a:blipFill>
                <a:blip r:embed="rId6"/>
                <a:stretch>
                  <a:fillRect b="-312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954167FC-0199-4115-937F-15FC231F2B1F}"/>
                  </a:ext>
                </a:extLst>
              </p:cNvPr>
              <p:cNvSpPr txBox="1"/>
              <p:nvPr/>
            </p:nvSpPr>
            <p:spPr>
              <a:xfrm>
                <a:off x="1828449" y="5516260"/>
                <a:ext cx="66627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000" b="0" i="1" baseline="-2500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CA" sz="2000" baseline="-25000" dirty="0"/>
              </a:p>
            </p:txBody>
          </p:sp>
        </mc:Choice>
        <mc:Fallback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954167FC-0199-4115-937F-15FC231F2B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449" y="5516260"/>
                <a:ext cx="666273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339427EA-29C2-4C7B-B0F5-BD176C22CD82}"/>
                  </a:ext>
                </a:extLst>
              </p:cNvPr>
              <p:cNvSpPr txBox="1"/>
              <p:nvPr/>
            </p:nvSpPr>
            <p:spPr>
              <a:xfrm>
                <a:off x="2398644" y="5513673"/>
                <a:ext cx="66627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CA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CA" sz="20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CA" sz="2000" dirty="0"/>
              </a:p>
            </p:txBody>
          </p:sp>
        </mc:Choice>
        <mc:Fallback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339427EA-29C2-4C7B-B0F5-BD176C22CD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8644" y="5513673"/>
                <a:ext cx="666273" cy="400110"/>
              </a:xfrm>
              <a:prstGeom prst="rect">
                <a:avLst/>
              </a:prstGeom>
              <a:blipFill>
                <a:blip r:embed="rId8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954B6AC8-FE6E-49B4-ADD2-722141C342E7}"/>
                  </a:ext>
                </a:extLst>
              </p:cNvPr>
              <p:cNvSpPr txBox="1"/>
              <p:nvPr/>
            </p:nvSpPr>
            <p:spPr>
              <a:xfrm>
                <a:off x="2703444" y="4907385"/>
                <a:ext cx="66627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CA" sz="2000" dirty="0"/>
              </a:p>
            </p:txBody>
          </p:sp>
        </mc:Choice>
        <mc:Fallback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954B6AC8-FE6E-49B4-ADD2-722141C342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3444" y="4907385"/>
                <a:ext cx="666273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C9D90B50-15BE-4A38-BAB6-31AE9D21EDA6}"/>
                  </a:ext>
                </a:extLst>
              </p:cNvPr>
              <p:cNvSpPr txBox="1"/>
              <p:nvPr/>
            </p:nvSpPr>
            <p:spPr>
              <a:xfrm>
                <a:off x="3011205" y="5529511"/>
                <a:ext cx="66627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CA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CA" sz="2000" b="0" i="1" smtClean="0"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CA" sz="2000" dirty="0"/>
              </a:p>
            </p:txBody>
          </p:sp>
        </mc:Choice>
        <mc:Fallback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C9D90B50-15BE-4A38-BAB6-31AE9D21ED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1205" y="5529511"/>
                <a:ext cx="666273" cy="400110"/>
              </a:xfrm>
              <a:prstGeom prst="rect">
                <a:avLst/>
              </a:prstGeom>
              <a:blipFill>
                <a:blip r:embed="rId10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572EDF0E-99E3-4C8D-BFD7-72E62A8D8F8A}"/>
                  </a:ext>
                </a:extLst>
              </p:cNvPr>
              <p:cNvSpPr txBox="1"/>
              <p:nvPr/>
            </p:nvSpPr>
            <p:spPr>
              <a:xfrm>
                <a:off x="3561171" y="5533551"/>
                <a:ext cx="66627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CA" sz="2000" dirty="0"/>
              </a:p>
            </p:txBody>
          </p:sp>
        </mc:Choice>
        <mc:Fallback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572EDF0E-99E3-4C8D-BFD7-72E62A8D8F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1171" y="5533551"/>
                <a:ext cx="666273" cy="400110"/>
              </a:xfrm>
              <a:prstGeom prst="rect">
                <a:avLst/>
              </a:prstGeom>
              <a:blipFill>
                <a:blip r:embed="rId11"/>
                <a:stretch>
                  <a:fillRect b="-461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CA3ED278-A901-4CA1-851E-BA8D6F79DACC}"/>
                  </a:ext>
                </a:extLst>
              </p:cNvPr>
              <p:cNvSpPr txBox="1"/>
              <p:nvPr/>
            </p:nvSpPr>
            <p:spPr>
              <a:xfrm>
                <a:off x="4323171" y="3969795"/>
                <a:ext cx="66627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CA" sz="2000" dirty="0"/>
              </a:p>
            </p:txBody>
          </p:sp>
        </mc:Choice>
        <mc:Fallback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CA3ED278-A901-4CA1-851E-BA8D6F79DA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3171" y="3969795"/>
                <a:ext cx="666273" cy="40011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969CAD6D-4595-41DC-9F39-50A38200EFBE}"/>
                  </a:ext>
                </a:extLst>
              </p:cNvPr>
              <p:cNvSpPr txBox="1"/>
              <p:nvPr/>
            </p:nvSpPr>
            <p:spPr>
              <a:xfrm>
                <a:off x="3743388" y="4923951"/>
                <a:ext cx="66627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CA" sz="2000" dirty="0"/>
              </a:p>
            </p:txBody>
          </p:sp>
        </mc:Choice>
        <mc:Fallback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969CAD6D-4595-41DC-9F39-50A38200EF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3388" y="4923951"/>
                <a:ext cx="666273" cy="40011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41DE91FE-9330-408C-BC86-79A75C93BDF6}"/>
                  </a:ext>
                </a:extLst>
              </p:cNvPr>
              <p:cNvSpPr txBox="1"/>
              <p:nvPr/>
            </p:nvSpPr>
            <p:spPr>
              <a:xfrm>
                <a:off x="4094571" y="5543490"/>
                <a:ext cx="66627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</m:oMath>
                  </m:oMathPara>
                </a14:m>
                <a:endParaRPr lang="en-CA" sz="2000" dirty="0"/>
              </a:p>
            </p:txBody>
          </p:sp>
        </mc:Choice>
        <mc:Fallback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41DE91FE-9330-408C-BC86-79A75C93BD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4571" y="5543490"/>
                <a:ext cx="666273" cy="400110"/>
              </a:xfrm>
              <a:prstGeom prst="rect">
                <a:avLst/>
              </a:prstGeom>
              <a:blipFill>
                <a:blip r:embed="rId14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6E3CA1D3-C7EE-4DB1-A6AD-866F1103337D}"/>
                  </a:ext>
                </a:extLst>
              </p:cNvPr>
              <p:cNvSpPr txBox="1"/>
              <p:nvPr/>
            </p:nvSpPr>
            <p:spPr>
              <a:xfrm>
                <a:off x="4724049" y="5543490"/>
                <a:ext cx="66627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</m:oMath>
                  </m:oMathPara>
                </a14:m>
                <a:endParaRPr lang="en-CA" sz="2000" dirty="0"/>
              </a:p>
            </p:txBody>
          </p:sp>
        </mc:Choice>
        <mc:Fallback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6E3CA1D3-C7EE-4DB1-A6AD-866F110333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049" y="5543490"/>
                <a:ext cx="666273" cy="400110"/>
              </a:xfrm>
              <a:prstGeom prst="rect">
                <a:avLst/>
              </a:prstGeom>
              <a:blipFill>
                <a:blip r:embed="rId15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1DB3F87B-AA45-4DE6-8A97-9B6D01FB820B}"/>
                  </a:ext>
                </a:extLst>
              </p:cNvPr>
              <p:cNvSpPr txBox="1"/>
              <p:nvPr/>
            </p:nvSpPr>
            <p:spPr>
              <a:xfrm>
                <a:off x="4936083" y="4854378"/>
                <a:ext cx="66627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CA" sz="2000" dirty="0"/>
              </a:p>
            </p:txBody>
          </p:sp>
        </mc:Choice>
        <mc:Fallback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1DB3F87B-AA45-4DE6-8A97-9B6D01FB82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6083" y="4854378"/>
                <a:ext cx="666273" cy="40011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5C4767B0-CFC5-4C60-80EC-197F195D596B}"/>
                  </a:ext>
                </a:extLst>
              </p:cNvPr>
              <p:cNvSpPr txBox="1"/>
              <p:nvPr/>
            </p:nvSpPr>
            <p:spPr>
              <a:xfrm>
                <a:off x="5353527" y="5533551"/>
                <a:ext cx="66627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</m:oMath>
                  </m:oMathPara>
                </a14:m>
                <a:endParaRPr lang="en-CA" sz="2000" dirty="0"/>
              </a:p>
            </p:txBody>
          </p:sp>
        </mc:Choice>
        <mc:Fallback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5C4767B0-CFC5-4C60-80EC-197F195D59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3527" y="5533551"/>
                <a:ext cx="666273" cy="400110"/>
              </a:xfrm>
              <a:prstGeom prst="rect">
                <a:avLst/>
              </a:prstGeom>
              <a:blipFill>
                <a:blip r:embed="rId17"/>
                <a:stretch>
                  <a:fillRect b="-461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7786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Multiplication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Observation</a:t>
            </a:r>
            <a:r>
              <a:rPr lang="en-US" sz="2000" dirty="0"/>
              <a:t>: Suppose we have a parallel algorithm that solves a problem in time T(n) using P(n) processors.</a:t>
            </a:r>
          </a:p>
          <a:p>
            <a:pPr marL="0" indent="0">
              <a:buNone/>
            </a:pPr>
            <a:r>
              <a:rPr lang="en-US" sz="2000" dirty="0"/>
              <a:t>Then we can convert it into a sequential algorithm with runtime T(n)*P(n).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In the Matrix multiplication example we had an O(n</a:t>
            </a:r>
            <a:r>
              <a:rPr lang="en-US" sz="2000" baseline="30000" dirty="0"/>
              <a:t>3</a:t>
            </a:r>
            <a:r>
              <a:rPr lang="en-US" sz="2000" dirty="0"/>
              <a:t>) algorithm.</a:t>
            </a:r>
          </a:p>
          <a:p>
            <a:pPr marL="0" indent="0">
              <a:buNone/>
            </a:pPr>
            <a:r>
              <a:rPr lang="en-US" sz="2000" dirty="0"/>
              <a:t>We got a parallel algorithm with O(log(n)) runtime using O(n</a:t>
            </a:r>
            <a:r>
              <a:rPr lang="en-US" sz="2000" baseline="30000" dirty="0"/>
              <a:t>3</a:t>
            </a:r>
            <a:r>
              <a:rPr lang="en-US" sz="2000" dirty="0"/>
              <a:t>) processors.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Q</a:t>
            </a:r>
            <a:r>
              <a:rPr lang="en-US" sz="2000" dirty="0"/>
              <a:t>: Can we get O(log(n)) runtime using O(n</a:t>
            </a:r>
            <a:r>
              <a:rPr lang="en-US" sz="2000" baseline="30000" dirty="0"/>
              <a:t>3</a:t>
            </a:r>
            <a:r>
              <a:rPr lang="en-US" sz="2000" dirty="0"/>
              <a:t>/ log(n)) processors?</a:t>
            </a:r>
          </a:p>
          <a:p>
            <a:pPr marL="0" indent="0">
              <a:buNone/>
            </a:pPr>
            <a:r>
              <a:rPr lang="en-US" sz="2000" dirty="0"/>
              <a:t>By the observation above that this would be tight.</a:t>
            </a:r>
          </a:p>
          <a:p>
            <a:pPr marL="0" indent="0">
              <a:buNone/>
            </a:pPr>
            <a:r>
              <a:rPr lang="en-US" sz="2000" u="sng" dirty="0"/>
              <a:t>A</a:t>
            </a:r>
            <a:r>
              <a:rPr lang="en-US" sz="2000" dirty="0"/>
              <a:t>: Yes, it is possible, but out of scope for today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Parallel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8779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22161</TotalTime>
  <Words>1135</Words>
  <Application>Microsoft Office PowerPoint</Application>
  <PresentationFormat>On-screen Show (4:3)</PresentationFormat>
  <Paragraphs>180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Arial Narrow</vt:lpstr>
      <vt:lpstr>Calibri</vt:lpstr>
      <vt:lpstr>Calibri Light</vt:lpstr>
      <vt:lpstr>Cambria Math</vt:lpstr>
      <vt:lpstr>Times New Roman</vt:lpstr>
      <vt:lpstr>Office Theme</vt:lpstr>
      <vt:lpstr>CMPT 706 - Algorithms for Big Data  </vt:lpstr>
      <vt:lpstr>Multiprocessor Computation</vt:lpstr>
      <vt:lpstr>Multiprocessor Computation</vt:lpstr>
      <vt:lpstr>Matrix Multiplication</vt:lpstr>
      <vt:lpstr>Matrix Multiplication</vt:lpstr>
      <vt:lpstr>Matrix Multiplication</vt:lpstr>
      <vt:lpstr>Matrix Multiplication</vt:lpstr>
      <vt:lpstr>Matrix Multiplication</vt:lpstr>
      <vt:lpstr>Matrix Multiplication</vt:lpstr>
      <vt:lpstr>Graph Reachability</vt:lpstr>
      <vt:lpstr>Graph Reachability</vt:lpstr>
      <vt:lpstr>Graph Reachability</vt:lpstr>
      <vt:lpstr>Graph Reachability</vt:lpstr>
      <vt:lpstr>Graph Reachability</vt:lpstr>
      <vt:lpstr>Reading for next time</vt:lpstr>
    </vt:vector>
  </TitlesOfParts>
  <Company>School of Computing Science, SFU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Igor Shinkar</dc:creator>
  <cp:lastModifiedBy>Igor Shinkar</cp:lastModifiedBy>
  <cp:revision>1868</cp:revision>
  <cp:lastPrinted>2018-01-03T13:57:37Z</cp:lastPrinted>
  <dcterms:created xsi:type="dcterms:W3CDTF">2007-01-06T04:11:40Z</dcterms:created>
  <dcterms:modified xsi:type="dcterms:W3CDTF">2020-04-07T21:22:10Z</dcterms:modified>
</cp:coreProperties>
</file>