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93" r:id="rId1"/>
  </p:sldMasterIdLst>
  <p:notesMasterIdLst>
    <p:notesMasterId r:id="rId20"/>
  </p:notesMasterIdLst>
  <p:handoutMasterIdLst>
    <p:handoutMasterId r:id="rId21"/>
  </p:handoutMasterIdLst>
  <p:sldIdLst>
    <p:sldId id="290" r:id="rId2"/>
    <p:sldId id="551" r:id="rId3"/>
    <p:sldId id="554" r:id="rId4"/>
    <p:sldId id="556" r:id="rId5"/>
    <p:sldId id="558" r:id="rId6"/>
    <p:sldId id="559" r:id="rId7"/>
    <p:sldId id="573" r:id="rId8"/>
    <p:sldId id="560" r:id="rId9"/>
    <p:sldId id="562" r:id="rId10"/>
    <p:sldId id="563" r:id="rId11"/>
    <p:sldId id="568" r:id="rId12"/>
    <p:sldId id="566" r:id="rId13"/>
    <p:sldId id="567" r:id="rId14"/>
    <p:sldId id="569" r:id="rId15"/>
    <p:sldId id="570" r:id="rId16"/>
    <p:sldId id="574" r:id="rId17"/>
    <p:sldId id="571" r:id="rId18"/>
    <p:sldId id="572" r:id="rId19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F2CC"/>
    <a:srgbClr val="006600"/>
    <a:srgbClr val="FF0000"/>
    <a:srgbClr val="FF99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96" autoAdjust="0"/>
    <p:restoredTop sz="84274" autoAdjust="0"/>
  </p:normalViewPr>
  <p:slideViewPr>
    <p:cSldViewPr>
      <p:cViewPr varScale="1">
        <p:scale>
          <a:sx n="56" d="100"/>
          <a:sy n="56" d="100"/>
        </p:scale>
        <p:origin x="1556" y="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0577893B-C164-4DD3-9790-0AEEA5C1A46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Arial" panose="020B0604020202020204" pitchFamily="34" charset="0"/>
              </a:defRPr>
            </a:lvl1pPr>
          </a:lstStyle>
          <a:p>
            <a:fld id="{251D6D30-D6D0-4B69-B51C-DB89B59C2C8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6790230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439624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7339536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874958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16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372370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17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2373034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18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993223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844257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94468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978863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706045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389458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52010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244632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994892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48676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F080-5E8C-48AD-84E5-6C08B304C14E}" type="datetimeFigureOut">
              <a:rPr lang="en-US" smtClean="0"/>
              <a:t>4/9/2020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Algorithms - Introduction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151EC69-4F14-4609-96BE-E721223126B0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1099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Algorithms - Introduction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97C75E32-FD0E-4255-AE67-18F6C1DDCDCF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16764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F080-5E8C-48AD-84E5-6C08B304C14E}" type="datetimeFigureOut">
              <a:rPr lang="en-US" smtClean="0"/>
              <a:t>4/9/2020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Algorithms - Introduction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48619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Algorithms - Introduction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47CB2A36-0426-46E0-87B0-DAB3A2D859E9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78299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Algorithms - Introduction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359F7BE7-05AA-4D3F-B26D-06D0B111D9E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853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Algorithms - Introduction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B371A1EC-964F-4730-ACD4-8AAF23A72AA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00482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Algorithms - Introduction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3ED5C627-ED0C-4490-AE55-106D847154F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04573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Algorithms - Introduction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1C34A2E8-A307-4A4C-BFAD-6E97804F627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2158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F080-5E8C-48AD-84E5-6C08B304C14E}" type="datetimeFigureOut">
              <a:rPr lang="en-US" smtClean="0"/>
              <a:t>4/9/2020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Algorithms - Introduction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9A7C540F-8BC7-47A6-AEE9-2326332882E3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6203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BB4EB669-2839-4BC5-A245-6EAA54AC24A9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68870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4/9/2020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/>
              <a:t>Algorithms - Introduction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en-US"/>
              <a:t>1-</a:t>
            </a:r>
            <a:fld id="{2A5E2A84-E056-42D9-9776-5B6786C07FC3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99823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94" r:id="rId1"/>
    <p:sldLayoutId id="2147484095" r:id="rId2"/>
    <p:sldLayoutId id="2147484096" r:id="rId3"/>
    <p:sldLayoutId id="2147484097" r:id="rId4"/>
    <p:sldLayoutId id="2147484098" r:id="rId5"/>
    <p:sldLayoutId id="2147484099" r:id="rId6"/>
    <p:sldLayoutId id="2147484100" r:id="rId7"/>
    <p:sldLayoutId id="2147484101" r:id="rId8"/>
    <p:sldLayoutId id="2147484102" r:id="rId9"/>
    <p:sldLayoutId id="2147484103" r:id="rId10"/>
    <p:sldLayoutId id="2147484104" r:id="rId11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en-US" sz="3600" dirty="0"/>
              <a:t>CMPT 706 - Algorithms for Big Data</a:t>
            </a:r>
            <a:br>
              <a:rPr lang="en-US" altLang="en-US" sz="3600" dirty="0"/>
            </a:br>
            <a:br>
              <a:rPr lang="en-US" altLang="en-US" sz="3600" dirty="0"/>
            </a:br>
            <a:endParaRPr lang="en-US" altLang="en-US" sz="3600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Sublinear Time Algorithms</a:t>
            </a:r>
          </a:p>
          <a:p>
            <a:r>
              <a:rPr lang="en-US" sz="2400" dirty="0"/>
              <a:t>April 9, 2020</a:t>
            </a:r>
          </a:p>
          <a:p>
            <a:endParaRPr lang="en-CA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Sublinear Time Algorithms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20716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3600" dirty="0"/>
              <a:t>Testing if an array is sorted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u="sng" dirty="0"/>
              <a:t>Input</a:t>
            </a:r>
            <a:r>
              <a:rPr lang="en-US" sz="2000" dirty="0"/>
              <a:t>: An array A of n distinct numbers</a:t>
            </a:r>
          </a:p>
          <a:p>
            <a:pPr marL="0" indent="0">
              <a:buNone/>
            </a:pPr>
            <a:r>
              <a:rPr lang="en-US" sz="2000" u="sng" dirty="0"/>
              <a:t>Goal</a:t>
            </a:r>
            <a:r>
              <a:rPr lang="en-US" sz="2000" dirty="0"/>
              <a:t>: Check if the array is sorted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Let’s still try to do something here….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u="sng" dirty="0"/>
              <a:t>Algorithm</a:t>
            </a:r>
            <a:r>
              <a:rPr lang="en-US" sz="2000" dirty="0"/>
              <a:t>: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Choose a random coordinate </a:t>
            </a:r>
            <a:r>
              <a:rPr lang="en-US" sz="2000" dirty="0" err="1"/>
              <a:t>i</a:t>
            </a:r>
            <a:r>
              <a:rPr lang="en-CA" dirty="0"/>
              <a:t>∈{1…n}, and read A[</a:t>
            </a:r>
            <a:r>
              <a:rPr lang="en-CA" dirty="0" err="1"/>
              <a:t>i</a:t>
            </a:r>
            <a:r>
              <a:rPr lang="en-CA" dirty="0"/>
              <a:t>].</a:t>
            </a:r>
          </a:p>
          <a:p>
            <a:pPr marL="457200" indent="-457200">
              <a:buFont typeface="+mj-lt"/>
              <a:buAutoNum type="arabicPeriod"/>
            </a:pPr>
            <a:r>
              <a:rPr lang="en-CA" dirty="0"/>
              <a:t>Let z = A[</a:t>
            </a:r>
            <a:r>
              <a:rPr lang="en-CA" dirty="0" err="1"/>
              <a:t>i</a:t>
            </a:r>
            <a:r>
              <a:rPr lang="en-CA" dirty="0"/>
              <a:t>]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Run binary search searching for z (without knowing </a:t>
            </a:r>
            <a:r>
              <a:rPr lang="en-US" sz="2000" dirty="0" err="1"/>
              <a:t>i</a:t>
            </a:r>
            <a:r>
              <a:rPr lang="en-US" sz="2000" dirty="0"/>
              <a:t>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If found, output SORTED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Otherwise, output NOT-SORTED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Sublinear Time Algorithms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41541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3600" dirty="0"/>
              <a:t>Testing if an array is sorted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000" dirty="0"/>
              <a:t>Choose a random coordinate </a:t>
            </a:r>
            <a:r>
              <a:rPr lang="en-US" sz="2000" dirty="0" err="1"/>
              <a:t>i</a:t>
            </a:r>
            <a:r>
              <a:rPr lang="en-CA" dirty="0"/>
              <a:t>∈{1…n}, and read A[</a:t>
            </a:r>
            <a:r>
              <a:rPr lang="en-CA" dirty="0" err="1"/>
              <a:t>i</a:t>
            </a:r>
            <a:r>
              <a:rPr lang="en-CA" dirty="0"/>
              <a:t>].</a:t>
            </a:r>
          </a:p>
          <a:p>
            <a:pPr marL="457200" indent="-457200">
              <a:buFont typeface="+mj-lt"/>
              <a:buAutoNum type="arabicPeriod"/>
            </a:pPr>
            <a:r>
              <a:rPr lang="en-CA" dirty="0"/>
              <a:t>Let z = A[</a:t>
            </a:r>
            <a:r>
              <a:rPr lang="en-CA" dirty="0" err="1"/>
              <a:t>i</a:t>
            </a:r>
            <a:r>
              <a:rPr lang="en-CA" dirty="0"/>
              <a:t>]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Run binary search searching for z (without knowing </a:t>
            </a:r>
            <a:r>
              <a:rPr lang="en-US" sz="2000" dirty="0" err="1"/>
              <a:t>i</a:t>
            </a:r>
            <a:r>
              <a:rPr lang="en-US" sz="2000" dirty="0"/>
              <a:t>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If found, output SORTED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Otherwise, output NOT-SORTED</a:t>
            </a:r>
          </a:p>
          <a:p>
            <a:pPr marL="457200" indent="-457200">
              <a:buFont typeface="+mj-lt"/>
              <a:buAutoNum type="arabicPeriod"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Searching for 4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Sublinear Time Algorithms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11</a:t>
            </a:fld>
            <a:endParaRPr lang="en-US" altLang="en-US"/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FD646170-26C1-4F40-9152-15B7D7415F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8336591"/>
              </p:ext>
            </p:extLst>
          </p:nvPr>
        </p:nvGraphicFramePr>
        <p:xfrm>
          <a:off x="1066800" y="3733800"/>
          <a:ext cx="6106025" cy="3962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58588">
                  <a:extLst>
                    <a:ext uri="{9D8B030D-6E8A-4147-A177-3AD203B41FA5}">
                      <a16:colId xmlns:a16="http://schemas.microsoft.com/office/drawing/2014/main" val="596967005"/>
                    </a:ext>
                  </a:extLst>
                </a:gridCol>
                <a:gridCol w="358588">
                  <a:extLst>
                    <a:ext uri="{9D8B030D-6E8A-4147-A177-3AD203B41FA5}">
                      <a16:colId xmlns:a16="http://schemas.microsoft.com/office/drawing/2014/main" val="389990318"/>
                    </a:ext>
                  </a:extLst>
                </a:gridCol>
                <a:gridCol w="368617">
                  <a:extLst>
                    <a:ext uri="{9D8B030D-6E8A-4147-A177-3AD203B41FA5}">
                      <a16:colId xmlns:a16="http://schemas.microsoft.com/office/drawing/2014/main" val="4206634634"/>
                    </a:ext>
                  </a:extLst>
                </a:gridCol>
                <a:gridCol w="358588">
                  <a:extLst>
                    <a:ext uri="{9D8B030D-6E8A-4147-A177-3AD203B41FA5}">
                      <a16:colId xmlns:a16="http://schemas.microsoft.com/office/drawing/2014/main" val="1644976672"/>
                    </a:ext>
                  </a:extLst>
                </a:gridCol>
                <a:gridCol w="358588">
                  <a:extLst>
                    <a:ext uri="{9D8B030D-6E8A-4147-A177-3AD203B41FA5}">
                      <a16:colId xmlns:a16="http://schemas.microsoft.com/office/drawing/2014/main" val="1967898990"/>
                    </a:ext>
                  </a:extLst>
                </a:gridCol>
                <a:gridCol w="358588">
                  <a:extLst>
                    <a:ext uri="{9D8B030D-6E8A-4147-A177-3AD203B41FA5}">
                      <a16:colId xmlns:a16="http://schemas.microsoft.com/office/drawing/2014/main" val="3510256490"/>
                    </a:ext>
                  </a:extLst>
                </a:gridCol>
                <a:gridCol w="358588">
                  <a:extLst>
                    <a:ext uri="{9D8B030D-6E8A-4147-A177-3AD203B41FA5}">
                      <a16:colId xmlns:a16="http://schemas.microsoft.com/office/drawing/2014/main" val="369480106"/>
                    </a:ext>
                  </a:extLst>
                </a:gridCol>
                <a:gridCol w="358588">
                  <a:extLst>
                    <a:ext uri="{9D8B030D-6E8A-4147-A177-3AD203B41FA5}">
                      <a16:colId xmlns:a16="http://schemas.microsoft.com/office/drawing/2014/main" val="3764831838"/>
                    </a:ext>
                  </a:extLst>
                </a:gridCol>
                <a:gridCol w="358588">
                  <a:extLst>
                    <a:ext uri="{9D8B030D-6E8A-4147-A177-3AD203B41FA5}">
                      <a16:colId xmlns:a16="http://schemas.microsoft.com/office/drawing/2014/main" val="2116134398"/>
                    </a:ext>
                  </a:extLst>
                </a:gridCol>
                <a:gridCol w="358588">
                  <a:extLst>
                    <a:ext uri="{9D8B030D-6E8A-4147-A177-3AD203B41FA5}">
                      <a16:colId xmlns:a16="http://schemas.microsoft.com/office/drawing/2014/main" val="2991869350"/>
                    </a:ext>
                  </a:extLst>
                </a:gridCol>
                <a:gridCol w="358588">
                  <a:extLst>
                    <a:ext uri="{9D8B030D-6E8A-4147-A177-3AD203B41FA5}">
                      <a16:colId xmlns:a16="http://schemas.microsoft.com/office/drawing/2014/main" val="184431798"/>
                    </a:ext>
                  </a:extLst>
                </a:gridCol>
                <a:gridCol w="358588">
                  <a:extLst>
                    <a:ext uri="{9D8B030D-6E8A-4147-A177-3AD203B41FA5}">
                      <a16:colId xmlns:a16="http://schemas.microsoft.com/office/drawing/2014/main" val="2280071262"/>
                    </a:ext>
                  </a:extLst>
                </a:gridCol>
                <a:gridCol w="358588">
                  <a:extLst>
                    <a:ext uri="{9D8B030D-6E8A-4147-A177-3AD203B41FA5}">
                      <a16:colId xmlns:a16="http://schemas.microsoft.com/office/drawing/2014/main" val="4192283298"/>
                    </a:ext>
                  </a:extLst>
                </a:gridCol>
                <a:gridCol w="358588">
                  <a:extLst>
                    <a:ext uri="{9D8B030D-6E8A-4147-A177-3AD203B41FA5}">
                      <a16:colId xmlns:a16="http://schemas.microsoft.com/office/drawing/2014/main" val="1321964175"/>
                    </a:ext>
                  </a:extLst>
                </a:gridCol>
                <a:gridCol w="358588">
                  <a:extLst>
                    <a:ext uri="{9D8B030D-6E8A-4147-A177-3AD203B41FA5}">
                      <a16:colId xmlns:a16="http://schemas.microsoft.com/office/drawing/2014/main" val="4073730402"/>
                    </a:ext>
                  </a:extLst>
                </a:gridCol>
                <a:gridCol w="358588">
                  <a:extLst>
                    <a:ext uri="{9D8B030D-6E8A-4147-A177-3AD203B41FA5}">
                      <a16:colId xmlns:a16="http://schemas.microsoft.com/office/drawing/2014/main" val="2259086035"/>
                    </a:ext>
                  </a:extLst>
                </a:gridCol>
                <a:gridCol w="358588">
                  <a:extLst>
                    <a:ext uri="{9D8B030D-6E8A-4147-A177-3AD203B41FA5}">
                      <a16:colId xmlns:a16="http://schemas.microsoft.com/office/drawing/2014/main" val="218875374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C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4</a:t>
                      </a:r>
                      <a:endParaRPr lang="en-C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3087543"/>
                  </a:ext>
                </a:extLst>
              </a:tr>
            </a:tbl>
          </a:graphicData>
        </a:graphic>
      </p:graphicFrame>
      <p:graphicFrame>
        <p:nvGraphicFramePr>
          <p:cNvPr id="8" name="Table 6">
            <a:extLst>
              <a:ext uri="{FF2B5EF4-FFF2-40B4-BE49-F238E27FC236}">
                <a16:creationId xmlns:a16="http://schemas.microsoft.com/office/drawing/2014/main" id="{C55F66B0-8F56-4CEB-BE21-142E44C737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4155099"/>
              </p:ext>
            </p:extLst>
          </p:nvPr>
        </p:nvGraphicFramePr>
        <p:xfrm>
          <a:off x="1066801" y="4495800"/>
          <a:ext cx="6042667" cy="3962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55451">
                  <a:extLst>
                    <a:ext uri="{9D8B030D-6E8A-4147-A177-3AD203B41FA5}">
                      <a16:colId xmlns:a16="http://schemas.microsoft.com/office/drawing/2014/main" val="596967005"/>
                    </a:ext>
                  </a:extLst>
                </a:gridCol>
                <a:gridCol w="355451">
                  <a:extLst>
                    <a:ext uri="{9D8B030D-6E8A-4147-A177-3AD203B41FA5}">
                      <a16:colId xmlns:a16="http://schemas.microsoft.com/office/drawing/2014/main" val="389990318"/>
                    </a:ext>
                  </a:extLst>
                </a:gridCol>
                <a:gridCol w="355451">
                  <a:extLst>
                    <a:ext uri="{9D8B030D-6E8A-4147-A177-3AD203B41FA5}">
                      <a16:colId xmlns:a16="http://schemas.microsoft.com/office/drawing/2014/main" val="4206634634"/>
                    </a:ext>
                  </a:extLst>
                </a:gridCol>
                <a:gridCol w="355451">
                  <a:extLst>
                    <a:ext uri="{9D8B030D-6E8A-4147-A177-3AD203B41FA5}">
                      <a16:colId xmlns:a16="http://schemas.microsoft.com/office/drawing/2014/main" val="1644976672"/>
                    </a:ext>
                  </a:extLst>
                </a:gridCol>
                <a:gridCol w="355451">
                  <a:extLst>
                    <a:ext uri="{9D8B030D-6E8A-4147-A177-3AD203B41FA5}">
                      <a16:colId xmlns:a16="http://schemas.microsoft.com/office/drawing/2014/main" val="1967898990"/>
                    </a:ext>
                  </a:extLst>
                </a:gridCol>
                <a:gridCol w="355451">
                  <a:extLst>
                    <a:ext uri="{9D8B030D-6E8A-4147-A177-3AD203B41FA5}">
                      <a16:colId xmlns:a16="http://schemas.microsoft.com/office/drawing/2014/main" val="3510256490"/>
                    </a:ext>
                  </a:extLst>
                </a:gridCol>
                <a:gridCol w="355451">
                  <a:extLst>
                    <a:ext uri="{9D8B030D-6E8A-4147-A177-3AD203B41FA5}">
                      <a16:colId xmlns:a16="http://schemas.microsoft.com/office/drawing/2014/main" val="369480106"/>
                    </a:ext>
                  </a:extLst>
                </a:gridCol>
                <a:gridCol w="355451">
                  <a:extLst>
                    <a:ext uri="{9D8B030D-6E8A-4147-A177-3AD203B41FA5}">
                      <a16:colId xmlns:a16="http://schemas.microsoft.com/office/drawing/2014/main" val="3764831838"/>
                    </a:ext>
                  </a:extLst>
                </a:gridCol>
                <a:gridCol w="355451">
                  <a:extLst>
                    <a:ext uri="{9D8B030D-6E8A-4147-A177-3AD203B41FA5}">
                      <a16:colId xmlns:a16="http://schemas.microsoft.com/office/drawing/2014/main" val="2116134398"/>
                    </a:ext>
                  </a:extLst>
                </a:gridCol>
                <a:gridCol w="355451">
                  <a:extLst>
                    <a:ext uri="{9D8B030D-6E8A-4147-A177-3AD203B41FA5}">
                      <a16:colId xmlns:a16="http://schemas.microsoft.com/office/drawing/2014/main" val="2991869350"/>
                    </a:ext>
                  </a:extLst>
                </a:gridCol>
                <a:gridCol w="355451">
                  <a:extLst>
                    <a:ext uri="{9D8B030D-6E8A-4147-A177-3AD203B41FA5}">
                      <a16:colId xmlns:a16="http://schemas.microsoft.com/office/drawing/2014/main" val="184431798"/>
                    </a:ext>
                  </a:extLst>
                </a:gridCol>
                <a:gridCol w="355451">
                  <a:extLst>
                    <a:ext uri="{9D8B030D-6E8A-4147-A177-3AD203B41FA5}">
                      <a16:colId xmlns:a16="http://schemas.microsoft.com/office/drawing/2014/main" val="2280071262"/>
                    </a:ext>
                  </a:extLst>
                </a:gridCol>
                <a:gridCol w="355451">
                  <a:extLst>
                    <a:ext uri="{9D8B030D-6E8A-4147-A177-3AD203B41FA5}">
                      <a16:colId xmlns:a16="http://schemas.microsoft.com/office/drawing/2014/main" val="4192283298"/>
                    </a:ext>
                  </a:extLst>
                </a:gridCol>
                <a:gridCol w="355451">
                  <a:extLst>
                    <a:ext uri="{9D8B030D-6E8A-4147-A177-3AD203B41FA5}">
                      <a16:colId xmlns:a16="http://schemas.microsoft.com/office/drawing/2014/main" val="1321964175"/>
                    </a:ext>
                  </a:extLst>
                </a:gridCol>
                <a:gridCol w="355451">
                  <a:extLst>
                    <a:ext uri="{9D8B030D-6E8A-4147-A177-3AD203B41FA5}">
                      <a16:colId xmlns:a16="http://schemas.microsoft.com/office/drawing/2014/main" val="4073730402"/>
                    </a:ext>
                  </a:extLst>
                </a:gridCol>
                <a:gridCol w="355451">
                  <a:extLst>
                    <a:ext uri="{9D8B030D-6E8A-4147-A177-3AD203B41FA5}">
                      <a16:colId xmlns:a16="http://schemas.microsoft.com/office/drawing/2014/main" val="2259086035"/>
                    </a:ext>
                  </a:extLst>
                </a:gridCol>
                <a:gridCol w="355451">
                  <a:extLst>
                    <a:ext uri="{9D8B030D-6E8A-4147-A177-3AD203B41FA5}">
                      <a16:colId xmlns:a16="http://schemas.microsoft.com/office/drawing/2014/main" val="2188753744"/>
                    </a:ext>
                  </a:extLst>
                </a:gridCol>
              </a:tblGrid>
              <a:tr h="323850">
                <a:tc>
                  <a:txBody>
                    <a:bodyPr/>
                    <a:lstStyle/>
                    <a:p>
                      <a:pPr algn="ctr"/>
                      <a:endParaRPr lang="en-C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9</a:t>
                      </a:r>
                      <a:endParaRPr lang="en-C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3087543"/>
                  </a:ext>
                </a:extLst>
              </a:tr>
            </a:tbl>
          </a:graphicData>
        </a:graphic>
      </p:graphicFrame>
      <p:graphicFrame>
        <p:nvGraphicFramePr>
          <p:cNvPr id="10" name="Table 6">
            <a:extLst>
              <a:ext uri="{FF2B5EF4-FFF2-40B4-BE49-F238E27FC236}">
                <a16:creationId xmlns:a16="http://schemas.microsoft.com/office/drawing/2014/main" id="{A25B720C-81BA-4D7E-B503-280A61FF7F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9669067"/>
              </p:ext>
            </p:extLst>
          </p:nvPr>
        </p:nvGraphicFramePr>
        <p:xfrm>
          <a:off x="1066800" y="5013960"/>
          <a:ext cx="6042667" cy="3962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55451">
                  <a:extLst>
                    <a:ext uri="{9D8B030D-6E8A-4147-A177-3AD203B41FA5}">
                      <a16:colId xmlns:a16="http://schemas.microsoft.com/office/drawing/2014/main" val="596967005"/>
                    </a:ext>
                  </a:extLst>
                </a:gridCol>
                <a:gridCol w="355451">
                  <a:extLst>
                    <a:ext uri="{9D8B030D-6E8A-4147-A177-3AD203B41FA5}">
                      <a16:colId xmlns:a16="http://schemas.microsoft.com/office/drawing/2014/main" val="389990318"/>
                    </a:ext>
                  </a:extLst>
                </a:gridCol>
                <a:gridCol w="355451">
                  <a:extLst>
                    <a:ext uri="{9D8B030D-6E8A-4147-A177-3AD203B41FA5}">
                      <a16:colId xmlns:a16="http://schemas.microsoft.com/office/drawing/2014/main" val="4206634634"/>
                    </a:ext>
                  </a:extLst>
                </a:gridCol>
                <a:gridCol w="355451">
                  <a:extLst>
                    <a:ext uri="{9D8B030D-6E8A-4147-A177-3AD203B41FA5}">
                      <a16:colId xmlns:a16="http://schemas.microsoft.com/office/drawing/2014/main" val="1644976672"/>
                    </a:ext>
                  </a:extLst>
                </a:gridCol>
                <a:gridCol w="355451">
                  <a:extLst>
                    <a:ext uri="{9D8B030D-6E8A-4147-A177-3AD203B41FA5}">
                      <a16:colId xmlns:a16="http://schemas.microsoft.com/office/drawing/2014/main" val="1967898990"/>
                    </a:ext>
                  </a:extLst>
                </a:gridCol>
                <a:gridCol w="355451">
                  <a:extLst>
                    <a:ext uri="{9D8B030D-6E8A-4147-A177-3AD203B41FA5}">
                      <a16:colId xmlns:a16="http://schemas.microsoft.com/office/drawing/2014/main" val="3510256490"/>
                    </a:ext>
                  </a:extLst>
                </a:gridCol>
                <a:gridCol w="355451">
                  <a:extLst>
                    <a:ext uri="{9D8B030D-6E8A-4147-A177-3AD203B41FA5}">
                      <a16:colId xmlns:a16="http://schemas.microsoft.com/office/drawing/2014/main" val="369480106"/>
                    </a:ext>
                  </a:extLst>
                </a:gridCol>
                <a:gridCol w="355451">
                  <a:extLst>
                    <a:ext uri="{9D8B030D-6E8A-4147-A177-3AD203B41FA5}">
                      <a16:colId xmlns:a16="http://schemas.microsoft.com/office/drawing/2014/main" val="3764831838"/>
                    </a:ext>
                  </a:extLst>
                </a:gridCol>
                <a:gridCol w="355451">
                  <a:extLst>
                    <a:ext uri="{9D8B030D-6E8A-4147-A177-3AD203B41FA5}">
                      <a16:colId xmlns:a16="http://schemas.microsoft.com/office/drawing/2014/main" val="2116134398"/>
                    </a:ext>
                  </a:extLst>
                </a:gridCol>
                <a:gridCol w="355451">
                  <a:extLst>
                    <a:ext uri="{9D8B030D-6E8A-4147-A177-3AD203B41FA5}">
                      <a16:colId xmlns:a16="http://schemas.microsoft.com/office/drawing/2014/main" val="2991869350"/>
                    </a:ext>
                  </a:extLst>
                </a:gridCol>
                <a:gridCol w="355451">
                  <a:extLst>
                    <a:ext uri="{9D8B030D-6E8A-4147-A177-3AD203B41FA5}">
                      <a16:colId xmlns:a16="http://schemas.microsoft.com/office/drawing/2014/main" val="184431798"/>
                    </a:ext>
                  </a:extLst>
                </a:gridCol>
                <a:gridCol w="355451">
                  <a:extLst>
                    <a:ext uri="{9D8B030D-6E8A-4147-A177-3AD203B41FA5}">
                      <a16:colId xmlns:a16="http://schemas.microsoft.com/office/drawing/2014/main" val="2280071262"/>
                    </a:ext>
                  </a:extLst>
                </a:gridCol>
                <a:gridCol w="355451">
                  <a:extLst>
                    <a:ext uri="{9D8B030D-6E8A-4147-A177-3AD203B41FA5}">
                      <a16:colId xmlns:a16="http://schemas.microsoft.com/office/drawing/2014/main" val="4192283298"/>
                    </a:ext>
                  </a:extLst>
                </a:gridCol>
                <a:gridCol w="355451">
                  <a:extLst>
                    <a:ext uri="{9D8B030D-6E8A-4147-A177-3AD203B41FA5}">
                      <a16:colId xmlns:a16="http://schemas.microsoft.com/office/drawing/2014/main" val="1321964175"/>
                    </a:ext>
                  </a:extLst>
                </a:gridCol>
                <a:gridCol w="355451">
                  <a:extLst>
                    <a:ext uri="{9D8B030D-6E8A-4147-A177-3AD203B41FA5}">
                      <a16:colId xmlns:a16="http://schemas.microsoft.com/office/drawing/2014/main" val="4073730402"/>
                    </a:ext>
                  </a:extLst>
                </a:gridCol>
                <a:gridCol w="355451">
                  <a:extLst>
                    <a:ext uri="{9D8B030D-6E8A-4147-A177-3AD203B41FA5}">
                      <a16:colId xmlns:a16="http://schemas.microsoft.com/office/drawing/2014/main" val="2259086035"/>
                    </a:ext>
                  </a:extLst>
                </a:gridCol>
                <a:gridCol w="355451">
                  <a:extLst>
                    <a:ext uri="{9D8B030D-6E8A-4147-A177-3AD203B41FA5}">
                      <a16:colId xmlns:a16="http://schemas.microsoft.com/office/drawing/2014/main" val="2188753744"/>
                    </a:ext>
                  </a:extLst>
                </a:gridCol>
              </a:tblGrid>
              <a:tr h="323850">
                <a:tc>
                  <a:txBody>
                    <a:bodyPr/>
                    <a:lstStyle/>
                    <a:p>
                      <a:pPr algn="ctr"/>
                      <a:endParaRPr lang="en-C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5</a:t>
                      </a:r>
                      <a:endParaRPr lang="en-C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9</a:t>
                      </a:r>
                      <a:endParaRPr lang="en-C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3087543"/>
                  </a:ext>
                </a:extLst>
              </a:tr>
            </a:tbl>
          </a:graphicData>
        </a:graphic>
      </p:graphicFrame>
      <p:graphicFrame>
        <p:nvGraphicFramePr>
          <p:cNvPr id="11" name="Table 6">
            <a:extLst>
              <a:ext uri="{FF2B5EF4-FFF2-40B4-BE49-F238E27FC236}">
                <a16:creationId xmlns:a16="http://schemas.microsoft.com/office/drawing/2014/main" id="{56A872C1-4D8B-40D4-A4C6-8C31DD7C2B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2675527"/>
              </p:ext>
            </p:extLst>
          </p:nvPr>
        </p:nvGraphicFramePr>
        <p:xfrm>
          <a:off x="1066800" y="5471160"/>
          <a:ext cx="6042667" cy="3962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55451">
                  <a:extLst>
                    <a:ext uri="{9D8B030D-6E8A-4147-A177-3AD203B41FA5}">
                      <a16:colId xmlns:a16="http://schemas.microsoft.com/office/drawing/2014/main" val="596967005"/>
                    </a:ext>
                  </a:extLst>
                </a:gridCol>
                <a:gridCol w="355451">
                  <a:extLst>
                    <a:ext uri="{9D8B030D-6E8A-4147-A177-3AD203B41FA5}">
                      <a16:colId xmlns:a16="http://schemas.microsoft.com/office/drawing/2014/main" val="389990318"/>
                    </a:ext>
                  </a:extLst>
                </a:gridCol>
                <a:gridCol w="355451">
                  <a:extLst>
                    <a:ext uri="{9D8B030D-6E8A-4147-A177-3AD203B41FA5}">
                      <a16:colId xmlns:a16="http://schemas.microsoft.com/office/drawing/2014/main" val="4206634634"/>
                    </a:ext>
                  </a:extLst>
                </a:gridCol>
                <a:gridCol w="355451">
                  <a:extLst>
                    <a:ext uri="{9D8B030D-6E8A-4147-A177-3AD203B41FA5}">
                      <a16:colId xmlns:a16="http://schemas.microsoft.com/office/drawing/2014/main" val="1644976672"/>
                    </a:ext>
                  </a:extLst>
                </a:gridCol>
                <a:gridCol w="355451">
                  <a:extLst>
                    <a:ext uri="{9D8B030D-6E8A-4147-A177-3AD203B41FA5}">
                      <a16:colId xmlns:a16="http://schemas.microsoft.com/office/drawing/2014/main" val="1967898990"/>
                    </a:ext>
                  </a:extLst>
                </a:gridCol>
                <a:gridCol w="355451">
                  <a:extLst>
                    <a:ext uri="{9D8B030D-6E8A-4147-A177-3AD203B41FA5}">
                      <a16:colId xmlns:a16="http://schemas.microsoft.com/office/drawing/2014/main" val="3510256490"/>
                    </a:ext>
                  </a:extLst>
                </a:gridCol>
                <a:gridCol w="355451">
                  <a:extLst>
                    <a:ext uri="{9D8B030D-6E8A-4147-A177-3AD203B41FA5}">
                      <a16:colId xmlns:a16="http://schemas.microsoft.com/office/drawing/2014/main" val="369480106"/>
                    </a:ext>
                  </a:extLst>
                </a:gridCol>
                <a:gridCol w="355451">
                  <a:extLst>
                    <a:ext uri="{9D8B030D-6E8A-4147-A177-3AD203B41FA5}">
                      <a16:colId xmlns:a16="http://schemas.microsoft.com/office/drawing/2014/main" val="3764831838"/>
                    </a:ext>
                  </a:extLst>
                </a:gridCol>
                <a:gridCol w="355451">
                  <a:extLst>
                    <a:ext uri="{9D8B030D-6E8A-4147-A177-3AD203B41FA5}">
                      <a16:colId xmlns:a16="http://schemas.microsoft.com/office/drawing/2014/main" val="2116134398"/>
                    </a:ext>
                  </a:extLst>
                </a:gridCol>
                <a:gridCol w="355451">
                  <a:extLst>
                    <a:ext uri="{9D8B030D-6E8A-4147-A177-3AD203B41FA5}">
                      <a16:colId xmlns:a16="http://schemas.microsoft.com/office/drawing/2014/main" val="2991869350"/>
                    </a:ext>
                  </a:extLst>
                </a:gridCol>
                <a:gridCol w="355451">
                  <a:extLst>
                    <a:ext uri="{9D8B030D-6E8A-4147-A177-3AD203B41FA5}">
                      <a16:colId xmlns:a16="http://schemas.microsoft.com/office/drawing/2014/main" val="184431798"/>
                    </a:ext>
                  </a:extLst>
                </a:gridCol>
                <a:gridCol w="355451">
                  <a:extLst>
                    <a:ext uri="{9D8B030D-6E8A-4147-A177-3AD203B41FA5}">
                      <a16:colId xmlns:a16="http://schemas.microsoft.com/office/drawing/2014/main" val="2280071262"/>
                    </a:ext>
                  </a:extLst>
                </a:gridCol>
                <a:gridCol w="355451">
                  <a:extLst>
                    <a:ext uri="{9D8B030D-6E8A-4147-A177-3AD203B41FA5}">
                      <a16:colId xmlns:a16="http://schemas.microsoft.com/office/drawing/2014/main" val="4192283298"/>
                    </a:ext>
                  </a:extLst>
                </a:gridCol>
                <a:gridCol w="355451">
                  <a:extLst>
                    <a:ext uri="{9D8B030D-6E8A-4147-A177-3AD203B41FA5}">
                      <a16:colId xmlns:a16="http://schemas.microsoft.com/office/drawing/2014/main" val="1321964175"/>
                    </a:ext>
                  </a:extLst>
                </a:gridCol>
                <a:gridCol w="355451">
                  <a:extLst>
                    <a:ext uri="{9D8B030D-6E8A-4147-A177-3AD203B41FA5}">
                      <a16:colId xmlns:a16="http://schemas.microsoft.com/office/drawing/2014/main" val="4073730402"/>
                    </a:ext>
                  </a:extLst>
                </a:gridCol>
                <a:gridCol w="355451">
                  <a:extLst>
                    <a:ext uri="{9D8B030D-6E8A-4147-A177-3AD203B41FA5}">
                      <a16:colId xmlns:a16="http://schemas.microsoft.com/office/drawing/2014/main" val="2259086035"/>
                    </a:ext>
                  </a:extLst>
                </a:gridCol>
                <a:gridCol w="355451">
                  <a:extLst>
                    <a:ext uri="{9D8B030D-6E8A-4147-A177-3AD203B41FA5}">
                      <a16:colId xmlns:a16="http://schemas.microsoft.com/office/drawing/2014/main" val="2188753744"/>
                    </a:ext>
                  </a:extLst>
                </a:gridCol>
              </a:tblGrid>
              <a:tr h="323850">
                <a:tc>
                  <a:txBody>
                    <a:bodyPr/>
                    <a:lstStyle/>
                    <a:p>
                      <a:pPr algn="ctr"/>
                      <a:endParaRPr lang="en-C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2</a:t>
                      </a:r>
                      <a:endParaRPr lang="en-C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5</a:t>
                      </a:r>
                      <a:endParaRPr lang="en-C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9</a:t>
                      </a:r>
                      <a:endParaRPr lang="en-C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3087543"/>
                  </a:ext>
                </a:extLst>
              </a:tr>
            </a:tbl>
          </a:graphicData>
        </a:graphic>
      </p:graphicFrame>
      <p:graphicFrame>
        <p:nvGraphicFramePr>
          <p:cNvPr id="12" name="Table 6">
            <a:extLst>
              <a:ext uri="{FF2B5EF4-FFF2-40B4-BE49-F238E27FC236}">
                <a16:creationId xmlns:a16="http://schemas.microsoft.com/office/drawing/2014/main" id="{EE73A7CB-6077-4338-BCD3-28680002E8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2902211"/>
              </p:ext>
            </p:extLst>
          </p:nvPr>
        </p:nvGraphicFramePr>
        <p:xfrm>
          <a:off x="1066800" y="5928360"/>
          <a:ext cx="6042667" cy="3962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55451">
                  <a:extLst>
                    <a:ext uri="{9D8B030D-6E8A-4147-A177-3AD203B41FA5}">
                      <a16:colId xmlns:a16="http://schemas.microsoft.com/office/drawing/2014/main" val="596967005"/>
                    </a:ext>
                  </a:extLst>
                </a:gridCol>
                <a:gridCol w="355451">
                  <a:extLst>
                    <a:ext uri="{9D8B030D-6E8A-4147-A177-3AD203B41FA5}">
                      <a16:colId xmlns:a16="http://schemas.microsoft.com/office/drawing/2014/main" val="389990318"/>
                    </a:ext>
                  </a:extLst>
                </a:gridCol>
                <a:gridCol w="355451">
                  <a:extLst>
                    <a:ext uri="{9D8B030D-6E8A-4147-A177-3AD203B41FA5}">
                      <a16:colId xmlns:a16="http://schemas.microsoft.com/office/drawing/2014/main" val="4206634634"/>
                    </a:ext>
                  </a:extLst>
                </a:gridCol>
                <a:gridCol w="355451">
                  <a:extLst>
                    <a:ext uri="{9D8B030D-6E8A-4147-A177-3AD203B41FA5}">
                      <a16:colId xmlns:a16="http://schemas.microsoft.com/office/drawing/2014/main" val="1644976672"/>
                    </a:ext>
                  </a:extLst>
                </a:gridCol>
                <a:gridCol w="355451">
                  <a:extLst>
                    <a:ext uri="{9D8B030D-6E8A-4147-A177-3AD203B41FA5}">
                      <a16:colId xmlns:a16="http://schemas.microsoft.com/office/drawing/2014/main" val="1967898990"/>
                    </a:ext>
                  </a:extLst>
                </a:gridCol>
                <a:gridCol w="355451">
                  <a:extLst>
                    <a:ext uri="{9D8B030D-6E8A-4147-A177-3AD203B41FA5}">
                      <a16:colId xmlns:a16="http://schemas.microsoft.com/office/drawing/2014/main" val="3510256490"/>
                    </a:ext>
                  </a:extLst>
                </a:gridCol>
                <a:gridCol w="355451">
                  <a:extLst>
                    <a:ext uri="{9D8B030D-6E8A-4147-A177-3AD203B41FA5}">
                      <a16:colId xmlns:a16="http://schemas.microsoft.com/office/drawing/2014/main" val="369480106"/>
                    </a:ext>
                  </a:extLst>
                </a:gridCol>
                <a:gridCol w="355451">
                  <a:extLst>
                    <a:ext uri="{9D8B030D-6E8A-4147-A177-3AD203B41FA5}">
                      <a16:colId xmlns:a16="http://schemas.microsoft.com/office/drawing/2014/main" val="3764831838"/>
                    </a:ext>
                  </a:extLst>
                </a:gridCol>
                <a:gridCol w="355451">
                  <a:extLst>
                    <a:ext uri="{9D8B030D-6E8A-4147-A177-3AD203B41FA5}">
                      <a16:colId xmlns:a16="http://schemas.microsoft.com/office/drawing/2014/main" val="2116134398"/>
                    </a:ext>
                  </a:extLst>
                </a:gridCol>
                <a:gridCol w="355451">
                  <a:extLst>
                    <a:ext uri="{9D8B030D-6E8A-4147-A177-3AD203B41FA5}">
                      <a16:colId xmlns:a16="http://schemas.microsoft.com/office/drawing/2014/main" val="2991869350"/>
                    </a:ext>
                  </a:extLst>
                </a:gridCol>
                <a:gridCol w="355451">
                  <a:extLst>
                    <a:ext uri="{9D8B030D-6E8A-4147-A177-3AD203B41FA5}">
                      <a16:colId xmlns:a16="http://schemas.microsoft.com/office/drawing/2014/main" val="184431798"/>
                    </a:ext>
                  </a:extLst>
                </a:gridCol>
                <a:gridCol w="355451">
                  <a:extLst>
                    <a:ext uri="{9D8B030D-6E8A-4147-A177-3AD203B41FA5}">
                      <a16:colId xmlns:a16="http://schemas.microsoft.com/office/drawing/2014/main" val="2280071262"/>
                    </a:ext>
                  </a:extLst>
                </a:gridCol>
                <a:gridCol w="355451">
                  <a:extLst>
                    <a:ext uri="{9D8B030D-6E8A-4147-A177-3AD203B41FA5}">
                      <a16:colId xmlns:a16="http://schemas.microsoft.com/office/drawing/2014/main" val="4192283298"/>
                    </a:ext>
                  </a:extLst>
                </a:gridCol>
                <a:gridCol w="355451">
                  <a:extLst>
                    <a:ext uri="{9D8B030D-6E8A-4147-A177-3AD203B41FA5}">
                      <a16:colId xmlns:a16="http://schemas.microsoft.com/office/drawing/2014/main" val="1321964175"/>
                    </a:ext>
                  </a:extLst>
                </a:gridCol>
                <a:gridCol w="355451">
                  <a:extLst>
                    <a:ext uri="{9D8B030D-6E8A-4147-A177-3AD203B41FA5}">
                      <a16:colId xmlns:a16="http://schemas.microsoft.com/office/drawing/2014/main" val="4073730402"/>
                    </a:ext>
                  </a:extLst>
                </a:gridCol>
                <a:gridCol w="355451">
                  <a:extLst>
                    <a:ext uri="{9D8B030D-6E8A-4147-A177-3AD203B41FA5}">
                      <a16:colId xmlns:a16="http://schemas.microsoft.com/office/drawing/2014/main" val="2259086035"/>
                    </a:ext>
                  </a:extLst>
                </a:gridCol>
                <a:gridCol w="355451">
                  <a:extLst>
                    <a:ext uri="{9D8B030D-6E8A-4147-A177-3AD203B41FA5}">
                      <a16:colId xmlns:a16="http://schemas.microsoft.com/office/drawing/2014/main" val="2188753744"/>
                    </a:ext>
                  </a:extLst>
                </a:gridCol>
              </a:tblGrid>
              <a:tr h="323850">
                <a:tc>
                  <a:txBody>
                    <a:bodyPr/>
                    <a:lstStyle/>
                    <a:p>
                      <a:pPr algn="ctr"/>
                      <a:endParaRPr lang="en-C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2</a:t>
                      </a:r>
                      <a:endParaRPr lang="en-C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4</a:t>
                      </a:r>
                      <a:endParaRPr lang="en-C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5</a:t>
                      </a:r>
                      <a:endParaRPr lang="en-C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9</a:t>
                      </a:r>
                      <a:endParaRPr lang="en-C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30875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9764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3600" dirty="0"/>
              <a:t>Testing if an array is sorted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u="sng" dirty="0"/>
              <a:t>Theorem</a:t>
            </a:r>
            <a:r>
              <a:rPr lang="en-US" sz="2000" dirty="0"/>
              <a:t>:</a:t>
            </a:r>
          </a:p>
          <a:p>
            <a:pPr marL="0" indent="0">
              <a:buNone/>
            </a:pPr>
            <a:r>
              <a:rPr lang="en-US" sz="2000" dirty="0"/>
              <a:t>1) If the algorithm is sorted, then the algorithm always outputs SORTED.</a:t>
            </a:r>
          </a:p>
          <a:p>
            <a:pPr marL="0" indent="0">
              <a:buNone/>
            </a:pPr>
            <a:r>
              <a:rPr lang="en-US" sz="2000" dirty="0"/>
              <a:t>2) If the algorithm outputs SORTED with probability 1-</a:t>
            </a:r>
            <a:r>
              <a:rPr lang="el-GR" sz="2000" dirty="0"/>
              <a:t>ε</a:t>
            </a:r>
            <a:r>
              <a:rPr lang="en-US" sz="2000" dirty="0"/>
              <a:t>, then the array is sorted in (1-</a:t>
            </a:r>
            <a:r>
              <a:rPr lang="el-GR" sz="2000" dirty="0"/>
              <a:t>ε</a:t>
            </a:r>
            <a:r>
              <a:rPr lang="en-US" sz="2000" dirty="0"/>
              <a:t>)n coordinates.</a:t>
            </a:r>
          </a:p>
          <a:p>
            <a:pPr marL="0" indent="0">
              <a:buNone/>
            </a:pPr>
            <a:r>
              <a:rPr lang="en-US" sz="2000" dirty="0"/>
              <a:t>2’) If the array is </a:t>
            </a:r>
            <a:r>
              <a:rPr lang="el-GR" sz="2000" dirty="0"/>
              <a:t>ε</a:t>
            </a:r>
            <a:r>
              <a:rPr lang="en-US" sz="2000" dirty="0"/>
              <a:t>-far from sorted, then the algorithm outputs NOT-SORTED with probability &gt;</a:t>
            </a:r>
            <a:r>
              <a:rPr lang="el-GR" sz="2000" dirty="0"/>
              <a:t>ε</a:t>
            </a:r>
            <a:r>
              <a:rPr lang="en-US" sz="2000" dirty="0"/>
              <a:t>.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Note that we can repeat the algorithm 100 times.</a:t>
            </a:r>
          </a:p>
          <a:p>
            <a:pPr marL="0" indent="0">
              <a:buNone/>
            </a:pPr>
            <a:r>
              <a:rPr lang="en-US" sz="2000" dirty="0"/>
              <a:t>If the algorithm outputs SORTED with high probability, then we should be pretty confident that it is mostly sorted.</a:t>
            </a:r>
          </a:p>
          <a:p>
            <a:pPr marL="0" indent="0">
              <a:buNone/>
            </a:pPr>
            <a:endParaRPr lang="en-US" sz="2000" u="sng" dirty="0"/>
          </a:p>
          <a:p>
            <a:pPr marL="0" indent="0">
              <a:buNone/>
            </a:pPr>
            <a:r>
              <a:rPr lang="en-US" sz="2000" u="sng" dirty="0"/>
              <a:t>Conclusion</a:t>
            </a:r>
            <a:r>
              <a:rPr lang="en-US" sz="2000" dirty="0"/>
              <a:t>: Using only O(log(n)) queries we can check with high probability that the array is mostly sorted.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Sublinear Time Algorithms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743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3600" dirty="0"/>
              <a:t>Testing if an array is sorted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u="sng" dirty="0"/>
              <a:t>Theorem</a:t>
            </a:r>
            <a:r>
              <a:rPr lang="en-US" sz="2000" dirty="0"/>
              <a:t>:</a:t>
            </a:r>
          </a:p>
          <a:p>
            <a:pPr marL="0" indent="0">
              <a:buNone/>
            </a:pPr>
            <a:r>
              <a:rPr lang="en-US" sz="2000" dirty="0"/>
              <a:t>1) If the array is sorted, then the algorithm always outputs SORTED.</a:t>
            </a:r>
          </a:p>
          <a:p>
            <a:pPr marL="0" indent="0">
              <a:buNone/>
            </a:pPr>
            <a:r>
              <a:rPr lang="en-US" sz="2000" dirty="0"/>
              <a:t>2) If the algorithm outputs SORTED with probability 1-</a:t>
            </a:r>
            <a:r>
              <a:rPr lang="el-GR" sz="2000" dirty="0"/>
              <a:t>ε</a:t>
            </a:r>
            <a:r>
              <a:rPr lang="en-US" sz="2000" dirty="0"/>
              <a:t>, then the array is sorted in (1-</a:t>
            </a:r>
            <a:r>
              <a:rPr lang="el-GR" sz="2000" dirty="0"/>
              <a:t>ε</a:t>
            </a:r>
            <a:r>
              <a:rPr lang="en-US" sz="2000" dirty="0"/>
              <a:t>)n coordinates.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u="sng" dirty="0"/>
              <a:t>Proof</a:t>
            </a:r>
            <a:r>
              <a:rPr lang="en-US" sz="2000" dirty="0"/>
              <a:t>:</a:t>
            </a:r>
          </a:p>
          <a:p>
            <a:pPr marL="0" indent="0">
              <a:buNone/>
            </a:pPr>
            <a:r>
              <a:rPr lang="en-US" sz="2000" dirty="0"/>
              <a:t>1) Obvious. If the array is sorted the binary search algorithm succeeds.</a:t>
            </a:r>
          </a:p>
          <a:p>
            <a:pPr marL="0" indent="0">
              <a:buNone/>
            </a:pPr>
            <a:r>
              <a:rPr lang="en-US" sz="2000" dirty="0"/>
              <a:t>2) Suppose that the algorithm outputs SORTED with probability 1-</a:t>
            </a:r>
            <a:r>
              <a:rPr lang="el-GR" sz="2000" dirty="0"/>
              <a:t>ε</a:t>
            </a:r>
            <a:r>
              <a:rPr lang="en-US" sz="2000" dirty="0"/>
              <a:t>.</a:t>
            </a:r>
          </a:p>
          <a:p>
            <a:pPr marL="0" indent="0">
              <a:buNone/>
            </a:pPr>
            <a:r>
              <a:rPr lang="en-US" sz="2000" dirty="0"/>
              <a:t>We want to show that there are some (1-</a:t>
            </a:r>
            <a:r>
              <a:rPr lang="el-GR" sz="2000" dirty="0"/>
              <a:t>ε</a:t>
            </a:r>
            <a:r>
              <a:rPr lang="en-US" sz="2000" dirty="0"/>
              <a:t>)n coordinates in which the array is sorted.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Sublinear Time Algorithms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7738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3600" dirty="0"/>
              <a:t>Testing if an array is sorted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u="sng" dirty="0"/>
              <a:t>Proof</a:t>
            </a:r>
            <a:r>
              <a:rPr lang="en-US" sz="2000" dirty="0"/>
              <a:t>:</a:t>
            </a:r>
          </a:p>
          <a:p>
            <a:pPr marL="0" indent="0">
              <a:buNone/>
            </a:pPr>
            <a:r>
              <a:rPr lang="en-US" sz="2000" dirty="0"/>
              <a:t>Suppose that the algorithm outputs SORTED with probability 1-</a:t>
            </a:r>
            <a:r>
              <a:rPr lang="el-GR" sz="2000" dirty="0"/>
              <a:t>ε</a:t>
            </a:r>
            <a:r>
              <a:rPr lang="en-US" sz="2000" dirty="0"/>
              <a:t>.</a:t>
            </a:r>
          </a:p>
          <a:p>
            <a:pPr marL="0" indent="0">
              <a:buNone/>
            </a:pPr>
            <a:r>
              <a:rPr lang="en-US" sz="2000" dirty="0"/>
              <a:t>We want to show that there are some (1-</a:t>
            </a:r>
            <a:r>
              <a:rPr lang="el-GR" sz="2000" dirty="0"/>
              <a:t>ε</a:t>
            </a:r>
            <a:r>
              <a:rPr lang="en-US" sz="2000" dirty="0"/>
              <a:t>)n coordinates in which the array is sorted.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The randomness of the algorithm is only in choosing a random coordinate.</a:t>
            </a:r>
          </a:p>
          <a:p>
            <a:pPr marL="0" indent="0">
              <a:buNone/>
            </a:pPr>
            <a:r>
              <a:rPr lang="en-US" sz="2000" dirty="0"/>
              <a:t>Once the coordinate is chosen, the algorithm run Binary Search (which is a deterministic algorithm).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Let’s G = {</a:t>
            </a:r>
            <a:r>
              <a:rPr lang="en-US" sz="2000" dirty="0" err="1"/>
              <a:t>i</a:t>
            </a:r>
            <a:r>
              <a:rPr lang="en-CA" sz="2000" dirty="0"/>
              <a:t>∈{1…n}: coordinates on which the algorithm outputs SORTED}</a:t>
            </a:r>
          </a:p>
          <a:p>
            <a:pPr marL="0" indent="0">
              <a:buNone/>
            </a:pPr>
            <a:r>
              <a:rPr lang="en-CA" sz="2000" dirty="0"/>
              <a:t>Note that |G| = </a:t>
            </a:r>
            <a:r>
              <a:rPr lang="en-US" sz="2000" dirty="0"/>
              <a:t>(1-</a:t>
            </a:r>
            <a:r>
              <a:rPr lang="el-GR" sz="2000" dirty="0"/>
              <a:t>ε</a:t>
            </a:r>
            <a:r>
              <a:rPr lang="en-US" sz="2000" dirty="0"/>
              <a:t>)n.</a:t>
            </a:r>
            <a:endParaRPr lang="en-CA" sz="2000" dirty="0"/>
          </a:p>
          <a:p>
            <a:pPr marL="0" indent="0">
              <a:buNone/>
            </a:pPr>
            <a:r>
              <a:rPr lang="en-US" sz="2000" u="sng" dirty="0"/>
              <a:t>Claim</a:t>
            </a:r>
            <a:r>
              <a:rPr lang="en-US" sz="2000" dirty="0"/>
              <a:t>: A is sorted on the coordinates of G.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Sublinear Time Algorithms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1354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3600" dirty="0"/>
              <a:t>Testing if an array is sorted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/>
              <a:t>Let’s G = {</a:t>
            </a:r>
            <a:r>
              <a:rPr lang="en-US" sz="2000" dirty="0" err="1"/>
              <a:t>i</a:t>
            </a:r>
            <a:r>
              <a:rPr lang="en-CA" sz="2000" dirty="0"/>
              <a:t>∈{1…n}: coordinates on which the algorithm outputs SORTED}</a:t>
            </a:r>
          </a:p>
          <a:p>
            <a:pPr marL="0" indent="0">
              <a:buNone/>
            </a:pPr>
            <a:r>
              <a:rPr lang="en-CA" sz="2000" dirty="0"/>
              <a:t>Note that |G| = </a:t>
            </a:r>
            <a:r>
              <a:rPr lang="en-US" sz="2000" dirty="0"/>
              <a:t>(1-</a:t>
            </a:r>
            <a:r>
              <a:rPr lang="el-GR" sz="2000" dirty="0"/>
              <a:t>ε</a:t>
            </a:r>
            <a:r>
              <a:rPr lang="en-US" sz="2000" dirty="0"/>
              <a:t>)n.</a:t>
            </a:r>
            <a:endParaRPr lang="en-CA" sz="2000" dirty="0"/>
          </a:p>
          <a:p>
            <a:pPr marL="0" indent="0">
              <a:buNone/>
            </a:pPr>
            <a:r>
              <a:rPr lang="en-US" sz="2000" u="sng" dirty="0"/>
              <a:t>Claim</a:t>
            </a:r>
            <a:r>
              <a:rPr lang="en-US" sz="2000" dirty="0"/>
              <a:t>: A is sorted on the coordinates of G.</a:t>
            </a:r>
          </a:p>
          <a:p>
            <a:pPr marL="0" indent="0">
              <a:buNone/>
            </a:pPr>
            <a:r>
              <a:rPr lang="en-US" sz="2000" u="sng" dirty="0"/>
              <a:t>Proof of Claim</a:t>
            </a:r>
            <a:r>
              <a:rPr lang="en-US" sz="2000" dirty="0"/>
              <a:t>:</a:t>
            </a:r>
          </a:p>
          <a:p>
            <a:pPr marL="0" indent="0">
              <a:buNone/>
            </a:pPr>
            <a:r>
              <a:rPr lang="en-US" sz="2000" dirty="0"/>
              <a:t>Fix </a:t>
            </a:r>
            <a:r>
              <a:rPr lang="en-US" sz="2000" dirty="0" err="1"/>
              <a:t>i</a:t>
            </a:r>
            <a:r>
              <a:rPr lang="en-US" sz="2000" dirty="0"/>
              <a:t>&lt;j two coordinates in G. We want to show that A[</a:t>
            </a:r>
            <a:r>
              <a:rPr lang="en-US" sz="2000" dirty="0" err="1"/>
              <a:t>i</a:t>
            </a:r>
            <a:r>
              <a:rPr lang="en-US" sz="2000" dirty="0"/>
              <a:t>]&lt;A[j].</a:t>
            </a:r>
          </a:p>
          <a:p>
            <a:pPr marL="0" indent="0">
              <a:buNone/>
            </a:pPr>
            <a:r>
              <a:rPr lang="en-US" sz="2000" dirty="0"/>
              <a:t>Consider the “splits” leading to </a:t>
            </a:r>
            <a:r>
              <a:rPr lang="en-US" sz="2000" dirty="0" err="1"/>
              <a:t>i</a:t>
            </a:r>
            <a:r>
              <a:rPr lang="en-US" sz="2000" dirty="0"/>
              <a:t> and splits leading to j.</a:t>
            </a:r>
          </a:p>
          <a:p>
            <a:pPr marL="0" indent="0">
              <a:buNone/>
            </a:pPr>
            <a:endParaRPr lang="en-US" sz="2000" u="sng" dirty="0"/>
          </a:p>
          <a:p>
            <a:pPr marL="0" indent="0">
              <a:buNone/>
            </a:pPr>
            <a:r>
              <a:rPr lang="en-US" sz="2000" u="sng" dirty="0"/>
              <a:t>For example</a:t>
            </a:r>
            <a:r>
              <a:rPr lang="en-US" sz="2000" dirty="0"/>
              <a:t>: suppose </a:t>
            </a:r>
            <a:r>
              <a:rPr lang="en-US" sz="2000" dirty="0" err="1"/>
              <a:t>i</a:t>
            </a:r>
            <a:r>
              <a:rPr lang="en-US" sz="2000" dirty="0"/>
              <a:t> = n/8 and j =3n/8</a:t>
            </a:r>
          </a:p>
          <a:p>
            <a:pPr marL="0" indent="0">
              <a:buNone/>
            </a:pPr>
            <a:r>
              <a:rPr lang="en-US" sz="2000" dirty="0"/>
              <a:t>Then the “splits” for </a:t>
            </a:r>
            <a:r>
              <a:rPr lang="en-US" sz="2000" dirty="0" err="1"/>
              <a:t>i</a:t>
            </a:r>
            <a:r>
              <a:rPr lang="en-US" sz="2000" dirty="0"/>
              <a:t> are: n/2, n/4, n/8</a:t>
            </a:r>
          </a:p>
          <a:p>
            <a:pPr marL="0" indent="0">
              <a:buNone/>
            </a:pPr>
            <a:r>
              <a:rPr lang="en-US" sz="2000" dirty="0"/>
              <a:t>And the “splits” for j are: n/2, n/4, 3n/8</a:t>
            </a:r>
          </a:p>
          <a:p>
            <a:pPr marL="0" indent="0">
              <a:buNone/>
            </a:pPr>
            <a:r>
              <a:rPr lang="en-US" sz="2000" dirty="0"/>
              <a:t>Since the binary search finds both </a:t>
            </a:r>
            <a:r>
              <a:rPr lang="en-US" sz="2000" dirty="0" err="1"/>
              <a:t>i</a:t>
            </a:r>
            <a:r>
              <a:rPr lang="en-US" sz="2000" dirty="0"/>
              <a:t> and j it follows that A[</a:t>
            </a:r>
            <a:r>
              <a:rPr lang="en-US" sz="2000" dirty="0" err="1"/>
              <a:t>i</a:t>
            </a:r>
            <a:r>
              <a:rPr lang="en-US" sz="2000" dirty="0"/>
              <a:t>] &lt; A[n/4] &lt; A[j].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Sublinear Time Algorithms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14733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3600" dirty="0"/>
              <a:t>Testing if an array is sorted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u="sng" dirty="0"/>
              <a:t>Example</a:t>
            </a:r>
            <a:r>
              <a:rPr lang="en-US" sz="1800" dirty="0"/>
              <a:t>: suppose </a:t>
            </a:r>
            <a:r>
              <a:rPr lang="en-US" sz="1800" dirty="0" err="1"/>
              <a:t>i</a:t>
            </a:r>
            <a:r>
              <a:rPr lang="en-US" sz="1800" dirty="0"/>
              <a:t> = n/8 and j =3n/8</a:t>
            </a:r>
          </a:p>
          <a:p>
            <a:pPr marL="0" indent="0">
              <a:buNone/>
            </a:pPr>
            <a:r>
              <a:rPr lang="en-US" sz="1800" dirty="0"/>
              <a:t>Then the “splits” for </a:t>
            </a:r>
            <a:r>
              <a:rPr lang="en-US" sz="1800" dirty="0" err="1"/>
              <a:t>i</a:t>
            </a:r>
            <a:r>
              <a:rPr lang="en-US" sz="1800" dirty="0"/>
              <a:t> are: n/2, n/4, n/8</a:t>
            </a:r>
          </a:p>
          <a:p>
            <a:pPr marL="0" indent="0">
              <a:buNone/>
            </a:pPr>
            <a:r>
              <a:rPr lang="en-US" sz="1800" dirty="0"/>
              <a:t>And the “splits” for j are: n/2, n/4, 3n/8</a:t>
            </a:r>
          </a:p>
          <a:p>
            <a:pPr marL="0" indent="0">
              <a:buNone/>
            </a:pPr>
            <a:r>
              <a:rPr lang="en-US" sz="1800" u="sng" dirty="0"/>
              <a:t>Binary search for A[</a:t>
            </a:r>
            <a:r>
              <a:rPr lang="en-US" sz="1800" u="sng" dirty="0" err="1"/>
              <a:t>i</a:t>
            </a:r>
            <a:r>
              <a:rPr lang="en-US" sz="1800" u="sng" dirty="0"/>
              <a:t>]</a:t>
            </a:r>
            <a:r>
              <a:rPr lang="en-US" sz="1800" dirty="0"/>
              <a:t>:</a:t>
            </a:r>
          </a:p>
          <a:p>
            <a:r>
              <a:rPr lang="en-US" sz="1800" dirty="0"/>
              <a:t>Look at A[n/2], we know that </a:t>
            </a:r>
            <a:r>
              <a:rPr lang="en-US" sz="1800" dirty="0" err="1"/>
              <a:t>BinSearch</a:t>
            </a:r>
            <a:r>
              <a:rPr lang="en-US" sz="1800" dirty="0"/>
              <a:t> reached </a:t>
            </a:r>
            <a:r>
              <a:rPr lang="en-US" sz="1800" dirty="0" err="1"/>
              <a:t>i</a:t>
            </a:r>
            <a:r>
              <a:rPr lang="en-US" sz="1800" dirty="0"/>
              <a:t>=n/8.</a:t>
            </a:r>
          </a:p>
          <a:p>
            <a:r>
              <a:rPr lang="en-US" sz="1800" dirty="0"/>
              <a:t>It mean that A[</a:t>
            </a:r>
            <a:r>
              <a:rPr lang="en-US" sz="1800" dirty="0" err="1"/>
              <a:t>i</a:t>
            </a:r>
            <a:r>
              <a:rPr lang="en-US" sz="1800" dirty="0"/>
              <a:t>] &lt; A[n/2]</a:t>
            </a:r>
          </a:p>
          <a:p>
            <a:r>
              <a:rPr lang="en-US" sz="1800" dirty="0"/>
              <a:t>Next we go to n/4: Look at A[n/4]. We know that </a:t>
            </a:r>
            <a:r>
              <a:rPr lang="en-US" sz="1800" dirty="0" err="1"/>
              <a:t>BinSearch</a:t>
            </a:r>
            <a:r>
              <a:rPr lang="en-US" sz="1800" dirty="0"/>
              <a:t> reached </a:t>
            </a:r>
            <a:r>
              <a:rPr lang="en-US" sz="1800" dirty="0" err="1"/>
              <a:t>i</a:t>
            </a:r>
            <a:r>
              <a:rPr lang="en-US" sz="1800" dirty="0"/>
              <a:t>=n/8.</a:t>
            </a:r>
          </a:p>
          <a:p>
            <a:r>
              <a:rPr lang="en-US" sz="1800" dirty="0"/>
              <a:t>It means that </a:t>
            </a:r>
            <a:r>
              <a:rPr lang="en-US" sz="1800" b="1" u="sng" dirty="0">
                <a:solidFill>
                  <a:srgbClr val="FF0000"/>
                </a:solidFill>
              </a:rPr>
              <a:t>A[</a:t>
            </a:r>
            <a:r>
              <a:rPr lang="en-US" sz="1800" b="1" u="sng" dirty="0" err="1">
                <a:solidFill>
                  <a:srgbClr val="FF0000"/>
                </a:solidFill>
              </a:rPr>
              <a:t>i</a:t>
            </a:r>
            <a:r>
              <a:rPr lang="en-US" sz="1800" b="1" u="sng" dirty="0">
                <a:solidFill>
                  <a:srgbClr val="FF0000"/>
                </a:solidFill>
              </a:rPr>
              <a:t>] &lt; A[n/4]</a:t>
            </a:r>
            <a:r>
              <a:rPr lang="en-US" sz="1800" dirty="0"/>
              <a:t>.</a:t>
            </a:r>
          </a:p>
          <a:p>
            <a:pPr marL="0" indent="0">
              <a:buNone/>
            </a:pPr>
            <a:r>
              <a:rPr lang="en-US" sz="1800" u="sng" dirty="0"/>
              <a:t>Binary search for A[j]</a:t>
            </a:r>
            <a:r>
              <a:rPr lang="en-US" sz="1800" dirty="0"/>
              <a:t>:</a:t>
            </a:r>
          </a:p>
          <a:p>
            <a:r>
              <a:rPr lang="en-US" sz="1800" dirty="0"/>
              <a:t>Look at A[n/2], we know that </a:t>
            </a:r>
            <a:r>
              <a:rPr lang="en-US" sz="1800" dirty="0" err="1"/>
              <a:t>BinSearch</a:t>
            </a:r>
            <a:r>
              <a:rPr lang="en-US" sz="1800" dirty="0"/>
              <a:t> reached j=3n/8.</a:t>
            </a:r>
          </a:p>
          <a:p>
            <a:r>
              <a:rPr lang="en-US" sz="1800" dirty="0"/>
              <a:t>It mean that A[j] &lt; A[n/2]</a:t>
            </a:r>
          </a:p>
          <a:p>
            <a:r>
              <a:rPr lang="en-US" sz="1800" dirty="0"/>
              <a:t>Look at A[n/4], and we know that </a:t>
            </a:r>
            <a:r>
              <a:rPr lang="en-US" sz="1800" dirty="0" err="1"/>
              <a:t>BinSearch</a:t>
            </a:r>
            <a:r>
              <a:rPr lang="en-US" sz="1800" dirty="0"/>
              <a:t> reached j=3n/8.</a:t>
            </a:r>
          </a:p>
          <a:p>
            <a:r>
              <a:rPr lang="en-US" sz="1800" dirty="0"/>
              <a:t>It means that </a:t>
            </a:r>
            <a:r>
              <a:rPr lang="en-US" sz="1800" b="1" u="sng" dirty="0">
                <a:solidFill>
                  <a:srgbClr val="FF0000"/>
                </a:solidFill>
              </a:rPr>
              <a:t>A[n/4] &lt; A[j]</a:t>
            </a:r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Sublinear Time Algorithms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16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00784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3600" dirty="0"/>
              <a:t>Testing if an array is sorted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/>
              <a:t>Let’s G = {</a:t>
            </a:r>
            <a:r>
              <a:rPr lang="en-US" sz="2000" dirty="0" err="1"/>
              <a:t>i</a:t>
            </a:r>
            <a:r>
              <a:rPr lang="en-CA" sz="2000" dirty="0"/>
              <a:t>∈{1…n}: coordinates on which the algorithm outputs SORTED}</a:t>
            </a:r>
          </a:p>
          <a:p>
            <a:pPr marL="0" indent="0">
              <a:buNone/>
            </a:pPr>
            <a:r>
              <a:rPr lang="en-CA" sz="2000" dirty="0"/>
              <a:t>Note that |G| = </a:t>
            </a:r>
            <a:r>
              <a:rPr lang="en-US" sz="2000" dirty="0"/>
              <a:t>(1-</a:t>
            </a:r>
            <a:r>
              <a:rPr lang="el-GR" sz="2000" dirty="0"/>
              <a:t>ε</a:t>
            </a:r>
            <a:r>
              <a:rPr lang="en-US" sz="2000" dirty="0"/>
              <a:t>)n.</a:t>
            </a:r>
            <a:endParaRPr lang="en-CA" sz="2000" dirty="0"/>
          </a:p>
          <a:p>
            <a:pPr marL="0" indent="0">
              <a:buNone/>
            </a:pPr>
            <a:r>
              <a:rPr lang="en-US" sz="2000" u="sng" dirty="0"/>
              <a:t>Claim</a:t>
            </a:r>
            <a:r>
              <a:rPr lang="en-US" sz="2000" dirty="0"/>
              <a:t>: A is sorted on the coordinates of G.</a:t>
            </a:r>
          </a:p>
          <a:p>
            <a:pPr marL="0" indent="0">
              <a:buNone/>
            </a:pPr>
            <a:r>
              <a:rPr lang="en-US" sz="2000" u="sng" dirty="0"/>
              <a:t>Proof of Claim</a:t>
            </a:r>
            <a:r>
              <a:rPr lang="en-US" sz="2000" dirty="0"/>
              <a:t>: Fix </a:t>
            </a:r>
            <a:r>
              <a:rPr lang="en-US" sz="2000" dirty="0" err="1"/>
              <a:t>i</a:t>
            </a:r>
            <a:r>
              <a:rPr lang="en-US" sz="2000" dirty="0"/>
              <a:t>&lt;j two coordinates in G. We show that A[</a:t>
            </a:r>
            <a:r>
              <a:rPr lang="en-US" sz="2000" dirty="0" err="1"/>
              <a:t>i</a:t>
            </a:r>
            <a:r>
              <a:rPr lang="en-US" sz="2000" dirty="0"/>
              <a:t>]&lt;A[j].</a:t>
            </a:r>
          </a:p>
          <a:p>
            <a:pPr marL="0" indent="0">
              <a:buNone/>
            </a:pPr>
            <a:r>
              <a:rPr lang="en-US" sz="2000" dirty="0"/>
              <a:t>Consider the “splits” leading to </a:t>
            </a:r>
            <a:r>
              <a:rPr lang="en-US" sz="2000" dirty="0" err="1"/>
              <a:t>i</a:t>
            </a:r>
            <a:r>
              <a:rPr lang="en-US" sz="2000" dirty="0"/>
              <a:t> and splits leading to j.</a:t>
            </a:r>
          </a:p>
          <a:p>
            <a:pPr marL="0" indent="0">
              <a:buNone/>
            </a:pPr>
            <a:r>
              <a:rPr lang="en-US" sz="2000" dirty="0"/>
              <a:t>For example, the first “splits” is n/2 for both.</a:t>
            </a:r>
          </a:p>
          <a:p>
            <a:pPr marL="0" indent="0">
              <a:buNone/>
            </a:pPr>
            <a:r>
              <a:rPr lang="en-US" sz="2000" dirty="0"/>
              <a:t>Let k be their last common split.</a:t>
            </a:r>
          </a:p>
          <a:p>
            <a:pPr marL="0" indent="0">
              <a:buNone/>
            </a:pPr>
            <a:r>
              <a:rPr lang="en-US" sz="2000" dirty="0"/>
              <a:t>Since the binary search finds both </a:t>
            </a:r>
            <a:r>
              <a:rPr lang="en-US" sz="2000" dirty="0" err="1"/>
              <a:t>i</a:t>
            </a:r>
            <a:r>
              <a:rPr lang="en-US" sz="2000" dirty="0"/>
              <a:t> and j it follows that A[</a:t>
            </a:r>
            <a:r>
              <a:rPr lang="en-US" sz="2000" dirty="0" err="1"/>
              <a:t>i</a:t>
            </a:r>
            <a:r>
              <a:rPr lang="en-US" sz="2000" dirty="0"/>
              <a:t>] &lt; A[k] &lt; A[j].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Therefore, A is sorted on G.</a:t>
            </a:r>
          </a:p>
          <a:p>
            <a:pPr marL="0" indent="0">
              <a:buNone/>
            </a:pPr>
            <a:r>
              <a:rPr lang="en-US" sz="2000" dirty="0"/>
              <a:t>Since |G| = (1-</a:t>
            </a:r>
            <a:r>
              <a:rPr lang="el-GR" sz="2000" dirty="0"/>
              <a:t>ε</a:t>
            </a:r>
            <a:r>
              <a:rPr lang="en-US" sz="2000" dirty="0"/>
              <a:t>)n, it follows that A is “(1-</a:t>
            </a:r>
            <a:r>
              <a:rPr lang="el-GR" sz="2000" dirty="0"/>
              <a:t>ε</a:t>
            </a:r>
            <a:r>
              <a:rPr lang="en-US" sz="2000" dirty="0"/>
              <a:t>)-sorted”.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Sublinear Time Algorithms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17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32037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3600" dirty="0"/>
              <a:t>Sublinear time algorithms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/>
              <a:t>A fascinating research area that studies algorithms that</a:t>
            </a:r>
          </a:p>
          <a:p>
            <a:pPr marL="457200" indent="-457200">
              <a:buAutoNum type="arabicParenR"/>
            </a:pPr>
            <a:r>
              <a:rPr lang="en-US" sz="2000" dirty="0"/>
              <a:t>read only tiny portion of the input</a:t>
            </a:r>
          </a:p>
          <a:p>
            <a:pPr marL="457200" indent="-457200">
              <a:buAutoNum type="arabicParenR"/>
            </a:pPr>
            <a:r>
              <a:rPr lang="en-US" sz="2000" dirty="0"/>
              <a:t>learn meaningful information about it.</a:t>
            </a:r>
          </a:p>
          <a:p>
            <a:pPr marL="0" indent="0">
              <a:buNone/>
            </a:pPr>
            <a:br>
              <a:rPr lang="en-US" sz="2000" dirty="0"/>
            </a:br>
            <a:r>
              <a:rPr lang="en-US" sz="2000" dirty="0"/>
              <a:t>Applied to every area studied by general algorithms:</a:t>
            </a:r>
          </a:p>
          <a:p>
            <a:r>
              <a:rPr lang="en-US" sz="2000" dirty="0"/>
              <a:t>Graphs</a:t>
            </a:r>
          </a:p>
          <a:p>
            <a:r>
              <a:rPr lang="en-US" sz="2000" dirty="0"/>
              <a:t>Arrays</a:t>
            </a:r>
          </a:p>
          <a:p>
            <a:r>
              <a:rPr lang="en-US" sz="2000" dirty="0"/>
              <a:t>Functions</a:t>
            </a:r>
          </a:p>
          <a:p>
            <a:r>
              <a:rPr lang="en-US" sz="2000" dirty="0"/>
              <a:t>Distributions</a:t>
            </a:r>
          </a:p>
          <a:p>
            <a:endParaRPr lang="en-US" sz="2000" dirty="0"/>
          </a:p>
          <a:p>
            <a:pPr marL="0" indent="0">
              <a:buNone/>
            </a:pPr>
            <a:r>
              <a:rPr lang="en-US" sz="2000" dirty="0"/>
              <a:t>If you are interested, I’ll be happy to tell you </a:t>
            </a:r>
            <a:r>
              <a:rPr lang="en-US" sz="2000"/>
              <a:t>more about it.</a:t>
            </a: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Sublinear Time Algorithms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18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47177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96546"/>
            <a:ext cx="7886700" cy="1325563"/>
          </a:xfrm>
        </p:spPr>
        <p:txBody>
          <a:bodyPr/>
          <a:lstStyle/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n-GB" altLang="en-US" sz="3600" dirty="0"/>
              <a:t>Sublinear Time Algorithms</a:t>
            </a:r>
            <a:endParaRPr lang="en-US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40380" y="6402707"/>
            <a:ext cx="3063240" cy="272414"/>
          </a:xfrm>
        </p:spPr>
        <p:txBody>
          <a:bodyPr/>
          <a:lstStyle/>
          <a:p>
            <a:r>
              <a:rPr lang="en-US" dirty="0"/>
              <a:t>Sublinear Time Algorithms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65570" y="6402707"/>
            <a:ext cx="2042160" cy="272414"/>
          </a:xfrm>
        </p:spPr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2</a:t>
            </a:fld>
            <a:endParaRPr lang="en-US" alt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28650" y="1862570"/>
            <a:ext cx="78867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CA" altLang="en-US" sz="2000" dirty="0"/>
              <a:t>There are many scenarios where we get a large input, and would like to get a meaningful information about it without reading the entire input.</a:t>
            </a:r>
          </a:p>
          <a:p>
            <a:pPr marL="0" indent="0">
              <a:buNone/>
            </a:pPr>
            <a:endParaRPr lang="en-CA" sz="2000" dirty="0"/>
          </a:p>
          <a:p>
            <a:pPr marL="0" indent="0">
              <a:buNone/>
            </a:pPr>
            <a:r>
              <a:rPr lang="en-CA" sz="2000" dirty="0"/>
              <a:t>In the beginning this may seem impossible. How can I say anything meaningful without reading the input.</a:t>
            </a:r>
          </a:p>
          <a:p>
            <a:pPr marL="0" indent="0">
              <a:buNone/>
            </a:pPr>
            <a:endParaRPr lang="en-CA" sz="2000" dirty="0"/>
          </a:p>
          <a:p>
            <a:pPr marL="0" indent="0">
              <a:buNone/>
            </a:pPr>
            <a:r>
              <a:rPr lang="en-CA" sz="2000" dirty="0"/>
              <a:t>However, statisticians do it all the time when running polls.</a:t>
            </a:r>
          </a:p>
          <a:p>
            <a:pPr marL="0" indent="0">
              <a:buNone/>
            </a:pPr>
            <a:endParaRPr lang="en-CA" sz="2000" dirty="0"/>
          </a:p>
          <a:p>
            <a:pPr marL="0" indent="0">
              <a:buNone/>
            </a:pPr>
            <a:r>
              <a:rPr lang="en-CA" sz="2000" dirty="0"/>
              <a:t>Sublinear time algorithms combine between statistics and (sometimes very sophisticated) algorithms.</a:t>
            </a:r>
          </a:p>
        </p:txBody>
      </p:sp>
    </p:spTree>
    <p:extLst>
      <p:ext uri="{BB962C8B-B14F-4D97-AF65-F5344CB8AC3E}">
        <p14:creationId xmlns:p14="http://schemas.microsoft.com/office/powerpoint/2010/main" val="993534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altLang="en-US" sz="4800" dirty="0"/>
              <a:t>First Example</a:t>
            </a:r>
            <a:br>
              <a:rPr lang="en-GB" altLang="en-US" sz="4800" dirty="0"/>
            </a:br>
            <a:r>
              <a:rPr lang="en-GB" altLang="en-US" sz="4800" dirty="0"/>
              <a:t>Estimating the fraction of 1’s in a string</a:t>
            </a:r>
            <a:endParaRPr lang="en-US" sz="4800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Sublinear Time Algorithms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593083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Estimating the number of 1’s in a string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u="sng" dirty="0"/>
              <a:t>Input</a:t>
            </a:r>
            <a:r>
              <a:rPr lang="en-US" sz="2000" dirty="0"/>
              <a:t>: An n-bit string x</a:t>
            </a:r>
          </a:p>
          <a:p>
            <a:pPr marL="0" indent="0">
              <a:buNone/>
            </a:pPr>
            <a:r>
              <a:rPr lang="en-US" sz="2000" u="sng" dirty="0"/>
              <a:t>Goal</a:t>
            </a:r>
            <a:r>
              <a:rPr lang="en-US" sz="2000" dirty="0"/>
              <a:t>: Compute the number of ones in x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We can read the entire input and count the number of 1’s</a:t>
            </a:r>
          </a:p>
          <a:p>
            <a:pPr marL="0" indent="0">
              <a:buNone/>
            </a:pPr>
            <a:r>
              <a:rPr lang="en-US" sz="2000" dirty="0"/>
              <a:t>The runtime time is O(n).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Can we do it faster?</a:t>
            </a:r>
          </a:p>
          <a:p>
            <a:pPr marL="0" indent="0">
              <a:buNone/>
            </a:pPr>
            <a:r>
              <a:rPr lang="en-US" sz="2000" dirty="0"/>
              <a:t>Well, if we allow small error, then we certainly can.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Sublinear Time Algorithms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80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Estimating the number of 1’s in a string</a:t>
            </a:r>
            <a:endParaRPr lang="en-CA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en-US" sz="2000" u="sng" dirty="0"/>
                  <a:t>Input</a:t>
                </a:r>
                <a:r>
                  <a:rPr lang="en-US" sz="2000" dirty="0"/>
                  <a:t>: An n-bit string s</a:t>
                </a:r>
              </a:p>
              <a:p>
                <a:pPr marL="0" indent="0">
                  <a:buNone/>
                </a:pPr>
                <a:r>
                  <a:rPr lang="en-US" sz="2000" u="sng" dirty="0"/>
                  <a:t>Goal</a:t>
                </a:r>
                <a:r>
                  <a:rPr lang="en-US" sz="2000" dirty="0"/>
                  <a:t>: Compute approximately the number of ones in s</a:t>
                </a:r>
              </a:p>
              <a:p>
                <a:pPr marL="0" indent="0">
                  <a:buNone/>
                </a:pPr>
                <a:endParaRPr lang="en-US" sz="2000" u="sng" dirty="0"/>
              </a:p>
              <a:p>
                <a:pPr marL="0" indent="0">
                  <a:buNone/>
                </a:pPr>
                <a:r>
                  <a:rPr lang="en-US" sz="2000" u="sng" dirty="0"/>
                  <a:t>Algorithm</a:t>
                </a:r>
                <a:r>
                  <a:rPr lang="en-US" sz="2000" dirty="0"/>
                  <a:t>: Let k be a parameter.</a:t>
                </a:r>
              </a:p>
              <a:p>
                <a:pPr marL="0" indent="0">
                  <a:buNone/>
                </a:pPr>
                <a:r>
                  <a:rPr lang="en-US" sz="2000" dirty="0"/>
                  <a:t>Sample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,…,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m:rPr>
                        <m:lit/>
                      </m:rPr>
                      <a:rPr lang="en-US" sz="2000" b="0" i="1" smtClean="0">
                        <a:latin typeface="Cambria Math" panose="02040503050406030204" pitchFamily="18" charset="0"/>
                      </a:rPr>
                      <m:t>{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1,…, 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m:rPr>
                        <m:lit/>
                      </m:rPr>
                      <a:rPr lang="en-US" sz="2000" b="0" i="1" smtClean="0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r>
                  <a:rPr lang="en-US" sz="2000" dirty="0"/>
                  <a:t> uniformly independently of each other.</a:t>
                </a:r>
              </a:p>
              <a:p>
                <a:pPr marL="0" indent="0">
                  <a:buNone/>
                </a:pPr>
                <a:r>
                  <a:rPr lang="en-US" sz="2000" dirty="0"/>
                  <a:t>Read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𝑠</m:t>
                    </m:r>
                    <m:d>
                      <m:dPr>
                        <m:begChr m:val="["/>
                        <m:endChr m:val="]"/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𝑠</m:t>
                    </m:r>
                    <m:d>
                      <m:dPr>
                        <m:begChr m:val="["/>
                        <m:endChr m:val="]"/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d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,…,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𝑠</m:t>
                    </m:r>
                    <m:d>
                      <m:dPr>
                        <m:begChr m:val="["/>
                        <m:endChr m:val="]"/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b>
                        </m:sSub>
                      </m:e>
                    </m:d>
                  </m:oMath>
                </a14:m>
                <a:endParaRPr lang="en-US" sz="2000" dirty="0"/>
              </a:p>
              <a:p>
                <a:pPr marL="0" indent="0">
                  <a:buNone/>
                </a:pPr>
                <a:r>
                  <a:rPr lang="en-US" sz="2000" dirty="0"/>
                  <a:t>Output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⋅</m:t>
                    </m:r>
                    <m:f>
                      <m:f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[</m:t>
                        </m:r>
                        <m:sSub>
                          <m:sSub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]+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e>
                              <m:sub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e>
                        </m:d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+…+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e>
                              <m:sub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</m:sub>
                            </m:sSub>
                          </m:e>
                        </m:d>
                      </m:num>
                      <m:den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den>
                    </m:f>
                  </m:oMath>
                </a14:m>
                <a:endParaRPr lang="en-US" sz="2000" dirty="0"/>
              </a:p>
              <a:p>
                <a:pPr marL="0" indent="0">
                  <a:buNone/>
                </a:pPr>
                <a:r>
                  <a:rPr lang="en-US" sz="2000" u="sng" dirty="0"/>
                  <a:t>Theorem</a:t>
                </a:r>
                <a:r>
                  <a:rPr lang="en-US" sz="2000" dirty="0"/>
                  <a:t>: Fix an error parameter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𝜖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&gt;0</m:t>
                    </m:r>
                  </m:oMath>
                </a14:m>
                <a:r>
                  <a:rPr lang="en-US" sz="2000" dirty="0"/>
                  <a:t>, and let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𝐿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m:rPr>
                        <m:lit/>
                      </m:rPr>
                      <a:rPr lang="en-US" sz="2000" b="0" i="1" smtClean="0">
                        <a:latin typeface="Cambria Math" panose="02040503050406030204" pitchFamily="18" charset="0"/>
                      </a:rPr>
                      <m:t>{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1,…,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m:rPr>
                        <m:lit/>
                      </m:rPr>
                      <a:rPr lang="en-US" sz="2000" b="0" i="1" smtClean="0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r>
                  <a:rPr lang="en-US" sz="2000" dirty="0"/>
                  <a:t> be the number of ones in s. Then,</a:t>
                </a: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000">
                              <a:latin typeface="Cambria Math" panose="02040503050406030204" pitchFamily="18" charset="0"/>
                            </a:rPr>
                            <m:t>Pr</m:t>
                          </m:r>
                        </m:fName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𝑂𝑢𝑡𝑝𝑢𝑡</m:t>
                                  </m:r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𝐿</m:t>
                                  </m:r>
                                </m:e>
                              </m:d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&gt;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𝜖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d>
                        </m:e>
                      </m:func>
                      <m:r>
                        <a:rPr lang="en-US" sz="2000" i="1">
                          <a:latin typeface="Cambria Math" panose="02040503050406030204" pitchFamily="18" charset="0"/>
                        </a:rPr>
                        <m:t>&lt;2⋅</m:t>
                      </m:r>
                      <m:sSup>
                        <m:sSup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𝜖</m:t>
                                  </m:r>
                                </m:e>
                                <m:sup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num>
                            <m:den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den>
                          </m:f>
                        </m:sup>
                      </m:sSup>
                    </m:oMath>
                  </m:oMathPara>
                </a14:m>
                <a:endParaRPr lang="en-US" sz="2000" dirty="0"/>
              </a:p>
              <a:p>
                <a:pPr marL="0" indent="0">
                  <a:buNone/>
                </a:pPr>
                <a:r>
                  <a:rPr lang="en-US" sz="2000" dirty="0"/>
                  <a:t>In particular, for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=9/</m:t>
                    </m:r>
                    <m:sSup>
                      <m:sSup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𝜖</m:t>
                        </m:r>
                      </m:e>
                      <m:sup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000" dirty="0"/>
                  <a:t> we have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000">
                            <a:latin typeface="Cambria Math" panose="02040503050406030204" pitchFamily="18" charset="0"/>
                          </a:rPr>
                          <m:t>Pr</m:t>
                        </m:r>
                      </m:fName>
                      <m:e>
                        <m:d>
                          <m:dPr>
                            <m:begChr m:val="["/>
                            <m:endChr m:val="]"/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d>
                              <m:dPr>
                                <m:begChr m:val="|"/>
                                <m:endChr m:val="|"/>
                                <m:ctrlPr>
                                  <a:rPr lang="en-US" sz="20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𝑂𝑢𝑡𝑝𝑢𝑡</m:t>
                                </m:r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𝐿</m:t>
                                </m:r>
                              </m:e>
                            </m:d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&gt;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𝜖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d>
                      </m:e>
                    </m:func>
                    <m:r>
                      <a:rPr lang="en-US" sz="2000" i="1">
                        <a:latin typeface="Cambria Math" panose="02040503050406030204" pitchFamily="18" charset="0"/>
                      </a:rPr>
                      <m:t>&lt;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0.1</m:t>
                    </m:r>
                  </m:oMath>
                </a14:m>
                <a:endParaRPr lang="en-US" sz="2000" dirty="0"/>
              </a:p>
              <a:p>
                <a:pPr marL="0" indent="0">
                  <a:buNone/>
                </a:pPr>
                <a:endParaRPr lang="en-US" sz="20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773" t="-1401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Sublinear Time Algorithms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5</a:t>
            </a:fld>
            <a:endParaRPr lang="en-US" altLang="en-US"/>
          </a:p>
        </p:txBody>
      </p:sp>
      <p:sp>
        <p:nvSpPr>
          <p:cNvPr id="6" name="Rounded Rectangle 8">
            <a:extLst>
              <a:ext uri="{FF2B5EF4-FFF2-40B4-BE49-F238E27FC236}">
                <a16:creationId xmlns:a16="http://schemas.microsoft.com/office/drawing/2014/main" id="{2BD4A875-5957-4C4E-AAD2-3767D80EC8C5}"/>
              </a:ext>
            </a:extLst>
          </p:cNvPr>
          <p:cNvSpPr/>
          <p:nvPr/>
        </p:nvSpPr>
        <p:spPr>
          <a:xfrm>
            <a:off x="4471987" y="3733800"/>
            <a:ext cx="3971925" cy="6858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The algorithm outputs</a:t>
            </a:r>
            <a:br>
              <a:rPr lang="en-US" sz="2000" dirty="0"/>
            </a:br>
            <a:r>
              <a:rPr lang="en-US" sz="2000" dirty="0"/>
              <a:t>a close answer with high probability</a:t>
            </a:r>
            <a:endParaRPr lang="en-US" sz="2000" baseline="30000" dirty="0"/>
          </a:p>
        </p:txBody>
      </p:sp>
    </p:spTree>
    <p:extLst>
      <p:ext uri="{BB962C8B-B14F-4D97-AF65-F5344CB8AC3E}">
        <p14:creationId xmlns:p14="http://schemas.microsoft.com/office/powerpoint/2010/main" val="1221708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Estimating the number of 1’s in a string</a:t>
            </a:r>
            <a:endParaRPr lang="en-CA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en-US" sz="2000" u="sng" dirty="0"/>
                  <a:t>Theorem</a:t>
                </a:r>
                <a:r>
                  <a:rPr lang="en-US" sz="2000" dirty="0"/>
                  <a:t>: Fix an error parameter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𝜖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&gt;0</m:t>
                    </m:r>
                  </m:oMath>
                </a14:m>
                <a:r>
                  <a:rPr lang="en-US" sz="2000" dirty="0"/>
                  <a:t>, and let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𝐿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m:rPr>
                        <m:lit/>
                      </m:rPr>
                      <a:rPr lang="en-US" sz="2000" b="0" i="1" smtClean="0">
                        <a:latin typeface="Cambria Math" panose="02040503050406030204" pitchFamily="18" charset="0"/>
                      </a:rPr>
                      <m:t>{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1,…,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m:rPr>
                        <m:lit/>
                      </m:rPr>
                      <a:rPr lang="en-US" sz="2000" b="0" i="1" smtClean="0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r>
                  <a:rPr lang="en-US" sz="2000" dirty="0"/>
                  <a:t> be the number of ones in s. Then, for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=9/</m:t>
                    </m:r>
                    <m:sSup>
                      <m:sSup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𝜖</m:t>
                        </m:r>
                      </m:e>
                      <m:sup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000" dirty="0"/>
                  <a:t> we have</a:t>
                </a: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000">
                              <a:latin typeface="Cambria Math" panose="02040503050406030204" pitchFamily="18" charset="0"/>
                            </a:rPr>
                            <m:t>Pr</m:t>
                          </m:r>
                        </m:fName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𝑂𝑢𝑡𝑝𝑢𝑡</m:t>
                                  </m:r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𝐿</m:t>
                                  </m:r>
                                </m:e>
                              </m:d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&gt;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𝜖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d>
                        </m:e>
                      </m:func>
                      <m:r>
                        <a:rPr lang="en-US" sz="2000" i="1">
                          <a:latin typeface="Cambria Math" panose="02040503050406030204" pitchFamily="18" charset="0"/>
                        </a:rPr>
                        <m:t>&lt;2⋅</m:t>
                      </m:r>
                      <m:sSup>
                        <m:sSup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𝜖</m:t>
                                  </m:r>
                                </m:e>
                                <m:sup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num>
                            <m:den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den>
                          </m:f>
                        </m:sup>
                      </m:sSup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&lt;0.1</m:t>
                      </m:r>
                    </m:oMath>
                  </m:oMathPara>
                </a14:m>
                <a:endParaRPr lang="en-US" sz="2000" dirty="0"/>
              </a:p>
              <a:p>
                <a:pPr marL="0" indent="0">
                  <a:buNone/>
                </a:pPr>
                <a:r>
                  <a:rPr lang="en-US" sz="2000" u="sng" dirty="0"/>
                  <a:t>Proof</a:t>
                </a:r>
                <a:r>
                  <a:rPr lang="en-US" sz="2000" dirty="0"/>
                  <a:t>: In lecture 8 we saw </a:t>
                </a:r>
                <a:r>
                  <a:rPr lang="en-US" sz="2000" u="sng" dirty="0"/>
                  <a:t>Chernoff bound</a:t>
                </a:r>
                <a:r>
                  <a:rPr lang="en-US" sz="2000" dirty="0"/>
                  <a:t>:</a:t>
                </a:r>
              </a:p>
              <a:p>
                <a:pPr marL="0" indent="0">
                  <a:buNone/>
                </a:pPr>
                <a:r>
                  <a:rPr lang="en-US" sz="2000" dirty="0"/>
                  <a:t>Suppose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000" i="1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000" i="1">
                        <a:latin typeface="Cambria Math" panose="02040503050406030204" pitchFamily="18" charset="0"/>
                      </a:rPr>
                      <m:t>,…</m:t>
                    </m:r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US" sz="2000" dirty="0"/>
                  <a:t> are independent 0-1 random variables, such that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000">
                            <a:latin typeface="Cambria Math" panose="02040503050406030204" pitchFamily="18" charset="0"/>
                          </a:rPr>
                          <m:t>Pr</m:t>
                        </m:r>
                      </m:fName>
                      <m:e>
                        <m:d>
                          <m:dPr>
                            <m:begChr m:val="["/>
                            <m:endChr m:val="]"/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20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𝑋</m:t>
                                </m:r>
                              </m:e>
                              <m:sub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=1</m:t>
                            </m:r>
                          </m:e>
                        </m:d>
                      </m:e>
                    </m:func>
                    <m:r>
                      <a:rPr lang="en-US" sz="20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en-US" sz="2000" dirty="0"/>
                  <a:t>. Let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000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000" i="1">
                        <a:latin typeface="Cambria Math" panose="02040503050406030204" pitchFamily="18" charset="0"/>
                      </a:rPr>
                      <m:t>+…+</m:t>
                    </m:r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US" sz="2000" dirty="0"/>
                  <a:t> . Then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𝑂𝑢𝑡𝑝𝑢𝑡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⋅</m:t>
                    </m:r>
                    <m:f>
                      <m:f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num>
                      <m:den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den>
                    </m:f>
                  </m:oMath>
                </a14:m>
                <a:r>
                  <a:rPr lang="en-US" sz="2000" dirty="0"/>
                  <a:t>, and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000">
                            <a:latin typeface="Cambria Math" panose="02040503050406030204" pitchFamily="18" charset="0"/>
                          </a:rPr>
                          <m:t>Pr</m:t>
                        </m:r>
                      </m:fName>
                      <m:e>
                        <m:d>
                          <m:dPr>
                            <m:begChr m:val="["/>
                            <m:endChr m:val="]"/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d>
                              <m:dPr>
                                <m:begChr m:val="|"/>
                                <m:endChr m:val="|"/>
                                <m:ctrlPr>
                                  <a:rPr lang="en-US" sz="20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𝑋</m:t>
                                </m:r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𝑝𝑘</m:t>
                                </m:r>
                              </m:e>
                            </m:d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&gt;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𝜏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𝑝𝑘</m:t>
                            </m:r>
                          </m:e>
                        </m:d>
                      </m:e>
                    </m:func>
                    <m:r>
                      <a:rPr lang="en-US" sz="2000" i="1">
                        <a:latin typeface="Cambria Math" panose="02040503050406030204" pitchFamily="18" charset="0"/>
                      </a:rPr>
                      <m:t>&lt;2⋅</m:t>
                    </m:r>
                    <m:sSup>
                      <m:sSup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sSup>
                          <m:sSup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𝜏</m:t>
                            </m:r>
                          </m:e>
                          <m:sup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𝑝𝑘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/3</m:t>
                        </m:r>
                      </m:sup>
                    </m:sSup>
                  </m:oMath>
                </a14:m>
                <a:r>
                  <a:rPr lang="en-US" sz="2000" dirty="0"/>
                  <a:t>.</a:t>
                </a:r>
              </a:p>
              <a:p>
                <a:pPr marL="0" indent="0">
                  <a:buNone/>
                </a:pPr>
                <a:endParaRPr lang="en-US" sz="2000" dirty="0"/>
              </a:p>
              <a:p>
                <a:pPr marL="0" indent="0">
                  <a:buNone/>
                </a:pPr>
                <a:r>
                  <a:rPr lang="en-US" sz="2000" dirty="0"/>
                  <a:t>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[</m:t>
                    </m:r>
                    <m:sSub>
                      <m:sSub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sz="2000" dirty="0"/>
                  <a:t> be equal to the </a:t>
                </a:r>
                <a:r>
                  <a:rPr lang="en-US" sz="2000" dirty="0" err="1"/>
                  <a:t>j’th</a:t>
                </a:r>
                <a:r>
                  <a:rPr lang="en-US" sz="2000" dirty="0"/>
                  <a:t> sample of the algorithm. </a:t>
                </a:r>
                <a:br>
                  <a:rPr lang="en-US" sz="2000" dirty="0"/>
                </a:br>
                <a:r>
                  <a:rPr lang="en-US" sz="2000" dirty="0"/>
                  <a:t>Then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000">
                            <a:latin typeface="Cambria Math" panose="02040503050406030204" pitchFamily="18" charset="0"/>
                          </a:rPr>
                          <m:t>Pr</m:t>
                        </m:r>
                      </m:fName>
                      <m:e>
                        <m:d>
                          <m:dPr>
                            <m:begChr m:val="["/>
                            <m:endChr m:val="]"/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20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𝑋</m:t>
                                </m:r>
                              </m:e>
                              <m:sub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sub>
                            </m:sSub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=1</m:t>
                            </m:r>
                          </m:e>
                        </m:d>
                      </m:e>
                    </m:func>
                    <m:r>
                      <a:rPr lang="en-US" sz="20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en-US" sz="2000" dirty="0"/>
                  <a:t>, and letting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𝜏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𝜖</m:t>
                        </m:r>
                      </m:num>
                      <m:den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den>
                    </m:f>
                  </m:oMath>
                </a14:m>
                <a:r>
                  <a:rPr lang="en-US" sz="2000" dirty="0"/>
                  <a:t> we are getting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000">
                            <a:latin typeface="Cambria Math" panose="02040503050406030204" pitchFamily="18" charset="0"/>
                          </a:rPr>
                          <m:t>Pr</m:t>
                        </m:r>
                      </m:fName>
                      <m:e>
                        <m:d>
                          <m:dPr>
                            <m:begChr m:val="["/>
                            <m:endChr m:val="]"/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d>
                              <m:dPr>
                                <m:begChr m:val="|"/>
                                <m:endChr m:val="|"/>
                                <m:ctrlPr>
                                  <a:rPr lang="en-US" sz="20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𝑂𝑢𝑡𝑝𝑢𝑡</m:t>
                                </m:r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𝑝𝑛</m:t>
                                </m:r>
                              </m:e>
                            </m:d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&gt;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𝜖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d>
                      </m:e>
                    </m:func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 </m:t>
                    </m:r>
                    <m:func>
                      <m:func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000">
                            <a:latin typeface="Cambria Math" panose="02040503050406030204" pitchFamily="18" charset="0"/>
                          </a:rPr>
                          <m:t>Pr</m:t>
                        </m:r>
                      </m:fName>
                      <m:e>
                        <m:d>
                          <m:dPr>
                            <m:begChr m:val="["/>
                            <m:endChr m:val="]"/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d>
                              <m:dPr>
                                <m:begChr m:val="|"/>
                                <m:endChr m:val="|"/>
                                <m:ctrlPr>
                                  <a:rPr lang="en-US" sz="20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𝑋</m:t>
                                </m:r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𝑝𝑘</m:t>
                                </m:r>
                              </m:e>
                            </m:d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&gt;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𝜖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</m:d>
                      </m:e>
                    </m:func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&lt;2⋅</m:t>
                    </m:r>
                    <m:sSup>
                      <m:sSup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sSup>
                          <m:sSup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𝜖</m:t>
                            </m:r>
                          </m:e>
                          <m:sup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/3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sup>
                    </m:sSup>
                  </m:oMath>
                </a14:m>
                <a:r>
                  <a:rPr lang="en-US" sz="2000" dirty="0"/>
                  <a:t>.</a:t>
                </a:r>
              </a:p>
              <a:p>
                <a:pPr marL="0" indent="0">
                  <a:buNone/>
                </a:pPr>
                <a:r>
                  <a:rPr lang="en-US" sz="2000" dirty="0"/>
                  <a:t>For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=9/</m:t>
                    </m:r>
                    <m:sSup>
                      <m:sSup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𝜖</m:t>
                        </m:r>
                      </m:e>
                      <m:sup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000" dirty="0"/>
                  <a:t> this is at most 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2⋅</m:t>
                    </m:r>
                    <m:sSup>
                      <m:sSup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f>
                          <m:f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sz="20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𝜖</m:t>
                                </m:r>
                              </m:e>
                              <m:sup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𝑘</m:t>
                            </m:r>
                          </m:num>
                          <m:den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sup>
                    </m:sSup>
                    <m:r>
                      <a:rPr lang="en-US" sz="2000" i="1">
                        <a:latin typeface="Cambria Math" panose="02040503050406030204" pitchFamily="18" charset="0"/>
                      </a:rPr>
                      <m:t>&lt;2</m:t>
                    </m:r>
                    <m:sSup>
                      <m:sSup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−3</m:t>
                        </m:r>
                      </m:sup>
                    </m:sSup>
                    <m:r>
                      <a:rPr lang="en-US" sz="2000" i="1">
                        <a:latin typeface="Cambria Math" panose="02040503050406030204" pitchFamily="18" charset="0"/>
                      </a:rPr>
                      <m:t>&lt;0.1</m:t>
                    </m:r>
                  </m:oMath>
                </a14:m>
                <a:r>
                  <a:rPr lang="en-US" sz="2000" dirty="0"/>
                  <a:t>.</a:t>
                </a: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773" t="-1401" b="-11625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Sublinear Time Algorithms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04871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Estimating the number of 1’s in a string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u="sng" dirty="0"/>
              <a:t>Ex</a:t>
            </a:r>
            <a:r>
              <a:rPr lang="en-US" sz="2000" dirty="0"/>
              <a:t>: An 2-query algorithm that gets an input s – n-bit string, and it’s goal is to check that the number of 1’s in s is exactly n/2.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The algorithm gets an n-bit string s</a:t>
            </a:r>
          </a:p>
          <a:p>
            <a:pPr marL="0" indent="0">
              <a:buNone/>
            </a:pPr>
            <a:r>
              <a:rPr lang="en-US" sz="2000" dirty="0"/>
              <a:t>It makes 2 queries to s, i.e. reads 2 coordinates from s</a:t>
            </a:r>
          </a:p>
          <a:p>
            <a:pPr marL="0" indent="0">
              <a:buNone/>
            </a:pPr>
            <a:r>
              <a:rPr lang="en-US" sz="2000" dirty="0"/>
              <a:t> and decides to say YES or NO (maybe using more randomness.</a:t>
            </a:r>
          </a:p>
          <a:p>
            <a:pPr marL="0" indent="0">
              <a:buNone/>
            </a:pPr>
            <a:r>
              <a:rPr lang="en-US" sz="2000" dirty="0"/>
              <a:t>The algorithm has the following guarantee</a:t>
            </a:r>
          </a:p>
          <a:p>
            <a:r>
              <a:rPr lang="en-US" sz="2000" dirty="0"/>
              <a:t>If the number of 1’s in s is exactly n/2</a:t>
            </a:r>
          </a:p>
          <a:p>
            <a:pPr marL="0" indent="0">
              <a:buNone/>
            </a:pPr>
            <a:r>
              <a:rPr lang="en-US" sz="2000" dirty="0"/>
              <a:t>		then </a:t>
            </a:r>
            <a:r>
              <a:rPr lang="en-US" sz="2000" dirty="0" err="1"/>
              <a:t>Pr</a:t>
            </a:r>
            <a:r>
              <a:rPr lang="en-US" sz="2000" dirty="0"/>
              <a:t>[algorithm says YES] = 0.9</a:t>
            </a:r>
          </a:p>
          <a:p>
            <a:r>
              <a:rPr lang="en-US" sz="2000" dirty="0"/>
              <a:t>If the number of 1’s in s is either &gt; 0.6n or less than 0.4n</a:t>
            </a:r>
          </a:p>
          <a:p>
            <a:pPr marL="0" indent="0">
              <a:buNone/>
            </a:pPr>
            <a:r>
              <a:rPr lang="en-US" sz="2000" dirty="0"/>
              <a:t>		then </a:t>
            </a:r>
            <a:r>
              <a:rPr lang="en-US" sz="2000" dirty="0" err="1"/>
              <a:t>Pr</a:t>
            </a:r>
            <a:r>
              <a:rPr lang="en-US" sz="2000" dirty="0"/>
              <a:t>[algorithm says YES] &lt; 0.85</a:t>
            </a:r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Sublinear Time Algorithms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84048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altLang="en-US" sz="4800" dirty="0"/>
              <a:t>Testing if an array is sorted</a:t>
            </a:r>
            <a:endParaRPr lang="en-US" sz="4800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Sublinear Time Algorithms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236516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3600" dirty="0"/>
              <a:t>Testing if an array is sorted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u="sng" dirty="0"/>
              <a:t>Input</a:t>
            </a:r>
            <a:r>
              <a:rPr lang="en-US" sz="2000" dirty="0"/>
              <a:t>: An array of n distinct numbers</a:t>
            </a:r>
          </a:p>
          <a:p>
            <a:pPr marL="0" indent="0">
              <a:buNone/>
            </a:pPr>
            <a:r>
              <a:rPr lang="en-US" sz="2000" u="sng" dirty="0"/>
              <a:t>Goal</a:t>
            </a:r>
            <a:r>
              <a:rPr lang="en-US" sz="2000" dirty="0"/>
              <a:t>: Check if the array is sorted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We can read the entire input and check that it is sorted</a:t>
            </a:r>
          </a:p>
          <a:p>
            <a:pPr marL="0" indent="0">
              <a:buNone/>
            </a:pPr>
            <a:r>
              <a:rPr lang="en-US" sz="2000" dirty="0"/>
              <a:t>The runtime time is O(n).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u="sng" dirty="0"/>
              <a:t>Q</a:t>
            </a:r>
            <a:r>
              <a:rPr lang="en-US" sz="2000" dirty="0"/>
              <a:t>: Can we do it faster?</a:t>
            </a:r>
          </a:p>
          <a:p>
            <a:pPr marL="0" indent="0">
              <a:buNone/>
            </a:pPr>
            <a:r>
              <a:rPr lang="en-US" sz="2000" u="sng" dirty="0"/>
              <a:t>A</a:t>
            </a:r>
            <a:r>
              <a:rPr lang="en-US" sz="2000" dirty="0"/>
              <a:t>: Clearly the answer is no.</a:t>
            </a:r>
          </a:p>
          <a:p>
            <a:pPr marL="0" indent="0">
              <a:buNone/>
            </a:pPr>
            <a:r>
              <a:rPr lang="en-US" sz="2000" dirty="0"/>
              <a:t>For example consider the array A = [1,2,3…n] and now change a random entry to be 0.</a:t>
            </a:r>
          </a:p>
          <a:p>
            <a:pPr marL="0" indent="0">
              <a:buNone/>
            </a:pPr>
            <a:r>
              <a:rPr lang="en-US" sz="2000" dirty="0"/>
              <a:t>Then, it is unlikely that we will see that anything is wrong without reading the entire input (or at least a good fraction of the input).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Sublinear Time Algorithms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170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22371</TotalTime>
  <Words>1735</Words>
  <Application>Microsoft Office PowerPoint</Application>
  <PresentationFormat>On-screen Show (4:3)</PresentationFormat>
  <Paragraphs>227</Paragraphs>
  <Slides>18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Arial Narrow</vt:lpstr>
      <vt:lpstr>Calibri</vt:lpstr>
      <vt:lpstr>Calibri Light</vt:lpstr>
      <vt:lpstr>Cambria Math</vt:lpstr>
      <vt:lpstr>Office Theme</vt:lpstr>
      <vt:lpstr>CMPT 706 - Algorithms for Big Data  </vt:lpstr>
      <vt:lpstr>Sublinear Time Algorithms</vt:lpstr>
      <vt:lpstr>First Example Estimating the fraction of 1’s in a string</vt:lpstr>
      <vt:lpstr>Estimating the number of 1’s in a string</vt:lpstr>
      <vt:lpstr>Estimating the number of 1’s in a string</vt:lpstr>
      <vt:lpstr>Estimating the number of 1’s in a string</vt:lpstr>
      <vt:lpstr>Estimating the number of 1’s in a string</vt:lpstr>
      <vt:lpstr>Testing if an array is sorted</vt:lpstr>
      <vt:lpstr>Testing if an array is sorted</vt:lpstr>
      <vt:lpstr>Testing if an array is sorted</vt:lpstr>
      <vt:lpstr>Testing if an array is sorted</vt:lpstr>
      <vt:lpstr>Testing if an array is sorted</vt:lpstr>
      <vt:lpstr>Testing if an array is sorted</vt:lpstr>
      <vt:lpstr>Testing if an array is sorted</vt:lpstr>
      <vt:lpstr>Testing if an array is sorted</vt:lpstr>
      <vt:lpstr>Testing if an array is sorted</vt:lpstr>
      <vt:lpstr>Testing if an array is sorted</vt:lpstr>
      <vt:lpstr>Sublinear time algorithms</vt:lpstr>
    </vt:vector>
  </TitlesOfParts>
  <Company>School of Computing Science, SFU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Igor Shinkar</dc:creator>
  <cp:lastModifiedBy>Igor Shinkar</cp:lastModifiedBy>
  <cp:revision>1981</cp:revision>
  <cp:lastPrinted>2018-01-03T13:57:37Z</cp:lastPrinted>
  <dcterms:created xsi:type="dcterms:W3CDTF">2007-01-06T04:11:40Z</dcterms:created>
  <dcterms:modified xsi:type="dcterms:W3CDTF">2020-04-09T21:06:56Z</dcterms:modified>
</cp:coreProperties>
</file>