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handoutMasterIdLst>
    <p:handoutMasterId r:id="rId18"/>
  </p:handoutMasterIdLst>
  <p:sldIdLst>
    <p:sldId id="256" r:id="rId3"/>
    <p:sldId id="564" r:id="rId4"/>
    <p:sldId id="546" r:id="rId5"/>
    <p:sldId id="548" r:id="rId6"/>
    <p:sldId id="550" r:id="rId7"/>
    <p:sldId id="551" r:id="rId8"/>
    <p:sldId id="552" r:id="rId9"/>
    <p:sldId id="553" r:id="rId10"/>
    <p:sldId id="518" r:id="rId11"/>
    <p:sldId id="537" r:id="rId12"/>
    <p:sldId id="538" r:id="rId13"/>
    <p:sldId id="539" r:id="rId14"/>
    <p:sldId id="559" r:id="rId15"/>
    <p:sldId id="334" r:id="rId16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137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3793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4651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0938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5048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4427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8964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6346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9757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913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197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6730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178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509200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January 22, 2021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Design patterns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A design patterns is a general, reusable solution to a commonly occurring problem within a given context in software design.</a:t>
            </a:r>
          </a:p>
          <a:p>
            <a:r>
              <a:rPr lang="en-US" altLang="he-IL" sz="2000" dirty="0"/>
              <a:t>It is a description or template for how to solve a problem that can be used in many different situations.</a:t>
            </a:r>
          </a:p>
          <a:p>
            <a:r>
              <a:rPr lang="en-US" altLang="he-IL" sz="2000" dirty="0"/>
              <a:t>Design patterns are formalized best practices that programmers use to solve common problems when designing an application or system.</a:t>
            </a:r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20932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Singleton</a:t>
            </a:r>
          </a:p>
        </p:txBody>
      </p:sp>
    </p:spTree>
    <p:extLst>
      <p:ext uri="{BB962C8B-B14F-4D97-AF65-F5344CB8AC3E}">
        <p14:creationId xmlns:p14="http://schemas.microsoft.com/office/powerpoint/2010/main" val="2557727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Singleton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Suppose we want to write a class that allows to have only 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one 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object of this class.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If we want an instance of this class, we should get the 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same 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object as everyone else.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For example, we want an object representing a database that will be shared by all users of our application.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How would we implement this?</a:t>
            </a:r>
          </a:p>
        </p:txBody>
      </p:sp>
    </p:spTree>
    <p:extLst>
      <p:ext uri="{BB962C8B-B14F-4D97-AF65-F5344CB8AC3E}">
        <p14:creationId xmlns:p14="http://schemas.microsoft.com/office/powerpoint/2010/main" val="3112419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Singleton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Singleton pattern restricts the instantiation of a class to only 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one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object.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This is useful when exactly one object is needed to coordinate actions across the system. </a:t>
            </a:r>
          </a:p>
          <a:p>
            <a:pPr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Ingredients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public class</a:t>
            </a:r>
            <a:r>
              <a:rPr lang="en-US" altLang="he-IL" sz="2000" b="1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Singleton {</a:t>
            </a:r>
          </a:p>
          <a:p>
            <a:pPr>
              <a:spcAft>
                <a:spcPts val="0"/>
              </a:spcAft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public 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static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Singleton 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getInstance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{} // returns the unique instance</a:t>
            </a:r>
          </a:p>
          <a:p>
            <a:pPr>
              <a:spcAft>
                <a:spcPts val="0"/>
              </a:spcAft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</a:t>
            </a:r>
            <a:r>
              <a:rPr lang="en-US" sz="2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private</a:t>
            </a:r>
            <a:r>
              <a:rPr lang="en-US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Singleton() {…} //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private constructor!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defRPr/>
            </a:pPr>
            <a:endParaRPr lang="en-US" altLang="he-IL" sz="2000" i="1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</a:t>
            </a:r>
            <a:r>
              <a:rPr lang="en-US" sz="2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private static 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Singleton instance; 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// the unique instance</a:t>
            </a:r>
          </a:p>
          <a:p>
            <a:pPr>
              <a:spcAft>
                <a:spcPts val="0"/>
              </a:spcAft>
              <a:defRPr/>
            </a:pPr>
            <a:b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</a:b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…more data fields, e.g., DB connection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}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[see Singleton.java]</a:t>
            </a:r>
          </a:p>
        </p:txBody>
      </p:sp>
    </p:spTree>
    <p:extLst>
      <p:ext uri="{BB962C8B-B14F-4D97-AF65-F5344CB8AC3E}">
        <p14:creationId xmlns:p14="http://schemas.microsoft.com/office/powerpoint/2010/main" val="153985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Announcements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200" u="sng" dirty="0"/>
              <a:t>Assignment1</a:t>
            </a:r>
            <a:r>
              <a:rPr lang="en-US" altLang="he-IL" sz="2200" dirty="0"/>
              <a:t>: I’m glad to see many students have started working on it early.</a:t>
            </a:r>
          </a:p>
          <a:p>
            <a:endParaRPr lang="en-US" altLang="he-IL" sz="2200" dirty="0"/>
          </a:p>
          <a:p>
            <a:r>
              <a:rPr lang="en-US" altLang="he-IL" sz="2200" u="sng" dirty="0"/>
              <a:t>Piazza</a:t>
            </a:r>
            <a:r>
              <a:rPr lang="en-US" altLang="he-IL" sz="2200" dirty="0"/>
              <a:t>: I added a tag “</a:t>
            </a:r>
            <a:r>
              <a:rPr lang="en-US" altLang="he-IL" sz="2200" dirty="0" err="1"/>
              <a:t>learn_java</a:t>
            </a:r>
            <a:r>
              <a:rPr lang="en-US" altLang="he-IL" sz="2200" dirty="0"/>
              <a:t>” where you can find useful resources</a:t>
            </a:r>
          </a:p>
          <a:p>
            <a:endParaRPr lang="en-US" altLang="he-IL" sz="2200" dirty="0"/>
          </a:p>
          <a:p>
            <a:r>
              <a:rPr lang="en-US" altLang="he-IL" sz="2200" u="sng" dirty="0"/>
              <a:t>Piazza Resources tab</a:t>
            </a:r>
            <a:r>
              <a:rPr lang="en-US" altLang="he-IL" sz="2200" dirty="0"/>
              <a:t>: will contain useful information,</a:t>
            </a:r>
          </a:p>
          <a:p>
            <a:r>
              <a:rPr lang="en-US" altLang="he-IL" sz="2200" dirty="0"/>
              <a:t>	e.g. learning resources, practice problems, </a:t>
            </a:r>
            <a:r>
              <a:rPr lang="en-US" altLang="he-IL" sz="2200" dirty="0" err="1"/>
              <a:t>etc</a:t>
            </a: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4231484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Comparing Objects:</a:t>
            </a: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Comparable interface</a:t>
            </a:r>
          </a:p>
        </p:txBody>
      </p:sp>
    </p:spTree>
    <p:extLst>
      <p:ext uri="{BB962C8B-B14F-4D97-AF65-F5344CB8AC3E}">
        <p14:creationId xmlns:p14="http://schemas.microsoft.com/office/powerpoint/2010/main" val="2828685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Comparing objects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ea typeface="Arial Unicode MS" pitchFamily="34" charset="-128"/>
                <a:cs typeface="+mn-cs"/>
              </a:rPr>
              <a:t>We are familiar with algorithms for sorting an array of integers.</a:t>
            </a:r>
          </a:p>
          <a:p>
            <a:endParaRPr lang="en-US" altLang="he-IL" sz="2000" dirty="0">
              <a:ea typeface="Arial Unicode MS" pitchFamily="34" charset="-128"/>
              <a:cs typeface="+mn-cs"/>
            </a:endParaRP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But we may want to sort arrays of other classes.</a:t>
            </a:r>
          </a:p>
          <a:p>
            <a:r>
              <a:rPr lang="en-US" altLang="he-IL" sz="2000" u="sng" dirty="0">
                <a:ea typeface="Arial Unicode MS" pitchFamily="34" charset="-128"/>
                <a:cs typeface="+mn-cs"/>
              </a:rPr>
              <a:t>Example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: we want to sort an array of used cars according to their price.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To be able to do it we need a way to compare two objects of type Car.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For this we use: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The method .</a:t>
            </a:r>
            <a:r>
              <a:rPr lang="en-US" altLang="he-IL" sz="2000" dirty="0" err="1">
                <a:ea typeface="Arial Unicode MS" pitchFamily="34" charset="-128"/>
                <a:cs typeface="+mn-cs"/>
              </a:rPr>
              <a:t>compareTo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() from the Comparable interface</a:t>
            </a:r>
          </a:p>
        </p:txBody>
      </p:sp>
    </p:spTree>
    <p:extLst>
      <p:ext uri="{BB962C8B-B14F-4D97-AF65-F5344CB8AC3E}">
        <p14:creationId xmlns:p14="http://schemas.microsoft.com/office/powerpoint/2010/main" val="1052768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.</a:t>
            </a:r>
            <a:r>
              <a:rPr lang="en-US" altLang="he-IL" dirty="0" err="1"/>
              <a:t>compareTo</a:t>
            </a:r>
            <a:r>
              <a:rPr lang="en-US" altLang="he-IL" dirty="0"/>
              <a:t>()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ea typeface="Arial Unicode MS" pitchFamily="34" charset="-128"/>
                <a:cs typeface="+mn-cs"/>
              </a:rPr>
              <a:t>To be able to sort/search an array of objects it we need a way to compare two objects.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We do it by implementing the </a:t>
            </a:r>
            <a:r>
              <a:rPr lang="en-US" altLang="he-IL" sz="2000" b="1" dirty="0">
                <a:ea typeface="Arial Unicode MS" pitchFamily="34" charset="-128"/>
                <a:cs typeface="+mn-cs"/>
              </a:rPr>
              <a:t>Comparable </a:t>
            </a:r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+mn-cs"/>
              </a:rPr>
              <a:t>interface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.</a:t>
            </a:r>
          </a:p>
          <a:p>
            <a:endParaRPr lang="en-US" altLang="he-IL" sz="2000" dirty="0">
              <a:ea typeface="Arial Unicode MS" pitchFamily="34" charset="-128"/>
              <a:cs typeface="+mn-cs"/>
            </a:endParaRP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For example, if we want to be able to use </a:t>
            </a:r>
            <a:r>
              <a:rPr lang="en-US" altLang="he-IL" sz="2000" dirty="0" err="1">
                <a:ea typeface="Arial Unicode MS" pitchFamily="34" charset="-128"/>
                <a:cs typeface="+mn-cs"/>
              </a:rPr>
              <a:t>Arrays.sort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(…) or </a:t>
            </a:r>
            <a:r>
              <a:rPr lang="en-US" altLang="he-IL" sz="2000" dirty="0" err="1">
                <a:ea typeface="Arial Unicode MS" pitchFamily="34" charset="-128"/>
                <a:cs typeface="+mn-cs"/>
              </a:rPr>
              <a:t>Collections.sort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(...), the class must implement the Comparable interface.</a:t>
            </a:r>
          </a:p>
          <a:p>
            <a:endParaRPr lang="en-US" altLang="he-IL" sz="2000" dirty="0">
              <a:ea typeface="Arial Unicode MS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3914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Implementing Comparable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</a:rPr>
              <a:t>public class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/>
              <a:t>MyClass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C00000"/>
                </a:solidFill>
              </a:rPr>
              <a:t>implements</a:t>
            </a:r>
            <a:r>
              <a:rPr lang="en-US" sz="2000" dirty="0"/>
              <a:t> Comparable&lt;Student&gt;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Comparable&lt;T&gt; interface has only one method: </a:t>
            </a:r>
            <a:r>
              <a:rPr lang="en-US" sz="2000" b="1" i="1" dirty="0">
                <a:solidFill>
                  <a:srgbClr val="C00000"/>
                </a:solidFill>
              </a:rPr>
              <a:t>int </a:t>
            </a:r>
            <a:r>
              <a:rPr lang="en-US" sz="2000" i="1" dirty="0" err="1"/>
              <a:t>compareTo</a:t>
            </a:r>
            <a:r>
              <a:rPr lang="en-US" sz="2000" i="1" dirty="0"/>
              <a:t>(T </a:t>
            </a:r>
            <a:r>
              <a:rPr lang="en-US" sz="2000" i="1" dirty="0" err="1"/>
              <a:t>otherObj</a:t>
            </a:r>
            <a:r>
              <a:rPr lang="en-US" sz="2000" i="1" dirty="0"/>
              <a:t>)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The only requirement of this interface is that </a:t>
            </a:r>
            <a:r>
              <a:rPr lang="en-US" sz="2000" dirty="0" err="1"/>
              <a:t>MyClass</a:t>
            </a:r>
            <a:r>
              <a:rPr lang="en-US" sz="2000" dirty="0"/>
              <a:t> implements </a:t>
            </a:r>
            <a:r>
              <a:rPr lang="en-US" sz="2000" i="1" dirty="0" err="1"/>
              <a:t>compareTo</a:t>
            </a:r>
            <a:r>
              <a:rPr lang="en-US" sz="2000" i="1" dirty="0"/>
              <a:t>(T </a:t>
            </a:r>
            <a:r>
              <a:rPr lang="en-US" sz="2000" i="1" dirty="0" err="1"/>
              <a:t>otherObj</a:t>
            </a:r>
            <a:r>
              <a:rPr lang="en-US" sz="2000" i="1" dirty="0"/>
              <a:t>)</a:t>
            </a:r>
            <a:r>
              <a:rPr lang="en-US" sz="2000" dirty="0"/>
              <a:t>. </a:t>
            </a:r>
          </a:p>
          <a:p>
            <a:pPr>
              <a:defRPr/>
            </a:pPr>
            <a:r>
              <a:rPr lang="en-US" sz="2000" dirty="0"/>
              <a:t>The method </a:t>
            </a:r>
            <a:r>
              <a:rPr lang="en-US" sz="2000" b="1" i="1" dirty="0">
                <a:solidFill>
                  <a:srgbClr val="C00000"/>
                </a:solidFill>
              </a:rPr>
              <a:t>public int </a:t>
            </a:r>
            <a:r>
              <a:rPr lang="en-US" sz="2000" i="1" dirty="0" err="1"/>
              <a:t>compareTo</a:t>
            </a:r>
            <a:r>
              <a:rPr lang="en-US" sz="2000" i="1" dirty="0"/>
              <a:t>(T </a:t>
            </a:r>
            <a:r>
              <a:rPr lang="en-US" sz="2000" i="1" dirty="0" err="1"/>
              <a:t>otherObj</a:t>
            </a:r>
            <a:r>
              <a:rPr lang="en-US" sz="2000" i="1" dirty="0"/>
              <a:t>) </a:t>
            </a:r>
            <a:r>
              <a:rPr lang="en-US" sz="2000" dirty="0"/>
              <a:t> returns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US" sz="2000" dirty="0"/>
              <a:t>a negative integer if this object is less than other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US" sz="2000" dirty="0"/>
              <a:t>a positive integer if this object is greater than other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US" sz="2000" dirty="0"/>
              <a:t>returns zero if the two objects are equal</a:t>
            </a:r>
          </a:p>
          <a:p>
            <a:pPr>
              <a:defRPr/>
            </a:pPr>
            <a:r>
              <a:rPr lang="en-US" sz="2000" dirty="0"/>
              <a:t>Typically, obj1.compare(obj2) == 0 if and only is obj1.equals(obj2)</a:t>
            </a:r>
          </a:p>
        </p:txBody>
      </p:sp>
    </p:spTree>
    <p:extLst>
      <p:ext uri="{BB962C8B-B14F-4D97-AF65-F5344CB8AC3E}">
        <p14:creationId xmlns:p14="http://schemas.microsoft.com/office/powerpoint/2010/main" val="2774231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Implementing Comparable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</a:rPr>
              <a:t>public class </a:t>
            </a:r>
            <a:r>
              <a:rPr lang="en-US" sz="2000" dirty="0" err="1">
                <a:solidFill>
                  <a:schemeClr val="tx1"/>
                </a:solidFill>
              </a:rPr>
              <a:t>MyClass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>
                <a:solidFill>
                  <a:srgbClr val="C00000"/>
                </a:solidFill>
              </a:rPr>
              <a:t>implements </a:t>
            </a:r>
            <a:r>
              <a:rPr lang="en-US" sz="2000" dirty="0">
                <a:solidFill>
                  <a:schemeClr val="tx1"/>
                </a:solidFill>
              </a:rPr>
              <a:t>Comparable&lt;T&gt;</a:t>
            </a:r>
          </a:p>
          <a:p>
            <a:pPr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</a:rPr>
              <a:t>Usually, we will set T to be </a:t>
            </a:r>
            <a:r>
              <a:rPr lang="en-US" sz="2000" dirty="0" err="1">
                <a:solidFill>
                  <a:schemeClr val="tx1"/>
                </a:solidFill>
              </a:rPr>
              <a:t>MyClass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</a:rPr>
              <a:t>But we may let T be a different class.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</a:rPr>
              <a:t>T does not need to have to be related to </a:t>
            </a:r>
            <a:r>
              <a:rPr lang="en-US" sz="2000" dirty="0" err="1">
                <a:solidFill>
                  <a:schemeClr val="tx1"/>
                </a:solidFill>
              </a:rPr>
              <a:t>MyClass</a:t>
            </a: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</a:rPr>
              <a:t>T does not need to be Comparable itself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 err="1">
                <a:solidFill>
                  <a:schemeClr val="tx1"/>
                </a:solidFill>
              </a:rPr>
              <a:t>T.compareTo</a:t>
            </a:r>
            <a:r>
              <a:rPr lang="en-US" sz="2000" dirty="0">
                <a:solidFill>
                  <a:schemeClr val="tx1"/>
                </a:solidFill>
              </a:rPr>
              <a:t>(…) may not be defined</a:t>
            </a:r>
          </a:p>
          <a:p>
            <a:pPr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chemeClr val="tx1"/>
                </a:solidFill>
              </a:rPr>
              <a:t>[See MyComparableClass.java]</a:t>
            </a:r>
          </a:p>
          <a:p>
            <a:pPr>
              <a:defRPr/>
            </a:pP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552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Searching and sorting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the .equals() method we can write a single linear search method that will work for all classes.</a:t>
            </a:r>
          </a:p>
          <a:p>
            <a:pPr>
              <a:defRPr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the .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compareTo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method we can write a single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BinarySearch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method  that will work for all classes. In order to do this, we write a Generic method.</a:t>
            </a:r>
          </a:p>
          <a:p>
            <a:pPr>
              <a:defRPr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syntax is a bit unusual:</a:t>
            </a:r>
          </a:p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 static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&lt;T&gt;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findElement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ArrayList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&lt;T&gt; a ,T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) {…}</a:t>
            </a:r>
          </a:p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 static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&lt;T 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extends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Comparable&lt;T&gt;&gt;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void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mergeSort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ArrayList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&lt;T&gt; a) {…}</a:t>
            </a:r>
          </a:p>
          <a:p>
            <a:pPr>
              <a:defRPr/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[See SearchUnsorted.java, SearchSorted.java ,MergeSort.java]</a:t>
            </a:r>
          </a:p>
          <a:p>
            <a:pPr>
              <a:defRPr/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038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Design Patterns</a:t>
            </a:r>
          </a:p>
        </p:txBody>
      </p:sp>
    </p:spTree>
    <p:extLst>
      <p:ext uri="{BB962C8B-B14F-4D97-AF65-F5344CB8AC3E}">
        <p14:creationId xmlns:p14="http://schemas.microsoft.com/office/powerpoint/2010/main" val="1726513342"/>
      </p:ext>
    </p:extLst>
  </p:cSld>
  <p:clrMapOvr>
    <a:masterClrMapping/>
  </p:clrMapOvr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2592</TotalTime>
  <Words>705</Words>
  <Application>Microsoft Office PowerPoint</Application>
  <PresentationFormat>Custom</PresentationFormat>
  <Paragraphs>84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Albany</vt:lpstr>
      <vt:lpstr>Arial</vt:lpstr>
      <vt:lpstr>Calibri</vt:lpstr>
      <vt:lpstr>Times New Roman</vt:lpstr>
      <vt:lpstr>Wingdings</vt:lpstr>
      <vt:lpstr>water</vt:lpstr>
      <vt:lpstr>lyt blackandwhite</vt:lpstr>
      <vt:lpstr>PowerPoint Presentation</vt:lpstr>
      <vt:lpstr>Announcements</vt:lpstr>
      <vt:lpstr>PowerPoint Presentation</vt:lpstr>
      <vt:lpstr>Comparing objects</vt:lpstr>
      <vt:lpstr>.compareTo()</vt:lpstr>
      <vt:lpstr>Implementing Comparable</vt:lpstr>
      <vt:lpstr>Implementing Comparable</vt:lpstr>
      <vt:lpstr>Searching and sorting</vt:lpstr>
      <vt:lpstr>PowerPoint Presentation</vt:lpstr>
      <vt:lpstr>Design patterns</vt:lpstr>
      <vt:lpstr>PowerPoint Presentation</vt:lpstr>
      <vt:lpstr>Singleton</vt:lpstr>
      <vt:lpstr>Singleton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875</cp:revision>
  <dcterms:created xsi:type="dcterms:W3CDTF">2017-07-19T12:15:02Z</dcterms:created>
  <dcterms:modified xsi:type="dcterms:W3CDTF">2021-01-25T03:52:07Z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