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handoutMasterIdLst>
    <p:handoutMasterId r:id="rId22"/>
  </p:handoutMasterIdLst>
  <p:sldIdLst>
    <p:sldId id="256" r:id="rId3"/>
    <p:sldId id="604" r:id="rId4"/>
    <p:sldId id="613" r:id="rId5"/>
    <p:sldId id="600" r:id="rId6"/>
    <p:sldId id="619" r:id="rId7"/>
    <p:sldId id="578" r:id="rId8"/>
    <p:sldId id="605" r:id="rId9"/>
    <p:sldId id="606" r:id="rId10"/>
    <p:sldId id="607" r:id="rId11"/>
    <p:sldId id="608" r:id="rId12"/>
    <p:sldId id="614" r:id="rId13"/>
    <p:sldId id="617" r:id="rId14"/>
    <p:sldId id="602" r:id="rId15"/>
    <p:sldId id="601" r:id="rId16"/>
    <p:sldId id="615" r:id="rId17"/>
    <p:sldId id="616" r:id="rId18"/>
    <p:sldId id="618" r:id="rId19"/>
    <p:sldId id="334" r:id="rId20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5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0358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401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674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3917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281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7113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9968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3654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307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70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576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423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463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479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8,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Integer multiplication in time O(n</a:t>
            </a:r>
            <a:r>
              <a:rPr lang="en-US" altLang="he-IL" baseline="30000" dirty="0"/>
              <a:t>1.58</a:t>
            </a:r>
            <a:r>
              <a:rPr lang="en-US" altLang="he-IL" dirty="0"/>
              <a:t>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u="sng" dirty="0">
                <a:latin typeface="Albany"/>
              </a:rPr>
              <a:t>Goal</a:t>
            </a:r>
            <a:r>
              <a:rPr lang="en-US" sz="2000" dirty="0">
                <a:latin typeface="Albany"/>
              </a:rPr>
              <a:t>: Given two positive integers A and B in decimal with n digits each, compute A*B.</a:t>
            </a:r>
          </a:p>
          <a:p>
            <a:pPr>
              <a:spcAft>
                <a:spcPts val="1000"/>
              </a:spcAft>
            </a:pPr>
            <a:r>
              <a:rPr lang="en-US" sz="2000" u="sng" dirty="0">
                <a:latin typeface="Albany"/>
              </a:rPr>
              <a:t>Algorithm:</a:t>
            </a:r>
            <a:r>
              <a:rPr lang="en-US" sz="2000" dirty="0">
                <a:latin typeface="Albany"/>
              </a:rPr>
              <a:t> divide and conquer -  use a sophisticated recursion.</a:t>
            </a:r>
          </a:p>
          <a:p>
            <a:pPr marL="457200" indent="-457200">
              <a:spcAft>
                <a:spcPts val="1000"/>
              </a:spcAft>
              <a:buFont typeface="+mj-lt"/>
              <a:buAutoNum type="arabicPeriod"/>
            </a:pPr>
            <a:r>
              <a:rPr lang="en-US" sz="2000" dirty="0">
                <a:latin typeface="Albany"/>
              </a:rPr>
              <a:t>Let’s write as before</a:t>
            </a:r>
          </a:p>
          <a:p>
            <a:pPr algn="ctr">
              <a:spcAft>
                <a:spcPts val="1000"/>
              </a:spcAft>
            </a:pPr>
            <a:r>
              <a:rPr lang="en-US" sz="2000" dirty="0">
                <a:latin typeface="Albany"/>
              </a:rPr>
              <a:t>A = A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*10</a:t>
            </a:r>
            <a:r>
              <a:rPr lang="en-US" sz="2000" baseline="30000" dirty="0">
                <a:latin typeface="Albany"/>
              </a:rPr>
              <a:t>n/2</a:t>
            </a:r>
            <a:r>
              <a:rPr lang="en-US" sz="2000" dirty="0">
                <a:latin typeface="Albany"/>
              </a:rPr>
              <a:t> + A</a:t>
            </a:r>
            <a:r>
              <a:rPr lang="en-US" sz="2000" baseline="-25000" dirty="0">
                <a:latin typeface="Albany"/>
              </a:rPr>
              <a:t>0</a:t>
            </a:r>
            <a:r>
              <a:rPr lang="en-US" sz="2000" dirty="0">
                <a:latin typeface="Albany"/>
              </a:rPr>
              <a:t> and B = B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*10</a:t>
            </a:r>
            <a:r>
              <a:rPr lang="en-US" sz="2000" baseline="30000" dirty="0">
                <a:latin typeface="Albany"/>
              </a:rPr>
              <a:t>n/2</a:t>
            </a:r>
            <a:r>
              <a:rPr lang="en-US" sz="2000" dirty="0">
                <a:latin typeface="Albany"/>
              </a:rPr>
              <a:t> + B</a:t>
            </a:r>
            <a:r>
              <a:rPr lang="en-US" sz="2000" baseline="-25000" dirty="0">
                <a:latin typeface="Albany"/>
              </a:rPr>
              <a:t>0</a:t>
            </a:r>
          </a:p>
          <a:p>
            <a:pPr marL="457200" indent="-457200">
              <a:spcAft>
                <a:spcPts val="1000"/>
              </a:spcAft>
              <a:buFont typeface="+mj-lt"/>
              <a:buAutoNum type="arabicPeriod" startAt="2"/>
            </a:pPr>
            <a:r>
              <a:rPr lang="en-US" sz="2000" dirty="0">
                <a:latin typeface="Albany"/>
              </a:rPr>
              <a:t>Define: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7030A0"/>
                </a:solidFill>
                <a:latin typeface="Albany"/>
              </a:rPr>
              <a:t>U = A</a:t>
            </a:r>
            <a:r>
              <a:rPr lang="en-US" sz="2000" b="1" baseline="-25000" dirty="0">
                <a:solidFill>
                  <a:srgbClr val="7030A0"/>
                </a:solidFill>
                <a:latin typeface="Albany"/>
              </a:rPr>
              <a:t>0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rgbClr val="7030A0"/>
                </a:solidFill>
                <a:latin typeface="Albany"/>
              </a:rPr>
              <a:t>0</a:t>
            </a:r>
            <a:endParaRPr lang="en-US" sz="2000" b="1" dirty="0">
              <a:solidFill>
                <a:srgbClr val="FF0000"/>
              </a:solidFill>
              <a:latin typeface="Albany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  <a:latin typeface="Albany"/>
              </a:rPr>
              <a:t>H  = A</a:t>
            </a:r>
            <a:r>
              <a:rPr lang="en-US" sz="2000" b="1" baseline="-25000" dirty="0">
                <a:solidFill>
                  <a:srgbClr val="FF0000"/>
                </a:solidFill>
                <a:latin typeface="Albany"/>
              </a:rPr>
              <a:t>1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rgbClr val="FF0000"/>
                </a:solidFill>
                <a:latin typeface="Albany"/>
              </a:rPr>
              <a:t>1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T = (A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+A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)*(B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+B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) – 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U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– 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H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.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sz="2000" dirty="0">
                <a:latin typeface="Albany"/>
              </a:rPr>
              <a:t>Return 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H</a:t>
            </a:r>
            <a:r>
              <a:rPr lang="en-US" sz="2000" b="1" dirty="0">
                <a:latin typeface="Albany"/>
              </a:rPr>
              <a:t>* 10</a:t>
            </a:r>
            <a:r>
              <a:rPr lang="en-US" sz="2000" b="1" baseline="30000" dirty="0">
                <a:latin typeface="Albany"/>
              </a:rPr>
              <a:t>n</a:t>
            </a:r>
            <a:r>
              <a:rPr lang="en-US" sz="2000" b="1" dirty="0">
                <a:latin typeface="Albany"/>
              </a:rPr>
              <a:t> +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T</a:t>
            </a:r>
            <a:r>
              <a:rPr lang="en-US" sz="2000" b="1" dirty="0">
                <a:latin typeface="Albany"/>
              </a:rPr>
              <a:t> * 10</a:t>
            </a:r>
            <a:r>
              <a:rPr lang="en-US" sz="2000" b="1" baseline="30000" dirty="0">
                <a:latin typeface="Albany"/>
              </a:rPr>
              <a:t>n/2</a:t>
            </a:r>
            <a:r>
              <a:rPr lang="en-US" sz="2000" b="1" dirty="0">
                <a:latin typeface="Albany"/>
              </a:rPr>
              <a:t> + 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U</a:t>
            </a:r>
            <a:endParaRPr lang="en-US" sz="2000" b="1" baseline="-25000" dirty="0">
              <a:solidFill>
                <a:srgbClr val="7030A0"/>
              </a:solidFill>
              <a:latin typeface="Albany"/>
            </a:endParaRPr>
          </a:p>
          <a:p>
            <a:r>
              <a:rPr lang="en-US" sz="2000" dirty="0">
                <a:latin typeface="Albany"/>
              </a:rPr>
              <a:t>We make only 3 recursive calls (!!!). Therefore, the runtime is</a:t>
            </a:r>
          </a:p>
          <a:p>
            <a:pPr algn="ctr"/>
            <a:r>
              <a:rPr lang="en-US" sz="2000" dirty="0">
                <a:latin typeface="Albany"/>
              </a:rPr>
              <a:t>T(n) = 3T(n/2)+O(n) =  O(n</a:t>
            </a:r>
            <a:r>
              <a:rPr lang="en-US" sz="2000" baseline="30000" dirty="0">
                <a:latin typeface="Albany"/>
              </a:rPr>
              <a:t>log</a:t>
            </a:r>
            <a:r>
              <a:rPr lang="en-US" sz="2000" baseline="10000" dirty="0">
                <a:latin typeface="Albany"/>
              </a:rPr>
              <a:t>2</a:t>
            </a:r>
            <a:r>
              <a:rPr lang="en-US" sz="2000" baseline="30000" dirty="0">
                <a:latin typeface="Albany"/>
              </a:rPr>
              <a:t>(3)</a:t>
            </a:r>
            <a:r>
              <a:rPr lang="en-US" sz="2000" dirty="0">
                <a:latin typeface="Albany"/>
              </a:rPr>
              <a:t>) = O(n</a:t>
            </a:r>
            <a:r>
              <a:rPr lang="en-US" sz="2000" baseline="30000" dirty="0">
                <a:latin typeface="Albany"/>
              </a:rPr>
              <a:t>1.58</a:t>
            </a:r>
            <a:r>
              <a:rPr lang="en-US" sz="2000" dirty="0">
                <a:latin typeface="Albany"/>
              </a:rPr>
              <a:t>).</a:t>
            </a:r>
          </a:p>
          <a:p>
            <a:pPr>
              <a:spcAft>
                <a:spcPts val="1000"/>
              </a:spcAft>
            </a:pPr>
            <a:endParaRPr lang="en-US" sz="2000" dirty="0">
              <a:latin typeface="Albany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8DF3B5-D4FF-4FCE-B216-D51CC8098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2737" y="3948279"/>
            <a:ext cx="5461126" cy="11531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b="1" dirty="0"/>
              <a:t>Key observation:</a:t>
            </a:r>
          </a:p>
          <a:p>
            <a:b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</a:b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T = (A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+A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)*(B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+B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) – 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U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– 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H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= 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+ 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endParaRPr lang="en-CA" sz="2000" b="1" dirty="0"/>
          </a:p>
        </p:txBody>
      </p:sp>
    </p:spTree>
    <p:extLst>
      <p:ext uri="{BB962C8B-B14F-4D97-AF65-F5344CB8AC3E}">
        <p14:creationId xmlns:p14="http://schemas.microsoft.com/office/powerpoint/2010/main" val="414358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Unbalanced Merge Sort</a:t>
            </a:r>
          </a:p>
        </p:txBody>
      </p:sp>
    </p:spTree>
    <p:extLst>
      <p:ext uri="{BB962C8B-B14F-4D97-AF65-F5344CB8AC3E}">
        <p14:creationId xmlns:p14="http://schemas.microsoft.com/office/powerpoint/2010/main" val="3813934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Merge Sort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Recall the Merge Sort algorithm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Given an array A[0…n-1] of length n do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mid = n/2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A[0…mid]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A[mid+1…n]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Merge the two halves	// can be done in time O(n)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 running time of the algorithm can be written 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T(n) = 2*T(n/2) + O(n), and T(1) = O(1)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Then T(n) = O(n log(n))</a:t>
            </a:r>
          </a:p>
        </p:txBody>
      </p:sp>
    </p:spTree>
    <p:extLst>
      <p:ext uri="{BB962C8B-B14F-4D97-AF65-F5344CB8AC3E}">
        <p14:creationId xmlns:p14="http://schemas.microsoft.com/office/powerpoint/2010/main" val="274833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Unbalanced Merge Sort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Consider the following variant of Merge Sort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Given an array A[0…n-1] of length n do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k = n/3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A[0…k]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A[k+1…n]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Merge the two halves	// can be done in time O(n)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 running time of the algorithm can be written 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T(n) = T(n/3) + T</a:t>
            </a:r>
            <a:r>
              <a:rPr lang="en-US" altLang="he-IL" sz="2000">
                <a:cs typeface="+mn-cs"/>
              </a:rPr>
              <a:t>(2n/3</a:t>
            </a:r>
            <a:r>
              <a:rPr lang="en-US" altLang="he-IL" sz="2000" dirty="0">
                <a:cs typeface="+mn-cs"/>
              </a:rPr>
              <a:t>) + O(n), and T(1) = O(1)</a:t>
            </a:r>
          </a:p>
        </p:txBody>
      </p:sp>
    </p:spTree>
    <p:extLst>
      <p:ext uri="{BB962C8B-B14F-4D97-AF65-F5344CB8AC3E}">
        <p14:creationId xmlns:p14="http://schemas.microsoft.com/office/powerpoint/2010/main" val="1601699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Analyzing running time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The running time is </a:t>
            </a:r>
            <a:r>
              <a:rPr lang="en-US" altLang="he-IL" sz="2000" u="sng" dirty="0">
                <a:cs typeface="+mn-cs"/>
              </a:rPr>
              <a:t>T(n) = T(n/3) + T(2n/3) + Cn</a:t>
            </a:r>
            <a:r>
              <a:rPr lang="en-US" altLang="he-IL" sz="2000" dirty="0">
                <a:cs typeface="+mn-cs"/>
              </a:rPr>
              <a:t> and </a:t>
            </a:r>
            <a:r>
              <a:rPr lang="en-US" altLang="he-IL" sz="2000" u="sng" dirty="0">
                <a:cs typeface="+mn-cs"/>
              </a:rPr>
              <a:t>T(1) = C</a:t>
            </a:r>
            <a:r>
              <a:rPr lang="en-US" altLang="he-IL" sz="2000" dirty="0">
                <a:cs typeface="+mn-cs"/>
              </a:rPr>
              <a:t>.</a:t>
            </a:r>
          </a:p>
          <a:p>
            <a:r>
              <a:rPr lang="en-US" altLang="he-IL" sz="2000" u="sng" dirty="0">
                <a:cs typeface="+mn-cs"/>
              </a:rPr>
              <a:t>Claim</a:t>
            </a:r>
            <a:r>
              <a:rPr lang="en-US" altLang="he-IL" sz="2000" dirty="0">
                <a:cs typeface="+mn-cs"/>
              </a:rPr>
              <a:t>: T(n) = O(n log(n))</a:t>
            </a:r>
          </a:p>
          <a:p>
            <a:r>
              <a:rPr lang="en-US" altLang="he-IL" sz="2000" u="sng" dirty="0">
                <a:cs typeface="+mn-cs"/>
              </a:rPr>
              <a:t>Proof:</a:t>
            </a:r>
            <a:endParaRPr lang="en-US" altLang="he-IL" sz="2000" dirty="0"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3852205" y="2777994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Cn</a:t>
            </a:r>
            <a:endParaRPr lang="en-CA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7E514E-80F8-409D-89A3-048F37C6F830}"/>
              </a:ext>
            </a:extLst>
          </p:cNvPr>
          <p:cNvGrpSpPr/>
          <p:nvPr/>
        </p:nvGrpSpPr>
        <p:grpSpPr>
          <a:xfrm>
            <a:off x="2035942" y="3114878"/>
            <a:ext cx="5339275" cy="776562"/>
            <a:chOff x="2021810" y="3114878"/>
            <a:chExt cx="5339275" cy="185015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ADAB798-F9C6-4D04-B14F-E7A165F2DB92}"/>
                </a:ext>
              </a:extLst>
            </p:cNvPr>
            <p:cNvSpPr/>
            <p:nvPr/>
          </p:nvSpPr>
          <p:spPr>
            <a:xfrm>
              <a:off x="4794584" y="4162409"/>
              <a:ext cx="2566501" cy="80262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C*2n/3</a:t>
              </a:r>
              <a:endParaRPr lang="en-CA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A4276E-8E22-450A-9B07-BE8DB23E853E}"/>
                </a:ext>
              </a:extLst>
            </p:cNvPr>
            <p:cNvSpPr/>
            <p:nvPr/>
          </p:nvSpPr>
          <p:spPr>
            <a:xfrm>
              <a:off x="2021810" y="4170114"/>
              <a:ext cx="1408538" cy="79491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C*n/3</a:t>
              </a:r>
              <a:endParaRPr lang="en-CA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E093DB3-7A38-43B0-AFBC-F0A9AFB688C4}"/>
                </a:ext>
              </a:extLst>
            </p:cNvPr>
            <p:cNvCxnSpPr>
              <a:cxnSpLocks/>
              <a:stCxn id="4" idx="2"/>
              <a:endCxn id="7" idx="0"/>
            </p:cNvCxnSpPr>
            <p:nvPr/>
          </p:nvCxnSpPr>
          <p:spPr>
            <a:xfrm flipH="1">
              <a:off x="2726079" y="3114878"/>
              <a:ext cx="2068505" cy="105523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22A5940-03D5-4E14-901A-548A55F57ACB}"/>
                </a:ext>
              </a:extLst>
            </p:cNvPr>
            <p:cNvCxnSpPr>
              <a:cxnSpLocks/>
              <a:stCxn id="4" idx="2"/>
              <a:endCxn id="5" idx="0"/>
            </p:cNvCxnSpPr>
            <p:nvPr/>
          </p:nvCxnSpPr>
          <p:spPr>
            <a:xfrm>
              <a:off x="4794584" y="3114878"/>
              <a:ext cx="1283251" cy="104753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F3F600-20A1-4607-84C6-A9BE2FF923B0}"/>
              </a:ext>
            </a:extLst>
          </p:cNvPr>
          <p:cNvGrpSpPr/>
          <p:nvPr/>
        </p:nvGrpSpPr>
        <p:grpSpPr>
          <a:xfrm>
            <a:off x="1282554" y="3891439"/>
            <a:ext cx="7438124" cy="820882"/>
            <a:chOff x="1369659" y="2657842"/>
            <a:chExt cx="7438124" cy="297608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FE32C12-7E63-4810-A746-7115C1E803DA}"/>
                </a:ext>
              </a:extLst>
            </p:cNvPr>
            <p:cNvSpPr/>
            <p:nvPr/>
          </p:nvSpPr>
          <p:spPr>
            <a:xfrm>
              <a:off x="6241282" y="4341998"/>
              <a:ext cx="2566501" cy="129193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C*4n/9</a:t>
              </a:r>
              <a:endParaRPr lang="en-CA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B20F03F-ECE2-4AE1-B062-1B27CD2C7AD3}"/>
                </a:ext>
              </a:extLst>
            </p:cNvPr>
            <p:cNvSpPr/>
            <p:nvPr/>
          </p:nvSpPr>
          <p:spPr>
            <a:xfrm>
              <a:off x="4733605" y="4341994"/>
              <a:ext cx="1268703" cy="12213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C*2n/9</a:t>
              </a:r>
              <a:endParaRPr lang="en-CA" dirty="0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ABFC6A3-BBEB-4972-BB3B-D9DE66DC2E60}"/>
                </a:ext>
              </a:extLst>
            </p:cNvPr>
            <p:cNvCxnSpPr>
              <a:cxnSpLocks/>
              <a:stCxn id="5" idx="2"/>
              <a:endCxn id="27" idx="0"/>
            </p:cNvCxnSpPr>
            <p:nvPr/>
          </p:nvCxnSpPr>
          <p:spPr>
            <a:xfrm flipH="1">
              <a:off x="5367957" y="2657846"/>
              <a:ext cx="811115" cy="168414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B2819A2-35A7-4B2B-B0A2-EC8F042FB450}"/>
                </a:ext>
              </a:extLst>
            </p:cNvPr>
            <p:cNvCxnSpPr>
              <a:cxnSpLocks/>
              <a:stCxn id="5" idx="2"/>
              <a:endCxn id="26" idx="0"/>
            </p:cNvCxnSpPr>
            <p:nvPr/>
          </p:nvCxnSpPr>
          <p:spPr>
            <a:xfrm>
              <a:off x="6179072" y="2657846"/>
              <a:ext cx="1345461" cy="16841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AB6B775-75F0-4A1E-A29A-541FC49C3574}"/>
                </a:ext>
              </a:extLst>
            </p:cNvPr>
            <p:cNvSpPr/>
            <p:nvPr/>
          </p:nvSpPr>
          <p:spPr>
            <a:xfrm>
              <a:off x="2726189" y="4367692"/>
              <a:ext cx="1588957" cy="11839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C*2n/9</a:t>
              </a:r>
              <a:endParaRPr lang="en-CA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65F1F40-41CE-4C08-A069-1C5EFCD48B51}"/>
                </a:ext>
              </a:extLst>
            </p:cNvPr>
            <p:cNvSpPr/>
            <p:nvPr/>
          </p:nvSpPr>
          <p:spPr>
            <a:xfrm>
              <a:off x="1369659" y="4341998"/>
              <a:ext cx="938071" cy="120963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C*n/9</a:t>
              </a:r>
              <a:endParaRPr lang="en-CA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364665E-81D3-4736-A6D1-089DF8D28CD1}"/>
                </a:ext>
              </a:extLst>
            </p:cNvPr>
            <p:cNvCxnSpPr>
              <a:cxnSpLocks/>
              <a:stCxn id="7" idx="2"/>
              <a:endCxn id="40" idx="0"/>
            </p:cNvCxnSpPr>
            <p:nvPr/>
          </p:nvCxnSpPr>
          <p:spPr>
            <a:xfrm flipH="1">
              <a:off x="1838695" y="2657842"/>
              <a:ext cx="988621" cy="16841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8191779-E878-49ED-AED6-120E4D91830A}"/>
                </a:ext>
              </a:extLst>
            </p:cNvPr>
            <p:cNvCxnSpPr>
              <a:cxnSpLocks/>
              <a:stCxn id="7" idx="2"/>
              <a:endCxn id="39" idx="0"/>
            </p:cNvCxnSpPr>
            <p:nvPr/>
          </p:nvCxnSpPr>
          <p:spPr>
            <a:xfrm>
              <a:off x="2827316" y="2657842"/>
              <a:ext cx="693352" cy="170984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F8BF52CE-882E-465E-8BA0-E08809F2265C}"/>
              </a:ext>
            </a:extLst>
          </p:cNvPr>
          <p:cNvSpPr/>
          <p:nvPr/>
        </p:nvSpPr>
        <p:spPr>
          <a:xfrm>
            <a:off x="1341790" y="5528999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9D4E065-E38F-430D-B97A-5F12040157D4}"/>
              </a:ext>
            </a:extLst>
          </p:cNvPr>
          <p:cNvSpPr/>
          <p:nvPr/>
        </p:nvSpPr>
        <p:spPr>
          <a:xfrm>
            <a:off x="507034" y="5492192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4E17921-1C01-46C4-BFD5-97C848FD7D49}"/>
              </a:ext>
            </a:extLst>
          </p:cNvPr>
          <p:cNvCxnSpPr>
            <a:cxnSpLocks/>
            <a:endCxn id="50" idx="0"/>
          </p:cNvCxnSpPr>
          <p:nvPr/>
        </p:nvCxnSpPr>
        <p:spPr>
          <a:xfrm flipH="1">
            <a:off x="775512" y="5123935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C7B0D79-E1B1-4BA0-AE12-ECE32AB5C091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1338718" y="5123935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FA312A6C-67F5-4C0E-9772-E1BFC6608DFE}"/>
              </a:ext>
            </a:extLst>
          </p:cNvPr>
          <p:cNvSpPr/>
          <p:nvPr/>
        </p:nvSpPr>
        <p:spPr>
          <a:xfrm>
            <a:off x="3504930" y="5994613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AFFB2E9-B857-45D1-A893-822E3F3DD4F7}"/>
              </a:ext>
            </a:extLst>
          </p:cNvPr>
          <p:cNvSpPr/>
          <p:nvPr/>
        </p:nvSpPr>
        <p:spPr>
          <a:xfrm>
            <a:off x="2670174" y="5957806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1BBC005-010B-4560-9B1E-E369974CB2C5}"/>
              </a:ext>
            </a:extLst>
          </p:cNvPr>
          <p:cNvCxnSpPr>
            <a:cxnSpLocks/>
            <a:endCxn id="32" idx="0"/>
          </p:cNvCxnSpPr>
          <p:nvPr/>
        </p:nvCxnSpPr>
        <p:spPr>
          <a:xfrm flipH="1">
            <a:off x="2938652" y="5589549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5A1EC30-E950-4FC1-A55D-48C20B0264AC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3501858" y="5589549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7E7A7EEC-957E-4732-BF5A-582CD5D1F2EE}"/>
              </a:ext>
            </a:extLst>
          </p:cNvPr>
          <p:cNvSpPr/>
          <p:nvPr/>
        </p:nvSpPr>
        <p:spPr>
          <a:xfrm>
            <a:off x="5306435" y="6588015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A53E25C-CE0B-4C62-BB0C-FEFE71859DFA}"/>
              </a:ext>
            </a:extLst>
          </p:cNvPr>
          <p:cNvSpPr/>
          <p:nvPr/>
        </p:nvSpPr>
        <p:spPr>
          <a:xfrm>
            <a:off x="4471679" y="6551208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E69981B-D2AC-4FAF-9F4E-C3AC628AB4B8}"/>
              </a:ext>
            </a:extLst>
          </p:cNvPr>
          <p:cNvCxnSpPr>
            <a:cxnSpLocks/>
            <a:endCxn id="36" idx="0"/>
          </p:cNvCxnSpPr>
          <p:nvPr/>
        </p:nvCxnSpPr>
        <p:spPr>
          <a:xfrm flipH="1">
            <a:off x="4740157" y="6182951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3C4AD4B-467D-493C-B7DB-C462B84CD365}"/>
              </a:ext>
            </a:extLst>
          </p:cNvPr>
          <p:cNvCxnSpPr>
            <a:cxnSpLocks/>
            <a:endCxn id="35" idx="0"/>
          </p:cNvCxnSpPr>
          <p:nvPr/>
        </p:nvCxnSpPr>
        <p:spPr>
          <a:xfrm>
            <a:off x="5303363" y="6182951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AF4A34F2-2C8E-48B1-8615-B2D04CE02689}"/>
              </a:ext>
            </a:extLst>
          </p:cNvPr>
          <p:cNvSpPr/>
          <p:nvPr/>
        </p:nvSpPr>
        <p:spPr>
          <a:xfrm>
            <a:off x="8346219" y="6875677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261AE34-330B-4542-88EC-4821C3F79853}"/>
              </a:ext>
            </a:extLst>
          </p:cNvPr>
          <p:cNvSpPr/>
          <p:nvPr/>
        </p:nvSpPr>
        <p:spPr>
          <a:xfrm>
            <a:off x="7511463" y="6838870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807993F-2DB2-4A85-B2C5-B65F0C286B2C}"/>
              </a:ext>
            </a:extLst>
          </p:cNvPr>
          <p:cNvCxnSpPr>
            <a:cxnSpLocks/>
            <a:endCxn id="44" idx="0"/>
          </p:cNvCxnSpPr>
          <p:nvPr/>
        </p:nvCxnSpPr>
        <p:spPr>
          <a:xfrm flipH="1">
            <a:off x="7779941" y="6470613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56AED3A-4C22-4A3F-AE66-3BF97D2A33C6}"/>
              </a:ext>
            </a:extLst>
          </p:cNvPr>
          <p:cNvCxnSpPr>
            <a:cxnSpLocks/>
            <a:endCxn id="43" idx="0"/>
          </p:cNvCxnSpPr>
          <p:nvPr/>
        </p:nvCxnSpPr>
        <p:spPr>
          <a:xfrm>
            <a:off x="8343147" y="6470613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0DF49B6-49AF-49D6-A972-313A14C09060}"/>
              </a:ext>
            </a:extLst>
          </p:cNvPr>
          <p:cNvSpPr txBox="1"/>
          <p:nvPr/>
        </p:nvSpPr>
        <p:spPr>
          <a:xfrm>
            <a:off x="6378036" y="6370901"/>
            <a:ext cx="4507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…</a:t>
            </a:r>
            <a:endParaRPr lang="en-CA" sz="3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1809256" y="4646598"/>
            <a:ext cx="6537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….</a:t>
            </a:r>
            <a:endParaRPr lang="en-CA" sz="4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5D2E062-9011-4747-9278-376BFC9A9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6663" y="2313062"/>
            <a:ext cx="3301904" cy="112407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We have ≤ log</a:t>
            </a:r>
            <a:r>
              <a:rPr lang="en-US" sz="2000" baseline="-25000" dirty="0"/>
              <a:t>3/2</a:t>
            </a:r>
            <a:r>
              <a:rPr lang="en-US" sz="2000" dirty="0"/>
              <a:t>(n) levels</a:t>
            </a:r>
          </a:p>
          <a:p>
            <a:r>
              <a:rPr lang="en-US" sz="2000" dirty="0"/>
              <a:t>Each level contributes ≤Cn to the running time</a:t>
            </a:r>
            <a:endParaRPr lang="en-CA" sz="2000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F048111-8D1E-47D2-9779-F4B9A68D7B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4400" y="5260522"/>
            <a:ext cx="3286431" cy="85374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Therefore, the total</a:t>
            </a:r>
            <a:br>
              <a:rPr lang="en-US" sz="2000" dirty="0"/>
            </a:br>
            <a:r>
              <a:rPr lang="en-US" sz="2000" dirty="0"/>
              <a:t>running time is ≤O(</a:t>
            </a:r>
            <a:r>
              <a:rPr lang="en-US" sz="2000" dirty="0" err="1"/>
              <a:t>nlog</a:t>
            </a:r>
            <a:r>
              <a:rPr lang="en-US" sz="2000" dirty="0"/>
              <a:t>(n))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72576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9" grpId="0" animBg="1"/>
      <p:bldP spid="50" grpId="0" animBg="1"/>
      <p:bldP spid="31" grpId="0" animBg="1"/>
      <p:bldP spid="32" grpId="0" animBg="1"/>
      <p:bldP spid="35" grpId="0" animBg="1"/>
      <p:bldP spid="36" grpId="0" animBg="1"/>
      <p:bldP spid="43" grpId="0" animBg="1"/>
      <p:bldP spid="44" grpId="0" animBg="1"/>
      <p:bldP spid="11" grpId="0"/>
      <p:bldP spid="12" grpId="0"/>
      <p:bldP spid="60" grpId="0" animBg="1"/>
      <p:bldP spid="6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 comment on Merge Sort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Given an array A[0…n-1] of length n do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mid = n/2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A[0…mid]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A[mid+1…n]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Merge the two halves	// can be done in time O(n)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r>
              <a:rPr lang="en-US" altLang="he-IL" sz="2000" dirty="0">
                <a:cs typeface="+mn-cs"/>
              </a:rPr>
              <a:t>Q: How can we implement the merge part in O(n) time?</a:t>
            </a:r>
          </a:p>
        </p:txBody>
      </p:sp>
    </p:spTree>
    <p:extLst>
      <p:ext uri="{BB962C8B-B14F-4D97-AF65-F5344CB8AC3E}">
        <p14:creationId xmlns:p14="http://schemas.microsoft.com/office/powerpoint/2010/main" val="2822106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Merge() in O(n) time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u="sng" dirty="0"/>
              <a:t>Algorithm by example</a:t>
            </a:r>
            <a:r>
              <a:rPr lang="en-US" altLang="en-US" sz="2000" dirty="0"/>
              <a:t>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Given two sorted arrays: 	</a:t>
            </a:r>
          </a:p>
          <a:p>
            <a:pPr>
              <a:buSzPct val="100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[1, 4, 8] and  [3, 7, 10 ]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merge them into a </a:t>
            </a:r>
            <a:r>
              <a:rPr lang="en-US" altLang="en-US" sz="2000" u="sng" dirty="0"/>
              <a:t>new array</a:t>
            </a:r>
            <a:r>
              <a:rPr lang="en-US" altLang="en-US" sz="2000" dirty="0"/>
              <a:t>:</a:t>
            </a:r>
          </a:p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</a:t>
            </a:r>
            <a:r>
              <a:rPr lang="en-US" altLang="en-US" sz="2000" dirty="0">
                <a:solidFill>
                  <a:srgbClr val="FF3333"/>
                </a:solidFill>
              </a:rPr>
              <a:t>1</a:t>
            </a:r>
            <a:r>
              <a:rPr lang="en-US" altLang="en-US" sz="2000" dirty="0"/>
              <a:t>,4,8] [</a:t>
            </a:r>
            <a:r>
              <a:rPr lang="en-US" altLang="en-US" sz="2000" dirty="0">
                <a:solidFill>
                  <a:srgbClr val="FF3333"/>
                </a:solidFill>
              </a:rPr>
              <a:t>3</a:t>
            </a:r>
            <a:r>
              <a:rPr lang="en-US" altLang="en-US" sz="2000" dirty="0"/>
              <a:t>,7,10] </a:t>
            </a:r>
            <a:r>
              <a:rPr lang="en-US" altLang="en-US" sz="2000" dirty="0">
                <a:sym typeface="Wingdings" panose="05000000000000000000" pitchFamily="2" charset="2"/>
              </a:rPr>
              <a:t></a:t>
            </a:r>
            <a:r>
              <a:rPr lang="en-US" altLang="en-US" sz="2000" dirty="0"/>
              <a:t> [1]</a:t>
            </a:r>
          </a:p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[1,</a:t>
            </a:r>
            <a:r>
              <a:rPr lang="en-US" altLang="en-US" sz="2000" dirty="0">
                <a:solidFill>
                  <a:srgbClr val="FF3333"/>
                </a:solidFill>
              </a:rPr>
              <a:t>4</a:t>
            </a:r>
            <a:r>
              <a:rPr lang="en-US" altLang="en-US" sz="2000" dirty="0"/>
              <a:t>,8] [</a:t>
            </a:r>
            <a:r>
              <a:rPr lang="en-US" altLang="en-US" sz="2000" dirty="0">
                <a:solidFill>
                  <a:srgbClr val="FF3333"/>
                </a:solidFill>
              </a:rPr>
              <a:t>3</a:t>
            </a:r>
            <a:r>
              <a:rPr lang="en-US" altLang="en-US" sz="2000" dirty="0"/>
              <a:t>,7,10] </a:t>
            </a:r>
            <a:r>
              <a:rPr lang="en-US" altLang="en-US" sz="2000" dirty="0">
                <a:sym typeface="Wingdings" panose="05000000000000000000" pitchFamily="2" charset="2"/>
              </a:rPr>
              <a:t></a:t>
            </a:r>
            <a:r>
              <a:rPr lang="en-US" altLang="en-US" sz="2000" dirty="0"/>
              <a:t> [1, 3]</a:t>
            </a:r>
          </a:p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[1,</a:t>
            </a:r>
            <a:r>
              <a:rPr lang="en-US" altLang="en-US" sz="2000" dirty="0">
                <a:solidFill>
                  <a:srgbClr val="FF3333"/>
                </a:solidFill>
              </a:rPr>
              <a:t>4</a:t>
            </a:r>
            <a:r>
              <a:rPr lang="en-US" altLang="en-US" sz="2000" dirty="0"/>
              <a:t>,8] [3,</a:t>
            </a:r>
            <a:r>
              <a:rPr lang="en-US" altLang="en-US" sz="2000" dirty="0">
                <a:solidFill>
                  <a:srgbClr val="FF3333"/>
                </a:solidFill>
              </a:rPr>
              <a:t>7</a:t>
            </a:r>
            <a:r>
              <a:rPr lang="en-US" altLang="en-US" sz="2000" dirty="0"/>
              <a:t>,10] </a:t>
            </a:r>
            <a:r>
              <a:rPr lang="en-US" altLang="en-US" sz="2000" dirty="0">
                <a:sym typeface="Wingdings" panose="05000000000000000000" pitchFamily="2" charset="2"/>
              </a:rPr>
              <a:t></a:t>
            </a:r>
            <a:r>
              <a:rPr lang="en-US" altLang="en-US" sz="2000" dirty="0"/>
              <a:t> [1, 3, 4]</a:t>
            </a:r>
          </a:p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[1,4,</a:t>
            </a:r>
            <a:r>
              <a:rPr lang="en-US" altLang="en-US" sz="2000" dirty="0">
                <a:solidFill>
                  <a:srgbClr val="FF3333"/>
                </a:solidFill>
              </a:rPr>
              <a:t>8</a:t>
            </a:r>
            <a:r>
              <a:rPr lang="en-US" altLang="en-US" sz="2000" dirty="0"/>
              <a:t>] [3,</a:t>
            </a:r>
            <a:r>
              <a:rPr lang="en-US" altLang="en-US" sz="2000" dirty="0">
                <a:solidFill>
                  <a:srgbClr val="FF3333"/>
                </a:solidFill>
              </a:rPr>
              <a:t>7</a:t>
            </a:r>
            <a:r>
              <a:rPr lang="en-US" altLang="en-US" sz="2000" dirty="0"/>
              <a:t>,10] </a:t>
            </a:r>
            <a:r>
              <a:rPr lang="en-US" altLang="en-US" sz="2000" dirty="0">
                <a:sym typeface="Wingdings" panose="05000000000000000000" pitchFamily="2" charset="2"/>
              </a:rPr>
              <a:t></a:t>
            </a:r>
            <a:r>
              <a:rPr lang="en-US" altLang="en-US" sz="2000" dirty="0"/>
              <a:t> [1, 3, 4, 7]</a:t>
            </a:r>
          </a:p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[1,4,</a:t>
            </a:r>
            <a:r>
              <a:rPr lang="en-US" altLang="en-US" sz="2000" dirty="0">
                <a:solidFill>
                  <a:srgbClr val="FF3333"/>
                </a:solidFill>
              </a:rPr>
              <a:t>8</a:t>
            </a:r>
            <a:r>
              <a:rPr lang="en-US" altLang="en-US" sz="2000" dirty="0"/>
              <a:t>] [3,7,</a:t>
            </a:r>
            <a:r>
              <a:rPr lang="en-US" altLang="en-US" sz="2000" dirty="0">
                <a:solidFill>
                  <a:srgbClr val="FF3333"/>
                </a:solidFill>
              </a:rPr>
              <a:t>10</a:t>
            </a:r>
            <a:r>
              <a:rPr lang="en-US" altLang="en-US" sz="2000" dirty="0"/>
              <a:t>] </a:t>
            </a:r>
            <a:r>
              <a:rPr lang="en-US" altLang="en-US" sz="2000" dirty="0">
                <a:sym typeface="Wingdings" panose="05000000000000000000" pitchFamily="2" charset="2"/>
              </a:rPr>
              <a:t></a:t>
            </a:r>
            <a:r>
              <a:rPr lang="en-US" altLang="en-US" sz="2000" dirty="0"/>
              <a:t> [1, 3, 4, 7, 8]</a:t>
            </a:r>
          </a:p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[1,4,8] [3,7,</a:t>
            </a:r>
            <a:r>
              <a:rPr lang="en-US" altLang="en-US" sz="2000" dirty="0">
                <a:solidFill>
                  <a:srgbClr val="FF3333"/>
                </a:solidFill>
              </a:rPr>
              <a:t>10</a:t>
            </a:r>
            <a:r>
              <a:rPr lang="en-US" altLang="en-US" sz="2000" dirty="0"/>
              <a:t>] </a:t>
            </a:r>
            <a:r>
              <a:rPr lang="en-US" altLang="en-US" sz="2000" dirty="0">
                <a:sym typeface="Wingdings" panose="05000000000000000000" pitchFamily="2" charset="2"/>
              </a:rPr>
              <a:t></a:t>
            </a:r>
            <a:r>
              <a:rPr lang="en-US" altLang="en-US" sz="2000" dirty="0"/>
              <a:t> [1, 3, 4, 7, 8, 10]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26AC61C-2A65-415F-B624-3ED6520DF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486" y="3061689"/>
            <a:ext cx="3826962" cy="98541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We may think of it as merging</a:t>
            </a:r>
          </a:p>
          <a:p>
            <a:r>
              <a:rPr lang="en-US" sz="2000" dirty="0"/>
              <a:t>two sorted queues into one</a:t>
            </a:r>
            <a:endParaRPr lang="en-CA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F2989E-E006-4B16-B146-B81CDEB7B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486" y="4415589"/>
            <a:ext cx="3826962" cy="90044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Disadvantage: requires O(n) extra memory</a:t>
            </a:r>
            <a:endParaRPr lang="en-CA" sz="2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CD0797-6298-443B-AA85-AA3E320C61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486" y="5684520"/>
            <a:ext cx="4041976" cy="97853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Ex: implement merge sort in Java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793487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 comment on Merge Sort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Given an array A[0…n-1] of length n do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mid = n/2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A[0…mid]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A[mid+1…n]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Merge the </a:t>
            </a:r>
            <a:r>
              <a:rPr lang="en-US" altLang="he-IL" sz="2000">
                <a:cs typeface="+mn-cs"/>
              </a:rPr>
              <a:t>two halves</a:t>
            </a:r>
            <a:endParaRPr lang="en-US" altLang="he-IL" sz="2000" dirty="0"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r>
              <a:rPr lang="en-US" altLang="he-IL" sz="2000" dirty="0">
                <a:cs typeface="+mn-cs"/>
              </a:rPr>
              <a:t>Q: Can you implement Merge Sort without using recursion?</a:t>
            </a:r>
          </a:p>
        </p:txBody>
      </p:sp>
    </p:spTree>
    <p:extLst>
      <p:ext uri="{BB962C8B-B14F-4D97-AF65-F5344CB8AC3E}">
        <p14:creationId xmlns:p14="http://schemas.microsoft.com/office/powerpoint/2010/main" val="2950299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Big-O notation</a:t>
            </a: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Master Theorem</a:t>
            </a:r>
          </a:p>
        </p:txBody>
      </p:sp>
    </p:spTree>
    <p:extLst>
      <p:ext uri="{BB962C8B-B14F-4D97-AF65-F5344CB8AC3E}">
        <p14:creationId xmlns:p14="http://schemas.microsoft.com/office/powerpoint/2010/main" val="1423871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Master Theorem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>
                <a:cs typeface="+mn-cs"/>
              </a:rPr>
              <a:t>Master Theorem</a:t>
            </a:r>
            <a:r>
              <a:rPr lang="en-US" altLang="he-IL" sz="2000" dirty="0">
                <a:cs typeface="+mn-cs"/>
              </a:rPr>
              <a:t>: Suppose we are given a recurrence relation</a:t>
            </a:r>
          </a:p>
          <a:p>
            <a:pPr algn="ctr"/>
            <a:r>
              <a:rPr lang="en-US" altLang="he-IL" sz="2000" dirty="0">
                <a:cs typeface="+mn-cs"/>
              </a:rPr>
              <a:t>T(n) = a*T(n/b) + f(n)</a:t>
            </a:r>
          </a:p>
          <a:p>
            <a:r>
              <a:rPr lang="en-US" altLang="he-IL" sz="2000" dirty="0">
                <a:cs typeface="+mn-cs"/>
              </a:rPr>
              <a:t>for integers a, b, and some function f.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c = </a:t>
            </a:r>
            <a:r>
              <a:rPr lang="en-US" altLang="he-IL" sz="2000" dirty="0" err="1">
                <a:cs typeface="+mn-cs"/>
              </a:rPr>
              <a:t>log</a:t>
            </a:r>
            <a:r>
              <a:rPr lang="en-US" altLang="he-IL" sz="2000" baseline="-25000" dirty="0" err="1">
                <a:cs typeface="+mn-cs"/>
              </a:rPr>
              <a:t>b</a:t>
            </a:r>
            <a:r>
              <a:rPr lang="en-US" altLang="he-IL" sz="2000" dirty="0">
                <a:cs typeface="+mn-cs"/>
              </a:rPr>
              <a:t>(a).</a:t>
            </a:r>
          </a:p>
          <a:p>
            <a:r>
              <a:rPr lang="en-US" altLang="he-IL" sz="2000" dirty="0">
                <a:cs typeface="+mn-cs"/>
              </a:rPr>
              <a:t>Then</a:t>
            </a:r>
          </a:p>
          <a:p>
            <a:pPr marL="457200" indent="-457200">
              <a:buAutoNum type="arabicPeriod"/>
            </a:pPr>
            <a:r>
              <a:rPr lang="en-US" altLang="he-IL" sz="2000" dirty="0">
                <a:cs typeface="+mn-cs"/>
              </a:rPr>
              <a:t>If f(n) = O(</a:t>
            </a:r>
            <a:r>
              <a:rPr lang="en-US" altLang="he-IL" sz="2000" dirty="0" err="1">
                <a:cs typeface="+mn-cs"/>
              </a:rPr>
              <a:t>n</a:t>
            </a:r>
            <a:r>
              <a:rPr lang="en-US" altLang="he-IL" sz="2000" baseline="30000" dirty="0" err="1">
                <a:cs typeface="+mn-cs"/>
              </a:rPr>
              <a:t>d</a:t>
            </a:r>
            <a:r>
              <a:rPr lang="en-US" altLang="he-IL" sz="2000" dirty="0">
                <a:cs typeface="+mn-cs"/>
              </a:rPr>
              <a:t>) for some d&lt;c, then T(n) = </a:t>
            </a:r>
            <a:r>
              <a:rPr lang="el-GR" sz="2000" dirty="0"/>
              <a:t>Θ</a:t>
            </a:r>
            <a:r>
              <a:rPr lang="en-US" altLang="he-IL" sz="2000" dirty="0">
                <a:cs typeface="+mn-cs"/>
              </a:rPr>
              <a:t>(</a:t>
            </a:r>
            <a:r>
              <a:rPr lang="en-US" altLang="he-IL" sz="2000" dirty="0" err="1">
                <a:cs typeface="+mn-cs"/>
              </a:rPr>
              <a:t>n</a:t>
            </a:r>
            <a:r>
              <a:rPr lang="en-US" altLang="he-IL" sz="2000" baseline="30000" dirty="0" err="1">
                <a:cs typeface="+mn-cs"/>
              </a:rPr>
              <a:t>c</a:t>
            </a:r>
            <a:r>
              <a:rPr lang="en-US" altLang="he-IL" sz="2000" dirty="0">
                <a:cs typeface="+mn-cs"/>
              </a:rPr>
              <a:t>)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If f(n) = </a:t>
            </a:r>
            <a:r>
              <a:rPr lang="el-GR" sz="2000" dirty="0"/>
              <a:t>Θ</a:t>
            </a:r>
            <a:r>
              <a:rPr lang="en-US" altLang="he-IL" sz="2000" dirty="0"/>
              <a:t>(</a:t>
            </a:r>
            <a:r>
              <a:rPr lang="en-US" altLang="he-IL" sz="2000" dirty="0" err="1"/>
              <a:t>n</a:t>
            </a:r>
            <a:r>
              <a:rPr lang="en-US" altLang="he-IL" sz="2000" baseline="30000" dirty="0" err="1"/>
              <a:t>c</a:t>
            </a:r>
            <a:r>
              <a:rPr lang="en-US" altLang="he-IL" sz="2000" dirty="0"/>
              <a:t>), then T(n) = </a:t>
            </a:r>
            <a:r>
              <a:rPr lang="el-GR" sz="2000" dirty="0"/>
              <a:t>Θ</a:t>
            </a:r>
            <a:r>
              <a:rPr lang="en-US" altLang="he-IL" sz="2000" dirty="0"/>
              <a:t>(</a:t>
            </a:r>
            <a:r>
              <a:rPr lang="en-US" altLang="he-IL" sz="2000" dirty="0" err="1"/>
              <a:t>n</a:t>
            </a:r>
            <a:r>
              <a:rPr lang="en-US" altLang="he-IL" sz="2000" baseline="30000" dirty="0" err="1"/>
              <a:t>c</a:t>
            </a:r>
            <a:r>
              <a:rPr lang="en-US" altLang="he-IL" sz="2000" dirty="0"/>
              <a:t> log(n))</a:t>
            </a:r>
          </a:p>
          <a:p>
            <a:pPr marL="457200" indent="-457200">
              <a:buFontTx/>
              <a:buAutoNum type="arabicPeriod"/>
            </a:pPr>
            <a:r>
              <a:rPr lang="en-US" altLang="he-IL" sz="2000" dirty="0"/>
              <a:t>If f(n) = </a:t>
            </a:r>
            <a:r>
              <a:rPr lang="el-GR" altLang="he-IL" sz="2000" dirty="0"/>
              <a:t>Ω</a:t>
            </a:r>
            <a:r>
              <a:rPr lang="en-US" altLang="he-IL" sz="2000" dirty="0"/>
              <a:t>(</a:t>
            </a:r>
            <a:r>
              <a:rPr lang="en-US" altLang="he-IL" sz="2000" dirty="0" err="1"/>
              <a:t>n</a:t>
            </a:r>
            <a:r>
              <a:rPr lang="en-US" altLang="he-IL" sz="2000" baseline="30000" dirty="0" err="1"/>
              <a:t>d</a:t>
            </a:r>
            <a:r>
              <a:rPr lang="en-US" altLang="he-IL" sz="2000" dirty="0"/>
              <a:t>) for some d&gt;c, then T(n) = </a:t>
            </a:r>
            <a:r>
              <a:rPr lang="el-GR" sz="2000" dirty="0"/>
              <a:t>Θ</a:t>
            </a:r>
            <a:r>
              <a:rPr lang="en-US" altLang="he-IL" sz="2000" dirty="0"/>
              <a:t>(f)</a:t>
            </a:r>
          </a:p>
          <a:p>
            <a:endParaRPr lang="en-US" altLang="he-IL" sz="20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698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Master Theorem -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altLang="he-IL" sz="2000" dirty="0">
                <a:cs typeface="+mn-cs"/>
              </a:rPr>
              <a:t>T(n) = 2T(n/2) + O(1).</a:t>
            </a:r>
            <a:br>
              <a:rPr lang="en-US" altLang="he-IL" sz="2000" dirty="0">
                <a:cs typeface="+mn-cs"/>
              </a:rPr>
            </a:br>
            <a:r>
              <a:rPr lang="en-US" altLang="he-IL" sz="2000" dirty="0">
                <a:cs typeface="+mn-cs"/>
              </a:rPr>
              <a:t>	Then T(n) = </a:t>
            </a:r>
            <a:r>
              <a:rPr lang="el-GR" sz="2000" dirty="0"/>
              <a:t>Θ</a:t>
            </a:r>
            <a:r>
              <a:rPr lang="en-US" altLang="he-IL" sz="2000" dirty="0">
                <a:cs typeface="+mn-cs"/>
              </a:rPr>
              <a:t>(n)		</a:t>
            </a:r>
            <a:r>
              <a:rPr lang="en-US" altLang="he-IL" sz="2000" dirty="0">
                <a:solidFill>
                  <a:srgbClr val="FF0000"/>
                </a:solidFill>
                <a:cs typeface="+mn-cs"/>
              </a:rPr>
              <a:t>::: c = log</a:t>
            </a:r>
            <a:r>
              <a:rPr lang="en-US" altLang="he-IL" sz="2000" baseline="-25000" dirty="0">
                <a:solidFill>
                  <a:srgbClr val="FF0000"/>
                </a:solidFill>
                <a:cs typeface="+mn-cs"/>
              </a:rPr>
              <a:t>2</a:t>
            </a:r>
            <a:r>
              <a:rPr lang="en-US" altLang="he-IL" sz="2000" dirty="0">
                <a:solidFill>
                  <a:srgbClr val="FF0000"/>
                </a:solidFill>
                <a:cs typeface="+mn-cs"/>
              </a:rPr>
              <a:t>(2) = 1</a:t>
            </a:r>
            <a:r>
              <a:rPr lang="en-US" altLang="he-IL" sz="2000" dirty="0">
                <a:solidFill>
                  <a:schemeClr val="tx1"/>
                </a:solidFill>
                <a:cs typeface="+mn-cs"/>
              </a:rPr>
              <a:t> and </a:t>
            </a:r>
            <a:r>
              <a:rPr lang="en-US" altLang="he-IL" sz="2000" dirty="0">
                <a:solidFill>
                  <a:srgbClr val="FF0000"/>
                </a:solidFill>
                <a:cs typeface="+mn-cs"/>
              </a:rPr>
              <a:t>f(n) = </a:t>
            </a:r>
            <a:r>
              <a:rPr lang="el-GR" sz="2000" dirty="0">
                <a:solidFill>
                  <a:srgbClr val="FF0000"/>
                </a:solidFill>
              </a:rPr>
              <a:t>Θ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altLang="he-IL" sz="2000" dirty="0">
                <a:solidFill>
                  <a:srgbClr val="FF0000"/>
                </a:solidFill>
                <a:cs typeface="+mn-cs"/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  <a:cs typeface="+mn-cs"/>
              </a:rPr>
              <a:t>0</a:t>
            </a:r>
            <a:r>
              <a:rPr lang="en-US" altLang="he-IL" sz="2000" dirty="0">
                <a:solidFill>
                  <a:srgbClr val="FF0000"/>
                </a:solidFill>
                <a:cs typeface="+mn-cs"/>
              </a:rPr>
              <a:t>)</a:t>
            </a:r>
          </a:p>
          <a:p>
            <a:pPr marL="457200" indent="-457200">
              <a:buFontTx/>
              <a:buAutoNum type="arabicPeriod"/>
            </a:pPr>
            <a:r>
              <a:rPr lang="en-US" altLang="he-IL" sz="2000" dirty="0">
                <a:cs typeface="+mn-cs"/>
              </a:rPr>
              <a:t>T(n) = 2T(n/2) + </a:t>
            </a:r>
            <a:r>
              <a:rPr lang="el-GR" sz="2000" dirty="0"/>
              <a:t>Θ</a:t>
            </a:r>
            <a:r>
              <a:rPr lang="en-US" altLang="he-IL" sz="2000" dirty="0">
                <a:cs typeface="+mn-cs"/>
              </a:rPr>
              <a:t>(n)</a:t>
            </a:r>
            <a:br>
              <a:rPr lang="en-US" altLang="he-IL" sz="2000" dirty="0">
                <a:cs typeface="+mn-cs"/>
              </a:rPr>
            </a:br>
            <a:r>
              <a:rPr lang="en-US" altLang="he-IL" sz="2000" dirty="0">
                <a:cs typeface="+mn-cs"/>
              </a:rPr>
              <a:t>	Then T(n) = </a:t>
            </a:r>
            <a:r>
              <a:rPr lang="el-GR" sz="2000" dirty="0"/>
              <a:t>Θ</a:t>
            </a:r>
            <a:r>
              <a:rPr lang="en-US" altLang="he-IL" sz="2000" dirty="0">
                <a:cs typeface="+mn-cs"/>
              </a:rPr>
              <a:t>(n log(n)) 		</a:t>
            </a:r>
            <a:r>
              <a:rPr lang="en-US" altLang="he-IL" sz="2000" dirty="0">
                <a:solidFill>
                  <a:srgbClr val="FF0000"/>
                </a:solidFill>
              </a:rPr>
              <a:t>::: c = log</a:t>
            </a:r>
            <a:r>
              <a:rPr lang="en-US" altLang="he-IL" sz="2000" baseline="-25000" dirty="0">
                <a:solidFill>
                  <a:srgbClr val="FF0000"/>
                </a:solidFill>
              </a:rPr>
              <a:t>2</a:t>
            </a:r>
            <a:r>
              <a:rPr lang="en-US" altLang="he-IL" sz="2000" dirty="0">
                <a:solidFill>
                  <a:srgbClr val="FF0000"/>
                </a:solidFill>
              </a:rPr>
              <a:t>(2) = 1 </a:t>
            </a:r>
            <a:r>
              <a:rPr lang="en-US" altLang="he-IL" sz="2000" dirty="0">
                <a:solidFill>
                  <a:schemeClr val="tx1"/>
                </a:solidFill>
              </a:rPr>
              <a:t>and </a:t>
            </a:r>
            <a:r>
              <a:rPr lang="en-US" altLang="he-IL" sz="2000" dirty="0">
                <a:solidFill>
                  <a:srgbClr val="FF0000"/>
                </a:solidFill>
              </a:rPr>
              <a:t>f(n) = </a:t>
            </a:r>
            <a:r>
              <a:rPr lang="el-GR" sz="2000" dirty="0">
                <a:solidFill>
                  <a:srgbClr val="FF0000"/>
                </a:solidFill>
              </a:rPr>
              <a:t>Θ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altLang="he-IL" sz="2000" dirty="0">
                <a:solidFill>
                  <a:srgbClr val="FF0000"/>
                </a:solidFill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</a:rPr>
              <a:t>1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  <a:endParaRPr lang="en-US" altLang="he-IL" sz="2000" dirty="0">
              <a:solidFill>
                <a:srgbClr val="FF0000"/>
              </a:solidFill>
              <a:cs typeface="+mn-cs"/>
            </a:endParaRPr>
          </a:p>
          <a:p>
            <a:pPr marL="457200" indent="-457200">
              <a:buFontTx/>
              <a:buAutoNum type="arabicPeriod"/>
            </a:pPr>
            <a:r>
              <a:rPr lang="en-US" altLang="he-IL" sz="2000" dirty="0">
                <a:cs typeface="+mn-cs"/>
              </a:rPr>
              <a:t>T(n) = 3T(n/2) + 3n</a:t>
            </a:r>
            <a:r>
              <a:rPr lang="en-US" altLang="he-IL" sz="2000" baseline="30000" dirty="0">
                <a:cs typeface="+mn-cs"/>
              </a:rPr>
              <a:t>2</a:t>
            </a:r>
            <a:br>
              <a:rPr lang="en-US" altLang="he-IL" sz="2000" dirty="0">
                <a:cs typeface="+mn-cs"/>
              </a:rPr>
            </a:br>
            <a:r>
              <a:rPr lang="en-US" altLang="he-IL" sz="2000" dirty="0">
                <a:cs typeface="+mn-cs"/>
              </a:rPr>
              <a:t>	Then T(n) = </a:t>
            </a:r>
            <a:r>
              <a:rPr lang="el-GR" sz="2000" dirty="0"/>
              <a:t>Θ</a:t>
            </a:r>
            <a:r>
              <a:rPr lang="en-US" sz="2000" dirty="0"/>
              <a:t>(n</a:t>
            </a:r>
            <a:r>
              <a:rPr lang="en-US" sz="2000" baseline="30000" dirty="0"/>
              <a:t>2</a:t>
            </a:r>
            <a:r>
              <a:rPr lang="en-US" sz="2000" dirty="0"/>
              <a:t>)		</a:t>
            </a:r>
            <a:r>
              <a:rPr lang="en-US" altLang="he-IL" sz="2000" dirty="0">
                <a:solidFill>
                  <a:srgbClr val="FF0000"/>
                </a:solidFill>
              </a:rPr>
              <a:t>::: c = log</a:t>
            </a:r>
            <a:r>
              <a:rPr lang="en-US" altLang="he-IL" sz="2000" baseline="-25000" dirty="0">
                <a:solidFill>
                  <a:srgbClr val="FF0000"/>
                </a:solidFill>
              </a:rPr>
              <a:t>2</a:t>
            </a:r>
            <a:r>
              <a:rPr lang="en-US" altLang="he-IL" sz="2000" dirty="0">
                <a:solidFill>
                  <a:srgbClr val="FF0000"/>
                </a:solidFill>
              </a:rPr>
              <a:t>(3) = 1.58 </a:t>
            </a:r>
            <a:r>
              <a:rPr lang="en-US" altLang="he-IL" sz="2000" dirty="0">
                <a:solidFill>
                  <a:schemeClr val="tx1"/>
                </a:solidFill>
              </a:rPr>
              <a:t>and </a:t>
            </a:r>
            <a:r>
              <a:rPr lang="en-US" altLang="he-IL" sz="2000" dirty="0">
                <a:solidFill>
                  <a:srgbClr val="FF0000"/>
                </a:solidFill>
              </a:rPr>
              <a:t>f(n) = </a:t>
            </a:r>
            <a:r>
              <a:rPr lang="el-GR" sz="2000" dirty="0">
                <a:solidFill>
                  <a:srgbClr val="FF0000"/>
                </a:solidFill>
              </a:rPr>
              <a:t>Θ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altLang="he-IL" sz="2000" dirty="0">
                <a:solidFill>
                  <a:srgbClr val="FF0000"/>
                </a:solidFill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</a:rPr>
              <a:t>2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  <a:endParaRPr lang="en-US" altLang="he-IL" sz="2000" dirty="0">
              <a:solidFill>
                <a:srgbClr val="FF0000"/>
              </a:solidFill>
              <a:cs typeface="+mn-cs"/>
            </a:endParaRPr>
          </a:p>
          <a:p>
            <a:pPr marL="457200" indent="-457200">
              <a:buFontTx/>
              <a:buAutoNum type="arabicPeriod"/>
            </a:pPr>
            <a:r>
              <a:rPr lang="en-US" altLang="he-IL" sz="2000" dirty="0">
                <a:cs typeface="+mn-cs"/>
              </a:rPr>
              <a:t>T(n) = 4T(n/2) + 4n</a:t>
            </a:r>
            <a:r>
              <a:rPr lang="en-US" altLang="he-IL" sz="2000" baseline="30000" dirty="0">
                <a:cs typeface="+mn-cs"/>
              </a:rPr>
              <a:t>1.5</a:t>
            </a:r>
            <a:br>
              <a:rPr lang="en-US" altLang="he-IL" sz="2000" dirty="0">
                <a:cs typeface="+mn-cs"/>
              </a:rPr>
            </a:br>
            <a:r>
              <a:rPr lang="en-US" altLang="he-IL" sz="2000" dirty="0">
                <a:cs typeface="+mn-cs"/>
              </a:rPr>
              <a:t>	Then T(n) = </a:t>
            </a:r>
            <a:r>
              <a:rPr lang="el-GR" sz="2000" dirty="0"/>
              <a:t>Θ</a:t>
            </a:r>
            <a:r>
              <a:rPr lang="en-US" sz="2000" dirty="0"/>
              <a:t>(n</a:t>
            </a:r>
            <a:r>
              <a:rPr lang="en-US" sz="2000" baseline="30000" dirty="0"/>
              <a:t>log</a:t>
            </a:r>
            <a:r>
              <a:rPr lang="en-US" sz="2000" baseline="10000" dirty="0"/>
              <a:t>2</a:t>
            </a:r>
            <a:r>
              <a:rPr lang="en-US" sz="2000" baseline="30000" dirty="0"/>
              <a:t>(4)</a:t>
            </a:r>
            <a:r>
              <a:rPr lang="en-US" sz="2000" dirty="0"/>
              <a:t>) =</a:t>
            </a:r>
            <a:r>
              <a:rPr lang="el-GR" sz="2000" dirty="0"/>
              <a:t> Θ</a:t>
            </a:r>
            <a:r>
              <a:rPr lang="en-US" sz="2000" dirty="0"/>
              <a:t>(n</a:t>
            </a:r>
            <a:r>
              <a:rPr lang="en-US" sz="2000" baseline="30000" dirty="0"/>
              <a:t>2</a:t>
            </a:r>
            <a:r>
              <a:rPr lang="en-US" sz="2000" dirty="0"/>
              <a:t>) 	</a:t>
            </a:r>
            <a:r>
              <a:rPr lang="en-US" sz="2000" dirty="0">
                <a:solidFill>
                  <a:srgbClr val="FF0000"/>
                </a:solidFill>
              </a:rPr>
              <a:t>:</a:t>
            </a:r>
            <a:r>
              <a:rPr lang="en-US" altLang="he-IL" sz="2000" dirty="0">
                <a:solidFill>
                  <a:srgbClr val="FF0000"/>
                </a:solidFill>
              </a:rPr>
              <a:t>:: c = log</a:t>
            </a:r>
            <a:r>
              <a:rPr lang="en-US" altLang="he-IL" sz="2000" baseline="-25000" dirty="0">
                <a:solidFill>
                  <a:srgbClr val="FF0000"/>
                </a:solidFill>
              </a:rPr>
              <a:t>2</a:t>
            </a:r>
            <a:r>
              <a:rPr lang="en-US" altLang="he-IL" sz="2000" dirty="0">
                <a:solidFill>
                  <a:srgbClr val="FF0000"/>
                </a:solidFill>
              </a:rPr>
              <a:t>(4) = 2 </a:t>
            </a:r>
            <a:r>
              <a:rPr lang="en-US" altLang="he-IL" sz="2000" dirty="0">
                <a:solidFill>
                  <a:schemeClr val="tx1"/>
                </a:solidFill>
              </a:rPr>
              <a:t>and </a:t>
            </a:r>
            <a:r>
              <a:rPr lang="en-US" altLang="he-IL" sz="2000" dirty="0">
                <a:solidFill>
                  <a:srgbClr val="FF0000"/>
                </a:solidFill>
              </a:rPr>
              <a:t>f(n) = </a:t>
            </a:r>
            <a:r>
              <a:rPr lang="el-GR" sz="2000" dirty="0">
                <a:solidFill>
                  <a:srgbClr val="FF0000"/>
                </a:solidFill>
              </a:rPr>
              <a:t>Θ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altLang="he-IL" sz="2000" dirty="0">
                <a:solidFill>
                  <a:srgbClr val="FF0000"/>
                </a:solidFill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</a:rPr>
              <a:t>1.5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</a:p>
          <a:p>
            <a:pPr marL="457200" indent="-457200">
              <a:buFontTx/>
              <a:buAutoNum type="arabicPeriod"/>
            </a:pPr>
            <a:r>
              <a:rPr lang="en-US" altLang="he-IL" sz="2000" dirty="0"/>
              <a:t>T(n) = 3T(n/3) + 5n</a:t>
            </a:r>
            <a:br>
              <a:rPr lang="en-US" altLang="he-IL" sz="2000" dirty="0"/>
            </a:br>
            <a:r>
              <a:rPr lang="en-US" altLang="he-IL" sz="2000" dirty="0"/>
              <a:t>	Then T(n) = </a:t>
            </a:r>
            <a:r>
              <a:rPr lang="el-GR" sz="2000" dirty="0"/>
              <a:t>Θ</a:t>
            </a:r>
            <a:r>
              <a:rPr lang="en-US" sz="2000" dirty="0"/>
              <a:t>(n log(n))		</a:t>
            </a:r>
            <a:r>
              <a:rPr lang="en-US" sz="2000" dirty="0">
                <a:solidFill>
                  <a:srgbClr val="FF0000"/>
                </a:solidFill>
              </a:rPr>
              <a:t>:</a:t>
            </a:r>
            <a:r>
              <a:rPr lang="en-US" altLang="he-IL" sz="2000" dirty="0">
                <a:solidFill>
                  <a:srgbClr val="FF0000"/>
                </a:solidFill>
              </a:rPr>
              <a:t>:: c = log</a:t>
            </a:r>
            <a:r>
              <a:rPr lang="en-US" altLang="he-IL" sz="2000" baseline="-25000" dirty="0">
                <a:solidFill>
                  <a:srgbClr val="FF0000"/>
                </a:solidFill>
              </a:rPr>
              <a:t>3</a:t>
            </a:r>
            <a:r>
              <a:rPr lang="en-US" altLang="he-IL" sz="2000" dirty="0">
                <a:solidFill>
                  <a:srgbClr val="FF0000"/>
                </a:solidFill>
              </a:rPr>
              <a:t>(3) = 1 </a:t>
            </a:r>
            <a:r>
              <a:rPr lang="en-US" altLang="he-IL" sz="2000" dirty="0">
                <a:solidFill>
                  <a:schemeClr val="tx1"/>
                </a:solidFill>
              </a:rPr>
              <a:t>and </a:t>
            </a:r>
            <a:r>
              <a:rPr lang="en-US" altLang="he-IL" sz="2000" dirty="0">
                <a:solidFill>
                  <a:srgbClr val="FF0000"/>
                </a:solidFill>
              </a:rPr>
              <a:t>f(n) = </a:t>
            </a:r>
            <a:r>
              <a:rPr lang="el-GR" sz="2000" dirty="0">
                <a:solidFill>
                  <a:srgbClr val="FF0000"/>
                </a:solidFill>
              </a:rPr>
              <a:t>Θ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altLang="he-IL" sz="2000" dirty="0">
                <a:solidFill>
                  <a:srgbClr val="FF0000"/>
                </a:solidFill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</a:rPr>
              <a:t>1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</a:p>
          <a:p>
            <a:pPr marL="457200" indent="-457200">
              <a:buFontTx/>
              <a:buAutoNum type="arabicPeriod"/>
            </a:pPr>
            <a:r>
              <a:rPr lang="en-US" altLang="he-IL" sz="2000" dirty="0"/>
              <a:t>T(n) = 4T(n/3) + 5n</a:t>
            </a:r>
            <a:br>
              <a:rPr lang="en-US" altLang="he-IL" sz="2000" dirty="0"/>
            </a:br>
            <a:r>
              <a:rPr lang="en-US" altLang="he-IL" sz="2000" dirty="0"/>
              <a:t>	Then T(n) = </a:t>
            </a:r>
            <a:r>
              <a:rPr lang="el-GR" sz="2000" dirty="0"/>
              <a:t>Θ</a:t>
            </a:r>
            <a:r>
              <a:rPr lang="en-US" sz="2000" dirty="0"/>
              <a:t>(n</a:t>
            </a:r>
            <a:r>
              <a:rPr lang="en-US" sz="2000" baseline="30000" dirty="0"/>
              <a:t>log</a:t>
            </a:r>
            <a:r>
              <a:rPr lang="en-US" sz="2000" baseline="10000" dirty="0"/>
              <a:t>3</a:t>
            </a:r>
            <a:r>
              <a:rPr lang="en-US" sz="2000" baseline="30000" dirty="0"/>
              <a:t>(4)</a:t>
            </a:r>
            <a:r>
              <a:rPr lang="en-US" sz="2000" dirty="0"/>
              <a:t>) = </a:t>
            </a:r>
            <a:r>
              <a:rPr lang="el-GR" sz="2000" dirty="0"/>
              <a:t>Θ</a:t>
            </a:r>
            <a:r>
              <a:rPr lang="en-US" sz="2000" dirty="0"/>
              <a:t>(n</a:t>
            </a:r>
            <a:r>
              <a:rPr lang="en-US" sz="2000" baseline="30000" dirty="0"/>
              <a:t>1.26</a:t>
            </a:r>
            <a:r>
              <a:rPr lang="en-US" sz="2000" dirty="0"/>
              <a:t>)	</a:t>
            </a:r>
            <a:r>
              <a:rPr lang="el-GR" sz="2000" dirty="0"/>
              <a:t> </a:t>
            </a:r>
            <a:r>
              <a:rPr lang="en-US" sz="2000" dirty="0">
                <a:solidFill>
                  <a:srgbClr val="FF0000"/>
                </a:solidFill>
              </a:rPr>
              <a:t>:</a:t>
            </a:r>
            <a:r>
              <a:rPr lang="en-US" altLang="he-IL" sz="2000" dirty="0">
                <a:solidFill>
                  <a:srgbClr val="FF0000"/>
                </a:solidFill>
              </a:rPr>
              <a:t>:: c = log</a:t>
            </a:r>
            <a:r>
              <a:rPr lang="en-US" altLang="he-IL" sz="2000" baseline="-25000" dirty="0">
                <a:solidFill>
                  <a:srgbClr val="FF0000"/>
                </a:solidFill>
              </a:rPr>
              <a:t>3</a:t>
            </a:r>
            <a:r>
              <a:rPr lang="en-US" altLang="he-IL" sz="2000" dirty="0">
                <a:solidFill>
                  <a:srgbClr val="FF0000"/>
                </a:solidFill>
              </a:rPr>
              <a:t>(4) = 1.26 </a:t>
            </a:r>
            <a:r>
              <a:rPr lang="en-US" altLang="he-IL" sz="2000" dirty="0">
                <a:solidFill>
                  <a:schemeClr val="tx1"/>
                </a:solidFill>
              </a:rPr>
              <a:t>and </a:t>
            </a:r>
            <a:r>
              <a:rPr lang="en-US" altLang="he-IL" sz="2000" dirty="0">
                <a:solidFill>
                  <a:srgbClr val="FF0000"/>
                </a:solidFill>
              </a:rPr>
              <a:t>f(n) = </a:t>
            </a:r>
            <a:r>
              <a:rPr lang="el-GR" sz="2000" dirty="0">
                <a:solidFill>
                  <a:srgbClr val="FF0000"/>
                </a:solidFill>
              </a:rPr>
              <a:t>Θ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altLang="he-IL" sz="2000" dirty="0">
                <a:solidFill>
                  <a:srgbClr val="FF0000"/>
                </a:solidFill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</a:rPr>
              <a:t>1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</a:p>
          <a:p>
            <a:pPr marL="457200" indent="-457200">
              <a:buFontTx/>
              <a:buAutoNum type="arabicPeriod"/>
            </a:pPr>
            <a:endParaRPr lang="en-US" altLang="he-IL" sz="2000" dirty="0"/>
          </a:p>
          <a:p>
            <a:pPr marL="457200" indent="-457200">
              <a:buAutoNum type="arabicPeriod"/>
            </a:pPr>
            <a:endParaRPr lang="en-US" altLang="he-IL" sz="20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3827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Master Theorem does not apply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altLang="he-IL" sz="2000" dirty="0">
                <a:cs typeface="+mn-cs"/>
              </a:rPr>
              <a:t>T(n) = n</a:t>
            </a:r>
            <a:r>
              <a:rPr lang="en-US" altLang="he-IL" sz="2000" baseline="30000" dirty="0">
                <a:cs typeface="+mn-cs"/>
              </a:rPr>
              <a:t>0.5</a:t>
            </a:r>
            <a:r>
              <a:rPr lang="en-US" altLang="he-IL" sz="2000" dirty="0">
                <a:cs typeface="+mn-cs"/>
              </a:rPr>
              <a:t>*T(n/2) + O(1).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T(n) = n*T(n</a:t>
            </a:r>
            <a:r>
              <a:rPr lang="en-US" altLang="he-IL" sz="2000" baseline="30000" dirty="0"/>
              <a:t>0.5</a:t>
            </a:r>
            <a:r>
              <a:rPr lang="en-US" altLang="he-IL" sz="2000" dirty="0"/>
              <a:t>) + O(1).</a:t>
            </a:r>
          </a:p>
          <a:p>
            <a:pPr marL="457200" indent="-457200">
              <a:buFontTx/>
              <a:buAutoNum type="arabicPeriod"/>
            </a:pPr>
            <a:r>
              <a:rPr lang="en-US" altLang="he-IL" sz="2000" dirty="0"/>
              <a:t>T(n) = 3*T(n-1) + O(1).</a:t>
            </a:r>
          </a:p>
          <a:p>
            <a:pPr marL="457200" indent="-457200">
              <a:buFontTx/>
              <a:buAutoNum type="arabicPeriod"/>
            </a:pPr>
            <a:r>
              <a:rPr lang="en-US" altLang="he-IL" sz="2000" dirty="0"/>
              <a:t>T(n) = T(n/3) + T(2n/3) + O(n).</a:t>
            </a:r>
          </a:p>
          <a:p>
            <a:pPr marL="457200" indent="-457200">
              <a:buFontTx/>
              <a:buAutoNum type="arabicPeriod"/>
            </a:pPr>
            <a:endParaRPr lang="en-US" altLang="he-IL" sz="2000" dirty="0"/>
          </a:p>
          <a:p>
            <a:pPr marL="457200" indent="-457200">
              <a:buAutoNum type="arabicPeriod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472823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Faster Integer Multiplication</a:t>
            </a:r>
          </a:p>
        </p:txBody>
      </p:sp>
    </p:spTree>
    <p:extLst>
      <p:ext uri="{BB962C8B-B14F-4D97-AF65-F5344CB8AC3E}">
        <p14:creationId xmlns:p14="http://schemas.microsoft.com/office/powerpoint/2010/main" val="1271753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Faster integer multiplication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sz="2000" u="sng" dirty="0"/>
              <a:t>Input</a:t>
            </a:r>
            <a:r>
              <a:rPr lang="en-US" sz="2000" dirty="0"/>
              <a:t>: two positive integers A, B</a:t>
            </a:r>
          </a:p>
          <a:p>
            <a:r>
              <a:rPr lang="en-US" sz="2000" u="sng" dirty="0"/>
              <a:t>Output</a:t>
            </a:r>
            <a:r>
              <a:rPr lang="en-US" sz="2000" dirty="0"/>
              <a:t>: their product, A*B</a:t>
            </a:r>
          </a:p>
          <a:p>
            <a:endParaRPr lang="en-US" sz="2000" dirty="0"/>
          </a:p>
          <a:p>
            <a:r>
              <a:rPr lang="en-US" sz="2000" u="sng" dirty="0"/>
              <a:t>Example</a:t>
            </a:r>
            <a:r>
              <a:rPr lang="en-US" sz="2000" dirty="0"/>
              <a:t>: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969FA3A-6995-4206-8FBF-7C8AFDBF4358}"/>
              </a:ext>
            </a:extLst>
          </p:cNvPr>
          <p:cNvGrpSpPr/>
          <p:nvPr/>
        </p:nvGrpSpPr>
        <p:grpSpPr>
          <a:xfrm>
            <a:off x="4811365" y="4677333"/>
            <a:ext cx="1257300" cy="402807"/>
            <a:chOff x="4967776" y="3549888"/>
            <a:chExt cx="1257300" cy="402807"/>
          </a:xfrm>
        </p:grpSpPr>
        <p:pic>
          <p:nvPicPr>
            <p:cNvPr id="19" name="table">
              <a:extLst>
                <a:ext uri="{FF2B5EF4-FFF2-40B4-BE49-F238E27FC236}">
                  <a16:creationId xmlns:a16="http://schemas.microsoft.com/office/drawing/2014/main" id="{B938004A-88A0-4DDC-BB6F-A1D0DAF3E7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96426" y="3549888"/>
              <a:ext cx="628650" cy="396240"/>
            </a:xfrm>
            <a:prstGeom prst="rect">
              <a:avLst/>
            </a:prstGeom>
          </p:spPr>
        </p:pic>
        <p:pic>
          <p:nvPicPr>
            <p:cNvPr id="20" name="table">
              <a:extLst>
                <a:ext uri="{FF2B5EF4-FFF2-40B4-BE49-F238E27FC236}">
                  <a16:creationId xmlns:a16="http://schemas.microsoft.com/office/drawing/2014/main" id="{23840EFA-E91F-429C-820D-3CA488CDB1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67776" y="3556455"/>
              <a:ext cx="628650" cy="396240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8FAF8C7-6224-4CED-A195-0A6427FF59C4}"/>
              </a:ext>
            </a:extLst>
          </p:cNvPr>
          <p:cNvGrpSpPr/>
          <p:nvPr/>
        </p:nvGrpSpPr>
        <p:grpSpPr>
          <a:xfrm>
            <a:off x="4620865" y="3779837"/>
            <a:ext cx="1447800" cy="792480"/>
            <a:chOff x="4777276" y="2652392"/>
            <a:chExt cx="1447800" cy="792480"/>
          </a:xfrm>
        </p:grpSpPr>
        <p:pic>
          <p:nvPicPr>
            <p:cNvPr id="18" name="table">
              <a:extLst>
                <a:ext uri="{FF2B5EF4-FFF2-40B4-BE49-F238E27FC236}">
                  <a16:creationId xmlns:a16="http://schemas.microsoft.com/office/drawing/2014/main" id="{484F732C-9D94-44B9-BF04-7FD1378E1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67776" y="2652392"/>
              <a:ext cx="1257300" cy="792480"/>
            </a:xfrm>
            <a:prstGeom prst="rect">
              <a:avLst/>
            </a:prstGeom>
          </p:spPr>
        </p:pic>
        <p:sp>
          <p:nvSpPr>
            <p:cNvPr id="21" name="TextBox 12">
              <a:extLst>
                <a:ext uri="{FF2B5EF4-FFF2-40B4-BE49-F238E27FC236}">
                  <a16:creationId xmlns:a16="http://schemas.microsoft.com/office/drawing/2014/main" id="{7093683A-CCD6-4906-BCCF-4F1493AEC7EA}"/>
                </a:ext>
              </a:extLst>
            </p:cNvPr>
            <p:cNvSpPr txBox="1"/>
            <p:nvPr/>
          </p:nvSpPr>
          <p:spPr>
            <a:xfrm>
              <a:off x="4777276" y="2848577"/>
              <a:ext cx="381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r>
                <a:rPr lang="en-US" sz="2000" dirty="0">
                  <a:latin typeface="+mn-lt"/>
                </a:rPr>
                <a:t>x</a:t>
              </a:r>
              <a:endParaRPr lang="en-CA" sz="2000" dirty="0">
                <a:latin typeface="+mn-lt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C6365CB-29ED-431B-A3A4-58D7A3DEAAB1}"/>
              </a:ext>
            </a:extLst>
          </p:cNvPr>
          <p:cNvGrpSpPr/>
          <p:nvPr/>
        </p:nvGrpSpPr>
        <p:grpSpPr>
          <a:xfrm>
            <a:off x="3744565" y="5157934"/>
            <a:ext cx="2362200" cy="416895"/>
            <a:chOff x="3900976" y="4030489"/>
            <a:chExt cx="2362200" cy="416895"/>
          </a:xfrm>
        </p:grpSpPr>
        <p:pic>
          <p:nvPicPr>
            <p:cNvPr id="22" name="table">
              <a:extLst>
                <a:ext uri="{FF2B5EF4-FFF2-40B4-BE49-F238E27FC236}">
                  <a16:creationId xmlns:a16="http://schemas.microsoft.com/office/drawing/2014/main" id="{1B31CA44-AB83-4FF7-9D7A-9BC6EAC3E1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67776" y="4051144"/>
              <a:ext cx="628650" cy="396240"/>
            </a:xfrm>
            <a:prstGeom prst="rect">
              <a:avLst/>
            </a:prstGeom>
          </p:spPr>
        </p:pic>
        <p:pic>
          <p:nvPicPr>
            <p:cNvPr id="23" name="table">
              <a:extLst>
                <a:ext uri="{FF2B5EF4-FFF2-40B4-BE49-F238E27FC236}">
                  <a16:creationId xmlns:a16="http://schemas.microsoft.com/office/drawing/2014/main" id="{CE4B8C80-A4C8-4FFD-9A4E-2B11D826F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34376" y="4030489"/>
              <a:ext cx="628650" cy="396240"/>
            </a:xfrm>
            <a:prstGeom prst="rect">
              <a:avLst/>
            </a:prstGeom>
          </p:spPr>
        </p:pic>
        <p:pic>
          <p:nvPicPr>
            <p:cNvPr id="24" name="table">
              <a:extLst>
                <a:ext uri="{FF2B5EF4-FFF2-40B4-BE49-F238E27FC236}">
                  <a16:creationId xmlns:a16="http://schemas.microsoft.com/office/drawing/2014/main" id="{CD22A475-7D4A-4D9F-B877-060887ADB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00976" y="4051144"/>
              <a:ext cx="628650" cy="396240"/>
            </a:xfrm>
            <a:prstGeom prst="rect">
              <a:avLst/>
            </a:prstGeom>
          </p:spPr>
        </p:pic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5DBEDEF-30BF-4981-AC66-106C29750CED}"/>
                </a:ext>
              </a:extLst>
            </p:cNvPr>
            <p:cNvCxnSpPr/>
            <p:nvPr/>
          </p:nvCxnSpPr>
          <p:spPr>
            <a:xfrm>
              <a:off x="3977176" y="4447384"/>
              <a:ext cx="228600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6" name="TextBox 18">
            <a:extLst>
              <a:ext uri="{FF2B5EF4-FFF2-40B4-BE49-F238E27FC236}">
                <a16:creationId xmlns:a16="http://schemas.microsoft.com/office/drawing/2014/main" id="{C37E4F11-B8FE-48B1-AACA-BCF15F4B456D}"/>
              </a:ext>
            </a:extLst>
          </p:cNvPr>
          <p:cNvSpPr txBox="1"/>
          <p:nvPr/>
        </p:nvSpPr>
        <p:spPr>
          <a:xfrm>
            <a:off x="3699138" y="4780414"/>
            <a:ext cx="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9pPr>
          </a:lstStyle>
          <a:p>
            <a:r>
              <a:rPr lang="en-US" sz="2000" dirty="0">
                <a:latin typeface="+mn-lt"/>
              </a:rPr>
              <a:t>+</a:t>
            </a:r>
            <a:endParaRPr lang="en-CA" sz="2000" dirty="0">
              <a:latin typeface="+mn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24AE609-1DF5-4793-A618-F445A11E92F1}"/>
              </a:ext>
            </a:extLst>
          </p:cNvPr>
          <p:cNvGrpSpPr/>
          <p:nvPr/>
        </p:nvGrpSpPr>
        <p:grpSpPr>
          <a:xfrm>
            <a:off x="3744565" y="5617833"/>
            <a:ext cx="2324100" cy="416896"/>
            <a:chOff x="3900976" y="4490388"/>
            <a:chExt cx="2324100" cy="416896"/>
          </a:xfrm>
        </p:grpSpPr>
        <p:pic>
          <p:nvPicPr>
            <p:cNvPr id="27" name="table">
              <a:extLst>
                <a:ext uri="{FF2B5EF4-FFF2-40B4-BE49-F238E27FC236}">
                  <a16:creationId xmlns:a16="http://schemas.microsoft.com/office/drawing/2014/main" id="{524A5748-F33B-4603-B2FE-B697B2448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96426" y="4511044"/>
              <a:ext cx="628650" cy="396240"/>
            </a:xfrm>
            <a:prstGeom prst="rect">
              <a:avLst/>
            </a:prstGeom>
          </p:spPr>
        </p:pic>
        <p:pic>
          <p:nvPicPr>
            <p:cNvPr id="28" name="table">
              <a:extLst>
                <a:ext uri="{FF2B5EF4-FFF2-40B4-BE49-F238E27FC236}">
                  <a16:creationId xmlns:a16="http://schemas.microsoft.com/office/drawing/2014/main" id="{F9003D08-4463-482F-9725-F2D0F73968E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967776" y="4490388"/>
              <a:ext cx="628650" cy="396240"/>
            </a:xfrm>
            <a:prstGeom prst="rect">
              <a:avLst/>
            </a:prstGeom>
          </p:spPr>
        </p:pic>
        <p:pic>
          <p:nvPicPr>
            <p:cNvPr id="29" name="table">
              <a:extLst>
                <a:ext uri="{FF2B5EF4-FFF2-40B4-BE49-F238E27FC236}">
                  <a16:creationId xmlns:a16="http://schemas.microsoft.com/office/drawing/2014/main" id="{9591F342-81B5-4366-8F44-6969BEF40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443168" y="4511044"/>
              <a:ext cx="628650" cy="396240"/>
            </a:xfrm>
            <a:prstGeom prst="rect">
              <a:avLst/>
            </a:prstGeom>
          </p:spPr>
        </p:pic>
        <p:pic>
          <p:nvPicPr>
            <p:cNvPr id="30" name="table">
              <a:extLst>
                <a:ext uri="{FF2B5EF4-FFF2-40B4-BE49-F238E27FC236}">
                  <a16:creationId xmlns:a16="http://schemas.microsoft.com/office/drawing/2014/main" id="{632B7C95-21D7-4840-A702-096CBFD104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900976" y="4511044"/>
              <a:ext cx="628650" cy="3962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693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Faster integer multiplication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u="sng" dirty="0"/>
              <a:t>Input</a:t>
            </a:r>
            <a:r>
              <a:rPr lang="en-US" sz="2000" dirty="0"/>
              <a:t>: two positive integers A, B</a:t>
            </a:r>
          </a:p>
          <a:p>
            <a:pPr>
              <a:spcAft>
                <a:spcPts val="1000"/>
              </a:spcAft>
            </a:pPr>
            <a:r>
              <a:rPr lang="en-US" sz="2000" u="sng" dirty="0"/>
              <a:t>Output</a:t>
            </a:r>
            <a:r>
              <a:rPr lang="en-US" sz="2000" dirty="0"/>
              <a:t>: their product, A*B</a:t>
            </a:r>
          </a:p>
          <a:p>
            <a:pPr>
              <a:spcAft>
                <a:spcPts val="1000"/>
              </a:spcAft>
            </a:pPr>
            <a:r>
              <a:rPr lang="en-US" sz="2000" u="sng" dirty="0"/>
              <a:t>Example of an explicit computation</a:t>
            </a:r>
            <a:r>
              <a:rPr lang="en-US" sz="2000" dirty="0"/>
              <a:t>: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26*43 	= (20+6) * (40+3)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		= (2*4) * 100 + (2*3 + 6*4) *10 + (6*3) *1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		= 8*100 + 30*10 + 18*1 = 800 + 300 + 18 = 1118</a:t>
            </a:r>
          </a:p>
          <a:p>
            <a:pPr>
              <a:spcAft>
                <a:spcPts val="1000"/>
              </a:spcAft>
            </a:pPr>
            <a:r>
              <a:rPr lang="en-US" sz="2000" u="sng" dirty="0"/>
              <a:t>Crazy method</a:t>
            </a:r>
            <a:r>
              <a:rPr lang="en-US" sz="2000" dirty="0"/>
              <a:t>: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26*43 = ?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Units = 3*6 = 18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Hundreds = 2*4 = 8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Tens = (2+6)*(4+3) </a:t>
            </a:r>
            <a:r>
              <a:rPr lang="en-US" sz="2000"/>
              <a:t>– Units </a:t>
            </a:r>
            <a:r>
              <a:rPr lang="en-US" sz="2000" dirty="0"/>
              <a:t>– Hundreds = 8*7 –18 – 8 = 30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Answer = 8*100 + 30*10 + 18*1 = 1118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EB8845AC-6FA4-4BEF-87DB-3379D14D8B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730531"/>
            <a:ext cx="3857217" cy="402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99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Faster integer multiplication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u="sng" dirty="0">
                <a:latin typeface="Albany"/>
              </a:rPr>
              <a:t>Goal</a:t>
            </a:r>
            <a:r>
              <a:rPr lang="en-US" sz="2000" dirty="0">
                <a:latin typeface="Albany"/>
              </a:rPr>
              <a:t>: Given two positive integers A and B in decimal with n digits each, compute A*B.</a:t>
            </a:r>
          </a:p>
          <a:p>
            <a:pPr>
              <a:spcAft>
                <a:spcPts val="1000"/>
              </a:spcAft>
            </a:pPr>
            <a:r>
              <a:rPr lang="en-US" sz="2000" u="sng" dirty="0">
                <a:latin typeface="Albany"/>
              </a:rPr>
              <a:t>Idea:</a:t>
            </a:r>
            <a:r>
              <a:rPr lang="en-US" sz="2000" dirty="0">
                <a:latin typeface="Albany"/>
              </a:rPr>
              <a:t> divide and conquer -  use recursion.</a:t>
            </a:r>
          </a:p>
          <a:p>
            <a:r>
              <a:rPr lang="en-US" sz="2000" dirty="0">
                <a:latin typeface="Albany"/>
              </a:rPr>
              <a:t>Let’s write A = a</a:t>
            </a:r>
            <a:r>
              <a:rPr lang="en-US" sz="2000" baseline="-25000" dirty="0">
                <a:latin typeface="Albany"/>
              </a:rPr>
              <a:t>n</a:t>
            </a:r>
            <a:r>
              <a:rPr lang="en-US" sz="2000" dirty="0">
                <a:latin typeface="Albany"/>
              </a:rPr>
              <a:t>a</a:t>
            </a:r>
            <a:r>
              <a:rPr lang="en-US" sz="2000" baseline="-25000" dirty="0">
                <a:latin typeface="Albany"/>
              </a:rPr>
              <a:t>n-1</a:t>
            </a:r>
            <a:r>
              <a:rPr lang="en-US" sz="2000" dirty="0">
                <a:latin typeface="Albany"/>
              </a:rPr>
              <a:t>a</a:t>
            </a:r>
            <a:r>
              <a:rPr lang="en-US" sz="2000" baseline="-25000" dirty="0">
                <a:latin typeface="Albany"/>
              </a:rPr>
              <a:t>n-2</a:t>
            </a:r>
            <a:r>
              <a:rPr lang="en-US" sz="2000" dirty="0">
                <a:latin typeface="Albany"/>
              </a:rPr>
              <a:t>…a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a</a:t>
            </a:r>
            <a:r>
              <a:rPr lang="en-US" sz="2000" baseline="-25000" dirty="0">
                <a:latin typeface="Albany"/>
              </a:rPr>
              <a:t>0</a:t>
            </a:r>
            <a:r>
              <a:rPr lang="en-US" sz="2000" dirty="0">
                <a:latin typeface="Albany"/>
              </a:rPr>
              <a:t> and B = b</a:t>
            </a:r>
            <a:r>
              <a:rPr lang="en-US" sz="2000" baseline="-25000" dirty="0">
                <a:latin typeface="Albany"/>
              </a:rPr>
              <a:t>n</a:t>
            </a:r>
            <a:r>
              <a:rPr lang="en-US" sz="2000" dirty="0">
                <a:latin typeface="Albany"/>
              </a:rPr>
              <a:t>b</a:t>
            </a:r>
            <a:r>
              <a:rPr lang="en-US" sz="2000" baseline="-25000" dirty="0">
                <a:latin typeface="Albany"/>
              </a:rPr>
              <a:t>n-1</a:t>
            </a:r>
            <a:r>
              <a:rPr lang="en-US" sz="2000" dirty="0">
                <a:latin typeface="Albany"/>
              </a:rPr>
              <a:t>b</a:t>
            </a:r>
            <a:r>
              <a:rPr lang="en-US" sz="2000" baseline="-25000" dirty="0">
                <a:latin typeface="Albany"/>
              </a:rPr>
              <a:t>n-2</a:t>
            </a:r>
            <a:r>
              <a:rPr lang="en-US" sz="2000" dirty="0">
                <a:latin typeface="Albany"/>
              </a:rPr>
              <a:t>…b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b</a:t>
            </a:r>
            <a:r>
              <a:rPr lang="en-US" sz="2000" baseline="-25000" dirty="0">
                <a:latin typeface="Albany"/>
              </a:rPr>
              <a:t>0</a:t>
            </a:r>
            <a:r>
              <a:rPr lang="en-US" sz="2000" dirty="0">
                <a:latin typeface="Albany"/>
              </a:rPr>
              <a:t> </a:t>
            </a:r>
          </a:p>
          <a:p>
            <a:r>
              <a:rPr lang="en-US" sz="2000" dirty="0">
                <a:latin typeface="Albany"/>
              </a:rPr>
              <a:t>represent them as</a:t>
            </a:r>
          </a:p>
          <a:p>
            <a:pPr algn="ctr"/>
            <a:r>
              <a:rPr lang="en-US" sz="2000" dirty="0">
                <a:latin typeface="Albany"/>
              </a:rPr>
              <a:t>A = A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*10</a:t>
            </a:r>
            <a:r>
              <a:rPr lang="en-US" sz="2000" baseline="30000" dirty="0">
                <a:latin typeface="Albany"/>
              </a:rPr>
              <a:t>n/2</a:t>
            </a:r>
            <a:r>
              <a:rPr lang="en-US" sz="2000" dirty="0">
                <a:latin typeface="Albany"/>
              </a:rPr>
              <a:t> + A</a:t>
            </a:r>
            <a:r>
              <a:rPr lang="en-US" sz="2000" baseline="-25000" dirty="0">
                <a:latin typeface="Albany"/>
              </a:rPr>
              <a:t>0</a:t>
            </a:r>
            <a:r>
              <a:rPr lang="en-US" sz="2000" dirty="0">
                <a:latin typeface="Albany"/>
              </a:rPr>
              <a:t> and B = B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*10</a:t>
            </a:r>
            <a:r>
              <a:rPr lang="en-US" sz="2000" baseline="30000" dirty="0">
                <a:latin typeface="Albany"/>
              </a:rPr>
              <a:t>n/2</a:t>
            </a:r>
            <a:r>
              <a:rPr lang="en-US" sz="2000" dirty="0">
                <a:latin typeface="Albany"/>
              </a:rPr>
              <a:t> + B</a:t>
            </a:r>
            <a:r>
              <a:rPr lang="en-US" sz="2000" baseline="-25000" dirty="0">
                <a:latin typeface="Albany"/>
              </a:rPr>
              <a:t>0</a:t>
            </a:r>
          </a:p>
          <a:p>
            <a:r>
              <a:rPr lang="en-US" sz="2000" dirty="0">
                <a:latin typeface="Albany"/>
              </a:rPr>
              <a:t>Then, we have</a:t>
            </a:r>
          </a:p>
          <a:p>
            <a:pPr algn="ctr"/>
            <a:r>
              <a:rPr lang="en-US" sz="2000" b="1" dirty="0">
                <a:latin typeface="Albany"/>
              </a:rPr>
              <a:t>A*B = 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A</a:t>
            </a:r>
            <a:r>
              <a:rPr lang="en-US" sz="2000" b="1" baseline="-25000" dirty="0">
                <a:solidFill>
                  <a:srgbClr val="FF0000"/>
                </a:solidFill>
                <a:latin typeface="Albany"/>
              </a:rPr>
              <a:t>1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rgbClr val="FF0000"/>
                </a:solidFill>
                <a:latin typeface="Albany"/>
              </a:rPr>
              <a:t>1</a:t>
            </a:r>
            <a:r>
              <a:rPr lang="en-US" sz="2000" b="1" dirty="0">
                <a:latin typeface="Albany"/>
              </a:rPr>
              <a:t> * 10</a:t>
            </a:r>
            <a:r>
              <a:rPr lang="en-US" sz="2000" b="1" baseline="30000" dirty="0">
                <a:latin typeface="Albany"/>
              </a:rPr>
              <a:t>n</a:t>
            </a:r>
            <a:r>
              <a:rPr lang="en-US" sz="2000" b="1" dirty="0">
                <a:latin typeface="Albany"/>
              </a:rPr>
              <a:t> + (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+ 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latin typeface="Albany"/>
              </a:rPr>
              <a:t>) * 10</a:t>
            </a:r>
            <a:r>
              <a:rPr lang="en-US" sz="2000" b="1" baseline="30000" dirty="0">
                <a:latin typeface="Albany"/>
              </a:rPr>
              <a:t>n/2</a:t>
            </a:r>
            <a:r>
              <a:rPr lang="en-US" sz="2000" b="1" dirty="0">
                <a:latin typeface="Albany"/>
              </a:rPr>
              <a:t> + 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A</a:t>
            </a:r>
            <a:r>
              <a:rPr lang="en-US" sz="2000" b="1" baseline="-25000" dirty="0">
                <a:solidFill>
                  <a:srgbClr val="7030A0"/>
                </a:solidFill>
                <a:latin typeface="Albany"/>
              </a:rPr>
              <a:t>0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rgbClr val="7030A0"/>
                </a:solidFill>
                <a:latin typeface="Albany"/>
              </a:rPr>
              <a:t>0</a:t>
            </a:r>
          </a:p>
          <a:p>
            <a:r>
              <a:rPr lang="en-US" sz="2000" dirty="0">
                <a:latin typeface="Albany"/>
              </a:rPr>
              <a:t>We can solve each product recursively and then compute the sum?</a:t>
            </a:r>
          </a:p>
          <a:p>
            <a:r>
              <a:rPr lang="en-US" sz="2000" dirty="0">
                <a:latin typeface="Albany"/>
              </a:rPr>
              <a:t>We make 4 recursive calls. Therefore, the runtime will be</a:t>
            </a:r>
          </a:p>
          <a:p>
            <a:pPr algn="ctr"/>
            <a:r>
              <a:rPr lang="en-US" sz="2000" dirty="0">
                <a:latin typeface="Albany"/>
              </a:rPr>
              <a:t>T(n) = 4T(n/2)+O(n) = O(n</a:t>
            </a:r>
            <a:r>
              <a:rPr lang="en-US" sz="2000" baseline="30000" dirty="0">
                <a:latin typeface="Albany"/>
              </a:rPr>
              <a:t>2</a:t>
            </a:r>
            <a:r>
              <a:rPr lang="en-US" sz="2000" dirty="0">
                <a:latin typeface="Albany"/>
              </a:rPr>
              <a:t>).</a:t>
            </a:r>
          </a:p>
          <a:p>
            <a:pPr>
              <a:spcAft>
                <a:spcPts val="1000"/>
              </a:spcAft>
            </a:pPr>
            <a:endParaRPr lang="en-US" sz="2000" dirty="0">
              <a:latin typeface="Albany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EC6726-4D19-49E8-83EE-9C6061BD4B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799" y="1949043"/>
            <a:ext cx="5967568" cy="118812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If we had only 3 recursive calls, then we would get</a:t>
            </a:r>
          </a:p>
          <a:p>
            <a:r>
              <a:rPr lang="en-US" sz="2000" dirty="0">
                <a:latin typeface="Albany"/>
              </a:rPr>
              <a:t>T(n) = 3T(n/2)+O(n) = O(n</a:t>
            </a:r>
            <a:r>
              <a:rPr lang="en-US" sz="2000" baseline="30000" dirty="0">
                <a:latin typeface="Albany"/>
              </a:rPr>
              <a:t>log</a:t>
            </a:r>
            <a:r>
              <a:rPr lang="en-US" sz="2000" baseline="10000" dirty="0">
                <a:latin typeface="Albany"/>
              </a:rPr>
              <a:t>2</a:t>
            </a:r>
            <a:r>
              <a:rPr lang="en-US" sz="2000" baseline="30000" dirty="0">
                <a:latin typeface="Albany"/>
              </a:rPr>
              <a:t>(3)</a:t>
            </a:r>
            <a:r>
              <a:rPr lang="en-US" sz="2000" dirty="0">
                <a:latin typeface="Albany"/>
              </a:rPr>
              <a:t>) = O(n</a:t>
            </a:r>
            <a:r>
              <a:rPr lang="en-US" sz="2000" baseline="30000" dirty="0">
                <a:latin typeface="Albany"/>
              </a:rPr>
              <a:t>1.58</a:t>
            </a:r>
            <a:r>
              <a:rPr lang="en-US" sz="2000" dirty="0">
                <a:latin typeface="Albany"/>
              </a:rPr>
              <a:t>)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324843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5324</TotalTime>
  <Words>1653</Words>
  <Application>Microsoft Office PowerPoint</Application>
  <PresentationFormat>Custom</PresentationFormat>
  <Paragraphs>158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Albany</vt:lpstr>
      <vt:lpstr>Arial</vt:lpstr>
      <vt:lpstr>Calibri</vt:lpstr>
      <vt:lpstr>Times New Roman</vt:lpstr>
      <vt:lpstr>water</vt:lpstr>
      <vt:lpstr>lyt blackandwhite</vt:lpstr>
      <vt:lpstr>PowerPoint Presentation</vt:lpstr>
      <vt:lpstr>PowerPoint Presentation</vt:lpstr>
      <vt:lpstr>Master Theorem</vt:lpstr>
      <vt:lpstr>Master Theorem - examples</vt:lpstr>
      <vt:lpstr>Master Theorem does not apply</vt:lpstr>
      <vt:lpstr>PowerPoint Presentation</vt:lpstr>
      <vt:lpstr>Faster integer multiplication</vt:lpstr>
      <vt:lpstr>Faster integer multiplication</vt:lpstr>
      <vt:lpstr>Faster integer multiplication</vt:lpstr>
      <vt:lpstr>Integer multiplication in time O(n1.58)</vt:lpstr>
      <vt:lpstr>PowerPoint Presentation</vt:lpstr>
      <vt:lpstr>Merge Sort</vt:lpstr>
      <vt:lpstr>Unbalanced Merge Sort</vt:lpstr>
      <vt:lpstr>Analyzing running time</vt:lpstr>
      <vt:lpstr>A comment on Merge Sort</vt:lpstr>
      <vt:lpstr>Merge() in O(n) time</vt:lpstr>
      <vt:lpstr>A comment on Merge Sort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1805</cp:revision>
  <dcterms:created xsi:type="dcterms:W3CDTF">2017-07-19T12:15:02Z</dcterms:created>
  <dcterms:modified xsi:type="dcterms:W3CDTF">2021-02-08T20:27:25Z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