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256" r:id="rId3"/>
    <p:sldId id="668" r:id="rId4"/>
    <p:sldId id="673" r:id="rId5"/>
    <p:sldId id="670" r:id="rId6"/>
    <p:sldId id="672" r:id="rId7"/>
    <p:sldId id="674" r:id="rId8"/>
    <p:sldId id="676" r:id="rId9"/>
    <p:sldId id="677" r:id="rId10"/>
    <p:sldId id="678" r:id="rId11"/>
    <p:sldId id="679" r:id="rId12"/>
    <p:sldId id="686" r:id="rId13"/>
    <p:sldId id="680" r:id="rId14"/>
    <p:sldId id="682" r:id="rId15"/>
    <p:sldId id="681" r:id="rId16"/>
    <p:sldId id="683" r:id="rId17"/>
    <p:sldId id="684" r:id="rId18"/>
    <p:sldId id="685" r:id="rId19"/>
    <p:sldId id="334" r:id="rId20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E97"/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1" autoAdjust="0"/>
    <p:restoredTop sz="94660"/>
  </p:normalViewPr>
  <p:slideViewPr>
    <p:cSldViewPr snapToGrid="0">
      <p:cViewPr varScale="1">
        <p:scale>
          <a:sx n="57" d="100"/>
          <a:sy n="57" d="100"/>
        </p:scale>
        <p:origin x="138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17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88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139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607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434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021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1322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8398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80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598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41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471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56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31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42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69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1,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[9,4,2,1,7,8,5,3,10,6]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</a:t>
            </a:r>
            <a:r>
              <a:rPr lang="en-US" altLang="he-IL" sz="2000" dirty="0"/>
              <a:t>(v)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stCxn id="5" idx="4"/>
            <a:endCxn id="7" idx="1"/>
          </p:cNvCxnSpPr>
          <p:nvPr/>
        </p:nvCxnSpPr>
        <p:spPr bwMode="auto">
          <a:xfrm>
            <a:off x="7920524" y="3350645"/>
            <a:ext cx="704850" cy="2413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stCxn id="5" idx="4"/>
            <a:endCxn id="6" idx="7"/>
          </p:cNvCxnSpPr>
          <p:nvPr/>
        </p:nvCxnSpPr>
        <p:spPr bwMode="auto">
          <a:xfrm flipH="1">
            <a:off x="7301399" y="3350645"/>
            <a:ext cx="619125" cy="3286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8" y="28981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3" y="3778213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84C79E9-EC3E-4889-BD47-E246B769E145}"/>
              </a:ext>
            </a:extLst>
          </p:cNvPr>
          <p:cNvSpPr/>
          <p:nvPr/>
        </p:nvSpPr>
        <p:spPr>
          <a:xfrm>
            <a:off x="3444120" y="5051473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(7)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8163B0C6-9498-45DA-9073-D3A70DE3C511}"/>
              </a:ext>
            </a:extLst>
          </p:cNvPr>
          <p:cNvSpPr/>
          <p:nvPr/>
        </p:nvSpPr>
        <p:spPr>
          <a:xfrm>
            <a:off x="3441264" y="5051473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(1)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C66892E-EA17-49FA-AAF8-DD074E912B0A}"/>
              </a:ext>
            </a:extLst>
          </p:cNvPr>
          <p:cNvSpPr/>
          <p:nvPr/>
        </p:nvSpPr>
        <p:spPr>
          <a:xfrm>
            <a:off x="3441264" y="5050794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(2)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4EC204BC-DF03-463E-AAD6-CD65DC134730}"/>
              </a:ext>
            </a:extLst>
          </p:cNvPr>
          <p:cNvSpPr/>
          <p:nvPr/>
        </p:nvSpPr>
        <p:spPr>
          <a:xfrm>
            <a:off x="3444291" y="5050945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(4)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6030B8D-6A37-401F-9D1B-6DF9827EA27E}"/>
              </a:ext>
            </a:extLst>
          </p:cNvPr>
          <p:cNvSpPr/>
          <p:nvPr/>
        </p:nvSpPr>
        <p:spPr>
          <a:xfrm>
            <a:off x="3442647" y="5050381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(9)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728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3 -0.00084 L -0.07732 0.02751 C -0.09433 0.03234 -0.10645 0.04536 -0.10787 0.05859 C -0.10992 0.07455 -0.10078 0.08987 -0.08535 0.10205 L -0.01842 0.16064 " pathEditMode="relative" rAng="5940000" ptsTypes="AAA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90" y="703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8 0.00294 L 0.05102 -0.02688 C 0.06236 -0.03297 0.07008 -0.04515 0.0715 -0.05838 C 0.0726 -0.07391 0.06866 -0.08672 0.05874 -0.09848 L 0.01638 -0.14951 " pathEditMode="relative" rAng="16740000" ptsTypes="AAAAA">
                                      <p:cBhvr>
                                        <p:cTn id="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4" y="-69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7323E-6 5.45989E-7 L -0.07969 -0.0399 C -0.09748 -0.04956 -0.11245 -0.04851 -0.12016 -0.03759 C -0.12898 -0.02541 -0.12882 -0.00609 -0.12095 0.01722 L -0.08882 0.12264 " pathEditMode="relative" rAng="8040000" ptsTypes="AAAAA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52" y="123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6 0.00168 L 0.0685 0.01722 C 0.08346 0.02163 0.09637 0.0168 0.10425 0.00504 C 0.11307 -0.00819 0.11401 -0.02583 0.10913 -0.04473 L 0.08834 -0.13146 " pathEditMode="relative" rAng="18660000" ptsTypes="AAAAA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39" y="-3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3228E-6 -3.50693E-6 L 0.0726 -0.0147 C 0.08882 -0.01743 0.10063 -0.02751 0.10457 -0.04221 C 0.10898 -0.05859 0.10488 -0.0758 0.09339 -0.09155 L 0.04488 -0.16547 " pathEditMode="relative" rAng="17400000" ptsTypes="AAAAA">
                                      <p:cBhvr>
                                        <p:cTn id="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46" y="-627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14 0.13734 L -0.14992 0.15414 C -0.16488 0.15729 -0.17496 0.16632 -0.17827 0.18039 C -0.18268 0.19572 -0.17843 0.21105 -0.16882 0.22511 L -0.12599 0.29126 " pathEditMode="relative" rAng="6540000" ptsTypes="AAA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6" y="60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71 -0.00315 L -0.08489 -0.03192 C -0.10142 -0.03885 -0.11465 -0.03633 -0.12126 -0.02625 C -0.12867 -0.01428 -0.12804 0.00315 -0.11985 0.02352 L -0.08615 0.11613 " pathEditMode="relative" rAng="7800000" ptsTypes="AAAAA">
                                      <p:cBhvr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17" y="186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35 -0.13146 L 0.14866 -0.12033 C 0.16189 -0.11697 0.17418 -0.12201 0.18205 -0.13335 C 0.19118 -0.14637 0.1937 -0.16233 0.19024 -0.17976 L 0.17811 -0.25956 " pathEditMode="relative" rAng="18780000" ptsTypes="AAAAA">
                                      <p:cBhvr>
                                        <p:cTn id="4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5" y="-33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39 0.12117 L -0.16772 0.09765 C -0.18504 0.09198 -0.19906 0.09597 -0.20709 0.10815 C -0.21528 0.12264 -0.21591 0.14091 -0.20819 0.16254 L -0.17795 0.2604 " pathEditMode="relative" rAng="7800000" ptsTypes="AAAAA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7" y="285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73 -0.1808 L 0.10378 -0.16442 C 0.11732 -0.16043 0.13008 -0.164 0.13795 -0.17471 C 0.14646 -0.18731 0.14882 -0.20369 0.14488 -0.22196 L 0.13103 -0.30407 " pathEditMode="relative" rAng="18840000" ptsTypes="AAAAA">
                                      <p:cBhvr>
                                        <p:cTn id="5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55" y="-28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481 0.23856 L -0.25276 0.25116 C -0.2704 0.25452 -0.28363 0.2646 -0.28693 0.27972 C -0.29229 0.29736 -0.28803 0.31479 -0.2737 0.33033 L -0.22126 0.4097 " pathEditMode="relative" rAng="6600000" ptsTypes="AAAAA"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2" y="6384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98 0.29084 L -0.04598 0.29084 C -0.02787 0.29105 -0.01527 0.28349 -0.01102 0.27068 C -0.00582 0.25577 -0.01039 0.23876 -0.02315 0.22155 L -0.07606 0.14133 " pathEditMode="relative" rAng="17640000" ptsTypes="AAA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8" y="-47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8" grpId="2"/>
      <p:bldP spid="19" grpId="0"/>
      <p:bldP spid="19" grpId="1"/>
      <p:bldP spid="19" grpId="2"/>
      <p:bldP spid="21" grpId="0"/>
      <p:bldP spid="21" grpId="1"/>
      <p:bldP spid="22" grpId="0"/>
      <p:bldP spid="29" grpId="0"/>
      <p:bldP spid="29" grpId="1"/>
      <p:bldP spid="33" grpId="0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[9,4,2,1,7,8,5,3,10,6]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</a:t>
            </a:r>
            <a:r>
              <a:rPr lang="en-US" altLang="he-IL" sz="2000" dirty="0"/>
              <a:t>(v)</a:t>
            </a:r>
            <a:br>
              <a:rPr lang="en-US" altLang="he-IL" sz="2000" dirty="0"/>
            </a:br>
            <a:br>
              <a:rPr lang="en-US" altLang="he-IL" sz="2000" dirty="0"/>
            </a:br>
            <a:endParaRPr lang="en-US" altLang="he-IL" sz="2000" dirty="0"/>
          </a:p>
          <a:p>
            <a:r>
              <a:rPr lang="en-US" altLang="he-IL" sz="2000" u="sng" dirty="0"/>
              <a:t>Correctness</a:t>
            </a:r>
            <a:r>
              <a:rPr lang="en-US" altLang="he-IL" sz="2000" dirty="0"/>
              <a:t>: In the end of each iteration</a:t>
            </a:r>
            <a:br>
              <a:rPr lang="en-US" altLang="he-IL" sz="2000" dirty="0"/>
            </a:br>
            <a:r>
              <a:rPr lang="en-US" altLang="he-IL" sz="2000" dirty="0"/>
              <a:t>the min-heap property is satisfied under</a:t>
            </a:r>
            <a:br>
              <a:rPr lang="en-US" altLang="he-IL" sz="2000" dirty="0"/>
            </a:br>
            <a:r>
              <a:rPr lang="en-US" altLang="he-IL" sz="2000" dirty="0"/>
              <a:t>the current vertex v</a:t>
            </a:r>
          </a:p>
          <a:p>
            <a:endParaRPr lang="en-US" altLang="he-IL" sz="20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B72CDA-18FD-4FE4-BD78-8395B85F8C38}"/>
              </a:ext>
            </a:extLst>
          </p:cNvPr>
          <p:cNvSpPr/>
          <p:nvPr/>
        </p:nvSpPr>
        <p:spPr bwMode="auto">
          <a:xfrm>
            <a:off x="7558574" y="270612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2F6D9C-E068-49C4-B7AC-40ED926963AD}"/>
              </a:ext>
            </a:extLst>
          </p:cNvPr>
          <p:cNvSpPr/>
          <p:nvPr/>
        </p:nvSpPr>
        <p:spPr bwMode="auto">
          <a:xfrm>
            <a:off x="6683861" y="358400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3808F5-D937-493B-8BEC-AE2A5FB125AC}"/>
              </a:ext>
            </a:extLst>
          </p:cNvPr>
          <p:cNvSpPr/>
          <p:nvPr/>
        </p:nvSpPr>
        <p:spPr bwMode="auto">
          <a:xfrm>
            <a:off x="8519011" y="349669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E18423-E9AB-4586-97A7-D7D72F283B77}"/>
              </a:ext>
            </a:extLst>
          </p:cNvPr>
          <p:cNvSpPr/>
          <p:nvPr/>
        </p:nvSpPr>
        <p:spPr bwMode="auto">
          <a:xfrm>
            <a:off x="5738906" y="461604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07423BD-1879-46A6-A3AD-6472000A2087}"/>
              </a:ext>
            </a:extLst>
          </p:cNvPr>
          <p:cNvSpPr/>
          <p:nvPr/>
        </p:nvSpPr>
        <p:spPr bwMode="auto">
          <a:xfrm>
            <a:off x="7115226" y="46491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D71991-95A2-424E-A0A4-55C26FC9C97C}"/>
              </a:ext>
            </a:extLst>
          </p:cNvPr>
          <p:cNvSpPr/>
          <p:nvPr/>
        </p:nvSpPr>
        <p:spPr bwMode="auto">
          <a:xfrm>
            <a:off x="81300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EEC9F7-7EB8-4891-8B7C-77E8234D4B00}"/>
              </a:ext>
            </a:extLst>
          </p:cNvPr>
          <p:cNvSpPr/>
          <p:nvPr/>
        </p:nvSpPr>
        <p:spPr bwMode="auto">
          <a:xfrm>
            <a:off x="9095274" y="465503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82C079-BA49-4BF0-85A9-AB9981D41FAF}"/>
              </a:ext>
            </a:extLst>
          </p:cNvPr>
          <p:cNvCxnSpPr>
            <a:stCxn id="5" idx="4"/>
            <a:endCxn id="7" idx="1"/>
          </p:cNvCxnSpPr>
          <p:nvPr/>
        </p:nvCxnSpPr>
        <p:spPr bwMode="auto">
          <a:xfrm>
            <a:off x="7920524" y="3350645"/>
            <a:ext cx="704850" cy="2413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4AC68B-8E5A-4B7D-AE4B-D25C8037F42E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 bwMode="auto">
          <a:xfrm>
            <a:off x="8880961" y="4141220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B1151C1-1D40-4A53-950A-44C1DC59340B}"/>
              </a:ext>
            </a:extLst>
          </p:cNvPr>
          <p:cNvCxnSpPr>
            <a:stCxn id="5" idx="4"/>
            <a:endCxn id="6" idx="7"/>
          </p:cNvCxnSpPr>
          <p:nvPr/>
        </p:nvCxnSpPr>
        <p:spPr bwMode="auto">
          <a:xfrm flipH="1">
            <a:off x="7301399" y="3350645"/>
            <a:ext cx="619125" cy="3286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439E36-A625-40CB-8124-4E9B5FF16314}"/>
              </a:ext>
            </a:extLst>
          </p:cNvPr>
          <p:cNvCxnSpPr>
            <a:stCxn id="6" idx="4"/>
            <a:endCxn id="8" idx="7"/>
          </p:cNvCxnSpPr>
          <p:nvPr/>
        </p:nvCxnSpPr>
        <p:spPr bwMode="auto">
          <a:xfrm flipH="1">
            <a:off x="6356793" y="4228533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3D89B7-15D7-4EA5-B135-57B9E640B278}"/>
              </a:ext>
            </a:extLst>
          </p:cNvPr>
          <p:cNvCxnSpPr>
            <a:cxnSpLocks/>
            <a:stCxn id="9" idx="0"/>
            <a:endCxn id="6" idx="4"/>
          </p:cNvCxnSpPr>
          <p:nvPr/>
        </p:nvCxnSpPr>
        <p:spPr bwMode="auto">
          <a:xfrm flipH="1" flipV="1">
            <a:off x="7045811" y="4228533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9D9CFCB-0194-4847-A599-04B8DC1A86E0}"/>
              </a:ext>
            </a:extLst>
          </p:cNvPr>
          <p:cNvCxnSpPr>
            <a:cxnSpLocks/>
            <a:stCxn id="10" idx="0"/>
            <a:endCxn id="7" idx="4"/>
          </p:cNvCxnSpPr>
          <p:nvPr/>
        </p:nvCxnSpPr>
        <p:spPr bwMode="auto">
          <a:xfrm flipV="1">
            <a:off x="8492024" y="4141220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6">
            <a:extLst>
              <a:ext uri="{FF2B5EF4-FFF2-40B4-BE49-F238E27FC236}">
                <a16:creationId xmlns:a16="http://schemas.microsoft.com/office/drawing/2014/main" id="{6551DC3F-ADC0-4A50-B89A-585DFF4A7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1218" y="28981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19" name="TextBox 57">
            <a:extLst>
              <a:ext uri="{FF2B5EF4-FFF2-40B4-BE49-F238E27FC236}">
                <a16:creationId xmlns:a16="http://schemas.microsoft.com/office/drawing/2014/main" id="{163E6645-1367-46CC-B01C-1A271AA4B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253" y="3778213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0" name="TextBox 58">
            <a:extLst>
              <a:ext uri="{FF2B5EF4-FFF2-40B4-BE49-F238E27FC236}">
                <a16:creationId xmlns:a16="http://schemas.microsoft.com/office/drawing/2014/main" id="{A62EAD0A-3AB8-405D-8683-B70C08E2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6533" y="3688949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:a16="http://schemas.microsoft.com/office/drawing/2014/main" id="{DDAC3F92-35C4-41C8-ABA0-2DE645C1E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823" y="4808425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1BBBD9A6-9FB5-4C78-8758-582F08FA3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191" y="4828348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3" name="TextBox 61">
            <a:extLst>
              <a:ext uri="{FF2B5EF4-FFF2-40B4-BE49-F238E27FC236}">
                <a16:creationId xmlns:a16="http://schemas.microsoft.com/office/drawing/2014/main" id="{9360BE6B-4FA1-4DE6-9187-C5B5EAC6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9413" y="4835577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4" name="TextBox 62">
            <a:extLst>
              <a:ext uri="{FF2B5EF4-FFF2-40B4-BE49-F238E27FC236}">
                <a16:creationId xmlns:a16="http://schemas.microsoft.com/office/drawing/2014/main" id="{AAEE40D7-7FFE-4AE2-90DF-DF0725C16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04" y="4838100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1D9B4A-CBE8-4575-9141-0652BAF8349B}"/>
              </a:ext>
            </a:extLst>
          </p:cNvPr>
          <p:cNvSpPr/>
          <p:nvPr/>
        </p:nvSpPr>
        <p:spPr bwMode="auto">
          <a:xfrm>
            <a:off x="5358819" y="585201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5A75F3E-0685-424B-8BF2-5E41A913CD9E}"/>
              </a:ext>
            </a:extLst>
          </p:cNvPr>
          <p:cNvSpPr/>
          <p:nvPr/>
        </p:nvSpPr>
        <p:spPr bwMode="auto">
          <a:xfrm>
            <a:off x="6146396" y="5891470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5633067-8AB1-4C32-A3DE-36A9F073A44C}"/>
              </a:ext>
            </a:extLst>
          </p:cNvPr>
          <p:cNvCxnSpPr>
            <a:cxnSpLocks/>
            <a:stCxn id="8" idx="4"/>
            <a:endCxn id="26" idx="0"/>
          </p:cNvCxnSpPr>
          <p:nvPr/>
        </p:nvCxnSpPr>
        <p:spPr bwMode="auto">
          <a:xfrm>
            <a:off x="6100856" y="5260573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4697403-E07D-4442-9317-8F6B5C8032CD}"/>
              </a:ext>
            </a:extLst>
          </p:cNvPr>
          <p:cNvCxnSpPr>
            <a:cxnSpLocks/>
            <a:stCxn id="25" idx="0"/>
            <a:endCxn id="8" idx="4"/>
          </p:cNvCxnSpPr>
          <p:nvPr/>
        </p:nvCxnSpPr>
        <p:spPr bwMode="auto">
          <a:xfrm flipV="1">
            <a:off x="5720769" y="5260573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61">
            <a:extLst>
              <a:ext uri="{FF2B5EF4-FFF2-40B4-BE49-F238E27FC236}">
                <a16:creationId xmlns:a16="http://schemas.microsoft.com/office/drawing/2014/main" id="{E44B8B32-46CE-4C7C-A2FD-ACB966727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581" y="606851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30" name="TextBox 62">
            <a:extLst>
              <a:ext uri="{FF2B5EF4-FFF2-40B4-BE49-F238E27FC236}">
                <a16:creationId xmlns:a16="http://schemas.microsoft.com/office/drawing/2014/main" id="{DFD37887-0513-413C-A854-AB7559339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271" y="6029911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D2876B5-A6D9-4021-8BEB-A80F90C2AA78}"/>
              </a:ext>
            </a:extLst>
          </p:cNvPr>
          <p:cNvSpPr/>
          <p:nvPr/>
        </p:nvSpPr>
        <p:spPr bwMode="auto">
          <a:xfrm>
            <a:off x="6899543" y="5866232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5C31913-2AFE-4A1A-A801-154BC1491731}"/>
              </a:ext>
            </a:extLst>
          </p:cNvPr>
          <p:cNvCxnSpPr>
            <a:cxnSpLocks/>
            <a:stCxn id="31" idx="0"/>
            <a:endCxn id="9" idx="4"/>
          </p:cNvCxnSpPr>
          <p:nvPr/>
        </p:nvCxnSpPr>
        <p:spPr bwMode="auto">
          <a:xfrm flipV="1">
            <a:off x="7261493" y="5293628"/>
            <a:ext cx="215683" cy="5726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61">
            <a:extLst>
              <a:ext uri="{FF2B5EF4-FFF2-40B4-BE49-F238E27FC236}">
                <a16:creationId xmlns:a16="http://schemas.microsoft.com/office/drawing/2014/main" id="{A22192DD-2CE8-49F1-B871-230503AB6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226" y="6023086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84C79E9-EC3E-4889-BD47-E246B769E145}"/>
              </a:ext>
            </a:extLst>
          </p:cNvPr>
          <p:cNvSpPr/>
          <p:nvPr/>
        </p:nvSpPr>
        <p:spPr>
          <a:xfrm>
            <a:off x="3444120" y="5051473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(7)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8163B0C6-9498-45DA-9073-D3A70DE3C511}"/>
              </a:ext>
            </a:extLst>
          </p:cNvPr>
          <p:cNvSpPr/>
          <p:nvPr/>
        </p:nvSpPr>
        <p:spPr>
          <a:xfrm>
            <a:off x="3441264" y="5051473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(1)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C66892E-EA17-49FA-AAF8-DD074E912B0A}"/>
              </a:ext>
            </a:extLst>
          </p:cNvPr>
          <p:cNvSpPr/>
          <p:nvPr/>
        </p:nvSpPr>
        <p:spPr>
          <a:xfrm>
            <a:off x="3441264" y="5050794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(2)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4EC204BC-DF03-463E-AAD6-CD65DC134730}"/>
              </a:ext>
            </a:extLst>
          </p:cNvPr>
          <p:cNvSpPr/>
          <p:nvPr/>
        </p:nvSpPr>
        <p:spPr>
          <a:xfrm>
            <a:off x="3444291" y="5050945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(4)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6030B8D-6A37-401F-9D1B-6DF9827EA27E}"/>
              </a:ext>
            </a:extLst>
          </p:cNvPr>
          <p:cNvSpPr/>
          <p:nvPr/>
        </p:nvSpPr>
        <p:spPr>
          <a:xfrm>
            <a:off x="3442647" y="5050381"/>
            <a:ext cx="1765112" cy="4566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heapify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(9)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450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3 -0.00084 L -0.07732 0.02751 C -0.09433 0.03234 -0.10645 0.04536 -0.10787 0.05859 C -0.10992 0.07455 -0.10078 0.08987 -0.08535 0.10205 L -0.01842 0.16064 " pathEditMode="relative" rAng="5940000" ptsTypes="AAA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90" y="703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8 0.00294 L 0.05102 -0.02688 C 0.06236 -0.03297 0.07008 -0.04515 0.0715 -0.05838 C 0.0726 -0.07391 0.06866 -0.08672 0.05874 -0.09848 L 0.01638 -0.14951 " pathEditMode="relative" rAng="16740000" ptsTypes="AAAAA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4" y="-69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7323E-6 5.45989E-7 L -0.07969 -0.0399 C -0.09748 -0.04956 -0.11245 -0.04851 -0.12016 -0.03759 C -0.12898 -0.02541 -0.12882 -0.00609 -0.12095 0.01722 L -0.08882 0.12264 " pathEditMode="relative" rAng="8040000" ptsTypes="AAAAA"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52" y="123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6 0.00168 L 0.0685 0.01722 C 0.08346 0.02163 0.09637 0.0168 0.10425 0.00504 C 0.11307 -0.00819 0.11401 -0.02583 0.10913 -0.04473 L 0.08834 -0.13146 " pathEditMode="relative" rAng="18660000" ptsTypes="AAAAA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39" y="-3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3228E-6 -3.50693E-6 L 0.0726 -0.0147 C 0.08882 -0.01743 0.10063 -0.02751 0.10457 -0.04221 C 0.10898 -0.05859 0.10488 -0.0758 0.09339 -0.09155 L 0.04488 -0.16547 " pathEditMode="relative" rAng="17400000" ptsTypes="AAAAA">
                                      <p:cBhvr>
                                        <p:cTn id="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46" y="-627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14 0.13734 L -0.14992 0.15414 C -0.16488 0.15729 -0.17496 0.16632 -0.17827 0.18039 C -0.18268 0.19572 -0.17843 0.21105 -0.16882 0.22511 L -0.12599 0.29126 " pathEditMode="relative" rAng="6540000" ptsTypes="AAAAA"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6" y="60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71 -0.00315 L -0.08489 -0.03192 C -0.10142 -0.03885 -0.11465 -0.03633 -0.12126 -0.02625 C -0.12867 -0.01428 -0.12804 0.00315 -0.11985 0.02352 L -0.08615 0.11613 " pathEditMode="relative" rAng="7800000" ptsTypes="AAAAA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17" y="1869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35 -0.13146 L 0.14866 -0.12033 C 0.16189 -0.11697 0.17418 -0.12201 0.18205 -0.13335 C 0.19118 -0.14637 0.1937 -0.16233 0.19024 -0.17976 L 0.17811 -0.25956 " pathEditMode="relative" rAng="18780000" ptsTypes="AAAAA">
                                      <p:cBhvr>
                                        <p:cTn id="5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5" y="-33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39 0.12117 L -0.16772 0.09765 C -0.18504 0.09198 -0.19906 0.09597 -0.20709 0.10815 C -0.21528 0.12264 -0.21591 0.14091 -0.20819 0.16254 L -0.17795 0.2604 " pathEditMode="relative" rAng="7800000" ptsTypes="AAAAA">
                                      <p:cBhvr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7" y="285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73 -0.1808 L 0.10378 -0.16442 C 0.11732 -0.16043 0.13008 -0.164 0.13795 -0.17471 C 0.14646 -0.18731 0.14882 -0.20369 0.14488 -0.22196 L 0.13103 -0.30407 " pathEditMode="relative" rAng="18840000" ptsTypes="AAAAA">
                                      <p:cBhvr>
                                        <p:cTn id="5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55" y="-28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481 0.23856 L -0.25276 0.25116 C -0.2704 0.25452 -0.28363 0.2646 -0.28693 0.27972 C -0.29229 0.29736 -0.28803 0.31479 -0.2737 0.33033 L -0.22126 0.4097 " pathEditMode="relative" rAng="6600000" ptsTypes="AAAAA">
                                      <p:cBhvr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2" y="6384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98 0.29084 L -0.04598 0.29084 C -0.02787 0.29105 -0.01527 0.28349 -0.01102 0.27068 C -0.00582 0.25577 -0.01039 0.23876 -0.02315 0.22155 L -0.07606 0.14133 " pathEditMode="relative" rAng="17640000" ptsTypes="AAAAA">
                                      <p:cBhvr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8" y="-47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8" grpId="0"/>
      <p:bldP spid="18" grpId="1"/>
      <p:bldP spid="18" grpId="2"/>
      <p:bldP spid="19" grpId="0"/>
      <p:bldP spid="19" grpId="1"/>
      <p:bldP spid="19" grpId="2"/>
      <p:bldP spid="21" grpId="0"/>
      <p:bldP spid="21" grpId="1"/>
      <p:bldP spid="22" grpId="0"/>
      <p:bldP spid="29" grpId="0"/>
      <p:bldP spid="29" grpId="1"/>
      <p:bldP spid="33" grpId="0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Algorithm</a:t>
            </a:r>
            <a:r>
              <a:rPr lang="en-US" altLang="he-IL" sz="2000" dirty="0"/>
              <a:t>: given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</a:t>
            </a:r>
            <a:r>
              <a:rPr lang="en-US" altLang="he-IL" sz="2000" dirty="0"/>
              <a:t>(v)</a:t>
            </a:r>
          </a:p>
          <a:p>
            <a:r>
              <a:rPr lang="en-US" altLang="he-IL" sz="1800" u="sng" dirty="0"/>
              <a:t>Running time</a:t>
            </a:r>
            <a:r>
              <a:rPr lang="en-US" altLang="he-IL" sz="1800" dirty="0"/>
              <a:t>:</a:t>
            </a:r>
          </a:p>
          <a:p>
            <a:r>
              <a:rPr lang="en-US" altLang="he-IL" sz="1800" dirty="0"/>
              <a:t>For n/2 vertices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1 steps</a:t>
            </a:r>
          </a:p>
          <a:p>
            <a:r>
              <a:rPr lang="en-US" altLang="he-IL" sz="1800" dirty="0"/>
              <a:t>For n/4 vertices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2 step</a:t>
            </a:r>
          </a:p>
          <a:p>
            <a:r>
              <a:rPr lang="en-US" altLang="he-IL" sz="1800" dirty="0"/>
              <a:t>For n/8 vertices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3 steps</a:t>
            </a:r>
          </a:p>
          <a:p>
            <a:r>
              <a:rPr lang="en-US" altLang="he-IL" sz="1800" dirty="0"/>
              <a:t>For n/16 vertices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4 steps</a:t>
            </a:r>
          </a:p>
          <a:p>
            <a:r>
              <a:rPr lang="en-US" altLang="he-IL" sz="1800" dirty="0"/>
              <a:t>…</a:t>
            </a:r>
          </a:p>
          <a:p>
            <a:r>
              <a:rPr lang="en-US" altLang="he-IL" sz="1800" dirty="0"/>
              <a:t>For 2 vertex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log(n)-1 steps</a:t>
            </a:r>
          </a:p>
          <a:p>
            <a:r>
              <a:rPr lang="en-US" altLang="he-IL" sz="1800" dirty="0"/>
              <a:t>For 1 vertex </a:t>
            </a:r>
            <a:r>
              <a:rPr lang="en-US" altLang="he-IL" sz="1800" dirty="0" err="1"/>
              <a:t>heapify</a:t>
            </a:r>
            <a:r>
              <a:rPr lang="en-US" altLang="he-IL" sz="1800" dirty="0"/>
              <a:t> runs for log(n) steps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E1E8FCA-F850-4B9A-B97F-8B58857D125C}"/>
              </a:ext>
            </a:extLst>
          </p:cNvPr>
          <p:cNvGrpSpPr/>
          <p:nvPr/>
        </p:nvGrpSpPr>
        <p:grpSpPr>
          <a:xfrm>
            <a:off x="5358819" y="2706120"/>
            <a:ext cx="4495348" cy="3829875"/>
            <a:chOff x="5291913" y="2795328"/>
            <a:chExt cx="4495348" cy="382987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DB72CDA-18FD-4FE4-BD78-8395B85F8C38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92F6D9C-E068-49C4-B7AC-40ED926963AD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E3808F5-D937-493B-8BEC-AE2A5FB125AC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6E18423-E9AB-4586-97A7-D7D72F283B77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07423BD-1879-46A6-A3AD-6472000A2087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D71991-95A2-424E-A0A4-55C26FC9C97C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AEEC9F7-7EB8-4891-8B7C-77E8234D4B00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D82C079-BA49-4BF0-85A9-AB9981D41FAF}"/>
                </a:ext>
              </a:extLst>
            </p:cNvPr>
            <p:cNvCxnSpPr>
              <a:stCxn id="5" idx="4"/>
              <a:endCxn id="7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44AC68B-8E5A-4B7D-AE4B-D25C8037F42E}"/>
                </a:ext>
              </a:extLst>
            </p:cNvPr>
            <p:cNvCxnSpPr>
              <a:cxnSpLocks/>
              <a:stCxn id="7" idx="4"/>
              <a:endCxn id="11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B1151C1-1D40-4A53-950A-44C1DC59340B}"/>
                </a:ext>
              </a:extLst>
            </p:cNvPr>
            <p:cNvCxnSpPr>
              <a:stCxn id="5" idx="4"/>
              <a:endCxn id="6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5439E36-A625-40CB-8124-4E9B5FF16314}"/>
                </a:ext>
              </a:extLst>
            </p:cNvPr>
            <p:cNvCxnSpPr>
              <a:stCxn id="6" idx="4"/>
              <a:endCxn id="8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83D89B7-15D7-4EA5-B135-57B9E640B278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9D9CFCB-0194-4847-A599-04B8DC1A86E0}"/>
                </a:ext>
              </a:extLst>
            </p:cNvPr>
            <p:cNvCxnSpPr>
              <a:cxnSpLocks/>
              <a:stCxn id="10" idx="0"/>
              <a:endCxn id="7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56">
              <a:extLst>
                <a:ext uri="{FF2B5EF4-FFF2-40B4-BE49-F238E27FC236}">
                  <a16:creationId xmlns:a16="http://schemas.microsoft.com/office/drawing/2014/main" id="{6551DC3F-ADC0-4A50-B89A-585DFF4A7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19" name="TextBox 57">
              <a:extLst>
                <a:ext uri="{FF2B5EF4-FFF2-40B4-BE49-F238E27FC236}">
                  <a16:creationId xmlns:a16="http://schemas.microsoft.com/office/drawing/2014/main" id="{163E6645-1367-46CC-B01C-1A271AA4B2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20" name="TextBox 58">
              <a:extLst>
                <a:ext uri="{FF2B5EF4-FFF2-40B4-BE49-F238E27FC236}">
                  <a16:creationId xmlns:a16="http://schemas.microsoft.com/office/drawing/2014/main" id="{A62EAD0A-3AB8-405D-8683-B70C08E2F1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21" name="TextBox 59">
              <a:extLst>
                <a:ext uri="{FF2B5EF4-FFF2-40B4-BE49-F238E27FC236}">
                  <a16:creationId xmlns:a16="http://schemas.microsoft.com/office/drawing/2014/main" id="{DDAC3F92-35C4-41C8-ABA0-2DE645C1E2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22" name="TextBox 60">
              <a:extLst>
                <a:ext uri="{FF2B5EF4-FFF2-40B4-BE49-F238E27FC236}">
                  <a16:creationId xmlns:a16="http://schemas.microsoft.com/office/drawing/2014/main" id="{1BBBD9A6-9FB5-4C78-8758-582F08FA36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7</a:t>
              </a:r>
            </a:p>
          </p:txBody>
        </p:sp>
        <p:sp>
          <p:nvSpPr>
            <p:cNvPr id="23" name="TextBox 61">
              <a:extLst>
                <a:ext uri="{FF2B5EF4-FFF2-40B4-BE49-F238E27FC236}">
                  <a16:creationId xmlns:a16="http://schemas.microsoft.com/office/drawing/2014/main" id="{9360BE6B-4FA1-4DE6-9187-C5B5EAC6F5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24" name="TextBox 62">
              <a:extLst>
                <a:ext uri="{FF2B5EF4-FFF2-40B4-BE49-F238E27FC236}">
                  <a16:creationId xmlns:a16="http://schemas.microsoft.com/office/drawing/2014/main" id="{AAEE40D7-7FFE-4AE2-90DF-DF0725C162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41D9B4A-CBE8-4575-9141-0652BAF8349B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5A75F3E-0685-424B-8BF2-5E41A913CD9E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5633067-8AB1-4C32-A3DE-36A9F073A44C}"/>
                </a:ext>
              </a:extLst>
            </p:cNvPr>
            <p:cNvCxnSpPr>
              <a:cxnSpLocks/>
              <a:stCxn id="8" idx="4"/>
              <a:endCxn id="26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4697403-E07D-4442-9317-8F6B5C8032CD}"/>
                </a:ext>
              </a:extLst>
            </p:cNvPr>
            <p:cNvCxnSpPr>
              <a:cxnSpLocks/>
              <a:stCxn id="25" idx="0"/>
              <a:endCxn id="8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61">
              <a:extLst>
                <a:ext uri="{FF2B5EF4-FFF2-40B4-BE49-F238E27FC236}">
                  <a16:creationId xmlns:a16="http://schemas.microsoft.com/office/drawing/2014/main" id="{E44B8B32-46CE-4C7C-A2FD-ACB966727C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30" name="TextBox 62">
              <a:extLst>
                <a:ext uri="{FF2B5EF4-FFF2-40B4-BE49-F238E27FC236}">
                  <a16:creationId xmlns:a16="http://schemas.microsoft.com/office/drawing/2014/main" id="{DFD37887-0513-413C-A854-AB7559339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D2876B5-A6D9-4021-8BEB-A80F90C2AA78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5C31913-2AFE-4A1A-A801-154BC1491731}"/>
                </a:ext>
              </a:extLst>
            </p:cNvPr>
            <p:cNvCxnSpPr>
              <a:cxnSpLocks/>
              <a:stCxn id="31" idx="0"/>
              <a:endCxn id="9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61">
              <a:extLst>
                <a:ext uri="{FF2B5EF4-FFF2-40B4-BE49-F238E27FC236}">
                  <a16:creationId xmlns:a16="http://schemas.microsoft.com/office/drawing/2014/main" id="{A22192DD-2CE8-49F1-B871-230503AB65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6</a:t>
              </a:r>
            </a:p>
          </p:txBody>
        </p:sp>
      </p:grp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4ECB772D-BE5C-4D55-A5DB-C5934B73D67D}"/>
              </a:ext>
            </a:extLst>
          </p:cNvPr>
          <p:cNvSpPr/>
          <p:nvPr/>
        </p:nvSpPr>
        <p:spPr>
          <a:xfrm>
            <a:off x="3950492" y="1582248"/>
            <a:ext cx="5625149" cy="162115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2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total running time is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endParaRPr lang="en-US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1*(n/2)+ 2*(n/4) + 3*(n/8) +… +log(n)*(n/n)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095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</p:spPr>
            <p:txBody>
              <a:bodyPr/>
              <a:lstStyle/>
              <a:p>
                <a:r>
                  <a:rPr lang="en-US" altLang="he-IL" sz="2000" u="sng" dirty="0"/>
                  <a:t>Algorithm</a:t>
                </a:r>
                <a:r>
                  <a:rPr lang="en-US" altLang="he-IL" sz="2000" dirty="0"/>
                  <a:t>: given a complete binary tree</a:t>
                </a:r>
              </a:p>
              <a:p>
                <a:pPr marL="457200" indent="-457200">
                  <a:buAutoNum type="arabicPeriod"/>
                </a:pPr>
                <a:r>
                  <a:rPr lang="en-US" altLang="he-IL" sz="2000" dirty="0"/>
                  <a:t>For each vertex v starting from the bottom</a:t>
                </a:r>
              </a:p>
              <a:p>
                <a:r>
                  <a:rPr lang="en-US" altLang="he-IL" sz="2000" dirty="0"/>
                  <a:t>	2.1 Apply </a:t>
                </a:r>
                <a:r>
                  <a:rPr lang="en-US" altLang="he-IL" sz="2000" dirty="0" err="1"/>
                  <a:t>heapify</a:t>
                </a:r>
                <a:r>
                  <a:rPr lang="en-US" altLang="he-IL" sz="2000" dirty="0"/>
                  <a:t>(v)</a:t>
                </a:r>
              </a:p>
              <a:p>
                <a:r>
                  <a:rPr lang="en-US" altLang="he-IL" sz="2000" u="sng" dirty="0"/>
                  <a:t>Running time</a:t>
                </a:r>
                <a:r>
                  <a:rPr lang="en-US" altLang="he-IL" sz="2000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1∗</m:t>
                      </m:r>
                      <m:d>
                        <m:d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2∗</m:t>
                      </m:r>
                      <m:d>
                        <m:dPr>
                          <m:ctrlPr>
                            <a:rPr lang="en-US" altLang="he-IL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n-US" altLang="he-IL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den>
                          </m:f>
                        </m:e>
                      </m:d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altLang="he-IL" sz="2000" i="1"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n-US" altLang="he-IL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he-IL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den>
                          </m:f>
                        </m:e>
                      </m:d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altLang="he-IL" sz="20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∗(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</a:rPr>
                        <m:t>+…)</m:t>
                      </m:r>
                    </m:oMath>
                  </m:oMathPara>
                </a14:m>
                <a:br>
                  <a:rPr lang="en-US" altLang="he-IL" sz="2000" b="0" i="1" dirty="0">
                    <a:latin typeface="Cambria Math" panose="02040503050406030204" pitchFamily="18" charset="0"/>
                  </a:rPr>
                </a:br>
                <a:endParaRPr lang="en-US" altLang="he-IL" sz="2000" dirty="0"/>
              </a:p>
              <a:p>
                <a:r>
                  <a:rPr lang="en-US" altLang="he-IL" sz="2000" u="sng" dirty="0"/>
                  <a:t>Claim</a:t>
                </a:r>
                <a:r>
                  <a:rPr lang="en-US" altLang="he-IL" sz="2000" dirty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he-IL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16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32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  <m:r>
                      <a:rPr lang="en-US" altLang="he-IL" sz="2000" b="0" i="1" smtClean="0">
                        <a:latin typeface="Cambria Math" panose="02040503050406030204" pitchFamily="18" charset="0"/>
                      </a:rPr>
                      <m:t>≤2</m:t>
                    </m:r>
                  </m:oMath>
                </a14:m>
                <a:endParaRPr lang="en-US" altLang="he-IL" sz="2000" dirty="0"/>
              </a:p>
              <a:p>
                <a:r>
                  <a:rPr lang="en-US" altLang="he-IL" sz="2000" u="sng" dirty="0"/>
                  <a:t>Conclusion</a:t>
                </a:r>
                <a:r>
                  <a:rPr lang="en-US" altLang="he-IL" sz="2000" dirty="0"/>
                  <a:t>: The running time of </a:t>
                </a:r>
                <a:r>
                  <a:rPr lang="en-US" altLang="he-IL" sz="2000" dirty="0" err="1"/>
                  <a:t>BuildSort</a:t>
                </a:r>
                <a:r>
                  <a:rPr lang="en-US" altLang="he-IL" sz="2000" dirty="0"/>
                  <a:t> is O(n).</a:t>
                </a:r>
              </a:p>
            </p:txBody>
          </p:sp>
        </mc:Choice>
        <mc:Fallback xmlns="">
          <p:sp>
            <p:nvSpPr>
              <p:cNvPr id="3" name="Tex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  <a:blipFill>
                <a:blip r:embed="rId3"/>
                <a:stretch>
                  <a:fillRect l="-1721" t="-15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985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</p:spPr>
            <p:txBody>
              <a:bodyPr/>
              <a:lstStyle/>
              <a:p>
                <a:r>
                  <a:rPr lang="en-US" altLang="he-IL" sz="2000" u="sng" dirty="0"/>
                  <a:t>Claim</a:t>
                </a:r>
                <a:r>
                  <a:rPr lang="en-US" altLang="he-IL" sz="2000" dirty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he-IL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16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he-IL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he-IL" sz="2000" i="1">
                                <a:latin typeface="Cambria Math" panose="02040503050406030204" pitchFamily="18" charset="0"/>
                              </a:rPr>
                              <m:t>32</m:t>
                            </m:r>
                          </m:den>
                        </m:f>
                        <m:r>
                          <a:rPr lang="en-US" altLang="he-IL" sz="2000" i="1">
                            <a:latin typeface="Cambria Math" panose="02040503050406030204" pitchFamily="18" charset="0"/>
                          </a:rPr>
                          <m:t>+…</m:t>
                        </m:r>
                      </m:e>
                    </m:d>
                    <m:r>
                      <a:rPr lang="en-US" altLang="he-IL" sz="2000" b="0" i="1" smtClean="0">
                        <a:latin typeface="Cambria Math" panose="02040503050406030204" pitchFamily="18" charset="0"/>
                      </a:rPr>
                      <m:t>≤2</m:t>
                    </m:r>
                  </m:oMath>
                </a14:m>
                <a:endParaRPr lang="en-US" altLang="he-IL" sz="2000" dirty="0"/>
              </a:p>
              <a:p>
                <a:r>
                  <a:rPr lang="en-US" altLang="he-IL" sz="2000" u="sng" dirty="0"/>
                  <a:t>Proof</a:t>
                </a:r>
                <a:r>
                  <a:rPr lang="en-US" altLang="he-IL" sz="2000" dirty="0"/>
                  <a:t>:</a:t>
                </a:r>
              </a:p>
              <a:p>
                <a:endParaRPr lang="en-US" altLang="he-IL" sz="2000" dirty="0"/>
              </a:p>
            </p:txBody>
          </p:sp>
        </mc:Choice>
        <mc:Fallback xmlns="">
          <p:sp>
            <p:nvSpPr>
              <p:cNvPr id="3" name="Tex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  <a:blipFill>
                <a:blip r:embed="rId3"/>
                <a:stretch>
                  <a:fillRect l="-1721" t="-12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4" name="Table 34">
            <a:extLst>
              <a:ext uri="{FF2B5EF4-FFF2-40B4-BE49-F238E27FC236}">
                <a16:creationId xmlns:a16="http://schemas.microsoft.com/office/drawing/2014/main" id="{01A8E80D-0076-44B6-B40F-EC6E43A02E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610637"/>
              </p:ext>
            </p:extLst>
          </p:nvPr>
        </p:nvGraphicFramePr>
        <p:xfrm>
          <a:off x="1941361" y="2908811"/>
          <a:ext cx="4637783" cy="2843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0239">
                  <a:extLst>
                    <a:ext uri="{9D8B030D-6E8A-4147-A177-3AD203B41FA5}">
                      <a16:colId xmlns:a16="http://schemas.microsoft.com/office/drawing/2014/main" val="1162120429"/>
                    </a:ext>
                  </a:extLst>
                </a:gridCol>
                <a:gridCol w="671830">
                  <a:extLst>
                    <a:ext uri="{9D8B030D-6E8A-4147-A177-3AD203B41FA5}">
                      <a16:colId xmlns:a16="http://schemas.microsoft.com/office/drawing/2014/main" val="2659692245"/>
                    </a:ext>
                  </a:extLst>
                </a:gridCol>
                <a:gridCol w="633445">
                  <a:extLst>
                    <a:ext uri="{9D8B030D-6E8A-4147-A177-3AD203B41FA5}">
                      <a16:colId xmlns:a16="http://schemas.microsoft.com/office/drawing/2014/main" val="1270021835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693011322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1533122875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11261801"/>
                    </a:ext>
                  </a:extLst>
                </a:gridCol>
                <a:gridCol w="731583">
                  <a:extLst>
                    <a:ext uri="{9D8B030D-6E8A-4147-A177-3AD203B41FA5}">
                      <a16:colId xmlns:a16="http://schemas.microsoft.com/office/drawing/2014/main" val="607712144"/>
                    </a:ext>
                  </a:extLst>
                </a:gridCol>
              </a:tblGrid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869180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211251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1/8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1/8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1/8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428568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506428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9513695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3329233"/>
                  </a:ext>
                </a:extLst>
              </a:tr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50625"/>
                  </a:ext>
                </a:extLst>
              </a:tr>
            </a:tbl>
          </a:graphicData>
        </a:graphic>
      </p:graphicFrame>
      <p:graphicFrame>
        <p:nvGraphicFramePr>
          <p:cNvPr id="36" name="Table 34">
            <a:extLst>
              <a:ext uri="{FF2B5EF4-FFF2-40B4-BE49-F238E27FC236}">
                <a16:creationId xmlns:a16="http://schemas.microsoft.com/office/drawing/2014/main" id="{595CE259-DD06-49AA-A70E-B4A7196249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590120"/>
              </p:ext>
            </p:extLst>
          </p:nvPr>
        </p:nvGraphicFramePr>
        <p:xfrm>
          <a:off x="1941361" y="6364021"/>
          <a:ext cx="4637783" cy="406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0239">
                  <a:extLst>
                    <a:ext uri="{9D8B030D-6E8A-4147-A177-3AD203B41FA5}">
                      <a16:colId xmlns:a16="http://schemas.microsoft.com/office/drawing/2014/main" val="1162120429"/>
                    </a:ext>
                  </a:extLst>
                </a:gridCol>
                <a:gridCol w="671830">
                  <a:extLst>
                    <a:ext uri="{9D8B030D-6E8A-4147-A177-3AD203B41FA5}">
                      <a16:colId xmlns:a16="http://schemas.microsoft.com/office/drawing/2014/main" val="2659692245"/>
                    </a:ext>
                  </a:extLst>
                </a:gridCol>
                <a:gridCol w="633445">
                  <a:extLst>
                    <a:ext uri="{9D8B030D-6E8A-4147-A177-3AD203B41FA5}">
                      <a16:colId xmlns:a16="http://schemas.microsoft.com/office/drawing/2014/main" val="1270021835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693011322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1533122875"/>
                    </a:ext>
                  </a:extLst>
                </a:gridCol>
                <a:gridCol w="633562">
                  <a:extLst>
                    <a:ext uri="{9D8B030D-6E8A-4147-A177-3AD203B41FA5}">
                      <a16:colId xmlns:a16="http://schemas.microsoft.com/office/drawing/2014/main" val="11261801"/>
                    </a:ext>
                  </a:extLst>
                </a:gridCol>
                <a:gridCol w="731583">
                  <a:extLst>
                    <a:ext uri="{9D8B030D-6E8A-4147-A177-3AD203B41FA5}">
                      <a16:colId xmlns:a16="http://schemas.microsoft.com/office/drawing/2014/main" val="607712144"/>
                    </a:ext>
                  </a:extLst>
                </a:gridCol>
              </a:tblGrid>
              <a:tr h="406231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1/8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1/16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1/32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1/64</a:t>
                      </a:r>
                      <a:endParaRPr lang="en-C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850625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E2947014-EBAF-4DF5-BFEF-BC5634FB8F20}"/>
              </a:ext>
            </a:extLst>
          </p:cNvPr>
          <p:cNvSpPr txBox="1"/>
          <p:nvPr/>
        </p:nvSpPr>
        <p:spPr>
          <a:xfrm>
            <a:off x="4078151" y="5752428"/>
            <a:ext cx="42672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/>
              <a:t>≤</a:t>
            </a:r>
            <a:endParaRPr lang="en-CA" sz="38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D1C0006-28F8-40C2-98BA-0F261B35224F}"/>
              </a:ext>
            </a:extLst>
          </p:cNvPr>
          <p:cNvSpPr txBox="1"/>
          <p:nvPr/>
        </p:nvSpPr>
        <p:spPr>
          <a:xfrm>
            <a:off x="6966013" y="6228582"/>
            <a:ext cx="78418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/>
              <a:t>≤ 2</a:t>
            </a:r>
            <a:endParaRPr lang="en-CA" sz="3800" dirty="0"/>
          </a:p>
        </p:txBody>
      </p:sp>
    </p:spTree>
    <p:extLst>
      <p:ext uri="{BB962C8B-B14F-4D97-AF65-F5344CB8AC3E}">
        <p14:creationId xmlns:p14="http://schemas.microsoft.com/office/powerpoint/2010/main" val="212150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HeapSort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Given an array</a:t>
            </a:r>
          </a:p>
          <a:p>
            <a:pPr marL="457200" indent="-457200">
              <a:buAutoNum type="arabicPeriod"/>
            </a:pPr>
            <a:r>
              <a:rPr lang="en-US" altLang="he-IL" sz="2000" dirty="0" err="1"/>
              <a:t>buildHeap</a:t>
            </a:r>
            <a:r>
              <a:rPr lang="en-US" altLang="he-IL" sz="2000" dirty="0"/>
              <a:t>(array) – can be done in O(n) time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Remove nodes one by one from the heap, and insert them into the array in the increasing order.</a:t>
            </a:r>
          </a:p>
          <a:p>
            <a:endParaRPr lang="en-US" altLang="he-IL" sz="2000" dirty="0"/>
          </a:p>
          <a:p>
            <a:r>
              <a:rPr lang="en-US" altLang="he-IL" sz="2000" dirty="0"/>
              <a:t>Step 2 in  O(n log(n)) time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Therefore, the total running time is O(n log(n))</a:t>
            </a:r>
          </a:p>
        </p:txBody>
      </p:sp>
    </p:spTree>
    <p:extLst>
      <p:ext uri="{BB962C8B-B14F-4D97-AF65-F5344CB8AC3E}">
        <p14:creationId xmlns:p14="http://schemas.microsoft.com/office/powerpoint/2010/main" val="393766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 – Practice problems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altLang="he-IL" sz="2000" dirty="0"/>
              <a:t>Start with the array A=[7,1,4,2,9,3,4,10,5,8]</a:t>
            </a:r>
          </a:p>
          <a:p>
            <a:r>
              <a:rPr lang="en-US" altLang="he-IL" sz="2000" dirty="0"/>
              <a:t>	a. Apply </a:t>
            </a:r>
            <a:r>
              <a:rPr lang="en-US" altLang="he-IL" sz="2000" dirty="0" err="1"/>
              <a:t>buildHeap</a:t>
            </a:r>
            <a:r>
              <a:rPr lang="en-US" altLang="he-IL" sz="2000" dirty="0"/>
              <a:t>(A)</a:t>
            </a:r>
          </a:p>
          <a:p>
            <a:r>
              <a:rPr lang="en-US" altLang="he-IL" sz="2000" dirty="0"/>
              <a:t>	b. Add 6 to the heap</a:t>
            </a:r>
          </a:p>
          <a:p>
            <a:r>
              <a:rPr lang="en-US" altLang="he-IL" sz="2000" dirty="0"/>
              <a:t>	c. Remove min from the heap</a:t>
            </a:r>
          </a:p>
          <a:p>
            <a:r>
              <a:rPr lang="en-US" altLang="he-IL" sz="2000" dirty="0"/>
              <a:t>	d. Remove min from the heap again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altLang="he-IL" sz="2000" dirty="0"/>
              <a:t>Apply </a:t>
            </a:r>
            <a:r>
              <a:rPr lang="en-US" altLang="he-IL" sz="2000" dirty="0" err="1"/>
              <a:t>buildHeap</a:t>
            </a:r>
            <a:r>
              <a:rPr lang="en-US" altLang="he-IL" sz="2000" dirty="0"/>
              <a:t> on the array [n,n-1,n-2,n-3…2,1]</a:t>
            </a:r>
          </a:p>
          <a:p>
            <a:pPr marL="457200" indent="-457200">
              <a:buFontTx/>
              <a:buAutoNum type="arabicPeriod" startAt="2"/>
            </a:pPr>
            <a:r>
              <a:rPr lang="en-US" altLang="he-IL" sz="2000" dirty="0"/>
              <a:t>Apply </a:t>
            </a:r>
            <a:r>
              <a:rPr lang="en-US" altLang="he-IL" sz="2000" dirty="0" err="1"/>
              <a:t>buildHeap</a:t>
            </a:r>
            <a:r>
              <a:rPr lang="en-US" altLang="he-IL" sz="2000" dirty="0"/>
              <a:t> on the array [1,2,3,4,…n-1,n]</a:t>
            </a:r>
          </a:p>
          <a:p>
            <a:pPr marL="457200" indent="-457200">
              <a:buFontTx/>
              <a:buAutoNum type="arabicPeriod" startAt="2"/>
            </a:pPr>
            <a:r>
              <a:rPr lang="en-US" altLang="he-IL" sz="2000" dirty="0"/>
              <a:t>Modify min-heap of </a:t>
            </a:r>
            <a:r>
              <a:rPr lang="en-US" altLang="he-IL" sz="2000" dirty="0" err="1"/>
              <a:t>ints</a:t>
            </a:r>
            <a:r>
              <a:rPr lang="en-US" altLang="he-IL" sz="2000" dirty="0"/>
              <a:t> so that it also supports </a:t>
            </a:r>
            <a:r>
              <a:rPr lang="en-US" altLang="he-IL" sz="2000" dirty="0" err="1"/>
              <a:t>getAverage</a:t>
            </a:r>
            <a:r>
              <a:rPr lang="en-US" altLang="he-IL" sz="2000" dirty="0"/>
              <a:t>() in O(1) time</a:t>
            </a:r>
          </a:p>
          <a:p>
            <a:pPr marL="457200" indent="-457200">
              <a:buFontTx/>
              <a:buAutoNum type="arabicPeriod" startAt="2"/>
            </a:pPr>
            <a:r>
              <a:rPr lang="en-US" altLang="he-IL" sz="2000" dirty="0"/>
              <a:t>Modify min-heap of </a:t>
            </a:r>
            <a:r>
              <a:rPr lang="en-US" altLang="he-IL" sz="2000" dirty="0" err="1"/>
              <a:t>ints</a:t>
            </a:r>
            <a:r>
              <a:rPr lang="en-US" altLang="he-IL" sz="2000" dirty="0"/>
              <a:t> so that it also supports </a:t>
            </a:r>
            <a:r>
              <a:rPr lang="en-US" altLang="he-IL" sz="2000" dirty="0" err="1"/>
              <a:t>getMax</a:t>
            </a:r>
            <a:r>
              <a:rPr lang="en-US" altLang="he-IL" sz="2000" dirty="0"/>
              <a:t>() in O(1) time</a:t>
            </a:r>
          </a:p>
          <a:p>
            <a:pPr marL="457200" indent="-457200">
              <a:buFontTx/>
              <a:buAutoNum type="arabicPeriod" startAt="2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57196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 – Practice problems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Write a data structure that supports the following operations:</a:t>
            </a:r>
          </a:p>
          <a:p>
            <a:r>
              <a:rPr lang="en-US" altLang="he-IL" sz="2000" dirty="0"/>
              <a:t>	a. </a:t>
            </a:r>
            <a:r>
              <a:rPr lang="en-US" altLang="he-IL" sz="2000" dirty="0" err="1"/>
              <a:t>addElement</a:t>
            </a:r>
            <a:r>
              <a:rPr lang="en-US" altLang="he-IL" sz="2000" dirty="0"/>
              <a:t>(int </a:t>
            </a:r>
            <a:r>
              <a:rPr lang="en-US" altLang="he-IL" sz="2000" dirty="0" err="1"/>
              <a:t>elt</a:t>
            </a:r>
            <a:r>
              <a:rPr lang="en-US" altLang="he-IL" sz="2000" dirty="0"/>
              <a:t>) – in O(log(n)) time</a:t>
            </a:r>
          </a:p>
          <a:p>
            <a:r>
              <a:rPr lang="en-US" altLang="he-IL" sz="2000" dirty="0"/>
              <a:t>	b. </a:t>
            </a:r>
            <a:r>
              <a:rPr lang="en-US" altLang="he-IL" sz="2000" dirty="0" err="1"/>
              <a:t>getMin</a:t>
            </a:r>
            <a:r>
              <a:rPr lang="en-US" altLang="he-IL" sz="2000" dirty="0"/>
              <a:t>() / </a:t>
            </a:r>
            <a:r>
              <a:rPr lang="en-US" altLang="he-IL" sz="2000" dirty="0" err="1"/>
              <a:t>getMax</a:t>
            </a:r>
            <a:r>
              <a:rPr lang="en-US" altLang="he-IL" sz="2000" dirty="0"/>
              <a:t>() -- in O(1) time</a:t>
            </a:r>
          </a:p>
          <a:p>
            <a:r>
              <a:rPr lang="en-US" altLang="he-IL" sz="2000" dirty="0"/>
              <a:t>	c. </a:t>
            </a:r>
            <a:r>
              <a:rPr lang="en-US" altLang="he-IL" sz="2000" dirty="0" err="1"/>
              <a:t>removeMin</a:t>
            </a:r>
            <a:r>
              <a:rPr lang="en-US" altLang="he-IL" sz="2000" dirty="0"/>
              <a:t>() / </a:t>
            </a:r>
            <a:r>
              <a:rPr lang="en-US" altLang="he-IL" sz="2000" dirty="0" err="1"/>
              <a:t>removeMax</a:t>
            </a:r>
            <a:r>
              <a:rPr lang="en-US" altLang="he-IL" sz="2000" dirty="0"/>
              <a:t>()  -- in O(log(n)) time</a:t>
            </a:r>
          </a:p>
          <a:p>
            <a:r>
              <a:rPr lang="en-US" altLang="he-IL" sz="2000" dirty="0"/>
              <a:t>	d. </a:t>
            </a:r>
            <a:r>
              <a:rPr lang="en-US" altLang="he-IL" sz="2000" dirty="0" err="1"/>
              <a:t>getSize</a:t>
            </a:r>
            <a:r>
              <a:rPr lang="en-US" altLang="he-IL" sz="2000" dirty="0"/>
              <a:t>() / </a:t>
            </a:r>
            <a:r>
              <a:rPr lang="en-US" altLang="he-IL" sz="2000" dirty="0" err="1"/>
              <a:t>isEmpty</a:t>
            </a:r>
            <a:r>
              <a:rPr lang="en-US" altLang="he-IL" sz="2000" dirty="0"/>
              <a:t>()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altLang="he-IL" sz="2000" dirty="0"/>
              <a:t>Suppose the </a:t>
            </a:r>
            <a:r>
              <a:rPr lang="en-US" altLang="he-IL" sz="2000" dirty="0" err="1"/>
              <a:t>inOrder</a:t>
            </a:r>
            <a:r>
              <a:rPr lang="en-US" altLang="he-IL" sz="2000" dirty="0"/>
              <a:t> traversal of a min-heap is [4,3,5,2,9,1,5,4,7].</a:t>
            </a:r>
          </a:p>
          <a:p>
            <a:r>
              <a:rPr lang="en-US" altLang="he-IL" sz="2000" dirty="0"/>
              <a:t>Can we recover the min-heap uniquely?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altLang="he-IL" sz="2000" dirty="0"/>
              <a:t>Suppose the </a:t>
            </a:r>
            <a:r>
              <a:rPr lang="en-US" altLang="he-IL" sz="2000" dirty="0" err="1"/>
              <a:t>preOrder</a:t>
            </a:r>
            <a:r>
              <a:rPr lang="en-US" altLang="he-IL" sz="2000" dirty="0"/>
              <a:t> traversal of a min-heap is [1,2,3,4,5].</a:t>
            </a:r>
          </a:p>
          <a:p>
            <a:r>
              <a:rPr lang="en-US" altLang="he-IL" sz="2000" dirty="0"/>
              <a:t>Can we recover the min-heap uniquely?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altLang="he-IL" sz="2000" dirty="0"/>
              <a:t>If in </a:t>
            </a:r>
            <a:r>
              <a:rPr lang="en-US" altLang="he-IL" sz="2000" dirty="0" err="1"/>
              <a:t>BuildHeap</a:t>
            </a:r>
            <a:r>
              <a:rPr lang="en-US" altLang="he-IL" sz="2000" dirty="0"/>
              <a:t> we iterate from top down, will we get a heap in the end?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54587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Heap</a:t>
            </a:r>
          </a:p>
        </p:txBody>
      </p:sp>
    </p:spTree>
    <p:extLst>
      <p:ext uri="{BB962C8B-B14F-4D97-AF65-F5344CB8AC3E}">
        <p14:creationId xmlns:p14="http://schemas.microsoft.com/office/powerpoint/2010/main" val="4174067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Min-Heap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Properties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Heaps are complete binary trees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vertices in the last row are added left to right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/>
              <a:t>The value in each node is smaller (or equal)</a:t>
            </a:r>
            <a:br>
              <a:rPr lang="en-US" altLang="he-IL" sz="2000" b="1" dirty="0"/>
            </a:br>
            <a:r>
              <a:rPr lang="en-US" altLang="he-IL" sz="2000" b="1" dirty="0"/>
              <a:t>than the values of its children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No requirements about other relatives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7E75107-3429-4955-96A2-BBCBDBCAA9BA}"/>
              </a:ext>
            </a:extLst>
          </p:cNvPr>
          <p:cNvGrpSpPr>
            <a:grpSpLocks/>
          </p:cNvGrpSpPr>
          <p:nvPr/>
        </p:nvGrpSpPr>
        <p:grpSpPr bwMode="auto">
          <a:xfrm>
            <a:off x="5592989" y="3708614"/>
            <a:ext cx="4100513" cy="3167063"/>
            <a:chOff x="4547336" y="3149811"/>
            <a:chExt cx="4100513" cy="316702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F570383-1986-49D5-B48E-5AAA165F8D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3261" y="3149811"/>
              <a:ext cx="3684588" cy="2292350"/>
              <a:chOff x="3867954" y="2833352"/>
              <a:chExt cx="4655713" cy="325406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342FB9C1-0AAC-4528-B74B-65E84378B855}"/>
                  </a:ext>
                </a:extLst>
              </p:cNvPr>
              <p:cNvSpPr/>
              <p:nvPr/>
            </p:nvSpPr>
            <p:spPr>
              <a:xfrm>
                <a:off x="5667254" y="2833352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963ACC9A-F947-401C-88C6-21E4D3D5EC74}"/>
                  </a:ext>
                </a:extLst>
              </p:cNvPr>
              <p:cNvSpPr/>
              <p:nvPr/>
            </p:nvSpPr>
            <p:spPr>
              <a:xfrm>
                <a:off x="4561998" y="4079528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C10C5401-F288-49EA-987B-D71836D4A8E3}"/>
                  </a:ext>
                </a:extLst>
              </p:cNvPr>
              <p:cNvSpPr/>
              <p:nvPr/>
            </p:nvSpPr>
            <p:spPr>
              <a:xfrm>
                <a:off x="6880828" y="3955586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7C2340F0-9CA1-4751-BC5D-C15EAC5F5023}"/>
                  </a:ext>
                </a:extLst>
              </p:cNvPr>
              <p:cNvSpPr/>
              <p:nvPr/>
            </p:nvSpPr>
            <p:spPr>
              <a:xfrm>
                <a:off x="3867954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AF2C464-7902-4C9E-8AA4-3F688C674209}"/>
                  </a:ext>
                </a:extLst>
              </p:cNvPr>
              <p:cNvSpPr/>
              <p:nvPr/>
            </p:nvSpPr>
            <p:spPr>
              <a:xfrm>
                <a:off x="5209907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22D0F967-A5CB-404A-A478-292001CA1F8F}"/>
                  </a:ext>
                </a:extLst>
              </p:cNvPr>
              <p:cNvSpPr/>
              <p:nvPr/>
            </p:nvSpPr>
            <p:spPr>
              <a:xfrm>
                <a:off x="6389381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6C03C140-4BEA-4A0B-B551-17E2CBAA3E20}"/>
                  </a:ext>
                </a:extLst>
              </p:cNvPr>
              <p:cNvSpPr/>
              <p:nvPr/>
            </p:nvSpPr>
            <p:spPr>
              <a:xfrm>
                <a:off x="7608973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F1FFC80-9117-445B-979C-EEB230802619}"/>
                  </a:ext>
                </a:extLst>
              </p:cNvPr>
              <p:cNvCxnSpPr>
                <a:stCxn id="33" idx="4"/>
                <a:endCxn id="35" idx="1"/>
              </p:cNvCxnSpPr>
              <p:nvPr/>
            </p:nvCxnSpPr>
            <p:spPr>
              <a:xfrm>
                <a:off x="6124601" y="3748265"/>
                <a:ext cx="890623" cy="34252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2F0D27B-A203-4A9C-95F9-5586C896C3C4}"/>
                  </a:ext>
                </a:extLst>
              </p:cNvPr>
              <p:cNvCxnSpPr>
                <a:stCxn id="35" idx="4"/>
                <a:endCxn id="39" idx="0"/>
              </p:cNvCxnSpPr>
              <p:nvPr/>
            </p:nvCxnSpPr>
            <p:spPr>
              <a:xfrm>
                <a:off x="7338175" y="4870499"/>
                <a:ext cx="728145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622A5640-30C3-420D-8153-C658B9D1F9B5}"/>
                  </a:ext>
                </a:extLst>
              </p:cNvPr>
              <p:cNvCxnSpPr>
                <a:stCxn id="33" idx="4"/>
                <a:endCxn id="34" idx="7"/>
              </p:cNvCxnSpPr>
              <p:nvPr/>
            </p:nvCxnSpPr>
            <p:spPr>
              <a:xfrm flipH="1">
                <a:off x="5342297" y="3748265"/>
                <a:ext cx="782304" cy="4664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007A3137-EA3C-4CB7-8BCA-5A6FAF3FA2B2}"/>
                  </a:ext>
                </a:extLst>
              </p:cNvPr>
              <p:cNvCxnSpPr>
                <a:stCxn id="34" idx="4"/>
                <a:endCxn id="36" idx="7"/>
              </p:cNvCxnSpPr>
              <p:nvPr/>
            </p:nvCxnSpPr>
            <p:spPr>
              <a:xfrm flipH="1">
                <a:off x="4648253" y="4994441"/>
                <a:ext cx="371092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B937A94-5BB6-4402-9A90-4B6080435AFF}"/>
                  </a:ext>
                </a:extLst>
              </p:cNvPr>
              <p:cNvCxnSpPr>
                <a:stCxn id="37" idx="1"/>
                <a:endCxn id="34" idx="4"/>
              </p:cNvCxnSpPr>
              <p:nvPr/>
            </p:nvCxnSpPr>
            <p:spPr>
              <a:xfrm flipH="1" flipV="1">
                <a:off x="5019345" y="4994441"/>
                <a:ext cx="324957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D77D1C7C-0797-4A03-A236-F35B267D9686}"/>
                  </a:ext>
                </a:extLst>
              </p:cNvPr>
              <p:cNvCxnSpPr>
                <a:stCxn id="38" idx="0"/>
                <a:endCxn id="35" idx="4"/>
              </p:cNvCxnSpPr>
              <p:nvPr/>
            </p:nvCxnSpPr>
            <p:spPr>
              <a:xfrm flipV="1">
                <a:off x="6846728" y="4870499"/>
                <a:ext cx="491447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56">
                <a:extLst>
                  <a:ext uri="{FF2B5EF4-FFF2-40B4-BE49-F238E27FC236}">
                    <a16:creationId xmlns:a16="http://schemas.microsoft.com/office/drawing/2014/main" id="{3D86BDE4-7A79-44B4-B020-FE4A633354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72765" y="3105886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47" name="TextBox 57">
                <a:extLst>
                  <a:ext uri="{FF2B5EF4-FFF2-40B4-BE49-F238E27FC236}">
                    <a16:creationId xmlns:a16="http://schemas.microsoft.com/office/drawing/2014/main" id="{388EBCEC-F13B-45C5-9945-93FF481B0A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82354" y="4355204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48" name="TextBox 58">
                <a:extLst>
                  <a:ext uri="{FF2B5EF4-FFF2-40B4-BE49-F238E27FC236}">
                    <a16:creationId xmlns:a16="http://schemas.microsoft.com/office/drawing/2014/main" id="{D0765042-4FA5-4CFB-B7CF-E697DB6E8E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92503" y="422849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49" name="TextBox 59">
                <a:extLst>
                  <a:ext uri="{FF2B5EF4-FFF2-40B4-BE49-F238E27FC236}">
                    <a16:creationId xmlns:a16="http://schemas.microsoft.com/office/drawing/2014/main" id="{431E68BB-474A-4C27-85FC-9BEECDFD8E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96554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50" name="TextBox 60">
                <a:extLst>
                  <a:ext uri="{FF2B5EF4-FFF2-40B4-BE49-F238E27FC236}">
                    <a16:creationId xmlns:a16="http://schemas.microsoft.com/office/drawing/2014/main" id="{ED2D8D34-7ED4-4B97-8419-2E7E252CED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63862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51" name="TextBox 61">
                <a:extLst>
                  <a:ext uri="{FF2B5EF4-FFF2-40B4-BE49-F238E27FC236}">
                    <a16:creationId xmlns:a16="http://schemas.microsoft.com/office/drawing/2014/main" id="{C2F6426F-1887-427A-B716-9DC26EB93B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16522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9</a:t>
                </a:r>
              </a:p>
            </p:txBody>
          </p:sp>
          <p:sp>
            <p:nvSpPr>
              <p:cNvPr id="52" name="TextBox 62">
                <a:extLst>
                  <a:ext uri="{FF2B5EF4-FFF2-40B4-BE49-F238E27FC236}">
                    <a16:creationId xmlns:a16="http://schemas.microsoft.com/office/drawing/2014/main" id="{044BFDCA-C9E8-4106-BF28-3844F3BC82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67919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6</a:t>
                </a:r>
              </a:p>
            </p:txBody>
          </p: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7864975-7F49-486E-872E-BA1CAD6A0571}"/>
                </a:ext>
              </a:extLst>
            </p:cNvPr>
            <p:cNvSpPr/>
            <p:nvPr/>
          </p:nvSpPr>
          <p:spPr bwMode="auto">
            <a:xfrm>
              <a:off x="45473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693E082-9F2C-4309-B111-D2D1F936A137}"/>
                </a:ext>
              </a:extLst>
            </p:cNvPr>
            <p:cNvSpPr/>
            <p:nvPr/>
          </p:nvSpPr>
          <p:spPr bwMode="auto">
            <a:xfrm>
              <a:off x="55125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CE6FBB-9C34-4C93-9893-8CF614002CAB}"/>
                </a:ext>
              </a:extLst>
            </p:cNvPr>
            <p:cNvCxnSpPr>
              <a:endCxn id="28" idx="0"/>
            </p:cNvCxnSpPr>
            <p:nvPr/>
          </p:nvCxnSpPr>
          <p:spPr bwMode="auto">
            <a:xfrm>
              <a:off x="5271236" y="5459598"/>
              <a:ext cx="603250" cy="21272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166094F-76E7-4C47-B717-07AAFCD75E4F}"/>
                </a:ext>
              </a:extLst>
            </p:cNvPr>
            <p:cNvCxnSpPr>
              <a:stCxn id="27" idx="0"/>
              <a:endCxn id="36" idx="4"/>
            </p:cNvCxnSpPr>
            <p:nvPr/>
          </p:nvCxnSpPr>
          <p:spPr bwMode="auto">
            <a:xfrm flipV="1">
              <a:off x="4909286" y="5442136"/>
              <a:ext cx="415925" cy="23018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61">
              <a:extLst>
                <a:ext uri="{FF2B5EF4-FFF2-40B4-BE49-F238E27FC236}">
                  <a16:creationId xmlns:a16="http://schemas.microsoft.com/office/drawing/2014/main" id="{7530C231-3CE0-4CDF-B4AD-6943DBCD99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7098" y="588881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32" name="TextBox 62">
              <a:extLst>
                <a:ext uri="{FF2B5EF4-FFF2-40B4-BE49-F238E27FC236}">
                  <a16:creationId xmlns:a16="http://schemas.microsoft.com/office/drawing/2014/main" id="{4628DB88-7EBD-42A6-B77D-B552730F0D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7468" y="5888817"/>
              <a:ext cx="5189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565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Get min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 err="1"/>
              <a:t>getMin</a:t>
            </a:r>
            <a:r>
              <a:rPr lang="en-US" altLang="he-IL" sz="2000" dirty="0"/>
              <a:t>():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Return the value at the root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r>
              <a:rPr lang="en-US" altLang="he-IL" sz="2000" dirty="0"/>
              <a:t>Running time O(1)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B975CA5-3915-4AC7-95F0-95DE479C8D11}"/>
              </a:ext>
            </a:extLst>
          </p:cNvPr>
          <p:cNvGrpSpPr>
            <a:grpSpLocks/>
          </p:cNvGrpSpPr>
          <p:nvPr/>
        </p:nvGrpSpPr>
        <p:grpSpPr bwMode="auto">
          <a:xfrm>
            <a:off x="5626443" y="2983785"/>
            <a:ext cx="4100513" cy="3167063"/>
            <a:chOff x="4547336" y="3149811"/>
            <a:chExt cx="4100513" cy="316702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0AC2B08-CC83-4865-B750-B1AA454DCE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3261" y="3149811"/>
              <a:ext cx="3684588" cy="2292350"/>
              <a:chOff x="3867954" y="2833352"/>
              <a:chExt cx="4655713" cy="3254062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495024AD-F79A-463B-BA4E-9AA3AA934EC6}"/>
                  </a:ext>
                </a:extLst>
              </p:cNvPr>
              <p:cNvSpPr/>
              <p:nvPr/>
            </p:nvSpPr>
            <p:spPr>
              <a:xfrm>
                <a:off x="5667254" y="2833352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1A4683FB-6900-4771-942E-05875FDEAFB0}"/>
                  </a:ext>
                </a:extLst>
              </p:cNvPr>
              <p:cNvSpPr/>
              <p:nvPr/>
            </p:nvSpPr>
            <p:spPr>
              <a:xfrm>
                <a:off x="4561998" y="4079528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11A94D5D-D392-440F-8CA9-02F03446EA7A}"/>
                  </a:ext>
                </a:extLst>
              </p:cNvPr>
              <p:cNvSpPr/>
              <p:nvPr/>
            </p:nvSpPr>
            <p:spPr>
              <a:xfrm>
                <a:off x="6880828" y="3955586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0F806319-9699-4EF9-A3FF-B7D0D2CC6836}"/>
                  </a:ext>
                </a:extLst>
              </p:cNvPr>
              <p:cNvSpPr/>
              <p:nvPr/>
            </p:nvSpPr>
            <p:spPr>
              <a:xfrm>
                <a:off x="3867954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5253F98-0275-4AEF-A35E-EAFA00309DAF}"/>
                  </a:ext>
                </a:extLst>
              </p:cNvPr>
              <p:cNvSpPr/>
              <p:nvPr/>
            </p:nvSpPr>
            <p:spPr>
              <a:xfrm>
                <a:off x="5209907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B07C7924-34EE-4B7F-B2B2-6ABC9A0CB430}"/>
                  </a:ext>
                </a:extLst>
              </p:cNvPr>
              <p:cNvSpPr/>
              <p:nvPr/>
            </p:nvSpPr>
            <p:spPr>
              <a:xfrm>
                <a:off x="6389381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B1559F60-B2E7-422D-9D15-C34A4D7DE142}"/>
                  </a:ext>
                </a:extLst>
              </p:cNvPr>
              <p:cNvSpPr/>
              <p:nvPr/>
            </p:nvSpPr>
            <p:spPr>
              <a:xfrm>
                <a:off x="7608973" y="5172465"/>
                <a:ext cx="914694" cy="91491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B17A116-8C2F-46DE-8CE4-BD0E1EFCFD1F}"/>
                  </a:ext>
                </a:extLst>
              </p:cNvPr>
              <p:cNvCxnSpPr>
                <a:stCxn id="12" idx="4"/>
                <a:endCxn id="14" idx="1"/>
              </p:cNvCxnSpPr>
              <p:nvPr/>
            </p:nvCxnSpPr>
            <p:spPr>
              <a:xfrm>
                <a:off x="6124601" y="3748265"/>
                <a:ext cx="890623" cy="34252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3C31851D-3275-42A3-944B-622CD5BD30C5}"/>
                  </a:ext>
                </a:extLst>
              </p:cNvPr>
              <p:cNvCxnSpPr>
                <a:stCxn id="14" idx="4"/>
                <a:endCxn id="18" idx="0"/>
              </p:cNvCxnSpPr>
              <p:nvPr/>
            </p:nvCxnSpPr>
            <p:spPr>
              <a:xfrm>
                <a:off x="7338175" y="4870499"/>
                <a:ext cx="728145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16DF8FE-4B15-47C5-9B14-19FCAD47978C}"/>
                  </a:ext>
                </a:extLst>
              </p:cNvPr>
              <p:cNvCxnSpPr>
                <a:stCxn id="12" idx="4"/>
                <a:endCxn id="13" idx="7"/>
              </p:cNvCxnSpPr>
              <p:nvPr/>
            </p:nvCxnSpPr>
            <p:spPr>
              <a:xfrm flipH="1">
                <a:off x="5342297" y="3748265"/>
                <a:ext cx="782304" cy="46647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4192FC98-3128-450D-A716-F8657858E3D9}"/>
                  </a:ext>
                </a:extLst>
              </p:cNvPr>
              <p:cNvCxnSpPr>
                <a:stCxn id="13" idx="4"/>
                <a:endCxn id="15" idx="7"/>
              </p:cNvCxnSpPr>
              <p:nvPr/>
            </p:nvCxnSpPr>
            <p:spPr>
              <a:xfrm flipH="1">
                <a:off x="4648253" y="4994441"/>
                <a:ext cx="371092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9A1E3FDB-274D-457D-AB66-24F13DD581A2}"/>
                  </a:ext>
                </a:extLst>
              </p:cNvPr>
              <p:cNvCxnSpPr>
                <a:stCxn id="16" idx="1"/>
                <a:endCxn id="13" idx="4"/>
              </p:cNvCxnSpPr>
              <p:nvPr/>
            </p:nvCxnSpPr>
            <p:spPr>
              <a:xfrm flipH="1" flipV="1">
                <a:off x="5019345" y="4994441"/>
                <a:ext cx="324957" cy="313233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9392328-6E3F-4670-9405-24EA2730B0A5}"/>
                  </a:ext>
                </a:extLst>
              </p:cNvPr>
              <p:cNvCxnSpPr>
                <a:stCxn id="17" idx="0"/>
                <a:endCxn id="14" idx="4"/>
              </p:cNvCxnSpPr>
              <p:nvPr/>
            </p:nvCxnSpPr>
            <p:spPr>
              <a:xfrm flipV="1">
                <a:off x="6846728" y="4870499"/>
                <a:ext cx="491447" cy="301966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56">
                <a:extLst>
                  <a:ext uri="{FF2B5EF4-FFF2-40B4-BE49-F238E27FC236}">
                    <a16:creationId xmlns:a16="http://schemas.microsoft.com/office/drawing/2014/main" id="{6A117C8E-DEC5-47AD-A851-37F157609E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72765" y="3105886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6" name="TextBox 57">
                <a:extLst>
                  <a:ext uri="{FF2B5EF4-FFF2-40B4-BE49-F238E27FC236}">
                    <a16:creationId xmlns:a16="http://schemas.microsoft.com/office/drawing/2014/main" id="{C4FFBB74-1D18-4369-9A5A-466E2D2430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82354" y="4355204"/>
                <a:ext cx="457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27" name="TextBox 58">
                <a:extLst>
                  <a:ext uri="{FF2B5EF4-FFF2-40B4-BE49-F238E27FC236}">
                    <a16:creationId xmlns:a16="http://schemas.microsoft.com/office/drawing/2014/main" id="{0E2B7556-C624-40BC-9571-47D1BE3187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92503" y="422849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28" name="TextBox 59">
                <a:extLst>
                  <a:ext uri="{FF2B5EF4-FFF2-40B4-BE49-F238E27FC236}">
                    <a16:creationId xmlns:a16="http://schemas.microsoft.com/office/drawing/2014/main" id="{B2812E9A-F088-435B-A329-84248AB286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96554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29" name="TextBox 60">
                <a:extLst>
                  <a:ext uri="{FF2B5EF4-FFF2-40B4-BE49-F238E27FC236}">
                    <a16:creationId xmlns:a16="http://schemas.microsoft.com/office/drawing/2014/main" id="{44E58DB7-1525-4FCD-8966-A8F91650F2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63862" y="5445547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30" name="TextBox 61">
                <a:extLst>
                  <a:ext uri="{FF2B5EF4-FFF2-40B4-BE49-F238E27FC236}">
                    <a16:creationId xmlns:a16="http://schemas.microsoft.com/office/drawing/2014/main" id="{F6B92DCE-A64F-430A-A559-32C6FE3098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16522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>
                    <a:latin typeface="Arial" panose="020B0604020202020204" pitchFamily="34" charset="0"/>
                  </a:rPr>
                  <a:t>9</a:t>
                </a:r>
              </a:p>
            </p:txBody>
          </p:sp>
          <p:sp>
            <p:nvSpPr>
              <p:cNvPr id="31" name="TextBox 62">
                <a:extLst>
                  <a:ext uri="{FF2B5EF4-FFF2-40B4-BE49-F238E27FC236}">
                    <a16:creationId xmlns:a16="http://schemas.microsoft.com/office/drawing/2014/main" id="{A5F84449-526A-4BDF-8255-FE0C44E488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67919" y="5479823"/>
                <a:ext cx="457200" cy="52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algn="l" rtl="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he-IL" sz="1800" dirty="0">
                    <a:latin typeface="Arial" panose="020B0604020202020204" pitchFamily="34" charset="0"/>
                  </a:rPr>
                  <a:t>6</a:t>
                </a:r>
              </a:p>
            </p:txBody>
          </p:sp>
        </p:grp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D4C708D-986F-428C-A1C8-C4DCBE9ED3BA}"/>
                </a:ext>
              </a:extLst>
            </p:cNvPr>
            <p:cNvSpPr/>
            <p:nvPr/>
          </p:nvSpPr>
          <p:spPr bwMode="auto">
            <a:xfrm>
              <a:off x="45473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959AA49-1632-4845-AEF8-7F06EC913093}"/>
                </a:ext>
              </a:extLst>
            </p:cNvPr>
            <p:cNvSpPr/>
            <p:nvPr/>
          </p:nvSpPr>
          <p:spPr bwMode="auto">
            <a:xfrm>
              <a:off x="5512536" y="5672321"/>
              <a:ext cx="723900" cy="64451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E7E54CA-BED8-4A35-A5DD-F2AF1D4F774C}"/>
                </a:ext>
              </a:extLst>
            </p:cNvPr>
            <p:cNvCxnSpPr>
              <a:endCxn id="7" idx="0"/>
            </p:cNvCxnSpPr>
            <p:nvPr/>
          </p:nvCxnSpPr>
          <p:spPr bwMode="auto">
            <a:xfrm>
              <a:off x="5271236" y="5459598"/>
              <a:ext cx="603250" cy="21272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5247CC9-29F3-49FE-9299-66EF0E23ED40}"/>
                </a:ext>
              </a:extLst>
            </p:cNvPr>
            <p:cNvCxnSpPr>
              <a:stCxn id="6" idx="0"/>
              <a:endCxn id="15" idx="4"/>
            </p:cNvCxnSpPr>
            <p:nvPr/>
          </p:nvCxnSpPr>
          <p:spPr bwMode="auto">
            <a:xfrm flipV="1">
              <a:off x="4909286" y="5442136"/>
              <a:ext cx="415925" cy="23018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61">
              <a:extLst>
                <a:ext uri="{FF2B5EF4-FFF2-40B4-BE49-F238E27FC236}">
                  <a16:creationId xmlns:a16="http://schemas.microsoft.com/office/drawing/2014/main" id="{EF3ECADB-FEE5-4F89-ABF0-2B519F8AEE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7098" y="588881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11" name="TextBox 62">
              <a:extLst>
                <a:ext uri="{FF2B5EF4-FFF2-40B4-BE49-F238E27FC236}">
                  <a16:creationId xmlns:a16="http://schemas.microsoft.com/office/drawing/2014/main" id="{A070E41E-4D79-4F2D-B663-1BE7BB03D3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7468" y="5888817"/>
              <a:ext cx="5189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493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Add to heap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Add Item</a:t>
            </a:r>
            <a:r>
              <a:rPr lang="en-US" altLang="he-IL" sz="2000" dirty="0"/>
              <a:t>(item):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Add item to the next available position in the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Propagate it up to satisfy the min-heap condition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Running time O(log(n))</a:t>
            </a:r>
          </a:p>
          <a:p>
            <a:endParaRPr lang="en-US" altLang="he-IL" sz="2000" dirty="0"/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endParaRPr lang="en-US" altLang="he-IL" sz="20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CA9D02D-BE43-4AF3-9D54-7C4E270B412B}"/>
              </a:ext>
            </a:extLst>
          </p:cNvPr>
          <p:cNvSpPr/>
          <p:nvPr/>
        </p:nvSpPr>
        <p:spPr bwMode="auto">
          <a:xfrm>
            <a:off x="7491668" y="279532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4FA80E0-BFCB-4532-9B67-5A4B346A8648}"/>
              </a:ext>
            </a:extLst>
          </p:cNvPr>
          <p:cNvSpPr/>
          <p:nvPr/>
        </p:nvSpPr>
        <p:spPr bwMode="auto">
          <a:xfrm>
            <a:off x="6616955" y="367321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FB479A8-2019-42B7-B6B9-653F5F072177}"/>
              </a:ext>
            </a:extLst>
          </p:cNvPr>
          <p:cNvSpPr/>
          <p:nvPr/>
        </p:nvSpPr>
        <p:spPr bwMode="auto">
          <a:xfrm>
            <a:off x="8452105" y="35859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BD03410-4011-4F06-894D-44C64AD26654}"/>
              </a:ext>
            </a:extLst>
          </p:cNvPr>
          <p:cNvSpPr/>
          <p:nvPr/>
        </p:nvSpPr>
        <p:spPr bwMode="auto">
          <a:xfrm>
            <a:off x="5672000" y="470525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C37E0B-FD79-4285-92A0-81AFE5541CDC}"/>
              </a:ext>
            </a:extLst>
          </p:cNvPr>
          <p:cNvSpPr/>
          <p:nvPr/>
        </p:nvSpPr>
        <p:spPr bwMode="auto">
          <a:xfrm>
            <a:off x="7048320" y="473831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001CD7C-4B08-4D50-89CC-107D59ACFBF6}"/>
              </a:ext>
            </a:extLst>
          </p:cNvPr>
          <p:cNvSpPr/>
          <p:nvPr/>
        </p:nvSpPr>
        <p:spPr bwMode="auto">
          <a:xfrm>
            <a:off x="80631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5C59ABA-9995-4D50-9086-BAAF926D989B}"/>
              </a:ext>
            </a:extLst>
          </p:cNvPr>
          <p:cNvSpPr/>
          <p:nvPr/>
        </p:nvSpPr>
        <p:spPr bwMode="auto">
          <a:xfrm>
            <a:off x="90283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B32C151-4823-4D3F-B47A-49551E29FC5C}"/>
              </a:ext>
            </a:extLst>
          </p:cNvPr>
          <p:cNvCxnSpPr>
            <a:stCxn id="12" idx="4"/>
            <a:endCxn id="14" idx="1"/>
          </p:cNvCxnSpPr>
          <p:nvPr/>
        </p:nvCxnSpPr>
        <p:spPr bwMode="auto">
          <a:xfrm>
            <a:off x="7853618" y="3439853"/>
            <a:ext cx="704850" cy="2413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7EDF3DE-BBEB-4681-8724-3871B7CA13EA}"/>
              </a:ext>
            </a:extLst>
          </p:cNvPr>
          <p:cNvCxnSpPr>
            <a:cxnSpLocks/>
            <a:stCxn id="14" idx="4"/>
            <a:endCxn id="18" idx="0"/>
          </p:cNvCxnSpPr>
          <p:nvPr/>
        </p:nvCxnSpPr>
        <p:spPr bwMode="auto">
          <a:xfrm>
            <a:off x="8814055" y="4230428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81E3479-2DFF-4D24-803A-70BF6A65316A}"/>
              </a:ext>
            </a:extLst>
          </p:cNvPr>
          <p:cNvCxnSpPr>
            <a:stCxn id="12" idx="4"/>
            <a:endCxn id="13" idx="7"/>
          </p:cNvCxnSpPr>
          <p:nvPr/>
        </p:nvCxnSpPr>
        <p:spPr bwMode="auto">
          <a:xfrm flipH="1">
            <a:off x="7234493" y="3439853"/>
            <a:ext cx="619125" cy="3286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EE28B9-0533-43A6-9DEE-6B802B426A95}"/>
              </a:ext>
            </a:extLst>
          </p:cNvPr>
          <p:cNvCxnSpPr>
            <a:stCxn id="13" idx="4"/>
            <a:endCxn id="15" idx="7"/>
          </p:cNvCxnSpPr>
          <p:nvPr/>
        </p:nvCxnSpPr>
        <p:spPr bwMode="auto">
          <a:xfrm flipH="1">
            <a:off x="6289887" y="4317741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579DB29-F0BF-4F1B-85A7-28C5009FE1B9}"/>
              </a:ext>
            </a:extLst>
          </p:cNvPr>
          <p:cNvCxnSpPr>
            <a:cxnSpLocks/>
            <a:stCxn id="16" idx="0"/>
            <a:endCxn id="13" idx="4"/>
          </p:cNvCxnSpPr>
          <p:nvPr/>
        </p:nvCxnSpPr>
        <p:spPr bwMode="auto">
          <a:xfrm flipH="1" flipV="1">
            <a:off x="6978905" y="4317741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9DC324-7C97-4973-B75A-A95FA097E5F7}"/>
              </a:ext>
            </a:extLst>
          </p:cNvPr>
          <p:cNvCxnSpPr>
            <a:cxnSpLocks/>
            <a:stCxn id="17" idx="0"/>
            <a:endCxn id="14" idx="4"/>
          </p:cNvCxnSpPr>
          <p:nvPr/>
        </p:nvCxnSpPr>
        <p:spPr bwMode="auto">
          <a:xfrm flipV="1">
            <a:off x="8425118" y="4230428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56">
            <a:extLst>
              <a:ext uri="{FF2B5EF4-FFF2-40B4-BE49-F238E27FC236}">
                <a16:creationId xmlns:a16="http://schemas.microsoft.com/office/drawing/2014/main" id="{ECBD49A0-F4E8-4CF2-9604-9CAE97BD7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4312" y="2987319"/>
            <a:ext cx="361834" cy="260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6" name="TextBox 57">
            <a:extLst>
              <a:ext uri="{FF2B5EF4-FFF2-40B4-BE49-F238E27FC236}">
                <a16:creationId xmlns:a16="http://schemas.microsoft.com/office/drawing/2014/main" id="{77DDCF3A-ED8C-42F4-9108-3FC4123C5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1347" y="386742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7" name="TextBox 58">
            <a:extLst>
              <a:ext uri="{FF2B5EF4-FFF2-40B4-BE49-F238E27FC236}">
                <a16:creationId xmlns:a16="http://schemas.microsoft.com/office/drawing/2014/main" id="{CC6CCA23-5D61-4F23-AA15-DFABB3ADB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9627" y="3778157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8" name="TextBox 59">
            <a:extLst>
              <a:ext uri="{FF2B5EF4-FFF2-40B4-BE49-F238E27FC236}">
                <a16:creationId xmlns:a16="http://schemas.microsoft.com/office/drawing/2014/main" id="{5C32E541-32FA-4750-9E2C-B7F426C68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2917" y="4897633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4345DB60-C38B-4380-A240-B501384F8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933" y="4853486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0" name="TextBox 61">
            <a:extLst>
              <a:ext uri="{FF2B5EF4-FFF2-40B4-BE49-F238E27FC236}">
                <a16:creationId xmlns:a16="http://schemas.microsoft.com/office/drawing/2014/main" id="{4809B7ED-B54E-4C7D-95C3-D45132BB5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2930" y="4960761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31" name="TextBox 62">
            <a:extLst>
              <a:ext uri="{FF2B5EF4-FFF2-40B4-BE49-F238E27FC236}">
                <a16:creationId xmlns:a16="http://schemas.microsoft.com/office/drawing/2014/main" id="{3F74BA57-2BD5-4E3A-A4D1-7D029C062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0998" y="4927308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1996860-87D9-4BB9-ADF1-89133CEEE93D}"/>
              </a:ext>
            </a:extLst>
          </p:cNvPr>
          <p:cNvSpPr/>
          <p:nvPr/>
        </p:nvSpPr>
        <p:spPr bwMode="auto">
          <a:xfrm>
            <a:off x="5291913" y="594122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B4904B-B144-4A74-BF16-6FFF18AC3119}"/>
              </a:ext>
            </a:extLst>
          </p:cNvPr>
          <p:cNvSpPr/>
          <p:nvPr/>
        </p:nvSpPr>
        <p:spPr bwMode="auto">
          <a:xfrm>
            <a:off x="6079490" y="598067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F240C1-5A67-41B9-9026-DEE5CBD7C70E}"/>
              </a:ext>
            </a:extLst>
          </p:cNvPr>
          <p:cNvCxnSpPr>
            <a:cxnSpLocks/>
            <a:stCxn id="15" idx="4"/>
            <a:endCxn id="7" idx="0"/>
          </p:cNvCxnSpPr>
          <p:nvPr/>
        </p:nvCxnSpPr>
        <p:spPr bwMode="auto">
          <a:xfrm>
            <a:off x="6033950" y="5349781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40C1902-7299-4B6B-8F0E-AF86D332FDDE}"/>
              </a:ext>
            </a:extLst>
          </p:cNvPr>
          <p:cNvCxnSpPr>
            <a:cxnSpLocks/>
            <a:stCxn id="6" idx="0"/>
            <a:endCxn id="15" idx="4"/>
          </p:cNvCxnSpPr>
          <p:nvPr/>
        </p:nvCxnSpPr>
        <p:spPr bwMode="auto">
          <a:xfrm flipV="1">
            <a:off x="5653863" y="5349781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61">
            <a:extLst>
              <a:ext uri="{FF2B5EF4-FFF2-40B4-BE49-F238E27FC236}">
                <a16:creationId xmlns:a16="http://schemas.microsoft.com/office/drawing/2014/main" id="{BD282AB8-9052-4465-9E2C-FD46D3512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674" y="6157719"/>
            <a:ext cx="5297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18</a:t>
            </a:r>
          </a:p>
        </p:txBody>
      </p:sp>
      <p:sp>
        <p:nvSpPr>
          <p:cNvPr id="11" name="TextBox 62">
            <a:extLst>
              <a:ext uri="{FF2B5EF4-FFF2-40B4-BE49-F238E27FC236}">
                <a16:creationId xmlns:a16="http://schemas.microsoft.com/office/drawing/2014/main" id="{F580E7BF-25CC-49B2-8314-EE4256299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6365" y="6174874"/>
            <a:ext cx="518967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F89C3CF-9E62-4774-BE65-1752DD8EAC1D}"/>
              </a:ext>
            </a:extLst>
          </p:cNvPr>
          <p:cNvSpPr/>
          <p:nvPr/>
        </p:nvSpPr>
        <p:spPr bwMode="auto">
          <a:xfrm>
            <a:off x="6832637" y="5899685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8964855-2972-4DB7-A6E3-B7C1BDC497F5}"/>
              </a:ext>
            </a:extLst>
          </p:cNvPr>
          <p:cNvCxnSpPr>
            <a:cxnSpLocks/>
            <a:stCxn id="46" idx="0"/>
            <a:endCxn id="16" idx="4"/>
          </p:cNvCxnSpPr>
          <p:nvPr/>
        </p:nvCxnSpPr>
        <p:spPr bwMode="auto">
          <a:xfrm flipV="1">
            <a:off x="7194587" y="5382836"/>
            <a:ext cx="215683" cy="51684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61">
            <a:extLst>
              <a:ext uri="{FF2B5EF4-FFF2-40B4-BE49-F238E27FC236}">
                <a16:creationId xmlns:a16="http://schemas.microsoft.com/office/drawing/2014/main" id="{8B0BD49A-0E29-4BEC-8E1E-8DF87F2CC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320" y="6112294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3389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0709E-6 -3.25073E-6 L 0.05323 -0.03549 C 0.06473 -0.04305 0.07307 -0.05649 0.07544 -0.07161 C 0.0778 -0.08945 0.07323 -0.10457 0.06394 -0.11738 L 0.02284 -0.17555 " pathEditMode="relative" rAng="16800000" ptsTypes="AAAAA">
                                      <p:cBhvr>
                                        <p:cTn id="8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1" y="-8022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0924 L -0.0589 0.01722 C -0.07165 0.0231 -0.08032 0.03381 -0.08284 0.04746 C -0.08614 0.06468 -0.08221 0.07937 -0.07291 0.09176 L -0.03165 0.15077 " pathEditMode="relative" rAng="6240000" ptsTypes="AAAAA">
                                      <p:cBhvr>
                                        <p:cTn id="8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3" y="68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3701E-6 8.52583E-7 L -0.02158 0.06405 C -0.02662 0.07812 -0.02678 0.09303 -0.02158 0.10311 C -0.01591 0.1155 -0.00646 0.12054 0.00535 0.12012 L 0.05858 0.12033 " pathEditMode="relative" rAng="3420000" ptsTypes="AAAAA">
                                      <p:cBhvr>
                                        <p:cTn id="8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" y="819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14 -0.17303 L 0.05811 -0.24296 C 0.06645 -0.25913 0.06897 -0.27509 0.06377 -0.28706 C 0.05889 -0.30113 0.04787 -0.30785 0.03354 -0.30743 L -0.02993 -0.31205 " pathEditMode="relative" rAng="14580000" ptsTypes="AAAAA">
                                      <p:cBhvr>
                                        <p:cTn id="8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3" y="-9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5" grpId="0"/>
      <p:bldP spid="26" grpId="0"/>
      <p:bldP spid="26" grpId="1"/>
      <p:bldP spid="27" grpId="0"/>
      <p:bldP spid="28" grpId="0"/>
      <p:bldP spid="29" grpId="0"/>
      <p:bldP spid="29" grpId="1"/>
      <p:bldP spid="30" grpId="0"/>
      <p:bldP spid="31" grpId="0"/>
      <p:bldP spid="6" grpId="0" animBg="1"/>
      <p:bldP spid="7" grpId="0" animBg="1"/>
      <p:bldP spid="10" grpId="0"/>
      <p:bldP spid="11" grpId="0"/>
      <p:bldP spid="46" grpId="0" animBg="1"/>
      <p:bldP spid="48" grpId="0"/>
      <p:bldP spid="48" grpId="1"/>
      <p:bldP spid="48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Remove min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Remove min:</a:t>
            </a:r>
            <a:endParaRPr lang="en-US" altLang="he-IL" sz="2000" dirty="0"/>
          </a:p>
          <a:p>
            <a:pPr marL="457200" indent="-457200">
              <a:buAutoNum type="arabicPeriod"/>
            </a:pPr>
            <a:r>
              <a:rPr lang="en-US" altLang="he-IL" sz="2000" dirty="0"/>
              <a:t>min = </a:t>
            </a:r>
            <a:r>
              <a:rPr lang="en-US" altLang="he-IL" sz="2000" dirty="0" err="1"/>
              <a:t>root.value</a:t>
            </a:r>
            <a:endParaRPr lang="en-US" altLang="he-IL" sz="2000" dirty="0"/>
          </a:p>
          <a:p>
            <a:pPr marL="457200" indent="-457200">
              <a:buAutoNum type="arabicPeriod"/>
            </a:pPr>
            <a:r>
              <a:rPr lang="en-US" altLang="he-IL" sz="2000" dirty="0"/>
              <a:t>Move the last element in the tree be the root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Apply </a:t>
            </a:r>
            <a:r>
              <a:rPr lang="en-US" altLang="he-IL" sz="2000" dirty="0" err="1"/>
              <a:t>heapify</a:t>
            </a:r>
            <a:r>
              <a:rPr lang="en-US" altLang="he-IL" sz="2000" dirty="0"/>
              <a:t>(root)</a:t>
            </a:r>
            <a:br>
              <a:rPr lang="en-US" altLang="he-IL" sz="2000" dirty="0"/>
            </a:br>
            <a:r>
              <a:rPr lang="en-US" altLang="he-IL" sz="2000" dirty="0"/>
              <a:t> That is, propagate the root down </a:t>
            </a:r>
            <a:br>
              <a:rPr lang="en-US" altLang="he-IL" sz="2000" dirty="0"/>
            </a:br>
            <a:r>
              <a:rPr lang="en-US" altLang="he-IL" sz="2000" dirty="0"/>
              <a:t>		to satisfy the min-heap condition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Return min (from step 1)</a:t>
            </a:r>
          </a:p>
          <a:p>
            <a:endParaRPr lang="en-US" altLang="he-IL" sz="2000" dirty="0"/>
          </a:p>
          <a:p>
            <a:r>
              <a:rPr lang="en-US" altLang="he-IL" sz="2000" dirty="0"/>
              <a:t>Running time O(log(n))</a:t>
            </a:r>
          </a:p>
          <a:p>
            <a:endParaRPr lang="en-US" altLang="he-IL" sz="2000" dirty="0"/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endParaRPr lang="en-US" altLang="he-IL" sz="20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CA9D02D-BE43-4AF3-9D54-7C4E270B412B}"/>
              </a:ext>
            </a:extLst>
          </p:cNvPr>
          <p:cNvSpPr/>
          <p:nvPr/>
        </p:nvSpPr>
        <p:spPr bwMode="auto">
          <a:xfrm>
            <a:off x="7491668" y="279532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4FA80E0-BFCB-4532-9B67-5A4B346A8648}"/>
              </a:ext>
            </a:extLst>
          </p:cNvPr>
          <p:cNvSpPr/>
          <p:nvPr/>
        </p:nvSpPr>
        <p:spPr bwMode="auto">
          <a:xfrm>
            <a:off x="6616955" y="367321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FB479A8-2019-42B7-B6B9-653F5F072177}"/>
              </a:ext>
            </a:extLst>
          </p:cNvPr>
          <p:cNvSpPr/>
          <p:nvPr/>
        </p:nvSpPr>
        <p:spPr bwMode="auto">
          <a:xfrm>
            <a:off x="8452105" y="3585903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BD03410-4011-4F06-894D-44C64AD26654}"/>
              </a:ext>
            </a:extLst>
          </p:cNvPr>
          <p:cNvSpPr/>
          <p:nvPr/>
        </p:nvSpPr>
        <p:spPr bwMode="auto">
          <a:xfrm>
            <a:off x="5672000" y="4705256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0C37E0B-FD79-4285-92A0-81AFE5541CDC}"/>
              </a:ext>
            </a:extLst>
          </p:cNvPr>
          <p:cNvSpPr/>
          <p:nvPr/>
        </p:nvSpPr>
        <p:spPr bwMode="auto">
          <a:xfrm>
            <a:off x="7048320" y="473831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001CD7C-4B08-4D50-89CC-107D59ACFBF6}"/>
              </a:ext>
            </a:extLst>
          </p:cNvPr>
          <p:cNvSpPr/>
          <p:nvPr/>
        </p:nvSpPr>
        <p:spPr bwMode="auto">
          <a:xfrm>
            <a:off x="80631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5C59ABA-9995-4D50-9086-BAAF926D989B}"/>
              </a:ext>
            </a:extLst>
          </p:cNvPr>
          <p:cNvSpPr/>
          <p:nvPr/>
        </p:nvSpPr>
        <p:spPr bwMode="auto">
          <a:xfrm>
            <a:off x="9028368" y="474423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B32C151-4823-4D3F-B47A-49551E29FC5C}"/>
              </a:ext>
            </a:extLst>
          </p:cNvPr>
          <p:cNvCxnSpPr>
            <a:stCxn id="12" idx="4"/>
            <a:endCxn id="14" idx="1"/>
          </p:cNvCxnSpPr>
          <p:nvPr/>
        </p:nvCxnSpPr>
        <p:spPr bwMode="auto">
          <a:xfrm>
            <a:off x="7853618" y="3439853"/>
            <a:ext cx="704850" cy="2413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7EDF3DE-BBEB-4681-8724-3871B7CA13EA}"/>
              </a:ext>
            </a:extLst>
          </p:cNvPr>
          <p:cNvCxnSpPr>
            <a:cxnSpLocks/>
            <a:stCxn id="14" idx="4"/>
            <a:endCxn id="18" idx="0"/>
          </p:cNvCxnSpPr>
          <p:nvPr/>
        </p:nvCxnSpPr>
        <p:spPr bwMode="auto">
          <a:xfrm>
            <a:off x="8814055" y="4230428"/>
            <a:ext cx="576263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81E3479-2DFF-4D24-803A-70BF6A65316A}"/>
              </a:ext>
            </a:extLst>
          </p:cNvPr>
          <p:cNvCxnSpPr>
            <a:stCxn id="12" idx="4"/>
            <a:endCxn id="13" idx="7"/>
          </p:cNvCxnSpPr>
          <p:nvPr/>
        </p:nvCxnSpPr>
        <p:spPr bwMode="auto">
          <a:xfrm flipH="1">
            <a:off x="7234493" y="3439853"/>
            <a:ext cx="619125" cy="3286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EE28B9-0533-43A6-9DEE-6B802B426A95}"/>
              </a:ext>
            </a:extLst>
          </p:cNvPr>
          <p:cNvCxnSpPr>
            <a:stCxn id="13" idx="4"/>
            <a:endCxn id="15" idx="7"/>
          </p:cNvCxnSpPr>
          <p:nvPr/>
        </p:nvCxnSpPr>
        <p:spPr bwMode="auto">
          <a:xfrm flipH="1">
            <a:off x="6289887" y="4317741"/>
            <a:ext cx="689018" cy="4819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579DB29-F0BF-4F1B-85A7-28C5009FE1B9}"/>
              </a:ext>
            </a:extLst>
          </p:cNvPr>
          <p:cNvCxnSpPr>
            <a:cxnSpLocks/>
            <a:stCxn id="16" idx="0"/>
            <a:endCxn id="13" idx="4"/>
          </p:cNvCxnSpPr>
          <p:nvPr/>
        </p:nvCxnSpPr>
        <p:spPr bwMode="auto">
          <a:xfrm flipH="1" flipV="1">
            <a:off x="6978905" y="4317741"/>
            <a:ext cx="431365" cy="4205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9DC324-7C97-4973-B75A-A95FA097E5F7}"/>
              </a:ext>
            </a:extLst>
          </p:cNvPr>
          <p:cNvCxnSpPr>
            <a:cxnSpLocks/>
            <a:stCxn id="17" idx="0"/>
            <a:endCxn id="14" idx="4"/>
          </p:cNvCxnSpPr>
          <p:nvPr/>
        </p:nvCxnSpPr>
        <p:spPr bwMode="auto">
          <a:xfrm flipV="1">
            <a:off x="8425118" y="4230428"/>
            <a:ext cx="388937" cy="5138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56">
            <a:extLst>
              <a:ext uri="{FF2B5EF4-FFF2-40B4-BE49-F238E27FC236}">
                <a16:creationId xmlns:a16="http://schemas.microsoft.com/office/drawing/2014/main" id="{ECBD49A0-F4E8-4CF2-9604-9CAE97BD7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4312" y="2987319"/>
            <a:ext cx="361834" cy="260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26" name="TextBox 57">
            <a:extLst>
              <a:ext uri="{FF2B5EF4-FFF2-40B4-BE49-F238E27FC236}">
                <a16:creationId xmlns:a16="http://schemas.microsoft.com/office/drawing/2014/main" id="{77DDCF3A-ED8C-42F4-9108-3FC4123C5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1347" y="3867421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27" name="TextBox 58">
            <a:extLst>
              <a:ext uri="{FF2B5EF4-FFF2-40B4-BE49-F238E27FC236}">
                <a16:creationId xmlns:a16="http://schemas.microsoft.com/office/drawing/2014/main" id="{CC6CCA23-5D61-4F23-AA15-DFABB3ADB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9627" y="3778157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8" name="TextBox 59">
            <a:extLst>
              <a:ext uri="{FF2B5EF4-FFF2-40B4-BE49-F238E27FC236}">
                <a16:creationId xmlns:a16="http://schemas.microsoft.com/office/drawing/2014/main" id="{5C32E541-32FA-4750-9E2C-B7F426C68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2917" y="4897633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29" name="TextBox 60">
            <a:extLst>
              <a:ext uri="{FF2B5EF4-FFF2-40B4-BE49-F238E27FC236}">
                <a16:creationId xmlns:a16="http://schemas.microsoft.com/office/drawing/2014/main" id="{4345DB60-C38B-4380-A240-B501384F8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933" y="4853486"/>
            <a:ext cx="361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30" name="TextBox 61">
            <a:extLst>
              <a:ext uri="{FF2B5EF4-FFF2-40B4-BE49-F238E27FC236}">
                <a16:creationId xmlns:a16="http://schemas.microsoft.com/office/drawing/2014/main" id="{4809B7ED-B54E-4C7D-95C3-D45132BB5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2930" y="4960761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31" name="TextBox 62">
            <a:extLst>
              <a:ext uri="{FF2B5EF4-FFF2-40B4-BE49-F238E27FC236}">
                <a16:creationId xmlns:a16="http://schemas.microsoft.com/office/drawing/2014/main" id="{3F74BA57-2BD5-4E3A-A4D1-7D029C062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0998" y="4927308"/>
            <a:ext cx="5762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1996860-87D9-4BB9-ADF1-89133CEEE93D}"/>
              </a:ext>
            </a:extLst>
          </p:cNvPr>
          <p:cNvSpPr/>
          <p:nvPr/>
        </p:nvSpPr>
        <p:spPr bwMode="auto">
          <a:xfrm>
            <a:off x="5291913" y="5941221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B4904B-B144-4A74-BF16-6FFF18AC3119}"/>
              </a:ext>
            </a:extLst>
          </p:cNvPr>
          <p:cNvSpPr/>
          <p:nvPr/>
        </p:nvSpPr>
        <p:spPr bwMode="auto">
          <a:xfrm>
            <a:off x="6079490" y="5980678"/>
            <a:ext cx="723900" cy="6445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F240C1-5A67-41B9-9026-DEE5CBD7C70E}"/>
              </a:ext>
            </a:extLst>
          </p:cNvPr>
          <p:cNvCxnSpPr>
            <a:cxnSpLocks/>
            <a:stCxn id="15" idx="4"/>
            <a:endCxn id="7" idx="0"/>
          </p:cNvCxnSpPr>
          <p:nvPr/>
        </p:nvCxnSpPr>
        <p:spPr bwMode="auto">
          <a:xfrm>
            <a:off x="6033950" y="5349781"/>
            <a:ext cx="407490" cy="6308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40C1902-7299-4B6B-8F0E-AF86D332FDDE}"/>
              </a:ext>
            </a:extLst>
          </p:cNvPr>
          <p:cNvCxnSpPr>
            <a:cxnSpLocks/>
            <a:stCxn id="6" idx="0"/>
            <a:endCxn id="15" idx="4"/>
          </p:cNvCxnSpPr>
          <p:nvPr/>
        </p:nvCxnSpPr>
        <p:spPr bwMode="auto">
          <a:xfrm flipV="1">
            <a:off x="5653863" y="5349781"/>
            <a:ext cx="380087" cy="5914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61">
            <a:extLst>
              <a:ext uri="{FF2B5EF4-FFF2-40B4-BE49-F238E27FC236}">
                <a16:creationId xmlns:a16="http://schemas.microsoft.com/office/drawing/2014/main" id="{BD282AB8-9052-4465-9E2C-FD46D3512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1675" y="6157719"/>
            <a:ext cx="361834" cy="36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11" name="TextBox 62">
            <a:extLst>
              <a:ext uri="{FF2B5EF4-FFF2-40B4-BE49-F238E27FC236}">
                <a16:creationId xmlns:a16="http://schemas.microsoft.com/office/drawing/2014/main" id="{F580E7BF-25CC-49B2-8314-EE4256299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8667" y="6174874"/>
            <a:ext cx="5066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1800" dirty="0">
                <a:latin typeface="Arial" panose="020B0604020202020204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54734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441E-7 -3.17094E-6 L 0.21228 -0.00189 C 0.25953 -0.00063 0.29402 -0.02142 0.3063 -0.05712 C 0.32063 -0.09806 0.31039 -0.14531 0.27858 -0.19256 L 0.14362 -0.41117 " pathEditMode="relative" rAng="17700000" ptsTypes="AAAAA">
                                      <p:cBhvr>
                                        <p:cTn id="8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29" y="-13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6693E-6 5.54389E-7 L 0.0726 0.03297 C 0.08867 0.04095 0.10221 0.03948 0.11024 0.02877 C 0.11922 0.0168 0.12032 -0.00084 0.11386 -0.02289 L 0.08977 -0.1197 " pathEditMode="relative" rAng="18900000" ptsTypes="AAAAA">
                                      <p:cBhvr>
                                        <p:cTn id="9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80" y="-1596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37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347 -0.41117 L 0.07528 -0.45065 C 0.06016 -0.4601 0.04725 -0.45968 0.03937 -0.45044 C 0.03024 -0.43994 0.02851 -0.42377 0.03339 -0.40214 L 0.0537 -0.3068 " pathEditMode="relative" rAng="19140000" ptsTypes="AAAAA">
                                      <p:cBhvr>
                                        <p:cTn id="9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5" y="6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8189E-6 3.55313E-6 L -0.05574 -0.01113 C -0.06755 -0.0126 -0.07716 -0.02163 -0.08141 -0.03381 C -0.08645 -0.04809 -0.08472 -0.06153 -0.07826 -0.0756 L -0.04834 -0.13986 " pathEditMode="relative" rAng="14700000" ptsTypes="AAAAA">
                                      <p:cBhvr>
                                        <p:cTn id="10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76" y="-5208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37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7 -0.3068 L 0.11795 -0.3047 C 0.13165 -0.30491 0.14283 -0.29777 0.1485 -0.28496 C 0.15449 -0.27068 0.15354 -0.25451 0.14646 -0.23834 L 0.11606 -0.16358 " pathEditMode="relative" rAng="3600000" ptsTypes="AAAAA">
                                      <p:cBhvr>
                                        <p:cTn id="10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5" y="4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5" grpId="0"/>
      <p:bldP spid="25" grpId="1"/>
      <p:bldP spid="26" grpId="0"/>
      <p:bldP spid="26" grpId="1"/>
      <p:bldP spid="27" grpId="0"/>
      <p:bldP spid="28" grpId="0"/>
      <p:bldP spid="29" grpId="0"/>
      <p:bldP spid="29" grpId="1"/>
      <p:bldP spid="30" grpId="0"/>
      <p:bldP spid="31" grpId="0"/>
      <p:bldP spid="6" grpId="0" animBg="1"/>
      <p:bldP spid="7" grpId="0" animBg="1"/>
      <p:bldP spid="7" grpId="1" animBg="1"/>
      <p:bldP spid="10" grpId="0"/>
      <p:bldP spid="11" grpId="0"/>
      <p:bldP spid="11" grpId="1"/>
      <p:bldP spid="11" grpId="3"/>
      <p:bldP spid="11" grpId="4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Heaps using array representation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Since the for heaps the tree is always full, it is convenient to represent it using an array:</a:t>
            </a:r>
          </a:p>
          <a:p>
            <a:r>
              <a:rPr lang="en-US" altLang="he-IL" sz="2000" dirty="0"/>
              <a:t>More specifically, we want to store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The size of the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The BFS traversal of the heap</a:t>
            </a:r>
          </a:p>
          <a:p>
            <a:r>
              <a:rPr lang="en-US" altLang="he-IL" sz="2000" u="sng" dirty="0"/>
              <a:t>In this example</a:t>
            </a:r>
            <a:r>
              <a:rPr lang="en-US" altLang="he-IL" sz="2000" dirty="0"/>
              <a:t>: [1,4,2,9,6,3,10,8,10,7]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0EA860F-3DD8-42C8-926B-AF74D7778F63}"/>
              </a:ext>
            </a:extLst>
          </p:cNvPr>
          <p:cNvGrpSpPr/>
          <p:nvPr/>
        </p:nvGrpSpPr>
        <p:grpSpPr>
          <a:xfrm>
            <a:off x="5358819" y="2706120"/>
            <a:ext cx="4495348" cy="3829875"/>
            <a:chOff x="5291913" y="2795328"/>
            <a:chExt cx="4495348" cy="382987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5CE4FFF-3860-4929-BF04-DA82B699DC52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B9D2860-6CC4-4ACA-8F9C-BBE626EE60B8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D22A571-374E-48AF-92C1-F68136DA074F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D4364D7-0306-408C-B877-A18E2711117A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E551BFC-2DCF-48C2-97AE-6BE8652502FB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E08B731-5419-4BF7-8104-1EE7346A8E51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CAE9796-0D07-4D84-8772-A95BCD30053D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7323F64-8E0C-4FD4-9DB2-B90EB77A6158}"/>
                </a:ext>
              </a:extLst>
            </p:cNvPr>
            <p:cNvCxnSpPr>
              <a:stCxn id="4" idx="4"/>
              <a:endCxn id="6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FA145BF-3227-4693-AFB0-DAD95C66809C}"/>
                </a:ext>
              </a:extLst>
            </p:cNvPr>
            <p:cNvCxnSpPr>
              <a:cxnSpLocks/>
              <a:stCxn id="6" idx="4"/>
              <a:endCxn id="10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D50099D-97C6-413E-BC0E-5999681D7C44}"/>
                </a:ext>
              </a:extLst>
            </p:cNvPr>
            <p:cNvCxnSpPr>
              <a:stCxn id="4" idx="4"/>
              <a:endCxn id="5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020795B-F22E-416B-8317-9FC0B938FE36}"/>
                </a:ext>
              </a:extLst>
            </p:cNvPr>
            <p:cNvCxnSpPr>
              <a:stCxn id="5" idx="4"/>
              <a:endCxn id="7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7D88D3E-2B53-40FB-AD1E-DDE3DDDBB14D}"/>
                </a:ext>
              </a:extLst>
            </p:cNvPr>
            <p:cNvCxnSpPr>
              <a:cxnSpLocks/>
              <a:stCxn id="8" idx="0"/>
              <a:endCxn id="5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9C5E13-4812-41D0-8F02-CDCC339C3D39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56">
              <a:extLst>
                <a:ext uri="{FF2B5EF4-FFF2-40B4-BE49-F238E27FC236}">
                  <a16:creationId xmlns:a16="http://schemas.microsoft.com/office/drawing/2014/main" id="{659BCFCD-20F6-42C7-86ED-94303CAAC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361834" cy="26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8" name="TextBox 57">
              <a:extLst>
                <a:ext uri="{FF2B5EF4-FFF2-40B4-BE49-F238E27FC236}">
                  <a16:creationId xmlns:a16="http://schemas.microsoft.com/office/drawing/2014/main" id="{745D0B94-2CC2-4D3B-A2F1-C3E9A3E3DE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19" name="TextBox 58">
              <a:extLst>
                <a:ext uri="{FF2B5EF4-FFF2-40B4-BE49-F238E27FC236}">
                  <a16:creationId xmlns:a16="http://schemas.microsoft.com/office/drawing/2014/main" id="{206953D6-B856-4C8D-82C7-83BBC562ED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20" name="TextBox 59">
              <a:extLst>
                <a:ext uri="{FF2B5EF4-FFF2-40B4-BE49-F238E27FC236}">
                  <a16:creationId xmlns:a16="http://schemas.microsoft.com/office/drawing/2014/main" id="{E456124E-1073-449E-B2BD-CB1F71356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21" name="TextBox 60">
              <a:extLst>
                <a:ext uri="{FF2B5EF4-FFF2-40B4-BE49-F238E27FC236}">
                  <a16:creationId xmlns:a16="http://schemas.microsoft.com/office/drawing/2014/main" id="{5B9D2166-4EFF-4648-8AE5-A18DE48CBB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22" name="TextBox 61">
              <a:extLst>
                <a:ext uri="{FF2B5EF4-FFF2-40B4-BE49-F238E27FC236}">
                  <a16:creationId xmlns:a16="http://schemas.microsoft.com/office/drawing/2014/main" id="{2BD5233A-75E7-421F-B8D9-196270BB1C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23" name="TextBox 62">
              <a:extLst>
                <a:ext uri="{FF2B5EF4-FFF2-40B4-BE49-F238E27FC236}">
                  <a16:creationId xmlns:a16="http://schemas.microsoft.com/office/drawing/2014/main" id="{321398DC-4182-4193-971D-A3B387470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5CD971E-646D-4799-9390-FFFD2048150D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A224BDE-8E64-43AB-9993-B5A57BAE30B8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8FE8567-4C29-492F-83B9-316605A373EC}"/>
                </a:ext>
              </a:extLst>
            </p:cNvPr>
            <p:cNvCxnSpPr>
              <a:cxnSpLocks/>
              <a:stCxn id="7" idx="4"/>
              <a:endCxn id="25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B0C4222-4900-487D-B682-B502CBFE3960}"/>
                </a:ext>
              </a:extLst>
            </p:cNvPr>
            <p:cNvCxnSpPr>
              <a:cxnSpLocks/>
              <a:stCxn id="24" idx="0"/>
              <a:endCxn id="7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61">
              <a:extLst>
                <a:ext uri="{FF2B5EF4-FFF2-40B4-BE49-F238E27FC236}">
                  <a16:creationId xmlns:a16="http://schemas.microsoft.com/office/drawing/2014/main" id="{3EE3B1AA-A7AD-4020-9C55-0B7D26706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29" name="TextBox 62">
              <a:extLst>
                <a:ext uri="{FF2B5EF4-FFF2-40B4-BE49-F238E27FC236}">
                  <a16:creationId xmlns:a16="http://schemas.microsoft.com/office/drawing/2014/main" id="{10991050-61C6-47DE-A867-7FA692FC8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67DDDDE-EED9-4B74-951D-BB27BC878B50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42EAA2B-2961-482A-A03E-4AC6AF5EF038}"/>
                </a:ext>
              </a:extLst>
            </p:cNvPr>
            <p:cNvCxnSpPr>
              <a:cxnSpLocks/>
              <a:stCxn id="30" idx="0"/>
              <a:endCxn id="8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61">
              <a:extLst>
                <a:ext uri="{FF2B5EF4-FFF2-40B4-BE49-F238E27FC236}">
                  <a16:creationId xmlns:a16="http://schemas.microsoft.com/office/drawing/2014/main" id="{D89EC8C0-61B7-4A4A-9814-468CB3C0E5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7</a:t>
              </a: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560F1A7-F2DE-4DB2-8D67-9DB3740DECB9}"/>
              </a:ext>
            </a:extLst>
          </p:cNvPr>
          <p:cNvSpPr/>
          <p:nvPr/>
        </p:nvSpPr>
        <p:spPr>
          <a:xfrm>
            <a:off x="521937" y="4675962"/>
            <a:ext cx="4709368" cy="47590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can we find the root in the array?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B38376F-0904-4F3D-AE18-0B4E5EFDA441}"/>
              </a:ext>
            </a:extLst>
          </p:cNvPr>
          <p:cNvSpPr/>
          <p:nvPr/>
        </p:nvSpPr>
        <p:spPr>
          <a:xfrm>
            <a:off x="524105" y="5814511"/>
            <a:ext cx="4707201" cy="4904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Where is the right child of array[</a:t>
            </a:r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]?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C448FD5-0EBC-4BD5-B0A8-899134DECF31}"/>
              </a:ext>
            </a:extLst>
          </p:cNvPr>
          <p:cNvSpPr/>
          <p:nvPr/>
        </p:nvSpPr>
        <p:spPr>
          <a:xfrm>
            <a:off x="521935" y="6398874"/>
            <a:ext cx="4709369" cy="46301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Where is the parent of array[j]?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A34F620C-4A2E-49E7-90F3-DE1241D076A0}"/>
              </a:ext>
            </a:extLst>
          </p:cNvPr>
          <p:cNvSpPr/>
          <p:nvPr/>
        </p:nvSpPr>
        <p:spPr>
          <a:xfrm>
            <a:off x="5422203" y="4674737"/>
            <a:ext cx="1869180" cy="4819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array[0]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AC51FD2-1F03-4373-8197-76B575222B74}"/>
              </a:ext>
            </a:extLst>
          </p:cNvPr>
          <p:cNvSpPr/>
          <p:nvPr/>
        </p:nvSpPr>
        <p:spPr>
          <a:xfrm>
            <a:off x="5444505" y="5250328"/>
            <a:ext cx="1869180" cy="4819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array[2i+1]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B9C783C9-F4E4-4977-9622-1FE069813B4E}"/>
              </a:ext>
            </a:extLst>
          </p:cNvPr>
          <p:cNvSpPr/>
          <p:nvPr/>
        </p:nvSpPr>
        <p:spPr>
          <a:xfrm>
            <a:off x="524104" y="5246643"/>
            <a:ext cx="4707201" cy="4904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Where is the left child of array[</a:t>
            </a:r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]?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53ABCC1-7279-4E41-B42F-71DEC49FA788}"/>
              </a:ext>
            </a:extLst>
          </p:cNvPr>
          <p:cNvSpPr/>
          <p:nvPr/>
        </p:nvSpPr>
        <p:spPr>
          <a:xfrm>
            <a:off x="5427197" y="5826228"/>
            <a:ext cx="1869180" cy="4819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array[2i+2]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9F6BAFA-7C31-4EF7-8C54-C3269D9798B0}"/>
              </a:ext>
            </a:extLst>
          </p:cNvPr>
          <p:cNvSpPr/>
          <p:nvPr/>
        </p:nvSpPr>
        <p:spPr>
          <a:xfrm>
            <a:off x="5433354" y="6403573"/>
            <a:ext cx="2405772" cy="40231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A: array[(j+1)/2-1]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11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HeapSort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altLang="he-IL" sz="2000" dirty="0"/>
              <a:t>Given an array</a:t>
            </a:r>
          </a:p>
          <a:p>
            <a:pPr marL="457200" indent="-457200">
              <a:buAutoNum type="arabicPeriod"/>
            </a:pPr>
            <a:r>
              <a:rPr lang="en-US" altLang="he-IL" sz="2000" dirty="0" err="1"/>
              <a:t>buildHeap</a:t>
            </a:r>
            <a:r>
              <a:rPr lang="en-US" altLang="he-IL" sz="2000" dirty="0"/>
              <a:t>(array)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Remove nodes one by one from the heap, and insert them into the array in the increasing order.</a:t>
            </a:r>
          </a:p>
          <a:p>
            <a:endParaRPr lang="en-US" altLang="he-IL" sz="2000" dirty="0"/>
          </a:p>
          <a:p>
            <a:r>
              <a:rPr lang="en-US" altLang="he-IL" sz="2000" dirty="0"/>
              <a:t>Step 2 can be done in O(n) time</a:t>
            </a:r>
          </a:p>
          <a:p>
            <a:r>
              <a:rPr lang="en-US" altLang="he-IL" sz="2000" dirty="0"/>
              <a:t>Step 3 in  O(n log(n)) time</a:t>
            </a:r>
          </a:p>
        </p:txBody>
      </p:sp>
    </p:spTree>
    <p:extLst>
      <p:ext uri="{BB962C8B-B14F-4D97-AF65-F5344CB8AC3E}">
        <p14:creationId xmlns:p14="http://schemas.microsoft.com/office/powerpoint/2010/main" val="234879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 err="1"/>
              <a:t>BuildHeap</a:t>
            </a:r>
            <a:r>
              <a:rPr lang="en-US" altLang="he-IL" dirty="0"/>
              <a:t> in O(n)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Goal</a:t>
            </a:r>
            <a:r>
              <a:rPr lang="en-US" altLang="he-IL" sz="2000" dirty="0"/>
              <a:t>: Given an array, turn it into a heap in O(n) time.</a:t>
            </a:r>
          </a:p>
          <a:p>
            <a:r>
              <a:rPr lang="en-US" altLang="he-IL" sz="2000" dirty="0"/>
              <a:t>[9,4,2,1,7,8,5,3,10,6]</a:t>
            </a:r>
          </a:p>
          <a:p>
            <a:br>
              <a:rPr lang="en-US" altLang="he-IL" sz="2000" u="sng" dirty="0"/>
            </a:br>
            <a:r>
              <a:rPr lang="en-US" altLang="he-IL" sz="2000" u="sng" dirty="0"/>
              <a:t>Algorithm</a:t>
            </a:r>
            <a:r>
              <a:rPr lang="en-US" altLang="he-IL" sz="2000" dirty="0"/>
              <a:t>: 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Treat the array as a complete binary tree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For each vertex v starting from the bottom</a:t>
            </a:r>
          </a:p>
          <a:p>
            <a:r>
              <a:rPr lang="en-US" altLang="he-IL" sz="2000" dirty="0"/>
              <a:t>	2.1 Apply </a:t>
            </a:r>
            <a:r>
              <a:rPr lang="en-US" altLang="he-IL" sz="2000" dirty="0" err="1"/>
              <a:t>heapify</a:t>
            </a:r>
            <a:r>
              <a:rPr lang="en-US" altLang="he-IL" sz="2000" dirty="0"/>
              <a:t>(v)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Recall</a:t>
            </a:r>
            <a:r>
              <a:rPr lang="en-US" altLang="he-IL" sz="2000" dirty="0"/>
              <a:t>: </a:t>
            </a:r>
            <a:r>
              <a:rPr lang="en-US" altLang="he-IL" sz="2000" dirty="0" err="1"/>
              <a:t>heapify</a:t>
            </a:r>
            <a:r>
              <a:rPr lang="en-US" altLang="he-IL" sz="2000" dirty="0"/>
              <a:t>(v) pushes v down</a:t>
            </a:r>
            <a:br>
              <a:rPr lang="en-US" altLang="he-IL" sz="2000" dirty="0"/>
            </a:br>
            <a:r>
              <a:rPr lang="en-US" altLang="he-IL" sz="2000" dirty="0"/>
              <a:t>until it satisfies the min-heap condition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E1E8FCA-F850-4B9A-B97F-8B58857D125C}"/>
              </a:ext>
            </a:extLst>
          </p:cNvPr>
          <p:cNvGrpSpPr/>
          <p:nvPr/>
        </p:nvGrpSpPr>
        <p:grpSpPr>
          <a:xfrm>
            <a:off x="5358819" y="2706120"/>
            <a:ext cx="4495348" cy="3829875"/>
            <a:chOff x="5291913" y="2795328"/>
            <a:chExt cx="4495348" cy="382987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DB72CDA-18FD-4FE4-BD78-8395B85F8C38}"/>
                </a:ext>
              </a:extLst>
            </p:cNvPr>
            <p:cNvSpPr/>
            <p:nvPr/>
          </p:nvSpPr>
          <p:spPr bwMode="auto">
            <a:xfrm>
              <a:off x="7491668" y="279532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92F6D9C-E068-49C4-B7AC-40ED926963AD}"/>
                </a:ext>
              </a:extLst>
            </p:cNvPr>
            <p:cNvSpPr/>
            <p:nvPr/>
          </p:nvSpPr>
          <p:spPr bwMode="auto">
            <a:xfrm>
              <a:off x="6616955" y="367321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E3808F5-D937-493B-8BEC-AE2A5FB125AC}"/>
                </a:ext>
              </a:extLst>
            </p:cNvPr>
            <p:cNvSpPr/>
            <p:nvPr/>
          </p:nvSpPr>
          <p:spPr bwMode="auto">
            <a:xfrm>
              <a:off x="8452105" y="3585903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6E18423-E9AB-4586-97A7-D7D72F283B77}"/>
                </a:ext>
              </a:extLst>
            </p:cNvPr>
            <p:cNvSpPr/>
            <p:nvPr/>
          </p:nvSpPr>
          <p:spPr bwMode="auto">
            <a:xfrm>
              <a:off x="5672000" y="4705256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07423BD-1879-46A6-A3AD-6472000A2087}"/>
                </a:ext>
              </a:extLst>
            </p:cNvPr>
            <p:cNvSpPr/>
            <p:nvPr/>
          </p:nvSpPr>
          <p:spPr bwMode="auto">
            <a:xfrm>
              <a:off x="7048320" y="473831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D71991-95A2-424E-A0A4-55C26FC9C97C}"/>
                </a:ext>
              </a:extLst>
            </p:cNvPr>
            <p:cNvSpPr/>
            <p:nvPr/>
          </p:nvSpPr>
          <p:spPr bwMode="auto">
            <a:xfrm>
              <a:off x="80631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AEEC9F7-7EB8-4891-8B7C-77E8234D4B00}"/>
                </a:ext>
              </a:extLst>
            </p:cNvPr>
            <p:cNvSpPr/>
            <p:nvPr/>
          </p:nvSpPr>
          <p:spPr bwMode="auto">
            <a:xfrm>
              <a:off x="9028368" y="474423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D82C079-BA49-4BF0-85A9-AB9981D41FAF}"/>
                </a:ext>
              </a:extLst>
            </p:cNvPr>
            <p:cNvCxnSpPr>
              <a:stCxn id="5" idx="4"/>
              <a:endCxn id="7" idx="1"/>
            </p:cNvCxnSpPr>
            <p:nvPr/>
          </p:nvCxnSpPr>
          <p:spPr bwMode="auto">
            <a:xfrm>
              <a:off x="7853618" y="3439853"/>
              <a:ext cx="704850" cy="2413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44AC68B-8E5A-4B7D-AE4B-D25C8037F42E}"/>
                </a:ext>
              </a:extLst>
            </p:cNvPr>
            <p:cNvCxnSpPr>
              <a:cxnSpLocks/>
              <a:stCxn id="7" idx="4"/>
              <a:endCxn id="11" idx="0"/>
            </p:cNvCxnSpPr>
            <p:nvPr/>
          </p:nvCxnSpPr>
          <p:spPr bwMode="auto">
            <a:xfrm>
              <a:off x="8814055" y="4230428"/>
              <a:ext cx="576263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B1151C1-1D40-4A53-950A-44C1DC59340B}"/>
                </a:ext>
              </a:extLst>
            </p:cNvPr>
            <p:cNvCxnSpPr>
              <a:stCxn id="5" idx="4"/>
              <a:endCxn id="6" idx="7"/>
            </p:cNvCxnSpPr>
            <p:nvPr/>
          </p:nvCxnSpPr>
          <p:spPr bwMode="auto">
            <a:xfrm flipH="1">
              <a:off x="7234493" y="3439853"/>
              <a:ext cx="619125" cy="32861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5439E36-A625-40CB-8124-4E9B5FF16314}"/>
                </a:ext>
              </a:extLst>
            </p:cNvPr>
            <p:cNvCxnSpPr>
              <a:stCxn id="6" idx="4"/>
              <a:endCxn id="8" idx="7"/>
            </p:cNvCxnSpPr>
            <p:nvPr/>
          </p:nvCxnSpPr>
          <p:spPr bwMode="auto">
            <a:xfrm flipH="1">
              <a:off x="6289887" y="4317741"/>
              <a:ext cx="689018" cy="481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83D89B7-15D7-4EA5-B135-57B9E640B278}"/>
                </a:ext>
              </a:extLst>
            </p:cNvPr>
            <p:cNvCxnSpPr>
              <a:cxnSpLocks/>
              <a:stCxn id="9" idx="0"/>
              <a:endCxn id="6" idx="4"/>
            </p:cNvCxnSpPr>
            <p:nvPr/>
          </p:nvCxnSpPr>
          <p:spPr bwMode="auto">
            <a:xfrm flipH="1" flipV="1">
              <a:off x="6978905" y="4317741"/>
              <a:ext cx="431365" cy="42057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9D9CFCB-0194-4847-A599-04B8DC1A86E0}"/>
                </a:ext>
              </a:extLst>
            </p:cNvPr>
            <p:cNvCxnSpPr>
              <a:cxnSpLocks/>
              <a:stCxn id="10" idx="0"/>
              <a:endCxn id="7" idx="4"/>
            </p:cNvCxnSpPr>
            <p:nvPr/>
          </p:nvCxnSpPr>
          <p:spPr bwMode="auto">
            <a:xfrm flipV="1">
              <a:off x="8425118" y="4230428"/>
              <a:ext cx="388937" cy="5138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56">
              <a:extLst>
                <a:ext uri="{FF2B5EF4-FFF2-40B4-BE49-F238E27FC236}">
                  <a16:creationId xmlns:a16="http://schemas.microsoft.com/office/drawing/2014/main" id="{6551DC3F-ADC0-4A50-B89A-585DFF4A7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312" y="2987319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19" name="TextBox 57">
              <a:extLst>
                <a:ext uri="{FF2B5EF4-FFF2-40B4-BE49-F238E27FC236}">
                  <a16:creationId xmlns:a16="http://schemas.microsoft.com/office/drawing/2014/main" id="{163E6645-1367-46CC-B01C-1A271AA4B2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1347" y="3867421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20" name="TextBox 58">
              <a:extLst>
                <a:ext uri="{FF2B5EF4-FFF2-40B4-BE49-F238E27FC236}">
                  <a16:creationId xmlns:a16="http://schemas.microsoft.com/office/drawing/2014/main" id="{A62EAD0A-3AB8-405D-8683-B70C08E2F1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9627" y="3778157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21" name="TextBox 59">
              <a:extLst>
                <a:ext uri="{FF2B5EF4-FFF2-40B4-BE49-F238E27FC236}">
                  <a16:creationId xmlns:a16="http://schemas.microsoft.com/office/drawing/2014/main" id="{DDAC3F92-35C4-41C8-ABA0-2DE645C1E2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2917" y="4897633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22" name="TextBox 60">
              <a:extLst>
                <a:ext uri="{FF2B5EF4-FFF2-40B4-BE49-F238E27FC236}">
                  <a16:creationId xmlns:a16="http://schemas.microsoft.com/office/drawing/2014/main" id="{1BBBD9A6-9FB5-4C78-8758-582F08FA36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7285" y="4917556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7</a:t>
              </a:r>
            </a:p>
          </p:txBody>
        </p:sp>
        <p:sp>
          <p:nvSpPr>
            <p:cNvPr id="23" name="TextBox 61">
              <a:extLst>
                <a:ext uri="{FF2B5EF4-FFF2-40B4-BE49-F238E27FC236}">
                  <a16:creationId xmlns:a16="http://schemas.microsoft.com/office/drawing/2014/main" id="{9360BE6B-4FA1-4DE6-9187-C5B5EAC6F5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2507" y="4924785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24" name="TextBox 62">
              <a:extLst>
                <a:ext uri="{FF2B5EF4-FFF2-40B4-BE49-F238E27FC236}">
                  <a16:creationId xmlns:a16="http://schemas.microsoft.com/office/drawing/2014/main" id="{AAEE40D7-7FFE-4AE2-90DF-DF0725C162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0998" y="4927308"/>
              <a:ext cx="5762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41D9B4A-CBE8-4575-9141-0652BAF8349B}"/>
                </a:ext>
              </a:extLst>
            </p:cNvPr>
            <p:cNvSpPr/>
            <p:nvPr/>
          </p:nvSpPr>
          <p:spPr bwMode="auto">
            <a:xfrm>
              <a:off x="5291913" y="5941221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5A75F3E-0685-424B-8BF2-5E41A913CD9E}"/>
                </a:ext>
              </a:extLst>
            </p:cNvPr>
            <p:cNvSpPr/>
            <p:nvPr/>
          </p:nvSpPr>
          <p:spPr bwMode="auto">
            <a:xfrm>
              <a:off x="6079490" y="5980678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5633067-8AB1-4C32-A3DE-36A9F073A44C}"/>
                </a:ext>
              </a:extLst>
            </p:cNvPr>
            <p:cNvCxnSpPr>
              <a:cxnSpLocks/>
              <a:stCxn id="8" idx="4"/>
              <a:endCxn id="26" idx="0"/>
            </p:cNvCxnSpPr>
            <p:nvPr/>
          </p:nvCxnSpPr>
          <p:spPr bwMode="auto">
            <a:xfrm>
              <a:off x="6033950" y="5349781"/>
              <a:ext cx="407490" cy="63089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4697403-E07D-4442-9317-8F6B5C8032CD}"/>
                </a:ext>
              </a:extLst>
            </p:cNvPr>
            <p:cNvCxnSpPr>
              <a:cxnSpLocks/>
              <a:stCxn id="25" idx="0"/>
              <a:endCxn id="8" idx="4"/>
            </p:cNvCxnSpPr>
            <p:nvPr/>
          </p:nvCxnSpPr>
          <p:spPr bwMode="auto">
            <a:xfrm flipV="1">
              <a:off x="5653863" y="5349781"/>
              <a:ext cx="380087" cy="5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61">
              <a:extLst>
                <a:ext uri="{FF2B5EF4-FFF2-40B4-BE49-F238E27FC236}">
                  <a16:creationId xmlns:a16="http://schemas.microsoft.com/office/drawing/2014/main" id="{E44B8B32-46CE-4C7C-A2FD-ACB966727C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1675" y="6157719"/>
              <a:ext cx="3618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30" name="TextBox 62">
              <a:extLst>
                <a:ext uri="{FF2B5EF4-FFF2-40B4-BE49-F238E27FC236}">
                  <a16:creationId xmlns:a16="http://schemas.microsoft.com/office/drawing/2014/main" id="{DFD37887-0513-413C-A854-AB7559339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6365" y="6119119"/>
              <a:ext cx="518967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10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D2876B5-A6D9-4021-8BEB-A80F90C2AA78}"/>
                </a:ext>
              </a:extLst>
            </p:cNvPr>
            <p:cNvSpPr/>
            <p:nvPr/>
          </p:nvSpPr>
          <p:spPr bwMode="auto">
            <a:xfrm>
              <a:off x="6832637" y="5955440"/>
              <a:ext cx="723900" cy="6445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5C31913-2AFE-4A1A-A801-154BC1491731}"/>
                </a:ext>
              </a:extLst>
            </p:cNvPr>
            <p:cNvCxnSpPr>
              <a:cxnSpLocks/>
              <a:stCxn id="31" idx="0"/>
              <a:endCxn id="9" idx="4"/>
            </p:cNvCxnSpPr>
            <p:nvPr/>
          </p:nvCxnSpPr>
          <p:spPr bwMode="auto">
            <a:xfrm flipV="1">
              <a:off x="7194587" y="5382836"/>
              <a:ext cx="215683" cy="5726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61">
              <a:extLst>
                <a:ext uri="{FF2B5EF4-FFF2-40B4-BE49-F238E27FC236}">
                  <a16:creationId xmlns:a16="http://schemas.microsoft.com/office/drawing/2014/main" id="{A22192DD-2CE8-49F1-B871-230503AB65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8320" y="6112294"/>
              <a:ext cx="361834" cy="36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l" rtl="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he-IL" sz="1800" dirty="0">
                  <a:latin typeface="Arial" panose="020B0604020202020204" pitchFamily="34" charset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543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6363</TotalTime>
  <Words>1218</Words>
  <Application>Microsoft Office PowerPoint</Application>
  <PresentationFormat>Custom</PresentationFormat>
  <Paragraphs>272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Albany</vt:lpstr>
      <vt:lpstr>Arial</vt:lpstr>
      <vt:lpstr>Calibri</vt:lpstr>
      <vt:lpstr>Cambria Math</vt:lpstr>
      <vt:lpstr>Times New Roman</vt:lpstr>
      <vt:lpstr>water</vt:lpstr>
      <vt:lpstr>lyt blackandwhite</vt:lpstr>
      <vt:lpstr>PowerPoint Presentation</vt:lpstr>
      <vt:lpstr>PowerPoint Presentation</vt:lpstr>
      <vt:lpstr>Min-Heap</vt:lpstr>
      <vt:lpstr>Get min</vt:lpstr>
      <vt:lpstr>Add to heap</vt:lpstr>
      <vt:lpstr>Remove min</vt:lpstr>
      <vt:lpstr>Heaps using array representation</vt:lpstr>
      <vt:lpstr>HeapSort</vt:lpstr>
      <vt:lpstr>BuildHeap in O(n) time</vt:lpstr>
      <vt:lpstr>BuildHeap in O(n) time</vt:lpstr>
      <vt:lpstr>BuildHeap in O(n) time</vt:lpstr>
      <vt:lpstr>BuildHeap in O(n) time</vt:lpstr>
      <vt:lpstr>BuildHeap in O(n) time</vt:lpstr>
      <vt:lpstr>BuildHeap in O(n) time</vt:lpstr>
      <vt:lpstr>HeapSort</vt:lpstr>
      <vt:lpstr>Heap – Practice problems</vt:lpstr>
      <vt:lpstr>Heap – Practice problems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2619</cp:revision>
  <dcterms:created xsi:type="dcterms:W3CDTF">2017-07-19T12:15:02Z</dcterms:created>
  <dcterms:modified xsi:type="dcterms:W3CDTF">2021-03-01T20:27:33Z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