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3"/>
  </p:notesMasterIdLst>
  <p:sldIdLst>
    <p:sldId id="256" r:id="rId3"/>
    <p:sldId id="665" r:id="rId4"/>
    <p:sldId id="414" r:id="rId5"/>
    <p:sldId id="415" r:id="rId6"/>
    <p:sldId id="416" r:id="rId7"/>
    <p:sldId id="453" r:id="rId8"/>
    <p:sldId id="418" r:id="rId9"/>
    <p:sldId id="444" r:id="rId10"/>
    <p:sldId id="450" r:id="rId11"/>
    <p:sldId id="451" r:id="rId12"/>
    <p:sldId id="420" r:id="rId13"/>
    <p:sldId id="421" r:id="rId14"/>
    <p:sldId id="422" r:id="rId15"/>
    <p:sldId id="423" r:id="rId16"/>
    <p:sldId id="424" r:id="rId17"/>
    <p:sldId id="454" r:id="rId18"/>
    <p:sldId id="445" r:id="rId19"/>
    <p:sldId id="446" r:id="rId20"/>
    <p:sldId id="447" r:id="rId21"/>
    <p:sldId id="452" r:id="rId22"/>
    <p:sldId id="666" r:id="rId23"/>
    <p:sldId id="667" r:id="rId24"/>
    <p:sldId id="425" r:id="rId25"/>
    <p:sldId id="426" r:id="rId26"/>
    <p:sldId id="427" r:id="rId27"/>
    <p:sldId id="428" r:id="rId28"/>
    <p:sldId id="448" r:id="rId29"/>
    <p:sldId id="429" r:id="rId30"/>
    <p:sldId id="430" r:id="rId31"/>
    <p:sldId id="291" r:id="rId32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3" d="100"/>
          <a:sy n="53" d="100"/>
        </p:scale>
        <p:origin x="1396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2773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4315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849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0493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447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998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134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899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01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442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2886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398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2384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9464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9196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5759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4208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730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46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23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2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3, 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prints the values in a BST in the non-decreasing order.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print(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root.rightChild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802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==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13167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9D1FC99-CD74-4781-8BCF-B72DB78CC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&lt;T extends &lt;Comparable&lt;T&gt;&gt;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root,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==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root.right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item);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83212" y="232551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333234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bst.root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&amp;&amp;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current.data.compateTo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!= 0)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&gt; 0)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current.left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//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current.data.compareTo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(item) &lt; 0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current.right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414327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</a:t>
            </a:r>
          </a:p>
          <a:p>
            <a:pPr marL="0" indent="0">
              <a:defRPr/>
            </a:pPr>
            <a:endParaRPr lang="en-US" altLang="he-IL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/** returns the added node */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BinarySearchTree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450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6, 2, 3, 1, 5, 8]</a:t>
            </a:r>
          </a:p>
          <a:p>
            <a:pPr>
              <a:defRPr/>
            </a:pPr>
            <a:endParaRPr lang="en-US" sz="2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FBBDA0-B992-4CFC-B60B-53D36A144E10}"/>
              </a:ext>
            </a:extLst>
          </p:cNvPr>
          <p:cNvGrpSpPr/>
          <p:nvPr/>
        </p:nvGrpSpPr>
        <p:grpSpPr>
          <a:xfrm>
            <a:off x="4773612" y="2713037"/>
            <a:ext cx="3278187" cy="2283768"/>
            <a:chOff x="4773612" y="2713037"/>
            <a:chExt cx="3278187" cy="228376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2C84038-5F7F-4B21-B9F8-39D9081C95FF}"/>
                </a:ext>
              </a:extLst>
            </p:cNvPr>
            <p:cNvSpPr/>
            <p:nvPr/>
          </p:nvSpPr>
          <p:spPr bwMode="auto">
            <a:xfrm>
              <a:off x="6259512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B670C3-0867-424E-B9D9-37D2B5AF2417}"/>
                </a:ext>
              </a:extLst>
            </p:cNvPr>
            <p:cNvSpPr/>
            <p:nvPr/>
          </p:nvSpPr>
          <p:spPr bwMode="auto">
            <a:xfrm>
              <a:off x="5497512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46C0CC8-3A8B-4C8D-ABD5-062AEF2CB0F3}"/>
                </a:ext>
              </a:extLst>
            </p:cNvPr>
            <p:cNvCxnSpPr>
              <a:cxnSpLocks/>
              <a:stCxn id="2" idx="3"/>
              <a:endCxn id="6" idx="7"/>
            </p:cNvCxnSpPr>
            <p:nvPr/>
          </p:nvCxnSpPr>
          <p:spPr bwMode="auto">
            <a:xfrm flipH="1">
              <a:off x="5952797" y="310328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70CBD3-7A53-4E3E-8AFB-F9B832B69CF5}"/>
                </a:ext>
              </a:extLst>
            </p:cNvPr>
            <p:cNvSpPr/>
            <p:nvPr/>
          </p:nvSpPr>
          <p:spPr bwMode="auto">
            <a:xfrm>
              <a:off x="7116598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FA535E4-8FB1-4ACD-B725-72468EDC2206}"/>
                </a:ext>
              </a:extLst>
            </p:cNvPr>
            <p:cNvCxnSpPr>
              <a:cxnSpLocks/>
              <a:stCxn id="2" idx="5"/>
              <a:endCxn id="10" idx="0"/>
            </p:cNvCxnSpPr>
            <p:nvPr/>
          </p:nvCxnSpPr>
          <p:spPr bwMode="auto">
            <a:xfrm>
              <a:off x="6714797" y="3103282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189BF77-887C-4201-BF29-694B03FEF4C5}"/>
                </a:ext>
              </a:extLst>
            </p:cNvPr>
            <p:cNvSpPr/>
            <p:nvPr/>
          </p:nvSpPr>
          <p:spPr bwMode="auto">
            <a:xfrm>
              <a:off x="4773612" y="44116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C197F6C-7803-413F-81B1-5526CC8CB6F1}"/>
                </a:ext>
              </a:extLst>
            </p:cNvPr>
            <p:cNvCxnSpPr>
              <a:cxnSpLocks/>
              <a:endCxn id="17" idx="7"/>
            </p:cNvCxnSpPr>
            <p:nvPr/>
          </p:nvCxnSpPr>
          <p:spPr bwMode="auto">
            <a:xfrm flipH="1">
              <a:off x="5228897" y="396372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3F9168-20AB-461C-8246-3ABDB8D9A356}"/>
                </a:ext>
              </a:extLst>
            </p:cNvPr>
            <p:cNvSpPr/>
            <p:nvPr/>
          </p:nvSpPr>
          <p:spPr bwMode="auto">
            <a:xfrm>
              <a:off x="5910124" y="450691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776861D-9EBD-434C-B9B5-8CE448717135}"/>
                </a:ext>
              </a:extLst>
            </p:cNvPr>
            <p:cNvCxnSpPr>
              <a:cxnSpLocks/>
              <a:stCxn id="6" idx="5"/>
              <a:endCxn id="19" idx="0"/>
            </p:cNvCxnSpPr>
            <p:nvPr/>
          </p:nvCxnSpPr>
          <p:spPr bwMode="auto">
            <a:xfrm>
              <a:off x="5952797" y="3941482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2454DF1-7719-4B79-B109-AE8D0BC366C3}"/>
                </a:ext>
              </a:extLst>
            </p:cNvPr>
            <p:cNvSpPr/>
            <p:nvPr/>
          </p:nvSpPr>
          <p:spPr bwMode="auto">
            <a:xfrm>
              <a:off x="6616199" y="451383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214F42E-63F4-44D0-9F2F-6632E3EEFDA1}"/>
                </a:ext>
              </a:extLst>
            </p:cNvPr>
            <p:cNvCxnSpPr>
              <a:cxnSpLocks/>
              <a:stCxn id="10" idx="3"/>
              <a:endCxn id="23" idx="0"/>
            </p:cNvCxnSpPr>
            <p:nvPr/>
          </p:nvCxnSpPr>
          <p:spPr bwMode="auto">
            <a:xfrm flipH="1">
              <a:off x="6882899" y="3941482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BA383B-B6B0-4597-B04B-E7997C574FA9}"/>
                </a:ext>
              </a:extLst>
            </p:cNvPr>
            <p:cNvSpPr/>
            <p:nvPr/>
          </p:nvSpPr>
          <p:spPr bwMode="auto">
            <a:xfrm>
              <a:off x="7518399" y="453960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4912110-7242-4EDD-9904-B25FAA6FA664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>
              <a:off x="7561072" y="3974175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4424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2, 6, 1, 3 , 5, 6*]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Let’s say if item is already in the tree,</a:t>
            </a:r>
            <a:br>
              <a:rPr lang="en-US" sz="2200" dirty="0"/>
            </a:br>
            <a:r>
              <a:rPr lang="en-US" sz="2200" dirty="0"/>
              <a:t>we add it to the right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FBBDA0-B992-4CFC-B60B-53D36A144E10}"/>
              </a:ext>
            </a:extLst>
          </p:cNvPr>
          <p:cNvGrpSpPr/>
          <p:nvPr/>
        </p:nvGrpSpPr>
        <p:grpSpPr>
          <a:xfrm>
            <a:off x="4773612" y="2713037"/>
            <a:ext cx="3278187" cy="2283768"/>
            <a:chOff x="4773612" y="2713037"/>
            <a:chExt cx="3278187" cy="228376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2C84038-5F7F-4B21-B9F8-39D9081C95FF}"/>
                </a:ext>
              </a:extLst>
            </p:cNvPr>
            <p:cNvSpPr/>
            <p:nvPr/>
          </p:nvSpPr>
          <p:spPr bwMode="auto">
            <a:xfrm>
              <a:off x="6259512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B670C3-0867-424E-B9D9-37D2B5AF2417}"/>
                </a:ext>
              </a:extLst>
            </p:cNvPr>
            <p:cNvSpPr/>
            <p:nvPr/>
          </p:nvSpPr>
          <p:spPr bwMode="auto">
            <a:xfrm>
              <a:off x="5497512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46C0CC8-3A8B-4C8D-ABD5-062AEF2CB0F3}"/>
                </a:ext>
              </a:extLst>
            </p:cNvPr>
            <p:cNvCxnSpPr>
              <a:cxnSpLocks/>
              <a:stCxn id="2" idx="3"/>
              <a:endCxn id="6" idx="7"/>
            </p:cNvCxnSpPr>
            <p:nvPr/>
          </p:nvCxnSpPr>
          <p:spPr bwMode="auto">
            <a:xfrm flipH="1">
              <a:off x="5952797" y="310328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70CBD3-7A53-4E3E-8AFB-F9B832B69CF5}"/>
                </a:ext>
              </a:extLst>
            </p:cNvPr>
            <p:cNvSpPr/>
            <p:nvPr/>
          </p:nvSpPr>
          <p:spPr bwMode="auto">
            <a:xfrm>
              <a:off x="7116598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FA535E4-8FB1-4ACD-B725-72468EDC2206}"/>
                </a:ext>
              </a:extLst>
            </p:cNvPr>
            <p:cNvCxnSpPr>
              <a:cxnSpLocks/>
              <a:stCxn id="2" idx="5"/>
              <a:endCxn id="10" idx="0"/>
            </p:cNvCxnSpPr>
            <p:nvPr/>
          </p:nvCxnSpPr>
          <p:spPr bwMode="auto">
            <a:xfrm>
              <a:off x="6714797" y="3103282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189BF77-887C-4201-BF29-694B03FEF4C5}"/>
                </a:ext>
              </a:extLst>
            </p:cNvPr>
            <p:cNvSpPr/>
            <p:nvPr/>
          </p:nvSpPr>
          <p:spPr bwMode="auto">
            <a:xfrm>
              <a:off x="4773612" y="44116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C197F6C-7803-413F-81B1-5526CC8CB6F1}"/>
                </a:ext>
              </a:extLst>
            </p:cNvPr>
            <p:cNvCxnSpPr>
              <a:cxnSpLocks/>
              <a:endCxn id="17" idx="7"/>
            </p:cNvCxnSpPr>
            <p:nvPr/>
          </p:nvCxnSpPr>
          <p:spPr bwMode="auto">
            <a:xfrm flipH="1">
              <a:off x="5228897" y="396372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3F9168-20AB-461C-8246-3ABDB8D9A356}"/>
                </a:ext>
              </a:extLst>
            </p:cNvPr>
            <p:cNvSpPr/>
            <p:nvPr/>
          </p:nvSpPr>
          <p:spPr bwMode="auto">
            <a:xfrm>
              <a:off x="5910124" y="450691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776861D-9EBD-434C-B9B5-8CE448717135}"/>
                </a:ext>
              </a:extLst>
            </p:cNvPr>
            <p:cNvCxnSpPr>
              <a:cxnSpLocks/>
              <a:stCxn id="6" idx="5"/>
              <a:endCxn id="19" idx="0"/>
            </p:cNvCxnSpPr>
            <p:nvPr/>
          </p:nvCxnSpPr>
          <p:spPr bwMode="auto">
            <a:xfrm>
              <a:off x="5952797" y="3941482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2454DF1-7719-4B79-B109-AE8D0BC366C3}"/>
                </a:ext>
              </a:extLst>
            </p:cNvPr>
            <p:cNvSpPr/>
            <p:nvPr/>
          </p:nvSpPr>
          <p:spPr bwMode="auto">
            <a:xfrm>
              <a:off x="6616199" y="451383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214F42E-63F4-44D0-9F2F-6632E3EEFDA1}"/>
                </a:ext>
              </a:extLst>
            </p:cNvPr>
            <p:cNvCxnSpPr>
              <a:cxnSpLocks/>
              <a:stCxn id="10" idx="3"/>
              <a:endCxn id="23" idx="0"/>
            </p:cNvCxnSpPr>
            <p:nvPr/>
          </p:nvCxnSpPr>
          <p:spPr bwMode="auto">
            <a:xfrm flipH="1">
              <a:off x="6882899" y="3941482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BA383B-B6B0-4597-B04B-E7997C574FA9}"/>
                </a:ext>
              </a:extLst>
            </p:cNvPr>
            <p:cNvSpPr/>
            <p:nvPr/>
          </p:nvSpPr>
          <p:spPr bwMode="auto">
            <a:xfrm>
              <a:off x="7518399" y="453960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r>
                <a:rPr lang="en-US" baseline="30000" dirty="0">
                  <a:solidFill>
                    <a:schemeClr val="tx1"/>
                  </a:solidFill>
                </a:rPr>
                <a:t>*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4912110-7242-4EDD-9904-B25FAA6FA664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>
              <a:off x="7561072" y="3974175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7785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2, 3, 4,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273CFF-5D4D-4379-8C9E-610D32D9075A}"/>
              </a:ext>
            </a:extLst>
          </p:cNvPr>
          <p:cNvGrpSpPr/>
          <p:nvPr/>
        </p:nvGrpSpPr>
        <p:grpSpPr>
          <a:xfrm>
            <a:off x="3744912" y="2317808"/>
            <a:ext cx="4476130" cy="4971993"/>
            <a:chOff x="3744912" y="2317808"/>
            <a:chExt cx="4476130" cy="497199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C3FAB08-1CE6-435C-B9C2-41E91DB2FDC3}"/>
                </a:ext>
              </a:extLst>
            </p:cNvPr>
            <p:cNvSpPr/>
            <p:nvPr/>
          </p:nvSpPr>
          <p:spPr bwMode="auto">
            <a:xfrm>
              <a:off x="3744912" y="23178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B8213D7-2CAE-4565-8EB5-D5A32E92D418}"/>
                </a:ext>
              </a:extLst>
            </p:cNvPr>
            <p:cNvSpPr/>
            <p:nvPr/>
          </p:nvSpPr>
          <p:spPr bwMode="auto">
            <a:xfrm>
              <a:off x="4278312" y="30178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BB06F-BC36-402E-B058-B1F3557F0978}"/>
                </a:ext>
              </a:extLst>
            </p:cNvPr>
            <p:cNvCxnSpPr>
              <a:cxnSpLocks/>
              <a:stCxn id="4" idx="4"/>
              <a:endCxn id="6" idx="0"/>
            </p:cNvCxnSpPr>
            <p:nvPr/>
          </p:nvCxnSpPr>
          <p:spPr bwMode="auto">
            <a:xfrm>
              <a:off x="4011612" y="2775008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7C36959-91CC-48B8-ADA4-3E0FD2CE5A84}"/>
                </a:ext>
              </a:extLst>
            </p:cNvPr>
            <p:cNvSpPr/>
            <p:nvPr/>
          </p:nvSpPr>
          <p:spPr bwMode="auto">
            <a:xfrm>
              <a:off x="5040312" y="36971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6E16CE-EA60-44F8-A699-3C87C621B06A}"/>
                </a:ext>
              </a:extLst>
            </p:cNvPr>
            <p:cNvCxnSpPr>
              <a:cxnSpLocks/>
              <a:stCxn id="6" idx="5"/>
              <a:endCxn id="10" idx="0"/>
            </p:cNvCxnSpPr>
            <p:nvPr/>
          </p:nvCxnSpPr>
          <p:spPr bwMode="auto">
            <a:xfrm>
              <a:off x="4733597" y="3408082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394FAB-E652-427C-9800-E15159A9E4B1}"/>
                </a:ext>
              </a:extLst>
            </p:cNvPr>
            <p:cNvSpPr/>
            <p:nvPr/>
          </p:nvSpPr>
          <p:spPr bwMode="auto">
            <a:xfrm>
              <a:off x="5726112" y="43965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0FF9A3-C963-4995-AB59-5C5A4A840F71}"/>
                </a:ext>
              </a:extLst>
            </p:cNvPr>
            <p:cNvCxnSpPr>
              <a:cxnSpLocks/>
              <a:stCxn id="10" idx="5"/>
              <a:endCxn id="12" idx="0"/>
            </p:cNvCxnSpPr>
            <p:nvPr/>
          </p:nvCxnSpPr>
          <p:spPr bwMode="auto">
            <a:xfrm>
              <a:off x="5495597" y="4087375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3DD8CED-552C-4569-BF0E-45801F7565E8}"/>
                </a:ext>
              </a:extLst>
            </p:cNvPr>
            <p:cNvSpPr/>
            <p:nvPr/>
          </p:nvSpPr>
          <p:spPr bwMode="auto">
            <a:xfrm>
              <a:off x="6301290" y="5257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B365EEB-C280-48FD-99D5-05757F0FDC51}"/>
                </a:ext>
              </a:extLst>
            </p:cNvPr>
            <p:cNvCxnSpPr>
              <a:cxnSpLocks/>
              <a:endCxn id="14" idx="0"/>
            </p:cNvCxnSpPr>
            <p:nvPr/>
          </p:nvCxnSpPr>
          <p:spPr bwMode="auto">
            <a:xfrm>
              <a:off x="6034590" y="4862238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E5CE88-1B79-48AB-95E0-96EFBECC8D30}"/>
                </a:ext>
              </a:extLst>
            </p:cNvPr>
            <p:cNvSpPr/>
            <p:nvPr/>
          </p:nvSpPr>
          <p:spPr bwMode="auto">
            <a:xfrm>
              <a:off x="7005095" y="604837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BA2C14-5BC6-4A9C-B2ED-B151C4421397}"/>
                </a:ext>
              </a:extLst>
            </p:cNvPr>
            <p:cNvCxnSpPr>
              <a:cxnSpLocks/>
              <a:endCxn id="16" idx="0"/>
            </p:cNvCxnSpPr>
            <p:nvPr/>
          </p:nvCxnSpPr>
          <p:spPr bwMode="auto">
            <a:xfrm>
              <a:off x="6738395" y="5652933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2FAFEE-DB45-4BF4-A109-648F0429BC89}"/>
                </a:ext>
              </a:extLst>
            </p:cNvPr>
            <p:cNvSpPr/>
            <p:nvPr/>
          </p:nvSpPr>
          <p:spPr bwMode="auto">
            <a:xfrm>
              <a:off x="7687642" y="683260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6E2950-1E8B-4B33-AA12-AD71104B861C}"/>
                </a:ext>
              </a:extLst>
            </p:cNvPr>
            <p:cNvCxnSpPr>
              <a:cxnSpLocks/>
              <a:endCxn id="18" idx="0"/>
            </p:cNvCxnSpPr>
            <p:nvPr/>
          </p:nvCxnSpPr>
          <p:spPr bwMode="auto">
            <a:xfrm>
              <a:off x="7420942" y="6437159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67526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2, 3, 7, 6, 5, 4]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B698FA-E7D3-4B68-A709-BFA35C9EE4EC}"/>
              </a:ext>
            </a:extLst>
          </p:cNvPr>
          <p:cNvGrpSpPr/>
          <p:nvPr/>
        </p:nvGrpSpPr>
        <p:grpSpPr>
          <a:xfrm>
            <a:off x="4392612" y="2408237"/>
            <a:ext cx="2558349" cy="4571235"/>
            <a:chOff x="4392612" y="2408237"/>
            <a:chExt cx="2558349" cy="457123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5806046" y="3703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6" idx="5"/>
              <a:endCxn id="12" idx="0"/>
            </p:cNvCxnSpPr>
            <p:nvPr/>
          </p:nvCxnSpPr>
          <p:spPr bwMode="auto">
            <a:xfrm>
              <a:off x="5727931" y="3383301"/>
              <a:ext cx="344815" cy="32033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6417561" y="44811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6261331" y="4093882"/>
              <a:ext cx="422930" cy="38729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806046" y="522922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 flipH="1">
              <a:off x="6072746" y="4963154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5114597" y="586057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3" idx="3"/>
              <a:endCxn id="26" idx="0"/>
            </p:cNvCxnSpPr>
            <p:nvPr/>
          </p:nvCxnSpPr>
          <p:spPr bwMode="auto">
            <a:xfrm flipH="1">
              <a:off x="5381297" y="5619469"/>
              <a:ext cx="502864" cy="24110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392612" y="652227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659312" y="6256202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2907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3, 2, 1,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BE64D6-4306-4AB2-B1F1-021BB541DF48}"/>
              </a:ext>
            </a:extLst>
          </p:cNvPr>
          <p:cNvGrpSpPr/>
          <p:nvPr/>
        </p:nvGrpSpPr>
        <p:grpSpPr>
          <a:xfrm>
            <a:off x="2567152" y="2789237"/>
            <a:ext cx="4606760" cy="2535990"/>
            <a:chOff x="2567152" y="2789237"/>
            <a:chExt cx="4606760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3103893" y="4188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stCxn id="11" idx="3"/>
              <a:endCxn id="17" idx="0"/>
            </p:cNvCxnSpPr>
            <p:nvPr/>
          </p:nvCxnSpPr>
          <p:spPr bwMode="auto">
            <a:xfrm flipH="1">
              <a:off x="3370593" y="3812556"/>
              <a:ext cx="623407" cy="3760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256715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3"/>
              <a:endCxn id="19" idx="7"/>
            </p:cNvCxnSpPr>
            <p:nvPr/>
          </p:nvCxnSpPr>
          <p:spPr bwMode="auto">
            <a:xfrm flipH="1">
              <a:off x="3022437" y="4578870"/>
              <a:ext cx="159571" cy="35611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1026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Announcements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Midterm</a:t>
            </a:r>
            <a:r>
              <a:rPr lang="en-US" altLang="he-IL" sz="2000" dirty="0"/>
              <a:t>: Friday, March 12 – no class on Friday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4 problems covering all topics covered so far including this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No talking to each other/asking questions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I’ll post the paper on </a:t>
            </a:r>
            <a:r>
              <a:rPr lang="en-US" altLang="he-IL" sz="2000" i="1" dirty="0"/>
              <a:t>March 11 at 10am</a:t>
            </a:r>
            <a:r>
              <a:rPr lang="en-US" altLang="he-IL" sz="2000" dirty="0"/>
              <a:t> on the course home page </a:t>
            </a:r>
            <a:r>
              <a:rPr lang="en-US" altLang="he-IL" sz="2000" dirty="0">
                <a:sym typeface="Wingdings" panose="05000000000000000000" pitchFamily="2" charset="2"/>
              </a:rPr>
              <a:t></a:t>
            </a:r>
            <a:r>
              <a:rPr lang="en-US" altLang="he-IL" sz="2000" dirty="0"/>
              <a:t> exams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You will need to submit is before </a:t>
            </a:r>
            <a:r>
              <a:rPr lang="en-US" altLang="he-IL" sz="2000" i="1" dirty="0"/>
              <a:t>March 12 at midnight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Shouldn’t take you more than 2-3 hours to solve it.</a:t>
            </a:r>
          </a:p>
          <a:p>
            <a:pPr marL="0" indent="0"/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[4, 1, 2, 3, 5, 6, 7]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B4350F-B613-414D-A3F1-D219C53A3051}"/>
              </a:ext>
            </a:extLst>
          </p:cNvPr>
          <p:cNvGrpSpPr/>
          <p:nvPr/>
        </p:nvGrpSpPr>
        <p:grpSpPr>
          <a:xfrm>
            <a:off x="3915885" y="2789237"/>
            <a:ext cx="3258027" cy="2535990"/>
            <a:chOff x="3915885" y="2789237"/>
            <a:chExt cx="3258027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4679800" y="41455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endCxn id="17" idx="0"/>
            </p:cNvCxnSpPr>
            <p:nvPr/>
          </p:nvCxnSpPr>
          <p:spPr bwMode="auto">
            <a:xfrm>
              <a:off x="4373085" y="3856533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5365600" y="48450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5"/>
              <a:endCxn id="19" idx="0"/>
            </p:cNvCxnSpPr>
            <p:nvPr/>
          </p:nvCxnSpPr>
          <p:spPr bwMode="auto">
            <a:xfrm>
              <a:off x="5135085" y="4535826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7009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[1, 7, 2, 6, 3, 5, 4]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D9584D-185A-4899-ACA6-801EB1667053}"/>
              </a:ext>
            </a:extLst>
          </p:cNvPr>
          <p:cNvGrpSpPr/>
          <p:nvPr/>
        </p:nvGrpSpPr>
        <p:grpSpPr>
          <a:xfrm>
            <a:off x="4610659" y="2408237"/>
            <a:ext cx="1211298" cy="4772925"/>
            <a:chOff x="4610659" y="2408237"/>
            <a:chExt cx="1211298" cy="477292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5288557" y="57906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4659312" y="51526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23" idx="4"/>
              <a:endCxn id="12" idx="0"/>
            </p:cNvCxnSpPr>
            <p:nvPr/>
          </p:nvCxnSpPr>
          <p:spPr bwMode="auto">
            <a:xfrm flipH="1">
              <a:off x="4926012" y="4951062"/>
              <a:ext cx="511557" cy="20158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5114597" y="5542890"/>
              <a:ext cx="440660" cy="24774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170869" y="449386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>
              <a:off x="5042282" y="4116031"/>
              <a:ext cx="395287" cy="37783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4659312" y="672396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0" idx="4"/>
              <a:endCxn id="26" idx="0"/>
            </p:cNvCxnSpPr>
            <p:nvPr/>
          </p:nvCxnSpPr>
          <p:spPr bwMode="auto">
            <a:xfrm flipH="1">
              <a:off x="4926012" y="6247839"/>
              <a:ext cx="629245" cy="4761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610659" y="370046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877359" y="3434398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54133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Describe all sequences of numbers 1…n that give a BST of full depth.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outputs all the sequences.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First number must be either 1 or 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What next?</a:t>
            </a:r>
          </a:p>
        </p:txBody>
      </p:sp>
    </p:spTree>
    <p:extLst>
      <p:ext uri="{BB962C8B-B14F-4D97-AF65-F5344CB8AC3E}">
        <p14:creationId xmlns:p14="http://schemas.microsoft.com/office/powerpoint/2010/main" val="1472130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no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one child?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two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79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418327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>
              <a:defRPr/>
            </a:pPr>
            <a:r>
              <a:rPr lang="en-US" altLang="he-IL" sz="2200" dirty="0"/>
              <a:t>	if (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== node)</a:t>
            </a:r>
          </a:p>
          <a:p>
            <a:pPr lvl="1">
              <a:defRPr/>
            </a:pPr>
            <a:r>
              <a:rPr lang="en-US" altLang="he-IL" sz="2200" dirty="0"/>
              <a:t>	 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 null;</a:t>
            </a:r>
          </a:p>
          <a:p>
            <a:pPr>
              <a:defRPr/>
            </a:pPr>
            <a:r>
              <a:rPr lang="en-US" altLang="he-IL" sz="2200" dirty="0"/>
              <a:t>	else</a:t>
            </a:r>
          </a:p>
          <a:p>
            <a:pPr>
              <a:defRPr/>
            </a:pPr>
            <a:r>
              <a:rPr lang="en-US" altLang="he-IL" sz="2200" dirty="0"/>
              <a:t>			if (</a:t>
            </a:r>
            <a:r>
              <a:rPr lang="en-US" altLang="he-IL" sz="2200" dirty="0" err="1"/>
              <a:t>node.parent.getLeftChild</a:t>
            </a:r>
            <a:r>
              <a:rPr lang="en-US" altLang="he-IL" sz="2200" dirty="0"/>
              <a:t>() == node)</a:t>
            </a:r>
          </a:p>
          <a:p>
            <a:pPr lvl="2">
              <a:defRPr/>
            </a:pPr>
            <a:r>
              <a:rPr lang="en-US" altLang="he-IL" sz="2200" dirty="0"/>
              <a:t>		</a:t>
            </a:r>
            <a:r>
              <a:rPr lang="en-US" altLang="he-IL" sz="2200" dirty="0" err="1"/>
              <a:t>node.parent.setLeftChild</a:t>
            </a:r>
            <a:r>
              <a:rPr lang="en-US" altLang="he-IL" sz="2200" dirty="0"/>
              <a:t>(null)</a:t>
            </a:r>
          </a:p>
          <a:p>
            <a:pPr lvl="1">
              <a:defRPr/>
            </a:pPr>
            <a:r>
              <a:rPr lang="en-US" altLang="he-IL" sz="2200" dirty="0"/>
              <a:t>		else   // </a:t>
            </a:r>
            <a:r>
              <a:rPr lang="en-US" altLang="he-IL" sz="2200" dirty="0" err="1"/>
              <a:t>node.parent.getRightChild</a:t>
            </a:r>
            <a:r>
              <a:rPr lang="en-US" altLang="he-IL" sz="2200" dirty="0"/>
              <a:t>() == node</a:t>
            </a:r>
          </a:p>
          <a:p>
            <a:pPr lvl="2">
              <a:defRPr/>
            </a:pPr>
            <a:r>
              <a:rPr lang="en-US" altLang="he-IL" sz="2200" dirty="0"/>
              <a:t>		 </a:t>
            </a:r>
            <a:r>
              <a:rPr lang="en-US" altLang="he-IL" sz="2200" dirty="0" err="1"/>
              <a:t>node.parent.setRightChild</a:t>
            </a:r>
            <a:r>
              <a:rPr lang="en-US" altLang="he-IL" sz="2200" dirty="0"/>
              <a:t>(null)	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972425" y="25731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7210425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665710" y="296342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829511" y="341137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427710" y="2963423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486525" y="427181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941810" y="3823863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623037" y="436705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665710" y="3801623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8329112" y="43739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595812" y="3801623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9231312" y="43997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9273985" y="3834316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941810" y="4952841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7193" y="5858612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289712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tree.root</a:t>
            </a:r>
            <a:r>
              <a:rPr lang="en-US" altLang="he-IL" sz="2200" dirty="0"/>
              <a:t>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</a:t>
            </a:r>
            <a:r>
              <a:rPr lang="en-US" altLang="he-IL" sz="2200" dirty="0" err="1"/>
              <a:t>node.parent.left</a:t>
            </a:r>
            <a:r>
              <a:rPr lang="en-US" altLang="he-IL" sz="2200" dirty="0"/>
              <a:t> == node)</a:t>
            </a:r>
          </a:p>
          <a:p>
            <a:pPr lvl="3">
              <a:defRPr/>
            </a:pPr>
            <a:r>
              <a:rPr lang="en-US" altLang="he-IL" sz="2200" dirty="0" err="1"/>
              <a:t>node.parent.setLeftChild</a:t>
            </a:r>
            <a:r>
              <a:rPr lang="en-US" altLang="he-IL" sz="2200" dirty="0"/>
              <a:t>(child)</a:t>
            </a:r>
          </a:p>
          <a:p>
            <a:pPr lvl="2">
              <a:defRPr/>
            </a:pPr>
            <a:r>
              <a:rPr lang="en-US" altLang="he-IL" sz="2200" dirty="0"/>
              <a:t>else   // </a:t>
            </a:r>
            <a:r>
              <a:rPr lang="en-US" altLang="he-IL" sz="2200" dirty="0" err="1"/>
              <a:t>node.parent.right</a:t>
            </a:r>
            <a:r>
              <a:rPr lang="en-US" altLang="he-IL" sz="2200" dirty="0"/>
              <a:t> == node</a:t>
            </a:r>
          </a:p>
          <a:p>
            <a:pPr lvl="3">
              <a:defRPr/>
            </a:pPr>
            <a:r>
              <a:rPr lang="en-US" altLang="he-IL" sz="2200" dirty="0" err="1"/>
              <a:t>node.parent.setRightChild</a:t>
            </a:r>
            <a:r>
              <a:rPr lang="en-US" altLang="he-IL" sz="2200" dirty="0"/>
              <a:t>(child)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9962176-EE4E-4636-847E-02CE4139B0C7}"/>
              </a:ext>
            </a:extLst>
          </p:cNvPr>
          <p:cNvSpPr/>
          <p:nvPr/>
        </p:nvSpPr>
        <p:spPr bwMode="auto">
          <a:xfrm>
            <a:off x="9336792" y="389965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9BD524-4DE9-4416-A457-78401D5168D0}"/>
              </a:ext>
            </a:extLst>
          </p:cNvPr>
          <p:cNvCxnSpPr>
            <a:cxnSpLocks/>
            <a:stCxn id="8" idx="5"/>
            <a:endCxn id="10" idx="0"/>
          </p:cNvCxnSpPr>
          <p:nvPr/>
        </p:nvCxnSpPr>
        <p:spPr bwMode="auto">
          <a:xfrm>
            <a:off x="9106277" y="3590430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30673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78 -0.00462 L -0.07055 0.04179 C -0.08662 0.05292 -0.10032 0.0546 -0.10614 0.04662 C -0.11354 0.03675 -0.11213 0.01911 -0.10378 -0.00252 L -0.06803 -0.10038 " pathEditMode="relative" rAng="2700000" ptsTypes="AAA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7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tree,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(tree, next)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CF6DC8-9E2A-4515-8020-2884DB8A6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22" y="4805861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Putting the predecessor in the root also works</a:t>
            </a:r>
          </a:p>
        </p:txBody>
      </p:sp>
    </p:spTree>
    <p:extLst>
      <p:ext uri="{BB962C8B-B14F-4D97-AF65-F5344CB8AC3E}">
        <p14:creationId xmlns:p14="http://schemas.microsoft.com/office/powerpoint/2010/main" val="1744126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583E-6 1.71777E-6 L -3.38583E-6 0.00084 C -0.00472 -0.01386 -0.01039 -0.02751 -0.01464 -0.04137 C -0.01858 -0.0546 -0.02488 -0.08253 -0.02488 -0.08232 C -0.02598 -0.09366 -0.02771 -0.105 -0.02803 -0.11592 C -0.02882 -0.14175 -0.02031 -0.16884 -0.02929 -0.19257 C -0.03228 -0.20055 -0.04393 -0.1827 -0.05149 -0.17745 C -0.05197 -0.17598 -0.05165 -0.1743 -0.05307 -0.17346 C -0.06693 -0.16296 -0.08189 -0.15393 -0.0959 -0.14406 C -0.09685 -0.14343 -0.09732 -0.14196 -0.09905 -0.14133 C -0.11401 -0.13146 -0.12913 -0.12243 -0.14488 -0.11298 C -0.14441 -0.10206 -0.15023 -0.08841 -0.14315 -0.07959 C -0.11937 -0.04767 -0.07842 -0.04305 -0.04393 -0.03402 C -0.01543 -0.03507 0.03307 -0.02751 0.05654 -0.05586 C 0.06441 -0.06573 0.06426 -0.08085 0.06898 -0.09282 C 0.06646 -0.10731 0.06678 -0.12243 0.06268 -0.13671 C 0.05717 -0.15351 0.02646 -0.19509 0.01512 -0.20286 C 0.00788 -0.20748 -0.00094 -0.21105 -0.0074 -0.21714 C -0.01968 -0.22995 -0.01385 -0.22659 -0.02189 -0.23058 L -0.03527 -0.23856 " pathEditMode="relative" rAng="0" ptsTypes="AAAAAAAAAAAAAAAAAAAA">
                                      <p:cBhvr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BinarySearchTree</a:t>
            </a:r>
            <a:r>
              <a:rPr lang="en-US" altLang="he-IL" sz="2200" dirty="0"/>
              <a:t> 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</a:t>
            </a:r>
            <a:r>
              <a:rPr lang="en-US" altLang="he-IL" sz="2200" dirty="0" err="1"/>
              <a:t>BTNod</a:t>
            </a:r>
            <a:r>
              <a:rPr lang="en-US" altLang="he-IL" sz="2200" dirty="0"/>
              <a:t> node)</a:t>
            </a:r>
          </a:p>
          <a:p>
            <a:pPr lvl="1">
              <a:defRPr/>
            </a:pPr>
            <a:r>
              <a:rPr lang="en-US" altLang="he-IL" sz="2200" dirty="0"/>
              <a:t>next = </a:t>
            </a:r>
            <a:r>
              <a:rPr lang="en-US" altLang="he-IL" sz="2200" dirty="0" err="1"/>
              <a:t>findSuccessor</a:t>
            </a:r>
            <a:r>
              <a:rPr lang="en-US" altLang="he-IL" sz="2200" dirty="0"/>
              <a:t>(node)</a:t>
            </a:r>
          </a:p>
          <a:p>
            <a:pPr lvl="1">
              <a:defRPr/>
            </a:pPr>
            <a:r>
              <a:rPr lang="en-US" altLang="he-IL" sz="2200" dirty="0" err="1"/>
              <a:t>node.data</a:t>
            </a:r>
            <a:r>
              <a:rPr lang="en-US" altLang="he-IL" sz="2200" dirty="0"/>
              <a:t> = </a:t>
            </a:r>
            <a:r>
              <a:rPr lang="en-US" altLang="he-IL" sz="2200" dirty="0" err="1"/>
              <a:t>next.data</a:t>
            </a:r>
            <a:endParaRPr lang="en-US" altLang="he-IL" sz="2200" dirty="0"/>
          </a:p>
          <a:p>
            <a:pPr lvl="1">
              <a:defRPr/>
            </a:pPr>
            <a:r>
              <a:rPr lang="en-US" altLang="he-IL" sz="2200" dirty="0" err="1"/>
              <a:t>removeNode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bst</a:t>
            </a:r>
            <a:r>
              <a:rPr lang="en-US" altLang="he-IL" sz="2200" dirty="0"/>
              <a:t>, next)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node.right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current.left</a:t>
            </a:r>
            <a:endParaRPr lang="en-US" altLang="he-IL" sz="2200" i="1" dirty="0">
              <a:solidFill>
                <a:srgbClr val="0000CC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47794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we want the tree to be balanced, i.e., have no </a:t>
            </a:r>
            <a:r>
              <a:rPr lang="en-US" altLang="he-IL" sz="2200" i="1" dirty="0"/>
              <a:t>long strings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for a tree with n vertices the depth must be &gt;log(n)-1.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So the best we can hope for in O(log(n)) for each operation.</a:t>
            </a:r>
          </a:p>
        </p:txBody>
      </p:sp>
    </p:spTree>
    <p:extLst>
      <p:ext uri="{BB962C8B-B14F-4D97-AF65-F5344CB8AC3E}">
        <p14:creationId xmlns:p14="http://schemas.microsoft.com/office/powerpoint/2010/main" val="1024487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</a:t>
            </a:r>
            <a:r>
              <a:rPr lang="en-US" altLang="he-IL" sz="2200" b="1" dirty="0"/>
              <a:t>greater or equal</a:t>
            </a:r>
            <a:r>
              <a:rPr lang="en-US" altLang="he-IL" sz="2200" dirty="0"/>
              <a:t> than the values in its left child </a:t>
            </a:r>
            <a:r>
              <a:rPr lang="en-US" altLang="he-IL" sz="2200" i="1" dirty="0"/>
              <a:t>and all its descendants</a:t>
            </a:r>
            <a:r>
              <a:rPr lang="en-US" altLang="he-IL" sz="2200" dirty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</a:t>
            </a:r>
            <a:r>
              <a:rPr lang="en-US" altLang="he-IL" sz="2200" b="1" dirty="0"/>
              <a:t>smaller or equal</a:t>
            </a:r>
            <a:r>
              <a:rPr lang="en-US" altLang="he-IL" sz="2200" dirty="0"/>
              <a:t> than the values in its right child </a:t>
            </a:r>
            <a:r>
              <a:rPr lang="en-US" altLang="he-IL" sz="2200" i="1" dirty="0"/>
              <a:t>and all its descendants</a:t>
            </a:r>
            <a:r>
              <a:rPr lang="en-US" altLang="he-IL" sz="2200" dirty="0"/>
              <a:t>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108956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1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2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</a:t>
            </a:r>
          </a:p>
          <a:p>
            <a:pPr marL="0" indent="0"/>
            <a:r>
              <a:rPr lang="en-US" altLang="he-IL" sz="2200" dirty="0"/>
              <a:t>unbalanced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191D3E-B1B8-4FF8-84C3-44889E13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6033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AAEA3-8C17-4DB5-8F47-6F6F428F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95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BBC8FF-8723-4D10-A257-39BEFADA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385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7968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3623</TotalTime>
  <Words>1581</Words>
  <Application>Microsoft Office PowerPoint</Application>
  <PresentationFormat>Custom</PresentationFormat>
  <Paragraphs>268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Times New Roman</vt:lpstr>
      <vt:lpstr>Office Theme</vt:lpstr>
      <vt:lpstr>Office Theme</vt:lpstr>
      <vt:lpstr>PowerPoint Presentation</vt:lpstr>
      <vt:lpstr>Announcements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Running time of the operations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1256</cp:revision>
  <cp:lastPrinted>1601-01-01T00:00:00Z</cp:lastPrinted>
  <dcterms:created xsi:type="dcterms:W3CDTF">2017-07-19T19:15:02Z</dcterms:created>
  <dcterms:modified xsi:type="dcterms:W3CDTF">2021-03-03T20:29:23Z</dcterms:modified>
</cp:coreProperties>
</file>