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handoutMasterIdLst>
    <p:handoutMasterId r:id="rId12"/>
  </p:handoutMasterIdLst>
  <p:sldIdLst>
    <p:sldId id="256" r:id="rId3"/>
    <p:sldId id="651" r:id="rId4"/>
    <p:sldId id="668" r:id="rId5"/>
    <p:sldId id="677" r:id="rId6"/>
    <p:sldId id="678" r:id="rId7"/>
    <p:sldId id="682" r:id="rId8"/>
    <p:sldId id="681" r:id="rId9"/>
    <p:sldId id="334" r:id="rId10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1281"/>
    <a:srgbClr val="3AE6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91" autoAdjust="0"/>
    <p:restoredTop sz="94660"/>
  </p:normalViewPr>
  <p:slideViewPr>
    <p:cSldViewPr snapToGrid="0">
      <p:cViewPr varScale="1">
        <p:scale>
          <a:sx n="57" d="100"/>
          <a:sy n="57" d="100"/>
        </p:scale>
        <p:origin x="138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7390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1946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8802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1669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3428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1213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5509200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225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March 19, 2021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Final project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97335" y="1949042"/>
            <a:ext cx="8855643" cy="4763155"/>
          </a:xfrm>
        </p:spPr>
        <p:txBody>
          <a:bodyPr/>
          <a:lstStyle/>
          <a:p>
            <a:r>
              <a:rPr lang="en-US" altLang="he-IL" sz="1800" dirty="0"/>
              <a:t>Last two meeting we talked about: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Breadth First Search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Depth First Search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A*</a:t>
            </a:r>
          </a:p>
          <a:p>
            <a:r>
              <a:rPr lang="en-US" altLang="he-IL" sz="1800" dirty="0"/>
              <a:t>Today: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Code for BFS/DFS/A*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Some tips and tricks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8D370C-4152-4302-AF20-C225C9F4C6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5025" y="2323674"/>
            <a:ext cx="289560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551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A* algorithm</a:t>
            </a:r>
          </a:p>
        </p:txBody>
      </p:sp>
    </p:spTree>
    <p:extLst>
      <p:ext uri="{BB962C8B-B14F-4D97-AF65-F5344CB8AC3E}">
        <p14:creationId xmlns:p14="http://schemas.microsoft.com/office/powerpoint/2010/main" val="441083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A* algorithm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BFS and DFS we saw last time perform </a:t>
            </a:r>
            <a:r>
              <a:rPr lang="en-US" sz="2200" u="sng" dirty="0"/>
              <a:t>uninformed</a:t>
            </a:r>
            <a:r>
              <a:rPr lang="en-US" sz="2200" dirty="0"/>
              <a:t> search.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That is, they don’t have a guess about distance to the target.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A* - an algorithm that uses estimated distance to the target.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u="sng" dirty="0"/>
              <a:t>Observation</a:t>
            </a:r>
            <a:r>
              <a:rPr lang="en-US" sz="2200" dirty="0"/>
              <a:t>: if for each node v we knew exactly </a:t>
            </a:r>
            <a:r>
              <a:rPr lang="en-US" sz="2200" dirty="0" err="1"/>
              <a:t>dist</a:t>
            </a:r>
            <a:r>
              <a:rPr lang="en-US" sz="2200" dirty="0"/>
              <a:t>(</a:t>
            </a:r>
            <a:r>
              <a:rPr lang="en-US" sz="2200" dirty="0" err="1"/>
              <a:t>v,target</a:t>
            </a:r>
            <a:r>
              <a:rPr lang="en-US" sz="2200" dirty="0"/>
              <a:t>),</a:t>
            </a:r>
            <a:br>
              <a:rPr lang="en-US" sz="2200" dirty="0"/>
            </a:br>
            <a:r>
              <a:rPr lang="en-US" sz="2200" dirty="0"/>
              <a:t>then we could fine the target easily.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u="sng" dirty="0"/>
              <a:t>Q</a:t>
            </a:r>
            <a:r>
              <a:rPr lang="en-US" sz="2200" dirty="0"/>
              <a:t>: How?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u="sng" dirty="0"/>
              <a:t>A</a:t>
            </a:r>
            <a:r>
              <a:rPr lang="en-US" sz="2200" dirty="0"/>
              <a:t>: If </a:t>
            </a:r>
            <a:r>
              <a:rPr lang="en-US" sz="2200" dirty="0" err="1"/>
              <a:t>dist</a:t>
            </a:r>
            <a:r>
              <a:rPr lang="en-US" sz="2200" dirty="0"/>
              <a:t>(current, target) = 10, then one of the neighbors of current has </a:t>
            </a:r>
            <a:r>
              <a:rPr lang="en-US" sz="2200" dirty="0" err="1"/>
              <a:t>dist</a:t>
            </a:r>
            <a:r>
              <a:rPr lang="en-US" sz="2200" dirty="0"/>
              <a:t>(</a:t>
            </a:r>
            <a:r>
              <a:rPr lang="en-US" sz="2200" dirty="0" err="1"/>
              <a:t>neighbour</a:t>
            </a:r>
            <a:r>
              <a:rPr lang="en-US" sz="2200" dirty="0"/>
              <a:t>, target) = 9.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Move to that </a:t>
            </a:r>
            <a:r>
              <a:rPr lang="en-US" sz="2200" dirty="0" err="1"/>
              <a:t>neighbour</a:t>
            </a:r>
            <a:r>
              <a:rPr lang="en-US" sz="2200" dirty="0"/>
              <a:t>, and now look for a vertex with </a:t>
            </a:r>
            <a:r>
              <a:rPr lang="en-US" sz="2200" dirty="0" err="1"/>
              <a:t>dist</a:t>
            </a:r>
            <a:r>
              <a:rPr lang="en-US" sz="2200" dirty="0"/>
              <a:t>=8.</a:t>
            </a:r>
          </a:p>
        </p:txBody>
      </p:sp>
    </p:spTree>
    <p:extLst>
      <p:ext uri="{BB962C8B-B14F-4D97-AF65-F5344CB8AC3E}">
        <p14:creationId xmlns:p14="http://schemas.microsoft.com/office/powerpoint/2010/main" val="1901754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A* algorithm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A* - an algorithm that uses estimated distance to a target.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u="sng" dirty="0"/>
              <a:t>Fact</a:t>
            </a:r>
            <a:r>
              <a:rPr lang="en-US" sz="2200" dirty="0"/>
              <a:t>: even if we don’t know the distance exactly, A* can find a target faster than BFS/DFS.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Intuitively we can compare between BFS, DFS and A* as follows: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BFS – uses queue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DFS – uses stack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A* – uses a priority queue</a:t>
            </a:r>
          </a:p>
          <a:p>
            <a:pPr>
              <a:defRPr/>
            </a:pPr>
            <a:r>
              <a:rPr lang="en-US" sz="2200" dirty="0"/>
              <a:t>	with cost = distance so far + estimated distance to the target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031055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Some tips for the project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spcAft>
                <a:spcPts val="800"/>
              </a:spcAft>
              <a:buFont typeface="+mj-lt"/>
              <a:buAutoNum type="arabicPeriod"/>
              <a:defRPr/>
            </a:pPr>
            <a:r>
              <a:rPr lang="en-US" sz="1800" dirty="0"/>
              <a:t>For </a:t>
            </a:r>
            <a:r>
              <a:rPr lang="en-US" sz="1800" u="sng" dirty="0" err="1"/>
              <a:t>OpenQueue</a:t>
            </a:r>
            <a:r>
              <a:rPr lang="en-US" sz="1800" dirty="0"/>
              <a:t> use Priority Queue ordering vertices by f(v), min goes out first.</a:t>
            </a:r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  <a:defRPr/>
            </a:pPr>
            <a:r>
              <a:rPr lang="en-US" sz="1800" u="sng" dirty="0"/>
              <a:t>For </a:t>
            </a:r>
            <a:r>
              <a:rPr lang="en-US" sz="1800" u="sng" dirty="0" err="1"/>
              <a:t>ClosedSet</a:t>
            </a:r>
            <a:r>
              <a:rPr lang="en-US" sz="1800" dirty="0"/>
              <a:t> use a HashSet. </a:t>
            </a:r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  <a:defRPr/>
            </a:pPr>
            <a:endParaRPr lang="en-US" sz="1800" dirty="0"/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  <a:defRPr/>
            </a:pPr>
            <a:r>
              <a:rPr lang="en-US" sz="1800" dirty="0"/>
              <a:t>Start with the most basic implementation of the games.</a:t>
            </a:r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  <a:defRPr/>
            </a:pPr>
            <a:endParaRPr lang="en-US" sz="1800" dirty="0"/>
          </a:p>
          <a:p>
            <a:pPr marL="342900" indent="-342900">
              <a:spcAft>
                <a:spcPts val="800"/>
              </a:spcAft>
              <a:buAutoNum type="arabicPeriod"/>
              <a:defRPr/>
            </a:pPr>
            <a:r>
              <a:rPr lang="en-US" sz="1800" dirty="0"/>
              <a:t>Some of you will probably see </a:t>
            </a:r>
            <a:r>
              <a:rPr lang="en-US" sz="1800" dirty="0" err="1"/>
              <a:t>OutOfMemoryError</a:t>
            </a:r>
            <a:r>
              <a:rPr lang="en-US" sz="1800" dirty="0"/>
              <a:t>. Try saving the memory in the representation of the board</a:t>
            </a:r>
          </a:p>
          <a:p>
            <a:pPr marL="342900" indent="-342900">
              <a:spcAft>
                <a:spcPts val="800"/>
              </a:spcAft>
              <a:buAutoNum type="arabicPeriod"/>
              <a:defRPr/>
            </a:pPr>
            <a:r>
              <a:rPr lang="en-US" sz="1800" dirty="0"/>
              <a:t>The board in 6x6, so you can store (</a:t>
            </a:r>
            <a:r>
              <a:rPr lang="en-US" sz="1800" dirty="0" err="1"/>
              <a:t>x,y,direction</a:t>
            </a:r>
            <a:r>
              <a:rPr lang="en-US" sz="1800" dirty="0"/>
              <a:t>) of each car in a single byte (8 bits)</a:t>
            </a:r>
          </a:p>
          <a:p>
            <a:pPr marL="342900" indent="-342900">
              <a:spcAft>
                <a:spcPts val="800"/>
              </a:spcAft>
              <a:buAutoNum type="arabicPeriod"/>
              <a:defRPr/>
            </a:pPr>
            <a:r>
              <a:rPr lang="en-US" sz="1800" dirty="0"/>
              <a:t>Write a method that converts (</a:t>
            </a:r>
            <a:r>
              <a:rPr lang="en-US" sz="1800" dirty="0" err="1"/>
              <a:t>x,y</a:t>
            </a:r>
            <a:r>
              <a:rPr lang="en-US" sz="1800" dirty="0"/>
              <a:t>, </a:t>
            </a:r>
            <a:r>
              <a:rPr lang="en-US" sz="1800" dirty="0" err="1"/>
              <a:t>dir</a:t>
            </a:r>
            <a:r>
              <a:rPr lang="en-US" sz="1800" dirty="0"/>
              <a:t>) to one byte and back.</a:t>
            </a:r>
          </a:p>
          <a:p>
            <a:pPr>
              <a:spcAft>
                <a:spcPts val="800"/>
              </a:spcAft>
              <a:defRPr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012086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Some tips for the project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spcAft>
                <a:spcPts val="800"/>
              </a:spcAft>
              <a:buAutoNum type="arabicPeriod"/>
              <a:defRPr/>
            </a:pPr>
            <a:r>
              <a:rPr lang="en-US" sz="1800" dirty="0"/>
              <a:t>Try tweaking A* a bit. For example, don’t move nodes from </a:t>
            </a:r>
            <a:r>
              <a:rPr lang="en-US" sz="1800" dirty="0" err="1"/>
              <a:t>closedSet</a:t>
            </a:r>
            <a:r>
              <a:rPr lang="en-US" sz="1800" dirty="0"/>
              <a:t> back to open.</a:t>
            </a:r>
          </a:p>
          <a:p>
            <a:pPr marL="342900" indent="-342900">
              <a:spcAft>
                <a:spcPts val="800"/>
              </a:spcAft>
              <a:buAutoNum type="arabicPeriod"/>
              <a:defRPr/>
            </a:pPr>
            <a:endParaRPr lang="en-US" sz="1800" dirty="0"/>
          </a:p>
          <a:p>
            <a:pPr marL="342900" indent="-342900">
              <a:spcAft>
                <a:spcPts val="800"/>
              </a:spcAft>
              <a:buAutoNum type="arabicPeriod"/>
              <a:defRPr/>
            </a:pPr>
            <a:r>
              <a:rPr lang="en-US" sz="1800" dirty="0"/>
              <a:t>Start with simple (very fast) heuristic functions.</a:t>
            </a:r>
          </a:p>
          <a:p>
            <a:pPr marL="342900" indent="-342900">
              <a:spcAft>
                <a:spcPts val="800"/>
              </a:spcAft>
              <a:buAutoNum type="arabicPeriod"/>
              <a:defRPr/>
            </a:pPr>
            <a:r>
              <a:rPr lang="en-US" sz="1800" dirty="0"/>
              <a:t>See what happens when you take h(v)=0</a:t>
            </a:r>
          </a:p>
          <a:p>
            <a:pPr marL="342900" indent="-342900">
              <a:spcAft>
                <a:spcPts val="800"/>
              </a:spcAft>
              <a:buAutoNum type="arabicPeriod"/>
              <a:defRPr/>
            </a:pPr>
            <a:r>
              <a:rPr lang="en-US" sz="1800" dirty="0"/>
              <a:t>Think of more complicated heuristics later</a:t>
            </a:r>
          </a:p>
          <a:p>
            <a:pPr marL="342900" indent="-342900">
              <a:spcAft>
                <a:spcPts val="800"/>
              </a:spcAft>
              <a:buAutoNum type="arabicPeriod"/>
              <a:defRPr/>
            </a:pPr>
            <a:endParaRPr lang="en-US" sz="1800" dirty="0"/>
          </a:p>
          <a:p>
            <a:pPr marL="342900" indent="-342900">
              <a:spcAft>
                <a:spcPts val="800"/>
              </a:spcAft>
              <a:buAutoNum type="arabicPeriod"/>
              <a:defRPr/>
            </a:pPr>
            <a:endParaRPr lang="en-US" sz="1800" dirty="0"/>
          </a:p>
          <a:p>
            <a:pPr marL="342900" indent="-342900">
              <a:spcAft>
                <a:spcPts val="800"/>
              </a:spcAft>
              <a:buAutoNum type="arabicPeriod"/>
              <a:defRPr/>
            </a:pPr>
            <a:r>
              <a:rPr lang="en-US" sz="1800" dirty="0"/>
              <a:t>Implement </a:t>
            </a:r>
            <a:r>
              <a:rPr lang="en-US" sz="1800" dirty="0" err="1"/>
              <a:t>hashCode</a:t>
            </a:r>
            <a:r>
              <a:rPr lang="en-US" sz="1800" dirty="0"/>
              <a:t>() for your nodes, and use them to quickly to check if two vertices are equal.</a:t>
            </a:r>
          </a:p>
          <a:p>
            <a:pPr marL="342900" indent="-342900">
              <a:spcAft>
                <a:spcPts val="800"/>
              </a:spcAft>
              <a:buAutoNum type="arabicPeriod"/>
              <a:defRPr/>
            </a:pPr>
            <a:r>
              <a:rPr lang="en-US" sz="1800" dirty="0"/>
              <a:t>Consider computing hash in the constructor and just return the value in </a:t>
            </a:r>
            <a:r>
              <a:rPr lang="en-US" sz="1800" dirty="0" err="1"/>
              <a:t>hashCode</a:t>
            </a:r>
            <a:r>
              <a:rPr lang="en-US" sz="1800" dirty="0"/>
              <a:t>().</a:t>
            </a:r>
            <a:br>
              <a:rPr lang="en-US" sz="1800" dirty="0"/>
            </a:br>
            <a:endParaRPr lang="en-US" sz="1800" dirty="0"/>
          </a:p>
          <a:p>
            <a:pPr marL="342900" indent="-342900">
              <a:spcAft>
                <a:spcPts val="800"/>
              </a:spcAft>
              <a:buAutoNum type="arabicPeriod"/>
              <a:defRPr/>
            </a:pPr>
            <a:r>
              <a:rPr lang="en-US" sz="1800" dirty="0"/>
              <a:t>Don’t postpone it. If you haven’t started yet, start working on it today!</a:t>
            </a:r>
          </a:p>
          <a:p>
            <a:pPr marL="342900" indent="-342900">
              <a:spcAft>
                <a:spcPts val="800"/>
              </a:spcAft>
              <a:buAutoNum type="arabicPeriod"/>
              <a:defRPr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401719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481</TotalTime>
  <Words>449</Words>
  <Application>Microsoft Office PowerPoint</Application>
  <PresentationFormat>Custom</PresentationFormat>
  <Paragraphs>54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Albany</vt:lpstr>
      <vt:lpstr>Arial</vt:lpstr>
      <vt:lpstr>Calibri</vt:lpstr>
      <vt:lpstr>Times New Roman</vt:lpstr>
      <vt:lpstr>water</vt:lpstr>
      <vt:lpstr>lyt blackandwhite</vt:lpstr>
      <vt:lpstr>PowerPoint Presentation</vt:lpstr>
      <vt:lpstr>Final project</vt:lpstr>
      <vt:lpstr>PowerPoint Presentation</vt:lpstr>
      <vt:lpstr>A* algorithm</vt:lpstr>
      <vt:lpstr>A* algorithm</vt:lpstr>
      <vt:lpstr>Some tips for the project</vt:lpstr>
      <vt:lpstr>Some tips for the project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Igor</dc:creator>
  <cp:lastModifiedBy>Igor</cp:lastModifiedBy>
  <cp:revision>464</cp:revision>
  <dcterms:created xsi:type="dcterms:W3CDTF">2021-03-15T04:26:57Z</dcterms:created>
  <dcterms:modified xsi:type="dcterms:W3CDTF">2021-03-19T19:31:25Z</dcterms:modified>
</cp:coreProperties>
</file>