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handoutMasterIdLst>
    <p:handoutMasterId r:id="rId30"/>
  </p:handoutMasterIdLst>
  <p:sldIdLst>
    <p:sldId id="256" r:id="rId4"/>
    <p:sldId id="497" r:id="rId5"/>
    <p:sldId id="317" r:id="rId6"/>
    <p:sldId id="502" r:id="rId7"/>
    <p:sldId id="318" r:id="rId8"/>
    <p:sldId id="319" r:id="rId9"/>
    <p:sldId id="320" r:id="rId10"/>
    <p:sldId id="321" r:id="rId11"/>
    <p:sldId id="322" r:id="rId12"/>
    <p:sldId id="494" r:id="rId13"/>
    <p:sldId id="503" r:id="rId14"/>
    <p:sldId id="504" r:id="rId15"/>
    <p:sldId id="505" r:id="rId16"/>
    <p:sldId id="506" r:id="rId17"/>
    <p:sldId id="531" r:id="rId18"/>
    <p:sldId id="507" r:id="rId19"/>
    <p:sldId id="508" r:id="rId20"/>
    <p:sldId id="509" r:id="rId21"/>
    <p:sldId id="510" r:id="rId22"/>
    <p:sldId id="511" r:id="rId23"/>
    <p:sldId id="512" r:id="rId24"/>
    <p:sldId id="513" r:id="rId25"/>
    <p:sldId id="514" r:id="rId26"/>
    <p:sldId id="515" r:id="rId27"/>
    <p:sldId id="408" r:id="rId2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6B103E-EB2F-4C5D-ADA7-1F6DAA01719B}" v="549" dt="2022-02-08T02:17:45.5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57" d="100"/>
          <a:sy n="57" d="100"/>
        </p:scale>
        <p:origin x="13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E76B103E-EB2F-4C5D-ADA7-1F6DAA01719B}"/>
    <pc:docChg chg="undo custSel addSld delSld modSld">
      <pc:chgData name="Igor Shinkar" userId="db6eb1b41a9778dd" providerId="LiveId" clId="{E76B103E-EB2F-4C5D-ADA7-1F6DAA01719B}" dt="2022-02-08T05:14:52.661" v="958" actId="4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075978804" sldId="516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271337016" sldId="517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504271710" sldId="518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351630619" sldId="519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654297623" sldId="520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341080808" sldId="521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76742308" sldId="522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2234800157" sldId="523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3789549674" sldId="524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80572604" sldId="525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008905725" sldId="526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02476098" sldId="527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70397675" sldId="528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96976967" sldId="529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4098564237" sldId="530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del mod">
        <pc:chgData name="Igor Shinkar" userId="db6eb1b41a9778dd" providerId="LiveId" clId="{E76B103E-EB2F-4C5D-ADA7-1F6DAA01719B}" dt="2022-02-08T05:14:52.661" v="958" actId="4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862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974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842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597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27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374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33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6511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3077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62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7,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08" y="4822070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199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 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1931128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2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200" baseline="33000" dirty="0"/>
              <a:t>6</a:t>
            </a:r>
            <a:r>
              <a:rPr lang="de-DE" altLang="en-US" sz="2200" dirty="0"/>
              <a:t> + 100N		</a:t>
            </a:r>
            <a:r>
              <a:rPr lang="en-US" altLang="en-US" sz="2200" dirty="0"/>
              <a:t> 	-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  <a:endParaRPr lang="de-DE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200" baseline="33000" dirty="0"/>
              <a:t>2	</a:t>
            </a:r>
            <a:r>
              <a:rPr lang="en-US" altLang="en-US" sz="2200" dirty="0"/>
              <a:t> 	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log(N))</a:t>
            </a:r>
            <a:endParaRPr lang="en-US" altLang="en-US" sz="2200" baseline="330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2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200" baseline="33000" dirty="0"/>
              <a:t>8		</a:t>
            </a:r>
            <a:r>
              <a:rPr lang="en-US" altLang="en-US" sz="2200" dirty="0"/>
              <a:t>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200" baseline="33000" dirty="0"/>
              <a:t>15</a:t>
            </a:r>
            <a:r>
              <a:rPr lang="en-US" altLang="en-US" sz="2200" dirty="0"/>
              <a:t>			</a:t>
            </a:r>
            <a:r>
              <a:rPr lang="en-US" altLang="en-US" sz="2200" baseline="33000" dirty="0"/>
              <a:t>	</a:t>
            </a:r>
            <a:r>
              <a:rPr lang="en-US" altLang="en-US" sz="2200" dirty="0"/>
              <a:t>-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200" baseline="33000" dirty="0"/>
              <a:t>N		</a:t>
            </a:r>
            <a:r>
              <a:rPr lang="en-US" altLang="en-US" sz="2200" dirty="0"/>
              <a:t>- O(4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  <p:extLst>
      <p:ext uri="{BB962C8B-B14F-4D97-AF65-F5344CB8AC3E}">
        <p14:creationId xmlns:p14="http://schemas.microsoft.com/office/powerpoint/2010/main" val="243106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Prove</a:t>
            </a:r>
            <a:r>
              <a:rPr lang="en-US" altLang="en-US" sz="2200" dirty="0"/>
              <a:t>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 for large enough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N = 10</a:t>
            </a:r>
            <a:r>
              <a:rPr lang="en-US" altLang="en-US" sz="2200" baseline="30000" dirty="0"/>
              <a:t>30</a:t>
            </a:r>
            <a:r>
              <a:rPr lang="en-US" altLang="en-US" sz="2200" dirty="0"/>
              <a:t>, then this holds.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(log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= 30</a:t>
            </a:r>
            <a:r>
              <a:rPr lang="en-US" altLang="en-US" sz="2200" baseline="30000" dirty="0"/>
              <a:t>15 </a:t>
            </a:r>
            <a:r>
              <a:rPr lang="en-US" altLang="en-US" sz="2200" dirty="0"/>
              <a:t> &lt; 100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= (10</a:t>
            </a:r>
            <a:r>
              <a:rPr lang="en-US" altLang="en-US" sz="2200" baseline="30000" dirty="0"/>
              <a:t>2</a:t>
            </a:r>
            <a:r>
              <a:rPr lang="en-US" altLang="en-US" sz="2200" dirty="0"/>
              <a:t>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= 10</a:t>
            </a:r>
            <a:r>
              <a:rPr lang="en-US" altLang="en-US" sz="2200" baseline="30000" dirty="0"/>
              <a:t>30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HW: do it for all N&gt;10</a:t>
            </a:r>
            <a:r>
              <a:rPr lang="en-US" altLang="en-US" sz="2200" baseline="30000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17448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 algorithms</a:t>
            </a:r>
          </a:p>
        </p:txBody>
      </p:sp>
    </p:spTree>
    <p:extLst>
      <p:ext uri="{BB962C8B-B14F-4D97-AF65-F5344CB8AC3E}">
        <p14:creationId xmlns:p14="http://schemas.microsoft.com/office/powerpoint/2010/main" val="389222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89192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427532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35135381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2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2 is due by February 18,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https://www.cs.sfu.ca/~ishinkar/teaching/spring22/cmpt125/assignments.html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./test_assignment2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assignment is more challenging than assignment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Start working on it earlier.</a:t>
            </a:r>
          </a:p>
        </p:txBody>
      </p:sp>
    </p:spTree>
    <p:extLst>
      <p:ext uri="{BB962C8B-B14F-4D97-AF65-F5344CB8AC3E}">
        <p14:creationId xmlns:p14="http://schemas.microsoft.com/office/powerpoint/2010/main" val="347559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83377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recursive/non-recursive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binary_search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recursive/non-recursive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linear_search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5762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00443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 = 0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i+1)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return sum;</a:t>
            </a:r>
          </a:p>
          <a:p>
            <a:r>
              <a:rPr lang="en-US" altLang="en-US" sz="2200" dirty="0"/>
              <a:t>Use O() notation to express the running time. 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O(N)</a:t>
            </a:r>
          </a:p>
          <a:p>
            <a:r>
              <a:rPr lang="en-US" altLang="en-US" sz="2200" dirty="0"/>
              <a:t>Rewrite the function so that the running time is O(1).</a:t>
            </a:r>
          </a:p>
          <a:p>
            <a:r>
              <a:rPr lang="en-US" altLang="en-US" sz="2200" u="sng" dirty="0"/>
              <a:t>A</a:t>
            </a:r>
            <a:r>
              <a:rPr lang="en-US" altLang="en-US" sz="2200" dirty="0"/>
              <a:t>: This is the sum of arithmetic progression.</a:t>
            </a:r>
            <a:br>
              <a:rPr lang="en-US" altLang="en-US" sz="2200" dirty="0"/>
            </a:br>
            <a:r>
              <a:rPr lang="en-US" altLang="en-US" sz="2200" dirty="0"/>
              <a:t>			This is equal to 1+2+3+…+(N-1) = N*(N-1)/2</a:t>
            </a:r>
          </a:p>
        </p:txBody>
      </p:sp>
    </p:spTree>
    <p:extLst>
      <p:ext uri="{BB962C8B-B14F-4D97-AF65-F5344CB8AC3E}">
        <p14:creationId xmlns:p14="http://schemas.microsoft.com/office/powerpoint/2010/main" val="349357434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E681D2-F40E-4053-A5B4-FDC447CD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710" y="4474929"/>
            <a:ext cx="6687401" cy="788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</a:t>
            </a:r>
            <a:r>
              <a:rPr lang="de-DE" altLang="en-US" sz="2200" i="1" dirty="0">
                <a:solidFill>
                  <a:srgbClr val="002060"/>
                </a:solidFill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N-&gt;infty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f(N)/g(N) &lt; infinity.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2351</TotalTime>
  <Words>2649</Words>
  <Application>Microsoft Office PowerPoint</Application>
  <PresentationFormat>Custom</PresentationFormat>
  <Paragraphs>213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Albany</vt:lpstr>
      <vt:lpstr>Arial</vt:lpstr>
      <vt:lpstr>Calibri</vt:lpstr>
      <vt:lpstr>Times New Roman</vt:lpstr>
      <vt:lpstr>water</vt:lpstr>
      <vt:lpstr>lyt blackandwhite</vt:lpstr>
      <vt:lpstr>Office Theme</vt:lpstr>
      <vt:lpstr>PowerPoint Presentation</vt:lpstr>
      <vt:lpstr>Assignment 2</vt:lpstr>
      <vt:lpstr>PowerPoint Presentation</vt:lpstr>
      <vt:lpstr>Three examples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  <vt:lpstr>Big-O notation -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824</cp:revision>
  <dcterms:created xsi:type="dcterms:W3CDTF">2017-07-19T12:15:02Z</dcterms:created>
  <dcterms:modified xsi:type="dcterms:W3CDTF">2022-02-08T05:14:53Z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