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0"/>
  </p:notesMasterIdLst>
  <p:sldIdLst>
    <p:sldId id="256" r:id="rId3"/>
    <p:sldId id="375" r:id="rId4"/>
    <p:sldId id="362" r:id="rId5"/>
    <p:sldId id="376" r:id="rId6"/>
    <p:sldId id="378" r:id="rId7"/>
    <p:sldId id="374" r:id="rId8"/>
    <p:sldId id="379" r:id="rId9"/>
    <p:sldId id="380" r:id="rId10"/>
    <p:sldId id="363" r:id="rId11"/>
    <p:sldId id="316" r:id="rId12"/>
    <p:sldId id="333" r:id="rId13"/>
    <p:sldId id="381" r:id="rId14"/>
    <p:sldId id="347" r:id="rId15"/>
    <p:sldId id="334" r:id="rId16"/>
    <p:sldId id="338" r:id="rId17"/>
    <p:sldId id="335" r:id="rId18"/>
    <p:sldId id="339" r:id="rId19"/>
    <p:sldId id="358" r:id="rId20"/>
    <p:sldId id="337" r:id="rId21"/>
    <p:sldId id="349" r:id="rId22"/>
    <p:sldId id="348" r:id="rId23"/>
    <p:sldId id="341" r:id="rId24"/>
    <p:sldId id="344" r:id="rId25"/>
    <p:sldId id="345" r:id="rId26"/>
    <p:sldId id="342" r:id="rId27"/>
    <p:sldId id="343" r:id="rId28"/>
    <p:sldId id="291" r:id="rId2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822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109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537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92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92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54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74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08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08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March 2,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One last problem on sorting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Given an array A=[4,3,6,1,2,5] we perform Insertion Sort on it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</a:t>
            </a:r>
            <a:r>
              <a:rPr lang="de-DE" altLang="en-US" sz="2000" dirty="0" smtClean="0"/>
              <a:t>4: [4,3,6,1,2,5]: </a:t>
            </a:r>
            <a:r>
              <a:rPr lang="de-DE" altLang="en-US" sz="2000" dirty="0"/>
              <a:t>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3</a:t>
            </a:r>
            <a:r>
              <a:rPr lang="de-DE" altLang="en-US" sz="2000" dirty="0" smtClean="0"/>
              <a:t>: [</a:t>
            </a:r>
            <a:r>
              <a:rPr lang="de-DE" altLang="en-US" sz="2000" dirty="0"/>
              <a:t>3,4,6,1,2,5</a:t>
            </a:r>
            <a:r>
              <a:rPr lang="de-DE" altLang="en-US" sz="2000" dirty="0" smtClean="0"/>
              <a:t>]: 1 </a:t>
            </a:r>
            <a:r>
              <a:rPr lang="de-DE" altLang="en-US" sz="2000" dirty="0"/>
              <a:t>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</a:t>
            </a:r>
            <a:r>
              <a:rPr lang="de-DE" altLang="en-US" sz="2000" dirty="0" smtClean="0"/>
              <a:t>6: [</a:t>
            </a:r>
            <a:r>
              <a:rPr lang="de-DE" altLang="en-US" sz="2000" dirty="0"/>
              <a:t>3,4,6,1,2,5</a:t>
            </a:r>
            <a:r>
              <a:rPr lang="de-DE" altLang="en-US" sz="2000" dirty="0" smtClean="0"/>
              <a:t>]: </a:t>
            </a:r>
            <a:r>
              <a:rPr lang="de-DE" altLang="en-US" sz="2000" dirty="0"/>
              <a:t>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</a:t>
            </a:r>
            <a:r>
              <a:rPr lang="de-DE" altLang="en-US" sz="2000" dirty="0" smtClean="0"/>
              <a:t>1: [1,3,4,6,2,5]: 3 </a:t>
            </a:r>
            <a:r>
              <a:rPr lang="de-DE" altLang="en-US" sz="2000" dirty="0"/>
              <a:t>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2</a:t>
            </a:r>
            <a:r>
              <a:rPr lang="de-DE" altLang="en-US" sz="2000" dirty="0" smtClean="0"/>
              <a:t>: </a:t>
            </a:r>
            <a:r>
              <a:rPr lang="de-DE" altLang="en-US" sz="2000" dirty="0"/>
              <a:t>[</a:t>
            </a:r>
            <a:r>
              <a:rPr lang="de-DE" altLang="en-US" sz="2000" dirty="0" smtClean="0"/>
              <a:t>1,2,3,4,6,5]: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</a:t>
            </a:r>
            <a:r>
              <a:rPr lang="de-DE" altLang="en-US" sz="2000" dirty="0" smtClean="0"/>
              <a:t>5: </a:t>
            </a:r>
            <a:r>
              <a:rPr lang="de-DE" altLang="en-US" sz="2000" dirty="0"/>
              <a:t>[</a:t>
            </a:r>
            <a:r>
              <a:rPr lang="de-DE" altLang="en-US" sz="2000" dirty="0" smtClean="0"/>
              <a:t>1,2,3,4,5,6]: </a:t>
            </a:r>
            <a:r>
              <a:rPr lang="de-DE" altLang="en-US" sz="2000" dirty="0"/>
              <a:t>1 </a:t>
            </a:r>
            <a:r>
              <a:rPr lang="de-DE" altLang="en-US" sz="2000" dirty="0" smtClean="0"/>
              <a:t>swaps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u="sng" dirty="0" smtClean="0"/>
              <a:t>Problem</a:t>
            </a:r>
            <a:r>
              <a:rPr lang="de-DE" altLang="en-US" sz="2000" dirty="0" smtClean="0"/>
              <a:t>: Write an algorithm that gets an array s[0...n-1],</a:t>
            </a:r>
            <a:br>
              <a:rPr lang="de-DE" altLang="en-US" sz="2000" dirty="0" smtClean="0"/>
            </a:br>
            <a:r>
              <a:rPr lang="de-DE" altLang="en-US" sz="2000" dirty="0" smtClean="0"/>
              <a:t>and outputs an array A with a permutation of {1...n} such that when running InsertionSort on A the insertion sort makes s[i] swaps in the i‘th iteration.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What is the running time of your algorithm?</a:t>
            </a:r>
            <a:endParaRPr lang="de-DE" altLang="en-US" sz="2000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3592512" y="2332037"/>
            <a:ext cx="228600" cy="27432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735512" y="2941637"/>
            <a:ext cx="4038600" cy="6858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 smtClean="0">
                <a:solidFill>
                  <a:schemeClr val="tx1"/>
                </a:solidFill>
              </a:rPr>
              <a:t>Look at the </a:t>
            </a:r>
            <a:r>
              <a:rPr lang="de-DE" altLang="en-US" dirty="0">
                <a:solidFill>
                  <a:schemeClr val="tx1"/>
                </a:solidFill>
              </a:rPr>
              <a:t>number of </a:t>
            </a:r>
            <a:r>
              <a:rPr lang="de-DE" altLang="en-US" dirty="0" smtClean="0">
                <a:solidFill>
                  <a:schemeClr val="tx1"/>
                </a:solidFill>
              </a:rPr>
              <a:t>swaps</a:t>
            </a:r>
            <a:br>
              <a:rPr lang="de-DE" altLang="en-US" dirty="0" smtClean="0">
                <a:solidFill>
                  <a:schemeClr val="tx1"/>
                </a:solidFill>
              </a:rPr>
            </a:br>
            <a:r>
              <a:rPr lang="de-DE" altLang="en-US" dirty="0" smtClean="0">
                <a:solidFill>
                  <a:schemeClr val="tx1"/>
                </a:solidFill>
              </a:rPr>
              <a:t>as an array </a:t>
            </a:r>
            <a:r>
              <a:rPr lang="de-DE" altLang="en-US" dirty="0">
                <a:solidFill>
                  <a:schemeClr val="tx1"/>
                </a:solidFill>
              </a:rPr>
              <a:t>s[0...5] with s[i]≤i for all </a:t>
            </a:r>
            <a:r>
              <a:rPr lang="de-DE" altLang="en-US" dirty="0" smtClean="0">
                <a:solidFill>
                  <a:schemeClr val="tx1"/>
                </a:solidFill>
              </a:rPr>
              <a:t>i</a:t>
            </a:r>
            <a:endParaRPr lang="de-DE" alt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802312" y="6151177"/>
            <a:ext cx="10668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 smtClean="0">
                <a:solidFill>
                  <a:schemeClr val="tx1"/>
                </a:solidFill>
              </a:rPr>
              <a:t>O(n</a:t>
            </a:r>
            <a:r>
              <a:rPr lang="de-DE" altLang="en-US" baseline="30000" dirty="0" smtClean="0">
                <a:solidFill>
                  <a:schemeClr val="tx1"/>
                </a:solidFill>
              </a:rPr>
              <a:t>2</a:t>
            </a:r>
            <a:r>
              <a:rPr lang="de-DE" altLang="en-US" dirty="0" smtClean="0">
                <a:solidFill>
                  <a:schemeClr val="tx1"/>
                </a:solidFill>
              </a:rPr>
              <a:t>)?</a:t>
            </a:r>
            <a:endParaRPr lang="de-DE" alt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945312" y="6151177"/>
            <a:ext cx="16002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 smtClean="0">
                <a:solidFill>
                  <a:schemeClr val="tx1"/>
                </a:solidFill>
              </a:rPr>
              <a:t>O(n log(n))?</a:t>
            </a:r>
            <a:endParaRPr lang="de-DE" alt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8616665" y="6151177"/>
            <a:ext cx="959135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 smtClean="0">
                <a:solidFill>
                  <a:schemeClr val="tx1"/>
                </a:solidFill>
              </a:rPr>
              <a:t>O(n)?</a:t>
            </a:r>
            <a:endParaRPr lang="de-DE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Linked List</a:t>
            </a:r>
            <a:br>
              <a:rPr lang="de-DE" altLang="en-US" sz="2000" dirty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9628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663646"/>
              </p:ext>
            </p:extLst>
          </p:nvPr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27088"/>
              </p:ext>
            </p:extLst>
          </p:nvPr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19744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16247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78400"/>
              </p:ext>
            </p:extLst>
          </p:nvPr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97947"/>
              </p:ext>
            </p:extLst>
          </p:nvPr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A bunch of random announcements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559955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Midterm exam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 hope to have the grades ready by next Modnday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exams are scanned and are on crowdmark 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Once the exams are graded, you will receive link to crowdmark with some comments on your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other section is doing the midterm on Friday.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do not discuss the questions from the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midterm, so that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that you are competing against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couldn‘t be a competition. You are obviously better...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45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 is scheduled for April 26 at 7pm-10pm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buy warm sleeping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bags.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sleeping in the buildings, and it gets cold outside at night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37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 err="1" smtClean="0"/>
              <a:t>chegg</a:t>
            </a:r>
            <a:r>
              <a:rPr lang="en-US" dirty="0" smtClean="0"/>
              <a:t>/</a:t>
            </a:r>
            <a:r>
              <a:rPr lang="en-US" dirty="0" err="1" smtClean="0"/>
              <a:t>bartleby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not use chegg.com or bartleby.com or any of those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prohibited.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trusting a company whose business model is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cheating with your private info (name, address, credit card).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 of the “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 on these websites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clowns.</a:t>
            </a:r>
          </a:p>
          <a:p>
            <a:pPr marL="0" indent="0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60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March 11, 23:59</a:t>
            </a:r>
          </a:p>
          <a:p>
            <a:pPr marL="0" indent="0"/>
            <a:r>
              <a:rPr lang="de-DE" sz="1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://www.cs.sfu.ca/~</a:t>
            </a:r>
            <a:r>
              <a:rPr lang="de-DE" sz="1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ishinkar/teaching/spring22/cmpt125/assignments.html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need to submit one file to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Coursys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assignment3.c</a:t>
            </a:r>
            <a:endParaRPr lang="de-DE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./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test_assignment3</a:t>
            </a:r>
          </a:p>
          <a:p>
            <a:r>
              <a:rPr lang="de-DE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Sorting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 pointers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operations on array (find, map, reduce)</a:t>
            </a:r>
          </a:p>
          <a:p>
            <a:pPr marL="0" indent="0"/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DO NOT USE CHEGG/BARTLEBY</a:t>
            </a:r>
          </a:p>
        </p:txBody>
      </p:sp>
    </p:spTree>
    <p:extLst>
      <p:ext uri="{BB962C8B-B14F-4D97-AF65-F5344CB8AC3E}">
        <p14:creationId xmlns:p14="http://schemas.microsoft.com/office/powerpoint/2010/main" val="7528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 smtClean="0"/>
              <a:t>Survey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225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 all for doing the survey</a:t>
            </a: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class is really complicated/high compared to CMPT120 / C is more difficult than Python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agree. That is by design. This is essentially the same course for 4 years</a:t>
            </a:r>
            <a:b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CMPT120 is a very soft intro to CS, and could be taught in high school.</a:t>
            </a:r>
            <a:b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CMPT125 is (closer to) a university level course. </a:t>
            </a:r>
            <a:b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See similar courses at MIT / Princeton / </a:t>
            </a: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Stanford</a:t>
            </a:r>
            <a:b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go over the code too quickly.</a:t>
            </a:r>
          </a:p>
          <a:p>
            <a:pPr marL="285750" indent="-285750">
              <a:lnSpc>
                <a:spcPct val="100000"/>
              </a:lnSpc>
              <a:spcAft>
                <a:spcPts val="225"/>
              </a:spcAft>
              <a:buFontTx/>
              <a:buChar char="-"/>
            </a:pP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Noted. I’ll try to go over it slower</a:t>
            </a: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endParaRPr lang="en-US" sz="1600" i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don’t think big-O is useful. We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should be learning more practical programming instead, since that is what we all will be doing as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careers. </a:t>
            </a: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Not correct. Some of you will need to understand big-O notation.</a:t>
            </a:r>
            <a:b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You will (most likely) need it to pass an interview at Google/Facebook/Amazon.</a:t>
            </a:r>
            <a:b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It’s a degree in CS, not in C/Python. Computer Science is more than just coding. </a:t>
            </a:r>
            <a:b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i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labs don’t look very useful. I can just do them from home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Aft>
                <a:spcPts val="225"/>
              </a:spcAft>
            </a:pP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 agree. You can, but keep </a:t>
            </a: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mind </a:t>
            </a:r>
            <a:r>
              <a:rPr lang="en-US" sz="16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lab exam.</a:t>
            </a:r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65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Lab exam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minutes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during your lab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 coding questions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(very little time to do anything complicated)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format as assignments - you get signatures of functions +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some test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cases, and need to implement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functions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lab exams from last year.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must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be in CSIL. Can't do it from home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may use internet (but it might be more distracting than helpful)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Make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sure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code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compiles with the provided </a:t>
            </a:r>
            <a:r>
              <a:rPr 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makefile in CSIL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://missing.csail.mit.edu</a:t>
            </a: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Editors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Version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1490</Words>
  <Application>Microsoft Office PowerPoint</Application>
  <PresentationFormat>Custom</PresentationFormat>
  <Paragraphs>217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Midterm exam</vt:lpstr>
      <vt:lpstr>Final exam</vt:lpstr>
      <vt:lpstr>chegg/bartleby</vt:lpstr>
      <vt:lpstr>Assignment 3</vt:lpstr>
      <vt:lpstr>Survey</vt:lpstr>
      <vt:lpstr>Lab exam</vt:lpstr>
      <vt:lpstr>Missing semester - MIT</vt:lpstr>
      <vt:lpstr>One last problem on sorting</vt:lpstr>
      <vt:lpstr>PowerPoint Presentation</vt:lpstr>
      <vt:lpstr>Today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932</cp:revision>
  <cp:lastPrinted>1601-01-01T00:00:00Z</cp:lastPrinted>
  <dcterms:created xsi:type="dcterms:W3CDTF">2017-07-19T19:15:02Z</dcterms:created>
  <dcterms:modified xsi:type="dcterms:W3CDTF">2022-03-03T03:24:10Z</dcterms:modified>
</cp:coreProperties>
</file>