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45"/>
  </p:notesMasterIdLst>
  <p:sldIdLst>
    <p:sldId id="256" r:id="rId3"/>
    <p:sldId id="360" r:id="rId4"/>
    <p:sldId id="338" r:id="rId5"/>
    <p:sldId id="361" r:id="rId6"/>
    <p:sldId id="359" r:id="rId7"/>
    <p:sldId id="364" r:id="rId8"/>
    <p:sldId id="365" r:id="rId9"/>
    <p:sldId id="366" r:id="rId10"/>
    <p:sldId id="367" r:id="rId11"/>
    <p:sldId id="368" r:id="rId12"/>
    <p:sldId id="369" r:id="rId13"/>
    <p:sldId id="373" r:id="rId14"/>
    <p:sldId id="372" r:id="rId15"/>
    <p:sldId id="370" r:id="rId16"/>
    <p:sldId id="374" r:id="rId17"/>
    <p:sldId id="375" r:id="rId18"/>
    <p:sldId id="376" r:id="rId19"/>
    <p:sldId id="377" r:id="rId20"/>
    <p:sldId id="378" r:id="rId21"/>
    <p:sldId id="379" r:id="rId22"/>
    <p:sldId id="380" r:id="rId23"/>
    <p:sldId id="381" r:id="rId24"/>
    <p:sldId id="382" r:id="rId25"/>
    <p:sldId id="383" r:id="rId26"/>
    <p:sldId id="384" r:id="rId27"/>
    <p:sldId id="407" r:id="rId28"/>
    <p:sldId id="385" r:id="rId29"/>
    <p:sldId id="406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291" r:id="rId44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649FEC-785D-46DF-BF2D-B7DE6FDB1E52}" v="116" dt="2022-03-08T01:38:20.9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3" autoAdjust="0"/>
    <p:restoredTop sz="94660"/>
  </p:normalViewPr>
  <p:slideViewPr>
    <p:cSldViewPr>
      <p:cViewPr varScale="1">
        <p:scale>
          <a:sx n="59" d="100"/>
          <a:sy n="59" d="100"/>
        </p:scale>
        <p:origin x="1220" y="4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microsoft.com/office/2015/10/relationships/revisionInfo" Target="revisionInfo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54649FEC-785D-46DF-BF2D-B7DE6FDB1E52}"/>
    <pc:docChg chg="undo custSel addSld delSld modSld">
      <pc:chgData name="Igor Shinkar" userId="db6eb1b41a9778dd" providerId="LiveId" clId="{54649FEC-785D-46DF-BF2D-B7DE6FDB1E52}" dt="2022-03-09T06:04:44.481" v="121" actId="47"/>
      <pc:docMkLst>
        <pc:docMk/>
      </pc:docMkLst>
      <pc:sldChg chg="modSp add mod">
        <pc:chgData name="Igor Shinkar" userId="db6eb1b41a9778dd" providerId="LiveId" clId="{54649FEC-785D-46DF-BF2D-B7DE6FDB1E52}" dt="2022-03-08T00:30:20.101" v="1" actId="20577"/>
        <pc:sldMkLst>
          <pc:docMk/>
          <pc:sldMk cId="32218915" sldId="338"/>
        </pc:sldMkLst>
        <pc:spChg chg="mod">
          <ac:chgData name="Igor Shinkar" userId="db6eb1b41a9778dd" providerId="LiveId" clId="{54649FEC-785D-46DF-BF2D-B7DE6FDB1E52}" dt="2022-03-08T00:30:20.101" v="1" actId="20577"/>
          <ac:spMkLst>
            <pc:docMk/>
            <pc:sldMk cId="32218915" sldId="338"/>
            <ac:spMk id="35841" creationId="{00000000-0000-0000-0000-000000000000}"/>
          </ac:spMkLst>
        </pc:spChg>
      </pc:sldChg>
      <pc:sldChg chg="modSp mod">
        <pc:chgData name="Igor Shinkar" userId="db6eb1b41a9778dd" providerId="LiveId" clId="{54649FEC-785D-46DF-BF2D-B7DE6FDB1E52}" dt="2022-03-08T01:08:55.371" v="2" actId="1076"/>
        <pc:sldMkLst>
          <pc:docMk/>
          <pc:sldMk cId="3894085469" sldId="369"/>
        </pc:sldMkLst>
        <pc:cxnChg chg="mod">
          <ac:chgData name="Igor Shinkar" userId="db6eb1b41a9778dd" providerId="LiveId" clId="{54649FEC-785D-46DF-BF2D-B7DE6FDB1E52}" dt="2022-03-08T01:08:55.371" v="2" actId="1076"/>
          <ac:cxnSpMkLst>
            <pc:docMk/>
            <pc:sldMk cId="3894085469" sldId="369"/>
            <ac:cxnSpMk id="4" creationId="{00000000-0000-0000-0000-000000000000}"/>
          </ac:cxnSpMkLst>
        </pc:cxnChg>
      </pc:sldChg>
      <pc:sldChg chg="modSp modAnim">
        <pc:chgData name="Igor Shinkar" userId="db6eb1b41a9778dd" providerId="LiveId" clId="{54649FEC-785D-46DF-BF2D-B7DE6FDB1E52}" dt="2022-03-08T01:15:43.964" v="54" actId="20577"/>
        <pc:sldMkLst>
          <pc:docMk/>
          <pc:sldMk cId="2156888401" sldId="370"/>
        </pc:sldMkLst>
        <pc:spChg chg="mod">
          <ac:chgData name="Igor Shinkar" userId="db6eb1b41a9778dd" providerId="LiveId" clId="{54649FEC-785D-46DF-BF2D-B7DE6FDB1E52}" dt="2022-03-08T01:15:43.964" v="54" actId="20577"/>
          <ac:spMkLst>
            <pc:docMk/>
            <pc:sldMk cId="2156888401" sldId="370"/>
            <ac:spMk id="35842" creationId="{00000000-0000-0000-0000-000000000000}"/>
          </ac:spMkLst>
        </pc:spChg>
      </pc:sldChg>
      <pc:sldChg chg="modSp">
        <pc:chgData name="Igor Shinkar" userId="db6eb1b41a9778dd" providerId="LiveId" clId="{54649FEC-785D-46DF-BF2D-B7DE6FDB1E52}" dt="2022-03-08T01:34:10.599" v="69" actId="20577"/>
        <pc:sldMkLst>
          <pc:docMk/>
          <pc:sldMk cId="1409847061" sldId="383"/>
        </pc:sldMkLst>
        <pc:spChg chg="mod">
          <ac:chgData name="Igor Shinkar" userId="db6eb1b41a9778dd" providerId="LiveId" clId="{54649FEC-785D-46DF-BF2D-B7DE6FDB1E52}" dt="2022-03-08T01:34:10.599" v="69" actId="20577"/>
          <ac:spMkLst>
            <pc:docMk/>
            <pc:sldMk cId="1409847061" sldId="383"/>
            <ac:spMk id="35842" creationId="{00000000-0000-0000-0000-000000000000}"/>
          </ac:spMkLst>
        </pc:spChg>
      </pc:sldChg>
      <pc:sldChg chg="del">
        <pc:chgData name="Igor Shinkar" userId="db6eb1b41a9778dd" providerId="LiveId" clId="{54649FEC-785D-46DF-BF2D-B7DE6FDB1E52}" dt="2022-03-09T06:04:44.481" v="121" actId="47"/>
        <pc:sldMkLst>
          <pc:docMk/>
          <pc:sldMk cId="832301795" sldId="399"/>
        </pc:sldMkLst>
      </pc:sldChg>
      <pc:sldChg chg="del">
        <pc:chgData name="Igor Shinkar" userId="db6eb1b41a9778dd" providerId="LiveId" clId="{54649FEC-785D-46DF-BF2D-B7DE6FDB1E52}" dt="2022-03-09T06:04:44.481" v="121" actId="47"/>
        <pc:sldMkLst>
          <pc:docMk/>
          <pc:sldMk cId="585735335" sldId="400"/>
        </pc:sldMkLst>
      </pc:sldChg>
      <pc:sldChg chg="del">
        <pc:chgData name="Igor Shinkar" userId="db6eb1b41a9778dd" providerId="LiveId" clId="{54649FEC-785D-46DF-BF2D-B7DE6FDB1E52}" dt="2022-03-09T06:04:42.588" v="120" actId="47"/>
        <pc:sldMkLst>
          <pc:docMk/>
          <pc:sldMk cId="3753774052" sldId="401"/>
        </pc:sldMkLst>
      </pc:sldChg>
      <pc:sldChg chg="del">
        <pc:chgData name="Igor Shinkar" userId="db6eb1b41a9778dd" providerId="LiveId" clId="{54649FEC-785D-46DF-BF2D-B7DE6FDB1E52}" dt="2022-03-09T06:04:42.588" v="120" actId="47"/>
        <pc:sldMkLst>
          <pc:docMk/>
          <pc:sldMk cId="3619405282" sldId="402"/>
        </pc:sldMkLst>
      </pc:sldChg>
      <pc:sldChg chg="del">
        <pc:chgData name="Igor Shinkar" userId="db6eb1b41a9778dd" providerId="LiveId" clId="{54649FEC-785D-46DF-BF2D-B7DE6FDB1E52}" dt="2022-03-09T06:04:42.588" v="120" actId="47"/>
        <pc:sldMkLst>
          <pc:docMk/>
          <pc:sldMk cId="2735914785" sldId="403"/>
        </pc:sldMkLst>
      </pc:sldChg>
      <pc:sldChg chg="del">
        <pc:chgData name="Igor Shinkar" userId="db6eb1b41a9778dd" providerId="LiveId" clId="{54649FEC-785D-46DF-BF2D-B7DE6FDB1E52}" dt="2022-03-09T06:04:42.588" v="120" actId="47"/>
        <pc:sldMkLst>
          <pc:docMk/>
          <pc:sldMk cId="3098201182" sldId="404"/>
        </pc:sldMkLst>
      </pc:sldChg>
      <pc:sldChg chg="del">
        <pc:chgData name="Igor Shinkar" userId="db6eb1b41a9778dd" providerId="LiveId" clId="{54649FEC-785D-46DF-BF2D-B7DE6FDB1E52}" dt="2022-03-09T06:04:42.588" v="120" actId="47"/>
        <pc:sldMkLst>
          <pc:docMk/>
          <pc:sldMk cId="1050633186" sldId="405"/>
        </pc:sldMkLst>
      </pc:sldChg>
      <pc:sldChg chg="add">
        <pc:chgData name="Igor Shinkar" userId="db6eb1b41a9778dd" providerId="LiveId" clId="{54649FEC-785D-46DF-BF2D-B7DE6FDB1E52}" dt="2022-03-08T01:36:11.387" v="70"/>
        <pc:sldMkLst>
          <pc:docMk/>
          <pc:sldMk cId="2577673644" sldId="406"/>
        </pc:sldMkLst>
      </pc:sldChg>
      <pc:sldChg chg="addSp delSp modSp add mod addAnim delAnim modAnim">
        <pc:chgData name="Igor Shinkar" userId="db6eb1b41a9778dd" providerId="LiveId" clId="{54649FEC-785D-46DF-BF2D-B7DE6FDB1E52}" dt="2022-03-08T01:38:20.958" v="119" actId="478"/>
        <pc:sldMkLst>
          <pc:docMk/>
          <pc:sldMk cId="2018169564" sldId="407"/>
        </pc:sldMkLst>
        <pc:spChg chg="del">
          <ac:chgData name="Igor Shinkar" userId="db6eb1b41a9778dd" providerId="LiveId" clId="{54649FEC-785D-46DF-BF2D-B7DE6FDB1E52}" dt="2022-03-08T01:38:20.958" v="119" actId="478"/>
          <ac:spMkLst>
            <pc:docMk/>
            <pc:sldMk cId="2018169564" sldId="407"/>
            <ac:spMk id="32" creationId="{00000000-0000-0000-0000-000000000000}"/>
          </ac:spMkLst>
        </pc:spChg>
        <pc:spChg chg="mod">
          <ac:chgData name="Igor Shinkar" userId="db6eb1b41a9778dd" providerId="LiveId" clId="{54649FEC-785D-46DF-BF2D-B7DE6FDB1E52}" dt="2022-03-08T01:36:51.441" v="118" actId="20577"/>
          <ac:spMkLst>
            <pc:docMk/>
            <pc:sldMk cId="2018169564" sldId="407"/>
            <ac:spMk id="35842" creationId="{00000000-0000-0000-0000-000000000000}"/>
          </ac:spMkLst>
        </pc:spChg>
        <pc:grpChg chg="add del">
          <ac:chgData name="Igor Shinkar" userId="db6eb1b41a9778dd" providerId="LiveId" clId="{54649FEC-785D-46DF-BF2D-B7DE6FDB1E52}" dt="2022-03-08T01:36:33.487" v="73" actId="478"/>
          <ac:grpSpMkLst>
            <pc:docMk/>
            <pc:sldMk cId="2018169564" sldId="407"/>
            <ac:grpSpMk id="7" creationId="{00000000-0000-0000-0000-000000000000}"/>
          </ac:grpSpMkLst>
        </pc:grpChg>
        <pc:grpChg chg="add del">
          <ac:chgData name="Igor Shinkar" userId="db6eb1b41a9778dd" providerId="LiveId" clId="{54649FEC-785D-46DF-BF2D-B7DE6FDB1E52}" dt="2022-03-08T01:36:33.487" v="73" actId="478"/>
          <ac:grpSpMkLst>
            <pc:docMk/>
            <pc:sldMk cId="2018169564" sldId="407"/>
            <ac:grpSpMk id="11" creationId="{00000000-0000-0000-0000-000000000000}"/>
          </ac:grpSpMkLst>
        </pc:grpChg>
        <pc:cxnChg chg="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9" creationId="{00000000-0000-0000-0000-000000000000}"/>
          </ac:cxnSpMkLst>
        </pc:cxnChg>
        <pc:cxnChg chg="add del 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10" creationId="{00000000-0000-0000-0000-000000000000}"/>
          </ac:cxnSpMkLst>
        </pc:cxnChg>
        <pc:cxnChg chg="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13" creationId="{00000000-0000-0000-0000-000000000000}"/>
          </ac:cxnSpMkLst>
        </pc:cxnChg>
        <pc:cxnChg chg="add del 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14" creationId="{00000000-0000-0000-0000-000000000000}"/>
          </ac:cxnSpMkLst>
        </pc:cxnChg>
        <pc:cxnChg chg="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19" creationId="{00000000-0000-0000-0000-000000000000}"/>
          </ac:cxnSpMkLst>
        </pc:cxnChg>
        <pc:cxnChg chg="add del 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28" creationId="{00000000-0000-0000-0000-000000000000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64509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1553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83142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3105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02898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08839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4371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7955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2070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1487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9237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1629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23917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9272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83342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0430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57106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337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64258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212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2277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3111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85235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87666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63082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88738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0958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6963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2041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477712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64204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3342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33831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074541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656678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7246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4231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548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0430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7780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/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>
                <a:solidFill>
                  <a:srgbClr val="000080"/>
                </a:solidFill>
              </a:rPr>
              <a:t>March 7, </a:t>
            </a:r>
            <a:r>
              <a:rPr lang="de-DE" altLang="en-US" sz="3600" b="1" smtClean="0">
                <a:solidFill>
                  <a:srgbClr val="000080"/>
                </a:solidFill>
              </a:rPr>
              <a:t>2022</a:t>
            </a: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Init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	          [_, _, _, _, _, _, _, _]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tail=0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solidFill>
                <a:srgbClr val="0000CC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(1)  [1, _, _, _, _, _, _, _]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tail=1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Enqueue(2)  [1,2, _, _, _, _, _, _] 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tail=2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Enqueue(2)  [1,2, 3, _, _, _, _, _] 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tail=3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Dequeue()  [1, 2, 3, _, _, _, _, _]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head=1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tail=3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2103452" y="2280444"/>
            <a:ext cx="355600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2472336" y="2254250"/>
            <a:ext cx="196850" cy="452438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992312" y="3179762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2613024" y="3125820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935310" y="4081603"/>
            <a:ext cx="355600" cy="40163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094459" y="5020539"/>
            <a:ext cx="355600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2846143" y="4081603"/>
            <a:ext cx="195263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3059112" y="5038484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37124" y="6222378"/>
            <a:ext cx="1255188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Returns 1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0568DEB-466D-4CDD-9A5E-3D6F1220626A}"/>
              </a:ext>
            </a:extLst>
          </p:cNvPr>
          <p:cNvCxnSpPr/>
          <p:nvPr/>
        </p:nvCxnSpPr>
        <p:spPr>
          <a:xfrm flipV="1">
            <a:off x="2144712" y="5970587"/>
            <a:ext cx="355600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9C81A7A-9D5E-473D-9421-26523EEBBEC4}"/>
              </a:ext>
            </a:extLst>
          </p:cNvPr>
          <p:cNvCxnSpPr/>
          <p:nvPr/>
        </p:nvCxnSpPr>
        <p:spPr>
          <a:xfrm flipH="1" flipV="1">
            <a:off x="3041406" y="5913437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9338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dirty="0"/>
              <a:t>Q1: What if the tail reaches the end of the array?</a:t>
            </a:r>
          </a:p>
          <a:p>
            <a:r>
              <a:rPr lang="en-US" altLang="he-IL" sz="2200" dirty="0"/>
              <a:t>Should we increase capacity?</a:t>
            </a:r>
          </a:p>
          <a:p>
            <a:endParaRPr lang="en-US" altLang="he-IL" sz="22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…		      	[1, 2, 3, 4, 5, 6, 7, 8] </a:t>
            </a:r>
            <a:r>
              <a:rPr lang="en-US" altLang="he-IL" sz="24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tail=7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solidFill>
                <a:srgbClr val="0000CC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(9) 	[1, 2, 3, 4, 5, 6, 7, 8] </a:t>
            </a:r>
            <a:r>
              <a:rPr lang="en-US" altLang="he-IL" sz="24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head=0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tail=???</a:t>
            </a:r>
            <a:endParaRPr lang="en-US" altLang="he-IL" sz="24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endParaRPr lang="en-US" altLang="he-IL" sz="2200" dirty="0"/>
          </a:p>
          <a:p>
            <a:pPr marL="0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2382837" y="3833779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5116512" y="3833779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2382837" y="4868846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5497512" y="4814871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40854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dirty="0"/>
              <a:t>Q1: Should we increase capacity if tail reaches the end of the array?</a:t>
            </a:r>
          </a:p>
          <a:p>
            <a:r>
              <a:rPr lang="en-US" altLang="he-IL" sz="2200" dirty="0"/>
              <a:t>But what if some elements at the front have already been removed?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…		      	[_, _, _, 4, 5, 6, 7, 8] </a:t>
            </a:r>
            <a:r>
              <a:rPr lang="en-US" altLang="he-IL" sz="24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head=3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tail=7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solidFill>
                <a:srgbClr val="0000CC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(9) 	[9, _, _, 4, 5, 6, 7, 8] </a:t>
            </a:r>
            <a:r>
              <a:rPr lang="en-US" altLang="he-IL" sz="24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head=3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tail=0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solidFill>
                <a:srgbClr val="0000CC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**Note that the values in the array were not really deleted.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400" i="1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**In reality values are whatever we left there:</a:t>
            </a:r>
          </a:p>
          <a:p>
            <a:pPr marL="0" indent="0"/>
            <a:r>
              <a:rPr lang="en-US" altLang="he-IL" sz="24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(9) 	[9, 2, 3, 4, 5, 6, 7, 8] </a:t>
            </a:r>
            <a:r>
              <a:rPr lang="en-US" altLang="he-IL" sz="24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head=3</a:t>
            </a:r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4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tail=0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solidFill>
                <a:srgbClr val="FF0000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4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endParaRPr lang="en-US" altLang="he-IL" sz="2200" dirty="0"/>
          </a:p>
          <a:p>
            <a:pPr marL="0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3363912" y="3357579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5116512" y="3357579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3363912" y="4365658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2754312" y="4365658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363912" y="6450012"/>
            <a:ext cx="357188" cy="40005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2754312" y="6450012"/>
            <a:ext cx="195262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71467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r>
              <a:rPr lang="en-US" altLang="he-IL" sz="2200" dirty="0"/>
              <a:t>Q1: What if the tail reaches the end of the array?</a:t>
            </a:r>
          </a:p>
          <a:p>
            <a:r>
              <a:rPr lang="en-US" altLang="he-IL" sz="2200" dirty="0"/>
              <a:t>Should we increase capacity?</a:t>
            </a:r>
          </a:p>
          <a:p>
            <a:endParaRPr lang="en-US" altLang="he-IL" sz="2200" dirty="0"/>
          </a:p>
          <a:p>
            <a:r>
              <a:rPr lang="en-US" altLang="he-IL" sz="2200" dirty="0"/>
              <a:t>Q2: What if part of the array </a:t>
            </a:r>
            <a:r>
              <a:rPr lang="en-US" altLang="he-IL" sz="2200" i="1" dirty="0"/>
              <a:t>is not used </a:t>
            </a:r>
            <a:r>
              <a:rPr lang="en-US" altLang="he-IL" sz="2200" dirty="0"/>
              <a:t>because the head moved too?</a:t>
            </a:r>
          </a:p>
          <a:p>
            <a:r>
              <a:rPr lang="en-US" altLang="he-IL" sz="2200" dirty="0"/>
              <a:t>A: Move the indices cyclically</a:t>
            </a:r>
          </a:p>
          <a:p>
            <a:endParaRPr lang="en-US" altLang="he-IL" sz="2200" dirty="0"/>
          </a:p>
          <a:p>
            <a:r>
              <a:rPr lang="en-US" altLang="he-IL" sz="2200" dirty="0"/>
              <a:t>Q3: What happens when there is no more room for new elements?</a:t>
            </a:r>
          </a:p>
          <a:p>
            <a:r>
              <a:rPr lang="en-US" altLang="he-IL" sz="2200" dirty="0"/>
              <a:t>A: </a:t>
            </a:r>
            <a:r>
              <a:rPr lang="en-US" altLang="he-IL" sz="2200"/>
              <a:t>Then we </a:t>
            </a:r>
            <a:r>
              <a:rPr lang="en-US" altLang="he-IL" sz="2200" dirty="0"/>
              <a:t>should increase capacity.</a:t>
            </a:r>
          </a:p>
          <a:p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8274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Example:      [_, _, _, _,  _, 6, 7,_]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head=5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tail=7 : </a:t>
            </a:r>
            <a:r>
              <a:rPr lang="en-US" altLang="he-IL" sz="20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queue=[6,7]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Enqueue(8)  [_, _, _, _, _,  6, 7,8]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head=5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tail=0 : </a:t>
            </a:r>
            <a:r>
              <a:rPr lang="en-US" altLang="he-IL" sz="20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queue=[6,7,8]</a:t>
            </a:r>
            <a:endParaRPr lang="en-US" altLang="he-IL" sz="2000" dirty="0">
              <a:solidFill>
                <a:srgbClr val="0000CC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Enqueue(9)  [9, _, _, _, _, 6, 7,8]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head=5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tail=1  : </a:t>
            </a:r>
            <a:r>
              <a:rPr lang="en-US" altLang="he-IL" sz="20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queue=[6,7,8,9]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…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Enqueue(13)  [9,10, 11,12, 13, 6, 7,8] </a:t>
            </a:r>
            <a:r>
              <a:rPr lang="en-US" altLang="he-IL" sz="2000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head=5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he-IL" sz="2000" dirty="0">
                <a:solidFill>
                  <a:srgbClr val="0000CC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tail=5  : </a:t>
            </a:r>
            <a:r>
              <a:rPr lang="en-US" altLang="he-IL" sz="1600" dirty="0">
                <a:solidFill>
                  <a:schemeClr val="tx1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queue=[6,7,8,9,10,11,12,13]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Enqueue(14) ---- Increase capacity </a:t>
            </a:r>
            <a:r>
              <a:rPr lang="en-US" altLang="he-IL" sz="2000" dirty="0">
                <a:ea typeface="Arial Unicode MS" panose="020B0604020202020204" pitchFamily="34" charset="-128"/>
                <a:cs typeface="Times New Roman" panose="02020603050405020304" pitchFamily="18" charset="0"/>
                <a:sym typeface="Wingdings" panose="05000000000000000000" pitchFamily="2" charset="2"/>
              </a:rPr>
              <a:t> [6,7,8,9,10,11,12,13,14, _, _, _, _, _,]</a:t>
            </a:r>
            <a:endParaRPr lang="en-US" altLang="he-IL" sz="20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3665537" y="2255837"/>
            <a:ext cx="177800" cy="454025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4354512" y="2255837"/>
            <a:ext cx="195263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3659270" y="3171826"/>
            <a:ext cx="177800" cy="427037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3659270" y="4078288"/>
            <a:ext cx="130175" cy="376236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2297112" y="3171826"/>
            <a:ext cx="195263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2592094" y="4078288"/>
            <a:ext cx="195263" cy="4540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049712" y="5456237"/>
            <a:ext cx="219075" cy="403225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4268787" y="5430836"/>
            <a:ext cx="195262" cy="454025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9E722A6-2D10-47E1-A146-35F5B39856E8}"/>
              </a:ext>
            </a:extLst>
          </p:cNvPr>
          <p:cNvCxnSpPr>
            <a:cxnSpLocks/>
          </p:cNvCxnSpPr>
          <p:nvPr/>
        </p:nvCxnSpPr>
        <p:spPr>
          <a:xfrm flipH="1" flipV="1">
            <a:off x="7850187" y="6462926"/>
            <a:ext cx="161925" cy="412536"/>
          </a:xfrm>
          <a:prstGeom prst="straightConnector1">
            <a:avLst/>
          </a:prstGeom>
          <a:ln w="508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101CA61-925A-4422-9FAD-8C3DD7F1792B}"/>
              </a:ext>
            </a:extLst>
          </p:cNvPr>
          <p:cNvCxnSpPr/>
          <p:nvPr/>
        </p:nvCxnSpPr>
        <p:spPr>
          <a:xfrm flipV="1">
            <a:off x="5012206" y="6400200"/>
            <a:ext cx="130175" cy="376236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68884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Linked List</a:t>
            </a:r>
          </a:p>
        </p:txBody>
      </p:sp>
    </p:spTree>
    <p:extLst>
      <p:ext uri="{BB962C8B-B14F-4D97-AF65-F5344CB8AC3E}">
        <p14:creationId xmlns:p14="http://schemas.microsoft.com/office/powerpoint/2010/main" val="3098086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/>
              <a:t>Linked List</a:t>
            </a:r>
            <a:r>
              <a:rPr lang="en-US" altLang="he-IL" sz="2200" dirty="0"/>
              <a:t> is a collection of separate elements, where each element is linked to the one following it in the list.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Think of it as a chain of elements.</a:t>
            </a: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251336" y="403598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871595" y="5783899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964112" y="5992336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424295" y="5766435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7103904" y="5783899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805740" y="4051384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2982912" y="4261886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551886" y="4277285"/>
            <a:ext cx="679609" cy="150661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365715" y="4016054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9353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 list has a head. This is just the pointer to the first element.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Each element is linked to the following one.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 last element points to NULL.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How would you implement this?</a:t>
            </a: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29645" y="3768180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3118014" y="3410523"/>
            <a:ext cx="177367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Pointer to</a:t>
            </a:r>
            <a:br>
              <a:rPr lang="en-US" altLang="en-US" dirty="0"/>
            </a:br>
            <a:r>
              <a:rPr lang="en-US" altLang="en-US" dirty="0"/>
              <a:t>next element</a:t>
            </a: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7454018" y="6294437"/>
            <a:ext cx="1352034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End of list</a:t>
            </a:r>
          </a:p>
        </p:txBody>
      </p:sp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4251336" y="403598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43" name="Rectangle 42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2</a:t>
              </a:r>
            </a:p>
          </p:txBody>
        </p:sp>
        <p:cxnSp>
          <p:nvCxnSpPr>
            <p:cNvPr id="44" name="Straight Connector 43"/>
            <p:cNvCxnSpPr>
              <a:stCxn id="43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10"/>
          <p:cNvGrpSpPr>
            <a:grpSpLocks/>
          </p:cNvGrpSpPr>
          <p:nvPr/>
        </p:nvGrpSpPr>
        <p:grpSpPr bwMode="auto">
          <a:xfrm>
            <a:off x="3871595" y="5783899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46" name="Rectangle 4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</a:t>
              </a:r>
            </a:p>
          </p:txBody>
        </p:sp>
        <p:cxnSp>
          <p:nvCxnSpPr>
            <p:cNvPr id="47" name="Straight Connector 46"/>
            <p:cNvCxnSpPr>
              <a:stCxn id="4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Straight Arrow Connector 47"/>
          <p:cNvCxnSpPr>
            <a:endCxn id="50" idx="1"/>
          </p:cNvCxnSpPr>
          <p:nvPr/>
        </p:nvCxnSpPr>
        <p:spPr>
          <a:xfrm flipV="1">
            <a:off x="4964112" y="5992336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17"/>
          <p:cNvGrpSpPr>
            <a:grpSpLocks/>
          </p:cNvGrpSpPr>
          <p:nvPr/>
        </p:nvGrpSpPr>
        <p:grpSpPr bwMode="auto">
          <a:xfrm>
            <a:off x="6424295" y="5766435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0" name="Rectangle 49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51" name="Straight Connector 50"/>
            <p:cNvCxnSpPr>
              <a:stCxn id="50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Straight Connector 51"/>
          <p:cNvCxnSpPr>
            <a:endCxn id="50" idx="2"/>
          </p:cNvCxnSpPr>
          <p:nvPr/>
        </p:nvCxnSpPr>
        <p:spPr>
          <a:xfrm flipH="1">
            <a:off x="7103904" y="5783899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"/>
          <p:cNvGrpSpPr>
            <a:grpSpLocks/>
          </p:cNvGrpSpPr>
          <p:nvPr/>
        </p:nvGrpSpPr>
        <p:grpSpPr bwMode="auto">
          <a:xfrm>
            <a:off x="1805740" y="4051384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4" name="Rectangle 5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55" name="Straight Connector 54"/>
            <p:cNvCxnSpPr>
              <a:stCxn id="54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6" name="Straight Arrow Connector 55"/>
          <p:cNvCxnSpPr>
            <a:endCxn id="43" idx="1"/>
          </p:cNvCxnSpPr>
          <p:nvPr/>
        </p:nvCxnSpPr>
        <p:spPr>
          <a:xfrm>
            <a:off x="2982912" y="4261886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endCxn id="46" idx="0"/>
          </p:cNvCxnSpPr>
          <p:nvPr/>
        </p:nvCxnSpPr>
        <p:spPr>
          <a:xfrm flipH="1">
            <a:off x="4551886" y="4277285"/>
            <a:ext cx="679609" cy="150661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endCxn id="54" idx="1"/>
          </p:cNvCxnSpPr>
          <p:nvPr/>
        </p:nvCxnSpPr>
        <p:spPr>
          <a:xfrm>
            <a:off x="1365715" y="4016054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4255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-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data;	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 * next;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x1; 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x1.data = 5;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x1.next = NULL;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x2; 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x2.data = 7;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x1.next = &amp;x2;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x2.next=NULL;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/>
          </a:p>
          <a:p>
            <a:pPr marL="0" indent="0"/>
            <a:endParaRPr lang="en-US" altLang="he-IL" sz="2200" dirty="0"/>
          </a:p>
        </p:txBody>
      </p: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3744912" y="4313237"/>
            <a:ext cx="1328913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5                 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/>
          <p:nvPr/>
        </p:nvCxnSpPr>
        <p:spPr>
          <a:xfrm flipV="1">
            <a:off x="4735512" y="3094037"/>
            <a:ext cx="3058346" cy="144510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4409368" y="4313237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5"/>
          <p:cNvGrpSpPr>
            <a:grpSpLocks/>
          </p:cNvGrpSpPr>
          <p:nvPr/>
        </p:nvGrpSpPr>
        <p:grpSpPr bwMode="auto">
          <a:xfrm>
            <a:off x="6041258" y="6040661"/>
            <a:ext cx="1328913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9" name="Rectangle 28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7                 </a:t>
              </a:r>
            </a:p>
          </p:txBody>
        </p:sp>
        <p:cxnSp>
          <p:nvCxnSpPr>
            <p:cNvPr id="30" name="Straight Connector 29"/>
            <p:cNvCxnSpPr>
              <a:stCxn id="29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/>
          <p:cNvCxnSpPr/>
          <p:nvPr/>
        </p:nvCxnSpPr>
        <p:spPr>
          <a:xfrm flipV="1">
            <a:off x="7045518" y="5225126"/>
            <a:ext cx="2082801" cy="111623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endCxn id="29" idx="1"/>
          </p:cNvCxnSpPr>
          <p:nvPr/>
        </p:nvCxnSpPr>
        <p:spPr>
          <a:xfrm>
            <a:off x="4749172" y="4530407"/>
            <a:ext cx="1292086" cy="1736155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B070BA4-0E55-4C91-A33E-290F0C1867AA}"/>
              </a:ext>
            </a:extLst>
          </p:cNvPr>
          <p:cNvCxnSpPr/>
          <p:nvPr/>
        </p:nvCxnSpPr>
        <p:spPr>
          <a:xfrm flipH="1">
            <a:off x="6754819" y="6040661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9782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-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data;	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 * next;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*head;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LLcreate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he-IL" sz="2200" dirty="0"/>
          </a:p>
          <a:p>
            <a:pPr marL="0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26057346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6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6000"/>
              <a:t>Implementing a stack</a:t>
            </a:r>
            <a:endParaRPr lang="de-DE" altLang="en-US" sz="6000" dirty="0"/>
          </a:p>
        </p:txBody>
      </p:sp>
    </p:spTree>
    <p:extLst>
      <p:ext uri="{BB962C8B-B14F-4D97-AF65-F5344CB8AC3E}">
        <p14:creationId xmlns:p14="http://schemas.microsoft.com/office/powerpoint/2010/main" val="41624129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head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list-&gt;head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458298" y="589859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Arrow Connector 26"/>
          <p:cNvCxnSpPr/>
          <p:nvPr/>
        </p:nvCxnSpPr>
        <p:spPr>
          <a:xfrm flipV="1">
            <a:off x="1552034" y="5024437"/>
            <a:ext cx="565013" cy="107255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31" name="Straight Arrow Connector 30"/>
          <p:cNvCxnSpPr>
            <a:stCxn id="29" idx="2"/>
          </p:cNvCxnSpPr>
          <p:nvPr/>
        </p:nvCxnSpPr>
        <p:spPr>
          <a:xfrm>
            <a:off x="1044515" y="4920326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3640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head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list-&gt;head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458298" y="589859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    NULL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31" name="Straight Arrow Connector 30"/>
          <p:cNvCxnSpPr>
            <a:stCxn id="29" idx="2"/>
          </p:cNvCxnSpPr>
          <p:nvPr/>
        </p:nvCxnSpPr>
        <p:spPr>
          <a:xfrm>
            <a:off x="1044515" y="4920326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9041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*head;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+mj-lt"/>
                <a:cs typeface="Times New Roman" panose="02020603050405020304" pitchFamily="18" charset="0"/>
              </a:rPr>
              <a:t>Q: What if we want to add an element to the tail of the list?</a:t>
            </a:r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251336" y="403598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/>
                <a:t>`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571046" y="5088563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/>
                <a:t>`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663563" y="5297000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123746" y="5071099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/>
                <a:t>`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803355" y="5088563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805740" y="4051384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/>
                <a:t>`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2982912" y="4261886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251337" y="4277285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365715" y="4016054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7425262" y="635563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/>
                <a:t>`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>
            <a:endCxn id="24" idx="2"/>
          </p:cNvCxnSpPr>
          <p:nvPr/>
        </p:nvCxnSpPr>
        <p:spPr>
          <a:xfrm flipH="1">
            <a:off x="8104871" y="637309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24" idx="0"/>
          </p:cNvCxnSpPr>
          <p:nvPr/>
        </p:nvCxnSpPr>
        <p:spPr>
          <a:xfrm>
            <a:off x="7143159" y="5314464"/>
            <a:ext cx="961712" cy="10411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495258" y="387886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</p:spTree>
    <p:extLst>
      <p:ext uri="{BB962C8B-B14F-4D97-AF65-F5344CB8AC3E}">
        <p14:creationId xmlns:p14="http://schemas.microsoft.com/office/powerpoint/2010/main" val="15192826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dirty="0"/>
              <a:t>What operations can we perform on </a:t>
            </a:r>
            <a:r>
              <a:rPr lang="en-US" sz="2200" dirty="0" err="1"/>
              <a:t>LinkedList</a:t>
            </a:r>
            <a:r>
              <a:rPr lang="en-US" sz="2200" dirty="0"/>
              <a:t>?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front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end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Insert an element after a specific node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Remove a given node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Find element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Return element in a specified index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Get size</a:t>
            </a:r>
            <a:endParaRPr lang="en-US" altLang="he-IL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81368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-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typedef struct 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struct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*head;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struct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*tail;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int size;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LL_add_to_tail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data);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LL_remove_from_head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list);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LL_remove_from_tail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list);</a:t>
            </a:r>
          </a:p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LL_size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list);</a:t>
            </a:r>
          </a:p>
        </p:txBody>
      </p:sp>
    </p:spTree>
    <p:extLst>
      <p:ext uri="{BB962C8B-B14F-4D97-AF65-F5344CB8AC3E}">
        <p14:creationId xmlns:p14="http://schemas.microsoft.com/office/powerpoint/2010/main" val="14098470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head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list-&gt;head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458298" y="589859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Arrow Connector 26"/>
          <p:cNvCxnSpPr/>
          <p:nvPr/>
        </p:nvCxnSpPr>
        <p:spPr>
          <a:xfrm flipV="1">
            <a:off x="1552034" y="5024437"/>
            <a:ext cx="565013" cy="107255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stCxn id="30" idx="2"/>
            <a:endCxn id="12" idx="0"/>
          </p:cNvCxnSpPr>
          <p:nvPr/>
        </p:nvCxnSpPr>
        <p:spPr>
          <a:xfrm flipH="1">
            <a:off x="6906531" y="4903684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436807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/>
          <p:cNvCxnSpPr>
            <a:stCxn id="29" idx="2"/>
          </p:cNvCxnSpPr>
          <p:nvPr/>
        </p:nvCxnSpPr>
        <p:spPr>
          <a:xfrm>
            <a:off x="1044515" y="4920326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5909237" y="2853873"/>
            <a:ext cx="2674196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FF0000"/>
                </a:solidFill>
              </a:rPr>
              <a:t>Are we done?</a:t>
            </a:r>
          </a:p>
        </p:txBody>
      </p:sp>
    </p:spTree>
    <p:extLst>
      <p:ext uri="{BB962C8B-B14F-4D97-AF65-F5344CB8AC3E}">
        <p14:creationId xmlns:p14="http://schemas.microsoft.com/office/powerpoint/2010/main" val="41580144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head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list-&gt;head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(list-&gt;tail==NULL) list-&gt;tail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cxnSpLocks/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cxnSpLocks/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cxnSpLocks/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cxnSpLocks/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458298" y="589859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Arrow Connector 26"/>
          <p:cNvCxnSpPr/>
          <p:nvPr/>
        </p:nvCxnSpPr>
        <p:spPr>
          <a:xfrm flipV="1">
            <a:off x="1552034" y="5024437"/>
            <a:ext cx="565013" cy="107255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cxnSpLocks/>
            <a:stCxn id="30" idx="2"/>
            <a:endCxn id="12" idx="0"/>
          </p:cNvCxnSpPr>
          <p:nvPr/>
        </p:nvCxnSpPr>
        <p:spPr>
          <a:xfrm flipH="1">
            <a:off x="6906531" y="4903684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436807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/>
          <p:cNvCxnSpPr>
            <a:stCxn id="29" idx="2"/>
          </p:cNvCxnSpPr>
          <p:nvPr/>
        </p:nvCxnSpPr>
        <p:spPr>
          <a:xfrm>
            <a:off x="1044515" y="4920326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81695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tail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LL_add_to_tail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NULL;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list-&gt;tail-&gt;next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list-&gt;tail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list is empty,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to handle it separately: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 = tail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7821296" y="630618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 flipH="1">
            <a:off x="8502701" y="6299751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24" idx="0"/>
          </p:cNvCxnSpPr>
          <p:nvPr/>
        </p:nvCxnSpPr>
        <p:spPr>
          <a:xfrm>
            <a:off x="7246335" y="5820316"/>
            <a:ext cx="1254570" cy="48587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stCxn id="30" idx="2"/>
            <a:endCxn id="12" idx="0"/>
          </p:cNvCxnSpPr>
          <p:nvPr/>
        </p:nvCxnSpPr>
        <p:spPr>
          <a:xfrm flipH="1">
            <a:off x="6906531" y="4903684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436807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/>
          <p:cNvCxnSpPr>
            <a:stCxn id="30" idx="2"/>
            <a:endCxn id="24" idx="0"/>
          </p:cNvCxnSpPr>
          <p:nvPr/>
        </p:nvCxnSpPr>
        <p:spPr>
          <a:xfrm flipH="1">
            <a:off x="8500905" y="4903684"/>
            <a:ext cx="386750" cy="140250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5715093" y="2916016"/>
            <a:ext cx="2674196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FF0000"/>
                </a:solidFill>
              </a:rPr>
              <a:t>Are we done?</a:t>
            </a:r>
          </a:p>
        </p:txBody>
      </p:sp>
    </p:spTree>
    <p:extLst>
      <p:ext uri="{BB962C8B-B14F-4D97-AF65-F5344CB8AC3E}">
        <p14:creationId xmlns:p14="http://schemas.microsoft.com/office/powerpoint/2010/main" val="27817867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add to tail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LL_add_to_tail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list,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create_new_node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(value);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-&gt;next = NULL;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list-&gt;tail-&gt;next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list-&gt;tail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list is empty,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to handle it separately: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head = tail =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7821296" y="630618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 flipH="1">
            <a:off x="8502701" y="6299751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24" idx="0"/>
          </p:cNvCxnSpPr>
          <p:nvPr/>
        </p:nvCxnSpPr>
        <p:spPr>
          <a:xfrm>
            <a:off x="7246335" y="5820316"/>
            <a:ext cx="1254570" cy="48587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stCxn id="30" idx="2"/>
            <a:endCxn id="12" idx="0"/>
          </p:cNvCxnSpPr>
          <p:nvPr/>
        </p:nvCxnSpPr>
        <p:spPr>
          <a:xfrm flipH="1">
            <a:off x="6906531" y="4903684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436807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/>
          <p:cNvCxnSpPr>
            <a:stCxn id="30" idx="2"/>
            <a:endCxn id="24" idx="0"/>
          </p:cNvCxnSpPr>
          <p:nvPr/>
        </p:nvCxnSpPr>
        <p:spPr>
          <a:xfrm flipH="1">
            <a:off x="8500905" y="4903684"/>
            <a:ext cx="386750" cy="140250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5715093" y="2916016"/>
            <a:ext cx="2674196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FF0000"/>
                </a:solidFill>
              </a:rPr>
              <a:t>Are we done?</a:t>
            </a:r>
          </a:p>
        </p:txBody>
      </p:sp>
    </p:spTree>
    <p:extLst>
      <p:ext uri="{BB962C8B-B14F-4D97-AF65-F5344CB8AC3E}">
        <p14:creationId xmlns:p14="http://schemas.microsoft.com/office/powerpoint/2010/main" val="25776736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remove from head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LL_remove_from_head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list-&gt;head = list-&gt;head-&gt;next;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need to release 5.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list becomes empty, we need to update tail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2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12" idx="1"/>
          </p:cNvCxnSpPr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7"/>
          <p:cNvGrpSpPr>
            <a:grpSpLocks/>
          </p:cNvGrpSpPr>
          <p:nvPr/>
        </p:nvGrpSpPr>
        <p:grpSpPr bwMode="auto">
          <a:xfrm>
            <a:off x="458298" y="5898596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24" name="Rectangle 23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5</a:t>
              </a:r>
            </a:p>
          </p:txBody>
        </p:sp>
        <p:cxnSp>
          <p:nvCxnSpPr>
            <p:cNvPr id="25" name="Straight Connector 24"/>
            <p:cNvCxnSpPr>
              <a:stCxn id="24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Arrow Connector 26"/>
          <p:cNvCxnSpPr/>
          <p:nvPr/>
        </p:nvCxnSpPr>
        <p:spPr>
          <a:xfrm flipV="1">
            <a:off x="1552034" y="5024437"/>
            <a:ext cx="565013" cy="107255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stCxn id="30" idx="2"/>
            <a:endCxn id="12" idx="0"/>
          </p:cNvCxnSpPr>
          <p:nvPr/>
        </p:nvCxnSpPr>
        <p:spPr>
          <a:xfrm flipH="1">
            <a:off x="6906531" y="4903684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436807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31" name="Straight Arrow Connector 30"/>
          <p:cNvCxnSpPr>
            <a:stCxn id="29" idx="2"/>
          </p:cNvCxnSpPr>
          <p:nvPr/>
        </p:nvCxnSpPr>
        <p:spPr>
          <a:xfrm>
            <a:off x="1044515" y="4920326"/>
            <a:ext cx="83500" cy="100408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4911943" y="2259002"/>
            <a:ext cx="2674196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FF0000"/>
                </a:solidFill>
              </a:rPr>
              <a:t>Are we done?</a:t>
            </a:r>
          </a:p>
        </p:txBody>
      </p:sp>
    </p:spTree>
    <p:extLst>
      <p:ext uri="{BB962C8B-B14F-4D97-AF65-F5344CB8AC3E}">
        <p14:creationId xmlns:p14="http://schemas.microsoft.com/office/powerpoint/2010/main" val="8481833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stack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push(item): add an item to the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pop(): remove an item from the stack, and return its value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the stack is empty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last-in-first-out order (LIFO)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push(3)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push(5)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pop()  -- returns 5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push(1)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push(3)</a:t>
            </a:r>
          </a:p>
          <a:p>
            <a:pPr marL="0" indent="0"/>
            <a:endParaRPr lang="en-US" sz="2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200938" y="4535663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200938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202112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202112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4201525" y="4538750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202112" y="4541837"/>
          <a:ext cx="61700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008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189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 – remove from tail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LL_remove_from_tail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list) {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cur = list-&gt;head;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while (cur-&gt;next != list-&gt;tail) // check pointers are equal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cur = cur-&gt;next;</a:t>
            </a: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// cur is the node before last – DO THE UPDATES</a:t>
            </a:r>
          </a:p>
          <a:p>
            <a:pPr marL="0" indent="0"/>
            <a:endParaRPr lang="en-US" altLang="he-IL" sz="2200" dirty="0">
              <a:latin typeface="+mj-lt"/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4354512" y="4541837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5" name="Rectangle 4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 4</a:t>
              </a:r>
            </a:p>
          </p:txBody>
        </p:sp>
        <p:cxnSp>
          <p:nvCxnSpPr>
            <p:cNvPr id="6" name="Straight Connector 5"/>
            <p:cNvCxnSpPr>
              <a:stCxn id="5" idx="0"/>
            </p:cNvCxnSpPr>
            <p:nvPr/>
          </p:nvCxnSpPr>
          <p:spPr>
            <a:xfrm>
              <a:off x="2079939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3674222" y="5594415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8" name="Rectangle 7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3 </a:t>
              </a:r>
            </a:p>
          </p:txBody>
        </p:sp>
        <p:cxnSp>
          <p:nvCxnSpPr>
            <p:cNvPr id="9" name="Straight Connector 8"/>
            <p:cNvCxnSpPr>
              <a:stCxn id="8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/>
          <p:nvPr/>
        </p:nvCxnSpPr>
        <p:spPr>
          <a:xfrm flipV="1">
            <a:off x="4766739" y="5802852"/>
            <a:ext cx="1460183" cy="1746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6226922" y="5576951"/>
            <a:ext cx="1359217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2" name="Rectangle 11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4</a:t>
              </a:r>
            </a:p>
          </p:txBody>
        </p:sp>
        <p:cxnSp>
          <p:nvCxnSpPr>
            <p:cNvPr id="13" name="Straight Connector 12"/>
            <p:cNvCxnSpPr>
              <a:stCxn id="12" idx="0"/>
            </p:cNvCxnSpPr>
            <p:nvPr/>
          </p:nvCxnSpPr>
          <p:spPr>
            <a:xfrm>
              <a:off x="2081145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>
            <a:endCxn id="12" idx="2"/>
          </p:cNvCxnSpPr>
          <p:nvPr/>
        </p:nvCxnSpPr>
        <p:spPr>
          <a:xfrm flipH="1">
            <a:off x="6906531" y="5594415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1908916" y="4557236"/>
            <a:ext cx="1360581" cy="451802"/>
            <a:chOff x="875763" y="4675031"/>
            <a:chExt cx="2408350" cy="1004552"/>
          </a:xfrm>
          <a:solidFill>
            <a:srgbClr val="FFFF00"/>
          </a:solidFill>
        </p:grpSpPr>
        <p:sp>
          <p:nvSpPr>
            <p:cNvPr id="16" name="Rectangle 15"/>
            <p:cNvSpPr/>
            <p:nvPr/>
          </p:nvSpPr>
          <p:spPr>
            <a:xfrm>
              <a:off x="875763" y="4675031"/>
              <a:ext cx="2408350" cy="1004552"/>
            </a:xfrm>
            <a:prstGeom prst="rect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>
                <a:defRPr/>
              </a:pPr>
              <a:r>
                <a:rPr lang="en-US" dirty="0">
                  <a:solidFill>
                    <a:schemeClr val="tx1"/>
                  </a:solidFill>
                </a:rPr>
                <a:t>  1</a:t>
              </a:r>
            </a:p>
          </p:txBody>
        </p:sp>
        <p:cxnSp>
          <p:nvCxnSpPr>
            <p:cNvPr id="17" name="Straight Connector 16"/>
            <p:cNvCxnSpPr>
              <a:stCxn id="16" idx="0"/>
            </p:cNvCxnSpPr>
            <p:nvPr/>
          </p:nvCxnSpPr>
          <p:spPr>
            <a:xfrm>
              <a:off x="2079937" y="4675031"/>
              <a:ext cx="0" cy="1004552"/>
            </a:xfrm>
            <a:prstGeom prst="line">
              <a:avLst/>
            </a:prstGeom>
            <a:grpFill/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Arrow Connector 17"/>
          <p:cNvCxnSpPr>
            <a:endCxn id="5" idx="1"/>
          </p:cNvCxnSpPr>
          <p:nvPr/>
        </p:nvCxnSpPr>
        <p:spPr>
          <a:xfrm>
            <a:off x="3086088" y="4767738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8" idx="0"/>
          </p:cNvCxnSpPr>
          <p:nvPr/>
        </p:nvCxnSpPr>
        <p:spPr>
          <a:xfrm flipH="1">
            <a:off x="4354513" y="4783137"/>
            <a:ext cx="936204" cy="81127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8891" y="4521906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598434" y="4384716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cxnSp>
        <p:nvCxnSpPr>
          <p:cNvPr id="28" name="Straight Arrow Connector 27"/>
          <p:cNvCxnSpPr>
            <a:stCxn id="30" idx="2"/>
            <a:endCxn id="12" idx="0"/>
          </p:cNvCxnSpPr>
          <p:nvPr/>
        </p:nvCxnSpPr>
        <p:spPr>
          <a:xfrm flipH="1">
            <a:off x="6906531" y="4903684"/>
            <a:ext cx="1981124" cy="67326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441574" y="4368074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6559995" y="1581612"/>
            <a:ext cx="2674196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chemeClr val="tx1"/>
                </a:solidFill>
              </a:rPr>
              <a:t>Implement it</a:t>
            </a: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7376716" y="3248215"/>
            <a:ext cx="2129715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chemeClr val="tx1"/>
                </a:solidFill>
              </a:rPr>
              <a:t>What is the running time?</a:t>
            </a:r>
          </a:p>
        </p:txBody>
      </p:sp>
      <p:cxnSp>
        <p:nvCxnSpPr>
          <p:cNvPr id="26" name="Straight Arrow Connector 25"/>
          <p:cNvCxnSpPr>
            <a:stCxn id="30" idx="1"/>
            <a:endCxn id="8" idx="0"/>
          </p:cNvCxnSpPr>
          <p:nvPr/>
        </p:nvCxnSpPr>
        <p:spPr>
          <a:xfrm flipH="1">
            <a:off x="4354513" y="4635879"/>
            <a:ext cx="4087061" cy="95853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354512" y="5603146"/>
            <a:ext cx="679608" cy="4343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5137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  <p:bldP spid="3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dirty="0"/>
              <a:t>More operations can we perform on </a:t>
            </a:r>
            <a:r>
              <a:rPr lang="en-US" sz="2200" dirty="0" err="1"/>
              <a:t>LinkedList</a:t>
            </a:r>
            <a:r>
              <a:rPr lang="en-US" sz="2200" dirty="0"/>
              <a:t>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front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end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Insert an element after a specific node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Remove a given node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Find element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Return element in a specified index</a:t>
            </a:r>
          </a:p>
        </p:txBody>
      </p:sp>
    </p:spTree>
    <p:extLst>
      <p:ext uri="{BB962C8B-B14F-4D97-AF65-F5344CB8AC3E}">
        <p14:creationId xmlns:p14="http://schemas.microsoft.com/office/powerpoint/2010/main" val="3591404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Back to Stack</a:t>
            </a:r>
          </a:p>
        </p:txBody>
      </p:sp>
    </p:spTree>
    <p:extLst>
      <p:ext uri="{BB962C8B-B14F-4D97-AF65-F5344CB8AC3E}">
        <p14:creationId xmlns:p14="http://schemas.microsoft.com/office/powerpoint/2010/main" val="970939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Implement Stack so that each operation takes O(1) time.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Remember: the implementation using arrays required resizing, which took linear time (in some push operations)</a:t>
            </a:r>
          </a:p>
        </p:txBody>
      </p:sp>
    </p:spTree>
    <p:extLst>
      <p:ext uri="{BB962C8B-B14F-4D97-AF65-F5344CB8AC3E}">
        <p14:creationId xmlns:p14="http://schemas.microsoft.com/office/powerpoint/2010/main" val="7271451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Use linked list: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Create Stack: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Create a linked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Push(item)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Add the item to the head of the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Pop()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Remove an item from the head of the list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678112" y="5532437"/>
            <a:ext cx="5181600" cy="83093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What is the running time of each operation?</a:t>
            </a:r>
          </a:p>
        </p:txBody>
      </p:sp>
    </p:spTree>
    <p:extLst>
      <p:ext uri="{BB962C8B-B14F-4D97-AF65-F5344CB8AC3E}">
        <p14:creationId xmlns:p14="http://schemas.microsoft.com/office/powerpoint/2010/main" val="11319947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Back to Queue</a:t>
            </a:r>
          </a:p>
        </p:txBody>
      </p:sp>
    </p:spTree>
    <p:extLst>
      <p:ext uri="{BB962C8B-B14F-4D97-AF65-F5344CB8AC3E}">
        <p14:creationId xmlns:p14="http://schemas.microsoft.com/office/powerpoint/2010/main" val="29688266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Queue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Implement Queue so that each operation takes O(1) time.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Remember: the implementation using arrays required resizing, which took linear time (in some </a:t>
            </a: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operations)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7137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Queue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Use linked list: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Create Queue: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Create a linked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/>
              <a:t>Enqueue</a:t>
            </a:r>
            <a:r>
              <a:rPr lang="en-US" altLang="he-IL" sz="2200" dirty="0"/>
              <a:t>(item)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Add the item to the head of the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/>
              <a:t>Dequeue</a:t>
            </a:r>
            <a:r>
              <a:rPr lang="en-US" altLang="he-IL" sz="2200" dirty="0"/>
              <a:t>()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Remove an item from the tail of the list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678112" y="5380038"/>
            <a:ext cx="5181600" cy="7620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What is the running time of each operation?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78312" y="3310162"/>
            <a:ext cx="914399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TAIL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H="1">
            <a:off x="4278312" y="3727366"/>
            <a:ext cx="609600" cy="45720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H="1" flipV="1">
            <a:off x="4278312" y="3727366"/>
            <a:ext cx="609600" cy="34971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64112" y="4212508"/>
            <a:ext cx="914399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HEAD</a:t>
            </a:r>
          </a:p>
        </p:txBody>
      </p:sp>
      <p:cxnSp>
        <p:nvCxnSpPr>
          <p:cNvPr id="16" name="Straight Connector 15"/>
          <p:cNvCxnSpPr/>
          <p:nvPr/>
        </p:nvCxnSpPr>
        <p:spPr bwMode="auto">
          <a:xfrm flipH="1">
            <a:off x="4964112" y="4601770"/>
            <a:ext cx="609600" cy="45720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auto">
          <a:xfrm flipH="1" flipV="1">
            <a:off x="4964112" y="4601770"/>
            <a:ext cx="609600" cy="34971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6622255" y="3646301"/>
            <a:ext cx="914400" cy="55042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O(1)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6945312" y="4508550"/>
            <a:ext cx="1981200" cy="55042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FF0000"/>
                </a:solidFill>
              </a:rPr>
              <a:t>O(size of queue) !!!</a:t>
            </a: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6812755" y="4527516"/>
            <a:ext cx="914400" cy="55042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O(1)</a:t>
            </a:r>
          </a:p>
        </p:txBody>
      </p:sp>
    </p:spTree>
    <p:extLst>
      <p:ext uri="{BB962C8B-B14F-4D97-AF65-F5344CB8AC3E}">
        <p14:creationId xmlns:p14="http://schemas.microsoft.com/office/powerpoint/2010/main" val="10194278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5" grpId="0"/>
      <p:bldP spid="18" grpId="0" animBg="1"/>
      <p:bldP spid="19" grpId="0" animBg="1"/>
      <p:bldP spid="19" grpId="1" animBg="1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Doubly Linked List</a:t>
            </a:r>
          </a:p>
        </p:txBody>
      </p:sp>
    </p:spTree>
    <p:extLst>
      <p:ext uri="{BB962C8B-B14F-4D97-AF65-F5344CB8AC3E}">
        <p14:creationId xmlns:p14="http://schemas.microsoft.com/office/powerpoint/2010/main" val="12778417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Doubly 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/>
              <a:t>Double Linked List</a:t>
            </a:r>
            <a:r>
              <a:rPr lang="en-US" altLang="he-IL" sz="2200" dirty="0"/>
              <a:t> - similar to linked list.</a:t>
            </a:r>
            <a:br>
              <a:rPr lang="en-US" altLang="he-IL" sz="2200" dirty="0"/>
            </a:br>
            <a:r>
              <a:rPr lang="en-US" altLang="he-IL" sz="2200" dirty="0"/>
              <a:t>Each element is linked to the next element and to the previous element.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Can traverse the list forward and backward!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node{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data;	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node* next;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node*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};</a:t>
            </a: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6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Homework: Implement this!</a:t>
            </a:r>
          </a:p>
        </p:txBody>
      </p: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9290" y="3777741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874014" y="3797672"/>
            <a:ext cx="1360581" cy="451802"/>
            <a:chOff x="1770439" y="4035985"/>
            <a:chExt cx="1360581" cy="451802"/>
          </a:xfrm>
        </p:grpSpPr>
        <p:grpSp>
          <p:nvGrpSpPr>
            <p:cNvPr id="15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16" name="Rectangle 15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Straight Connector 23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 flipH="1">
            <a:off x="1864713" y="3797672"/>
            <a:ext cx="424771" cy="4518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577128" y="3551237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8720150" y="4022570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351971" y="3796669"/>
            <a:ext cx="1360581" cy="451802"/>
            <a:chOff x="1770439" y="4035985"/>
            <a:chExt cx="1360581" cy="451802"/>
          </a:xfrm>
        </p:grpSpPr>
        <p:grpSp>
          <p:nvGrpSpPr>
            <p:cNvPr id="31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33" name="Rectangle 32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Connector 31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>
            <a:endCxn id="44" idx="0"/>
          </p:cNvCxnSpPr>
          <p:nvPr/>
        </p:nvCxnSpPr>
        <p:spPr>
          <a:xfrm>
            <a:off x="5446587" y="4086847"/>
            <a:ext cx="1774273" cy="146115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6540569" y="5548004"/>
            <a:ext cx="1360581" cy="451802"/>
            <a:chOff x="1770439" y="4035985"/>
            <a:chExt cx="1360581" cy="451802"/>
          </a:xfrm>
        </p:grpSpPr>
        <p:grpSp>
          <p:nvGrpSpPr>
            <p:cNvPr id="42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44" name="Rectangle 43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cxnSp>
            <p:nvCxnSpPr>
              <p:cNvPr id="45" name="Straight Connector 44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Connector 42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/>
          <p:nvPr/>
        </p:nvCxnSpPr>
        <p:spPr>
          <a:xfrm flipH="1">
            <a:off x="7448242" y="5545586"/>
            <a:ext cx="465607" cy="4542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29" idx="2"/>
            <a:endCxn id="44" idx="0"/>
          </p:cNvCxnSpPr>
          <p:nvPr/>
        </p:nvCxnSpPr>
        <p:spPr>
          <a:xfrm flipH="1">
            <a:off x="7220860" y="4558180"/>
            <a:ext cx="1945371" cy="989824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105479" y="3915876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3238887" y="4115406"/>
            <a:ext cx="1298274" cy="4177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33" idx="2"/>
          </p:cNvCxnSpPr>
          <p:nvPr/>
        </p:nvCxnSpPr>
        <p:spPr>
          <a:xfrm flipH="1" flipV="1">
            <a:off x="5032262" y="4248471"/>
            <a:ext cx="1672794" cy="158109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9731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stack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create(): creates an empty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push(item): add an item to the top of the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pop(): remove an item from the top of the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the stack is empty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peek(): return the top element (without removing it)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last-in-first-out order (LIFO)</a:t>
            </a:r>
            <a:endParaRPr lang="en-US" altLang="he-IL" sz="2200" i="1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7272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Doubly 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node{</a:t>
            </a:r>
            <a:b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data;	</a:t>
            </a:r>
            <a:b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node* next;</a:t>
            </a:r>
            <a:b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node* 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};</a:t>
            </a:r>
            <a:b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he-IL" sz="2000" dirty="0"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457200" lvl="1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20" name="Straight Arrow Connector 19"/>
          <p:cNvCxnSpPr>
            <a:endCxn id="16" idx="1"/>
          </p:cNvCxnSpPr>
          <p:nvPr/>
        </p:nvCxnSpPr>
        <p:spPr>
          <a:xfrm>
            <a:off x="1469290" y="3777741"/>
            <a:ext cx="440025" cy="26123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874014" y="3797672"/>
            <a:ext cx="1360581" cy="451802"/>
            <a:chOff x="1770439" y="4035985"/>
            <a:chExt cx="1360581" cy="451802"/>
          </a:xfrm>
        </p:grpSpPr>
        <p:grpSp>
          <p:nvGrpSpPr>
            <p:cNvPr id="15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16" name="Rectangle 15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Straight Connector 23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 flipH="1">
            <a:off x="1864713" y="3797672"/>
            <a:ext cx="424771" cy="4518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577128" y="3551237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8720150" y="4022570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351971" y="3796669"/>
            <a:ext cx="1360581" cy="451802"/>
            <a:chOff x="1770439" y="4035985"/>
            <a:chExt cx="1360581" cy="451802"/>
          </a:xfrm>
        </p:grpSpPr>
        <p:grpSp>
          <p:nvGrpSpPr>
            <p:cNvPr id="31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33" name="Rectangle 32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Connector 31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/>
          <p:cNvCxnSpPr/>
          <p:nvPr/>
        </p:nvCxnSpPr>
        <p:spPr>
          <a:xfrm>
            <a:off x="5446587" y="4086847"/>
            <a:ext cx="1544455" cy="1458739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6540569" y="5548004"/>
            <a:ext cx="1360581" cy="451802"/>
            <a:chOff x="1770439" y="4035985"/>
            <a:chExt cx="1360581" cy="451802"/>
          </a:xfrm>
        </p:grpSpPr>
        <p:grpSp>
          <p:nvGrpSpPr>
            <p:cNvPr id="42" name="Group 5"/>
            <p:cNvGrpSpPr>
              <a:grpSpLocks/>
            </p:cNvGrpSpPr>
            <p:nvPr/>
          </p:nvGrpSpPr>
          <p:grpSpPr bwMode="auto">
            <a:xfrm>
              <a:off x="1770439" y="4035985"/>
              <a:ext cx="1360581" cy="451802"/>
              <a:chOff x="875763" y="4675031"/>
              <a:chExt cx="2408350" cy="1004552"/>
            </a:xfrm>
            <a:solidFill>
              <a:srgbClr val="FFFF00"/>
            </a:solidFill>
          </p:grpSpPr>
          <p:sp>
            <p:nvSpPr>
              <p:cNvPr id="44" name="Rectangle 43"/>
              <p:cNvSpPr/>
              <p:nvPr/>
            </p:nvSpPr>
            <p:spPr>
              <a:xfrm>
                <a:off x="875763" y="4675031"/>
                <a:ext cx="2408350" cy="1004552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cxnSp>
            <p:nvCxnSpPr>
              <p:cNvPr id="45" name="Straight Connector 44"/>
              <p:cNvCxnSpPr/>
              <p:nvPr/>
            </p:nvCxnSpPr>
            <p:spPr>
              <a:xfrm>
                <a:off x="2482425" y="4675031"/>
                <a:ext cx="0" cy="1004552"/>
              </a:xfrm>
              <a:prstGeom prst="line">
                <a:avLst/>
              </a:prstGeom>
              <a:grpFill/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Connector 42"/>
            <p:cNvCxnSpPr/>
            <p:nvPr/>
          </p:nvCxnSpPr>
          <p:spPr bwMode="auto">
            <a:xfrm>
              <a:off x="2220912" y="4035985"/>
              <a:ext cx="0" cy="451802"/>
            </a:xfrm>
            <a:prstGeom prst="line">
              <a:avLst/>
            </a:prstGeom>
            <a:solidFill>
              <a:srgbClr val="FFFF00"/>
            </a:solidFill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Straight Connector 13"/>
          <p:cNvCxnSpPr/>
          <p:nvPr/>
        </p:nvCxnSpPr>
        <p:spPr>
          <a:xfrm flipH="1">
            <a:off x="7448242" y="5545586"/>
            <a:ext cx="465607" cy="4542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29" idx="2"/>
          </p:cNvCxnSpPr>
          <p:nvPr/>
        </p:nvCxnSpPr>
        <p:spPr>
          <a:xfrm flipH="1">
            <a:off x="6991042" y="4558180"/>
            <a:ext cx="2175189" cy="98740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105479" y="3915876"/>
            <a:ext cx="1268424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3238887" y="4115406"/>
            <a:ext cx="1298274" cy="41771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 flipV="1">
            <a:off x="4802444" y="4248471"/>
            <a:ext cx="1902612" cy="158109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8974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Doubly Linked List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200" dirty="0"/>
              <a:t>More operations can we perform on </a:t>
            </a:r>
            <a:r>
              <a:rPr lang="en-US" sz="2200" dirty="0" err="1"/>
              <a:t>LinkedList</a:t>
            </a:r>
            <a:r>
              <a:rPr lang="en-US" sz="2200" dirty="0"/>
              <a:t>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front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Add a new element at the end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Remove from the front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Remove from the tail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Insert an element after a specific node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200" dirty="0"/>
              <a:t>Remove a given node</a:t>
            </a:r>
          </a:p>
        </p:txBody>
      </p:sp>
    </p:spTree>
    <p:extLst>
      <p:ext uri="{BB962C8B-B14F-4D97-AF65-F5344CB8AC3E}">
        <p14:creationId xmlns:p14="http://schemas.microsoft.com/office/powerpoint/2010/main" val="12081051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Implementing Stack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How would you implement Stack?</a:t>
            </a:r>
          </a:p>
          <a:p>
            <a:pPr marL="0" indent="0"/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sz="2200" dirty="0"/>
              <a:t>	</a:t>
            </a:r>
            <a:r>
              <a:rPr lang="en-US" sz="2200" dirty="0" err="1"/>
              <a:t>typedef</a:t>
            </a:r>
            <a:r>
              <a:rPr lang="en-US" sz="2200" dirty="0"/>
              <a:t> </a:t>
            </a:r>
            <a:r>
              <a:rPr lang="en-US" sz="2200" dirty="0" err="1"/>
              <a:t>struct</a:t>
            </a:r>
            <a:r>
              <a:rPr lang="en-US" sz="2200" dirty="0"/>
              <a:t> {</a:t>
            </a:r>
          </a:p>
          <a:p>
            <a:pPr marL="0" indent="0"/>
            <a:r>
              <a:rPr lang="en-US" sz="2200" dirty="0"/>
              <a:t>		???</a:t>
            </a:r>
          </a:p>
          <a:p>
            <a:pPr marL="0" indent="0"/>
            <a:r>
              <a:rPr lang="en-US" sz="2200" dirty="0"/>
              <a:t>	} </a:t>
            </a:r>
            <a:r>
              <a:rPr lang="en-US" sz="2200" dirty="0" err="1"/>
              <a:t>stack_t</a:t>
            </a:r>
            <a:r>
              <a:rPr lang="en-US" sz="2200" dirty="0"/>
              <a:t>; </a:t>
            </a:r>
          </a:p>
          <a:p>
            <a:pPr marL="0" indent="0"/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Caveat: Stack does not have a bound on its capacity.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Want the capacity to be bounded by the limitations of your computer</a:t>
            </a:r>
          </a:p>
        </p:txBody>
      </p:sp>
    </p:spTree>
    <p:extLst>
      <p:ext uri="{BB962C8B-B14F-4D97-AF65-F5344CB8AC3E}">
        <p14:creationId xmlns:p14="http://schemas.microsoft.com/office/powerpoint/2010/main" val="20473377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Queue</a:t>
            </a:r>
          </a:p>
        </p:txBody>
      </p:sp>
    </p:spTree>
    <p:extLst>
      <p:ext uri="{BB962C8B-B14F-4D97-AF65-F5344CB8AC3E}">
        <p14:creationId xmlns:p14="http://schemas.microsoft.com/office/powerpoint/2010/main" val="11476122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A 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: an ordered collection of items with the following operations: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create(): creates a new queue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enqueue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(item): add an item to the queue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dequeue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remove an item from the queue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isEmpty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():  checks if the stack is queue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Removal follows a first-in-first-out order (FIFO)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There is no bound on the number of element in the set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>
                <a:ea typeface="Arial Unicode MS" panose="020B0604020202020204" pitchFamily="34" charset="-128"/>
                <a:cs typeface="Times New Roman" panose="02020603050405020304" pitchFamily="18" charset="0"/>
              </a:rPr>
              <a:t>Question: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How would you implement Queue?</a:t>
            </a:r>
            <a:endParaRPr lang="en-US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133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-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Use array: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Create Queue: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Create an array + pointer to end of the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/>
              <a:t>Enqueue</a:t>
            </a:r>
            <a:endParaRPr lang="en-US" altLang="he-IL" sz="22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Add the element in the end of the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/>
              <a:t>Dequeue</a:t>
            </a:r>
            <a:endParaRPr lang="en-US" altLang="he-IL" sz="22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Remove the element from the </a:t>
            </a:r>
            <a:r>
              <a:rPr lang="en-US" altLang="he-IL" sz="2200" dirty="0">
                <a:solidFill>
                  <a:srgbClr val="FF0000"/>
                </a:solidFill>
              </a:rPr>
              <a:t>0</a:t>
            </a:r>
            <a:r>
              <a:rPr lang="en-US" altLang="he-IL" sz="2200" dirty="0"/>
              <a:t> position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 marL="0" indent="0"/>
            <a:r>
              <a:rPr lang="en-US" altLang="he-IL" sz="2200" b="1" dirty="0"/>
              <a:t>Note that </a:t>
            </a:r>
            <a:r>
              <a:rPr lang="en-US" altLang="he-IL" sz="2200" b="1" dirty="0" err="1"/>
              <a:t>dequeue</a:t>
            </a:r>
            <a:r>
              <a:rPr lang="en-US" altLang="he-IL" sz="2200" b="1" dirty="0"/>
              <a:t>() is </a:t>
            </a:r>
            <a:r>
              <a:rPr lang="en-US" altLang="he-IL" sz="2200" b="1" dirty="0">
                <a:solidFill>
                  <a:srgbClr val="FF0000"/>
                </a:solidFill>
              </a:rPr>
              <a:t>very inefficient</a:t>
            </a:r>
            <a:r>
              <a:rPr lang="en-US" altLang="he-IL" sz="2200" b="1" dirty="0"/>
              <a:t>!</a:t>
            </a:r>
          </a:p>
          <a:p>
            <a:pPr marL="0" indent="0"/>
            <a:r>
              <a:rPr lang="en-US" altLang="he-IL" sz="2200" b="1" dirty="0"/>
              <a:t>					why?</a:t>
            </a:r>
          </a:p>
          <a:p>
            <a:pPr marL="0" indent="0"/>
            <a:r>
              <a:rPr lang="en-US" altLang="he-IL" sz="2200" b="1" dirty="0"/>
              <a:t>					</a:t>
            </a:r>
            <a:r>
              <a:rPr lang="en-US" altLang="he-IL" sz="2200" b="1" dirty="0">
                <a:solidFill>
                  <a:srgbClr val="FF0000"/>
                </a:solidFill>
              </a:rPr>
              <a:t>because need to shift everything to the left</a:t>
            </a:r>
            <a:endParaRPr lang="en-US" altLang="he-IL" sz="2200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421312" y="2179637"/>
          <a:ext cx="328401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35">
                  <a:extLst>
                    <a:ext uri="{9D8B030D-6E8A-4147-A177-3AD203B41FA5}">
                      <a16:colId xmlns:a16="http://schemas.microsoft.com/office/drawing/2014/main" val="2004960366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347696647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3333822315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4104323508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2639112459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2168475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452792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>
            <a:stCxn id="9" idx="0"/>
          </p:cNvCxnSpPr>
          <p:nvPr/>
        </p:nvCxnSpPr>
        <p:spPr bwMode="auto">
          <a:xfrm flipH="1" flipV="1">
            <a:off x="7935910" y="2550477"/>
            <a:ext cx="304800" cy="62659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7935910" y="3177069"/>
            <a:ext cx="609600" cy="404507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</p:spTree>
    <p:extLst>
      <p:ext uri="{BB962C8B-B14F-4D97-AF65-F5344CB8AC3E}">
        <p14:creationId xmlns:p14="http://schemas.microsoft.com/office/powerpoint/2010/main" val="41594869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Queue – a better implementation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Use array: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Create Queue: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Create an array + 2 pointers:</a:t>
            </a:r>
            <a:br>
              <a:rPr lang="en-US" altLang="he-IL" sz="2200" dirty="0"/>
            </a:br>
            <a:r>
              <a:rPr lang="en-US" altLang="he-IL" sz="2200" dirty="0"/>
              <a:t>	one to the head, and one to the tail of the list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/>
              <a:t>Enqueue</a:t>
            </a:r>
            <a:endParaRPr lang="en-US" altLang="he-IL" sz="22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Add the element in the tail, update the tail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 err="1"/>
              <a:t>Dequeue</a:t>
            </a:r>
            <a:endParaRPr lang="en-US" altLang="he-IL" sz="22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he-IL" sz="2200" dirty="0"/>
              <a:t>Remove the element from the head, update the head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defRPr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421312" y="2179637"/>
          <a:ext cx="328401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35">
                  <a:extLst>
                    <a:ext uri="{9D8B030D-6E8A-4147-A177-3AD203B41FA5}">
                      <a16:colId xmlns:a16="http://schemas.microsoft.com/office/drawing/2014/main" val="2004960366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347696647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3333822315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4104323508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2639112459"/>
                    </a:ext>
                  </a:extLst>
                </a:gridCol>
                <a:gridCol w="547335">
                  <a:extLst>
                    <a:ext uri="{9D8B030D-6E8A-4147-A177-3AD203B41FA5}">
                      <a16:colId xmlns:a16="http://schemas.microsoft.com/office/drawing/2014/main" val="2168475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452792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>
            <a:stCxn id="9" idx="0"/>
          </p:cNvCxnSpPr>
          <p:nvPr/>
        </p:nvCxnSpPr>
        <p:spPr bwMode="auto">
          <a:xfrm flipH="1" flipV="1">
            <a:off x="7935910" y="2550477"/>
            <a:ext cx="939803" cy="62659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8570913" y="3177069"/>
            <a:ext cx="609600" cy="404507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Tail</a:t>
            </a:r>
          </a:p>
        </p:txBody>
      </p:sp>
      <p:cxnSp>
        <p:nvCxnSpPr>
          <p:cNvPr id="8" name="Straight Arrow Connector 7"/>
          <p:cNvCxnSpPr>
            <a:stCxn id="10" idx="2"/>
          </p:cNvCxnSpPr>
          <p:nvPr/>
        </p:nvCxnSpPr>
        <p:spPr bwMode="auto">
          <a:xfrm>
            <a:off x="5056451" y="1927414"/>
            <a:ext cx="1203061" cy="25222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691590" y="1522907"/>
            <a:ext cx="729722" cy="404507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Head</a:t>
            </a:r>
          </a:p>
        </p:txBody>
      </p:sp>
    </p:spTree>
    <p:extLst>
      <p:ext uri="{BB962C8B-B14F-4D97-AF65-F5344CB8AC3E}">
        <p14:creationId xmlns:p14="http://schemas.microsoft.com/office/powerpoint/2010/main" val="23719316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2677</TotalTime>
  <Words>2097</Words>
  <Application>Microsoft Office PowerPoint</Application>
  <PresentationFormat>Custom</PresentationFormat>
  <Paragraphs>393</Paragraphs>
  <Slides>42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Arial Unicode MS</vt:lpstr>
      <vt:lpstr>Arial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Stack</vt:lpstr>
      <vt:lpstr>Implementing Stack</vt:lpstr>
      <vt:lpstr>Implementing Stack</vt:lpstr>
      <vt:lpstr>PowerPoint Presentation</vt:lpstr>
      <vt:lpstr>Queue</vt:lpstr>
      <vt:lpstr>Queue - implementation</vt:lpstr>
      <vt:lpstr>Queue – a better implementation</vt:lpstr>
      <vt:lpstr>Queue – a better implementation</vt:lpstr>
      <vt:lpstr>Queue – a better implementation</vt:lpstr>
      <vt:lpstr>Queue – a better implementation</vt:lpstr>
      <vt:lpstr>Queue – a better implementation</vt:lpstr>
      <vt:lpstr>Queue – a better implementation</vt:lpstr>
      <vt:lpstr>PowerPoint Presentation</vt:lpstr>
      <vt:lpstr>Linked List</vt:lpstr>
      <vt:lpstr>Linked List</vt:lpstr>
      <vt:lpstr>Linked List - implementation</vt:lpstr>
      <vt:lpstr>Linked List - implementation</vt:lpstr>
      <vt:lpstr>Linked List – add to head</vt:lpstr>
      <vt:lpstr>Linked List – add to head</vt:lpstr>
      <vt:lpstr>Linked List</vt:lpstr>
      <vt:lpstr>Linked List</vt:lpstr>
      <vt:lpstr>Linked List - implementation</vt:lpstr>
      <vt:lpstr>Linked List – add to head</vt:lpstr>
      <vt:lpstr>Linked List – add to head</vt:lpstr>
      <vt:lpstr>Linked List – add to tail</vt:lpstr>
      <vt:lpstr>Linked List – add to tail</vt:lpstr>
      <vt:lpstr>Linked List – remove from head</vt:lpstr>
      <vt:lpstr>Linked List – remove from tail</vt:lpstr>
      <vt:lpstr>Linked List</vt:lpstr>
      <vt:lpstr>PowerPoint Presentation</vt:lpstr>
      <vt:lpstr>Implementing Stack</vt:lpstr>
      <vt:lpstr>Implementing Stack</vt:lpstr>
      <vt:lpstr>PowerPoint Presentation</vt:lpstr>
      <vt:lpstr>Implementing Queue</vt:lpstr>
      <vt:lpstr>Implementing Queue</vt:lpstr>
      <vt:lpstr>PowerPoint Presentation</vt:lpstr>
      <vt:lpstr>Doubly Linked List</vt:lpstr>
      <vt:lpstr>Doubly Linked List</vt:lpstr>
      <vt:lpstr>Doubly Linked List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940</cp:revision>
  <cp:lastPrinted>1601-01-01T00:00:00Z</cp:lastPrinted>
  <dcterms:created xsi:type="dcterms:W3CDTF">2017-07-19T19:15:02Z</dcterms:created>
  <dcterms:modified xsi:type="dcterms:W3CDTF">2022-03-23T16:29:33Z</dcterms:modified>
</cp:coreProperties>
</file>