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7.jpg" ContentType="image/pn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9.jpg" ContentType="image/png"/>
  <Override PartName="/ppt/notesSlides/notesSlide12.xml" ContentType="application/vnd.openxmlformats-officedocument.presentationml.notesSlide+xml"/>
  <Override PartName="/ppt/media/image10.jpg" ContentType="image/png"/>
  <Override PartName="/ppt/notesSlides/notesSlide13.xml" ContentType="application/vnd.openxmlformats-officedocument.presentationml.notesSlide+xml"/>
  <Override PartName="/ppt/media/image11.jpg" ContentType="image/pn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54"/>
  </p:notesMasterIdLst>
  <p:sldIdLst>
    <p:sldId id="256" r:id="rId3"/>
    <p:sldId id="422" r:id="rId4"/>
    <p:sldId id="392" r:id="rId5"/>
    <p:sldId id="362" r:id="rId6"/>
    <p:sldId id="365" r:id="rId7"/>
    <p:sldId id="366" r:id="rId8"/>
    <p:sldId id="363" r:id="rId9"/>
    <p:sldId id="367" r:id="rId10"/>
    <p:sldId id="368" r:id="rId11"/>
    <p:sldId id="395" r:id="rId12"/>
    <p:sldId id="369" r:id="rId13"/>
    <p:sldId id="374" r:id="rId14"/>
    <p:sldId id="371" r:id="rId15"/>
    <p:sldId id="370" r:id="rId16"/>
    <p:sldId id="375" r:id="rId17"/>
    <p:sldId id="396" r:id="rId18"/>
    <p:sldId id="372" r:id="rId19"/>
    <p:sldId id="378" r:id="rId20"/>
    <p:sldId id="379" r:id="rId21"/>
    <p:sldId id="376" r:id="rId22"/>
    <p:sldId id="398" r:id="rId23"/>
    <p:sldId id="377" r:id="rId24"/>
    <p:sldId id="380" r:id="rId25"/>
    <p:sldId id="383" r:id="rId26"/>
    <p:sldId id="393" r:id="rId27"/>
    <p:sldId id="384" r:id="rId28"/>
    <p:sldId id="382" r:id="rId29"/>
    <p:sldId id="381" r:id="rId30"/>
    <p:sldId id="421" r:id="rId31"/>
    <p:sldId id="399" r:id="rId32"/>
    <p:sldId id="400" r:id="rId33"/>
    <p:sldId id="401" r:id="rId34"/>
    <p:sldId id="402" r:id="rId35"/>
    <p:sldId id="403" r:id="rId36"/>
    <p:sldId id="404" r:id="rId37"/>
    <p:sldId id="405" r:id="rId38"/>
    <p:sldId id="406" r:id="rId39"/>
    <p:sldId id="407" r:id="rId40"/>
    <p:sldId id="408" r:id="rId41"/>
    <p:sldId id="410" r:id="rId42"/>
    <p:sldId id="411" r:id="rId43"/>
    <p:sldId id="412" r:id="rId44"/>
    <p:sldId id="413" r:id="rId45"/>
    <p:sldId id="414" r:id="rId46"/>
    <p:sldId id="423" r:id="rId47"/>
    <p:sldId id="424" r:id="rId48"/>
    <p:sldId id="425" r:id="rId49"/>
    <p:sldId id="426" r:id="rId50"/>
    <p:sldId id="427" r:id="rId51"/>
    <p:sldId id="428" r:id="rId52"/>
    <p:sldId id="291" r:id="rId53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749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3498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5930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4339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78088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5985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63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017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92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447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8253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1178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7291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6200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800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0983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8448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5718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925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8822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1540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9270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88621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1796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49619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8608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13428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28194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01914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77903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8723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082657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16492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426485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500091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14023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59737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943983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632547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160444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6590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52619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375016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118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145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531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91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smtClean="0">
                <a:solidFill>
                  <a:srgbClr val="000080"/>
                </a:solidFill>
              </a:rPr>
              <a:t>March 14, 2022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2" y="1820863"/>
            <a:ext cx="8393112" cy="47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906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2" y="31702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84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Tree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381" y="2865437"/>
            <a:ext cx="4190476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13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922" y="2756942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cxnSp>
        <p:nvCxnSpPr>
          <p:cNvPr id="5" name="Straight Arrow Connector 4"/>
          <p:cNvCxnSpPr>
            <a:stCxn id="6" idx="1"/>
          </p:cNvCxnSpPr>
          <p:nvPr/>
        </p:nvCxnSpPr>
        <p:spPr>
          <a:xfrm flipH="1">
            <a:off x="4964112" y="2248725"/>
            <a:ext cx="1688104" cy="6929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52216" y="198092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Root</a:t>
            </a:r>
          </a:p>
        </p:txBody>
      </p:sp>
      <p:cxnSp>
        <p:nvCxnSpPr>
          <p:cNvPr id="9" name="Straight Arrow Connector 8"/>
          <p:cNvCxnSpPr>
            <a:stCxn id="10" idx="0"/>
          </p:cNvCxnSpPr>
          <p:nvPr/>
        </p:nvCxnSpPr>
        <p:spPr>
          <a:xfrm flipV="1">
            <a:off x="5814911" y="5834201"/>
            <a:ext cx="837305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205311" y="6673227"/>
            <a:ext cx="12192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Leaves</a:t>
            </a:r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5205311" y="4919801"/>
            <a:ext cx="609600" cy="17534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0"/>
          </p:cNvCxnSpPr>
          <p:nvPr/>
        </p:nvCxnSpPr>
        <p:spPr>
          <a:xfrm flipH="1" flipV="1">
            <a:off x="4735513" y="5756900"/>
            <a:ext cx="1079398" cy="91632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0"/>
          </p:cNvCxnSpPr>
          <p:nvPr/>
        </p:nvCxnSpPr>
        <p:spPr>
          <a:xfrm flipH="1" flipV="1">
            <a:off x="5770064" y="5834201"/>
            <a:ext cx="44847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0"/>
          </p:cNvCxnSpPr>
          <p:nvPr/>
        </p:nvCxnSpPr>
        <p:spPr>
          <a:xfrm flipH="1" flipV="1">
            <a:off x="3982144" y="5850520"/>
            <a:ext cx="1832767" cy="82270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0"/>
          </p:cNvCxnSpPr>
          <p:nvPr/>
        </p:nvCxnSpPr>
        <p:spPr>
          <a:xfrm flipH="1" flipV="1">
            <a:off x="3536064" y="4888348"/>
            <a:ext cx="2278847" cy="178487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720725" y="1949450"/>
            <a:ext cx="8855075" cy="48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035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2"/>
          </p:cNvCxnSpPr>
          <p:nvPr/>
        </p:nvCxnSpPr>
        <p:spPr>
          <a:xfrm flipH="1">
            <a:off x="6712965" y="4682513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910796" y="4146903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Children</a:t>
            </a:r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>
          <a:xfrm flipH="1">
            <a:off x="5802313" y="4682513"/>
            <a:ext cx="3019136" cy="10014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</p:spTree>
    <p:extLst>
      <p:ext uri="{BB962C8B-B14F-4D97-AF65-F5344CB8AC3E}">
        <p14:creationId xmlns:p14="http://schemas.microsoft.com/office/powerpoint/2010/main" val="3730379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Rooted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For every vertex in the tree there is a unique shortest path from the root to this vertex.</a:t>
            </a:r>
          </a:p>
          <a:p>
            <a:r>
              <a:rPr lang="en-US" altLang="he-IL" sz="2200" i="1" u="sng" dirty="0"/>
              <a:t>Depth of a node</a:t>
            </a:r>
            <a:r>
              <a:rPr lang="en-US" altLang="he-IL" sz="2200" u="sng" dirty="0"/>
              <a:t> </a:t>
            </a:r>
            <a:r>
              <a:rPr lang="en-US" altLang="he-IL" sz="2200" dirty="0"/>
              <a:t>is the length from the root to this node.</a:t>
            </a:r>
          </a:p>
          <a:p>
            <a:r>
              <a:rPr lang="en-US" altLang="he-IL" sz="2200" dirty="0"/>
              <a:t>Example: Depth(root) = 0, </a:t>
            </a:r>
          </a:p>
          <a:p>
            <a:r>
              <a:rPr lang="en-US" altLang="he-IL" sz="2200" i="1" u="sng" dirty="0"/>
              <a:t>Height of a tree</a:t>
            </a:r>
            <a:r>
              <a:rPr lang="en-US" altLang="he-IL" sz="2200" dirty="0"/>
              <a:t> is the maximal depth of a node in the tree.</a:t>
            </a:r>
          </a:p>
          <a:p>
            <a:r>
              <a:rPr lang="en-US" altLang="he-IL" sz="2200" u="sng" dirty="0"/>
              <a:t>Claim</a:t>
            </a:r>
            <a:r>
              <a:rPr lang="en-US" altLang="he-IL" sz="2200" dirty="0"/>
              <a:t>: if </a:t>
            </a:r>
            <a:r>
              <a:rPr lang="en-US" altLang="he-IL" sz="2200" i="1" dirty="0">
                <a:solidFill>
                  <a:srgbClr val="002060"/>
                </a:solidFill>
              </a:rPr>
              <a:t>height(tree) = d</a:t>
            </a:r>
            <a:r>
              <a:rPr lang="en-US" altLang="he-IL" sz="2200" dirty="0"/>
              <a:t>, then there is a </a:t>
            </a:r>
            <a:r>
              <a:rPr lang="en-US" altLang="he-IL" sz="2200" dirty="0">
                <a:solidFill>
                  <a:srgbClr val="002060"/>
                </a:solidFill>
              </a:rPr>
              <a:t>leaf in a tree of depth d</a:t>
            </a:r>
            <a:r>
              <a:rPr lang="en-US" altLang="he-IL" sz="2200" dirty="0"/>
              <a:t>.</a:t>
            </a:r>
          </a:p>
          <a:p>
            <a:endParaRPr lang="en-US" altLang="he-IL" sz="2200" dirty="0"/>
          </a:p>
          <a:p>
            <a:r>
              <a:rPr lang="en-US" altLang="he-IL" sz="2200" i="1" u="sng" dirty="0"/>
              <a:t>Size of a tree</a:t>
            </a:r>
            <a:r>
              <a:rPr lang="en-US" altLang="he-IL" sz="2200" dirty="0"/>
              <a:t> is the total number of nodes in the tree.</a:t>
            </a:r>
          </a:p>
          <a:p>
            <a:endParaRPr lang="en-US" altLang="he-IL" sz="2200" dirty="0"/>
          </a:p>
          <a:p>
            <a:endParaRPr lang="en-US" altLang="he-IL" sz="2200" dirty="0"/>
          </a:p>
          <a:p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4092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5502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course: focus on </a:t>
            </a:r>
            <a:r>
              <a:rPr lang="en-US" sz="2200" i="1" u="sng" dirty="0"/>
              <a:t>binary trees</a:t>
            </a:r>
            <a:r>
              <a:rPr lang="en-US" sz="2200" i="1" dirty="0"/>
              <a:t>: </a:t>
            </a:r>
            <a:r>
              <a:rPr lang="en-US" sz="2200" dirty="0"/>
              <a:t>2-ary trees.</a:t>
            </a:r>
          </a:p>
        </p:txBody>
      </p:sp>
    </p:spTree>
    <p:extLst>
      <p:ext uri="{BB962C8B-B14F-4D97-AF65-F5344CB8AC3E}">
        <p14:creationId xmlns:p14="http://schemas.microsoft.com/office/powerpoint/2010/main" val="2342867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Structure of rooted trees</a:t>
            </a: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Vertex/node</a:t>
            </a:r>
          </a:p>
        </p:txBody>
      </p:sp>
      <p:cxnSp>
        <p:nvCxnSpPr>
          <p:cNvPr id="46" name="Straight Arrow Connector 45"/>
          <p:cNvCxnSpPr>
            <a:stCxn id="47" idx="0"/>
          </p:cNvCxnSpPr>
          <p:nvPr/>
        </p:nvCxnSpPr>
        <p:spPr>
          <a:xfrm flipH="1" flipV="1">
            <a:off x="6759585" y="5683983"/>
            <a:ext cx="1510275" cy="5459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359207" y="622995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Right child</a:t>
            </a:r>
          </a:p>
        </p:txBody>
      </p:sp>
      <p:cxnSp>
        <p:nvCxnSpPr>
          <p:cNvPr id="48" name="Straight Arrow Connector 47"/>
          <p:cNvCxnSpPr>
            <a:stCxn id="12" idx="0"/>
          </p:cNvCxnSpPr>
          <p:nvPr/>
        </p:nvCxnSpPr>
        <p:spPr>
          <a:xfrm flipV="1">
            <a:off x="4426965" y="5840241"/>
            <a:ext cx="1045842" cy="38213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Parent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516312" y="6222378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Left child</a:t>
            </a:r>
          </a:p>
        </p:txBody>
      </p:sp>
    </p:spTree>
    <p:extLst>
      <p:ext uri="{BB962C8B-B14F-4D97-AF65-F5344CB8AC3E}">
        <p14:creationId xmlns:p14="http://schemas.microsoft.com/office/powerpoint/2010/main" val="8759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common name for a 2-ary tree is </a:t>
            </a:r>
            <a:r>
              <a:rPr lang="en-US" sz="2200" i="1" u="sng" dirty="0"/>
              <a:t>binary tree</a:t>
            </a:r>
            <a:r>
              <a:rPr lang="en-US" sz="2200" dirty="0"/>
              <a:t>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Usage: algebraic expressions.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Represents the expression: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	</a:t>
            </a:r>
            <a:r>
              <a:rPr lang="en-US" sz="2200" dirty="0">
                <a:solidFill>
                  <a:srgbClr val="FF0000"/>
                </a:solidFill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(4*(x/7)) </a:t>
            </a:r>
            <a:r>
              <a:rPr lang="en-US" sz="2200" dirty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+ </a:t>
            </a:r>
            <a:r>
              <a:rPr lang="en-US" sz="2200" dirty="0">
                <a:solidFill>
                  <a:schemeClr val="accent6"/>
                </a:solidFill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(x-(y/3))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AutoNum type="alphaUcPeriod" startAt="17"/>
            </a:pPr>
            <a:r>
              <a:rPr lang="en-US" sz="2200" dirty="0">
                <a:latin typeface="+mj-lt"/>
              </a:rPr>
              <a:t>How do you evaluate an</a:t>
            </a:r>
            <a:br>
              <a:rPr lang="en-US" sz="2200" dirty="0">
                <a:latin typeface="+mj-lt"/>
              </a:rPr>
            </a:br>
            <a:r>
              <a:rPr lang="en-US" sz="2200" dirty="0">
                <a:latin typeface="+mj-lt"/>
              </a:rPr>
              <a:t>expression tree?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29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Lab exam –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Tuesday, March 15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50 minutes during 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lab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time. No switching sections (last section is not the easiest/hardest)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everything we did until March 8 (including March 8)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Practice problems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See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lab exams from last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year, practice problems on piazza,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leetcode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coding questions (very little time to do anything complicated)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Same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format as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assignments: you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get signatures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of functions and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test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cases,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need to implement the functions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Submit the solutions to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coursys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must be in CSIL.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Cannot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 it from home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You may use internet (but it might be more distracting than helpful)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Use your laptop or the CSIL machine.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You may use any environment/editor you want [VS code, repl, vim, notepad]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Make sure your code compiles with the provided makefile in CSIL</a:t>
            </a:r>
          </a:p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	&gt;&gt; make</a:t>
            </a:r>
            <a:b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&gt;&gt; ./run_test</a:t>
            </a:r>
          </a:p>
          <a:p>
            <a:pPr marL="342900" indent="-34290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49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In binary tree there are </a:t>
            </a:r>
            <a:r>
              <a:rPr lang="en-US" altLang="he-IL" sz="2200" i="1" dirty="0"/>
              <a:t>at most 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depth of a node.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For depth = 0.</a:t>
            </a:r>
            <a:br>
              <a:rPr lang="en-US" altLang="he-IL" sz="2200" dirty="0"/>
            </a:br>
            <a:r>
              <a:rPr lang="en-US" altLang="he-IL" sz="2200" dirty="0"/>
              <a:t>	There is only the root, So the number of nodes is 1 = 2</a:t>
            </a:r>
            <a:r>
              <a:rPr lang="en-US" altLang="he-IL" sz="2200" baseline="30000" dirty="0"/>
              <a:t>0</a:t>
            </a:r>
            <a:r>
              <a:rPr lang="en-US" altLang="he-IL" sz="2200" dirty="0"/>
              <a:t>.</a:t>
            </a:r>
            <a:endParaRPr lang="en-US" altLang="he-IL" sz="2200" baseline="30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Induction:</a:t>
            </a:r>
          </a:p>
          <a:p>
            <a:pPr marL="457200" lvl="1" indent="0"/>
            <a:r>
              <a:rPr lang="en-US" altLang="he-IL" sz="2200" dirty="0"/>
              <a:t>	Suppose the claim holds for depth = d.</a:t>
            </a:r>
          </a:p>
          <a:p>
            <a:pPr marL="457200" lvl="1" indent="0"/>
            <a:r>
              <a:rPr lang="en-US" altLang="he-IL" sz="2200" dirty="0"/>
              <a:t>	Let’s prove it for depth = d+1: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By the induction hypothesis, there are at most 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 nodes at level 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Each of these node has at most 2 children.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		Therefore, the number of nodes at level d+1 is at most 2*2</a:t>
            </a:r>
            <a:r>
              <a:rPr lang="en-US" altLang="he-IL" sz="2000" baseline="30000" dirty="0"/>
              <a:t>d</a:t>
            </a:r>
            <a:r>
              <a:rPr lang="en-US" altLang="he-IL" sz="2000" dirty="0"/>
              <a:t>=2</a:t>
            </a:r>
            <a:r>
              <a:rPr lang="en-US" altLang="he-IL" sz="2000" baseline="30000" dirty="0"/>
              <a:t>d+1</a:t>
            </a:r>
            <a:r>
              <a:rPr lang="en-US" altLang="he-IL" sz="20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Therefore, if a binary tree has depth d, then it has at most 1+2+4+…+2</a:t>
            </a:r>
            <a:r>
              <a:rPr lang="en-US" altLang="he-IL" sz="2200" baseline="30000" dirty="0"/>
              <a:t>d</a:t>
            </a:r>
            <a:r>
              <a:rPr lang="en-US" altLang="he-IL" sz="2200" dirty="0"/>
              <a:t> =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-1 nodes.</a:t>
            </a:r>
          </a:p>
        </p:txBody>
      </p:sp>
    </p:spTree>
    <p:extLst>
      <p:ext uri="{BB962C8B-B14F-4D97-AF65-F5344CB8AC3E}">
        <p14:creationId xmlns:p14="http://schemas.microsoft.com/office/powerpoint/2010/main" val="24766835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tree is </a:t>
            </a:r>
            <a:r>
              <a:rPr lang="en-US" altLang="he-IL" sz="2200" i="1" u="sng" dirty="0"/>
              <a:t>full</a:t>
            </a:r>
            <a:r>
              <a:rPr lang="en-US" altLang="he-IL" sz="2200" dirty="0"/>
              <a:t> if for all k&lt;=depth it has </a:t>
            </a:r>
            <a:r>
              <a:rPr lang="en-US" altLang="he-IL" sz="2200" i="1" dirty="0"/>
              <a:t>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2" y="3627437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33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u="sng" dirty="0"/>
              <a:t>Claim1</a:t>
            </a:r>
            <a:r>
              <a:rPr lang="en-US" altLang="he-IL" sz="2200" dirty="0"/>
              <a:t>: If a binary tree has N vertices, then its depth is &gt;=log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(N)-1.</a:t>
            </a:r>
          </a:p>
          <a:p>
            <a:r>
              <a:rPr lang="en-US" altLang="he-IL" sz="2200" u="sng" dirty="0"/>
              <a:t>Claim2</a:t>
            </a:r>
            <a:r>
              <a:rPr lang="en-US" altLang="he-IL" sz="2200" dirty="0"/>
              <a:t>: If a binary tree has N vertices, then its depth is &lt;=N-1.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u="sng" dirty="0"/>
              <a:t>Proof of Claim 1</a:t>
            </a:r>
            <a:r>
              <a:rPr lang="en-US" altLang="he-IL" sz="2200" dirty="0"/>
              <a:t>: Denote the depth by d.</a:t>
            </a:r>
          </a:p>
          <a:p>
            <a:pPr marL="0" indent="0"/>
            <a:r>
              <a:rPr lang="en-US" altLang="he-IL" sz="2200" dirty="0"/>
              <a:t>Then N &lt;=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-1 &lt; 2</a:t>
            </a:r>
            <a:r>
              <a:rPr lang="en-US" altLang="he-IL" sz="2200" baseline="30000" dirty="0"/>
              <a:t>d+1</a:t>
            </a:r>
            <a:r>
              <a:rPr lang="en-US" altLang="he-IL" sz="2200" dirty="0"/>
              <a:t> (by the claim from before)</a:t>
            </a:r>
          </a:p>
          <a:p>
            <a:pPr marL="0" indent="0"/>
            <a:r>
              <a:rPr lang="en-US" altLang="he-IL" sz="2200" dirty="0"/>
              <a:t>Therefore, d+1&gt;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(N), and hence d&gt;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(N)-1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u="sng" dirty="0"/>
              <a:t>Proof of Claim 2</a:t>
            </a:r>
            <a:r>
              <a:rPr lang="en-US" altLang="he-IL" sz="2200" dirty="0"/>
              <a:t>: It has depth N-1 only if it is a path/straight line.</a:t>
            </a:r>
          </a:p>
          <a:p>
            <a:pPr marL="0" indent="0"/>
            <a:r>
              <a:rPr lang="en-US" altLang="he-IL" sz="2200" dirty="0"/>
              <a:t>Otherwise the depth will &lt; N-1.</a:t>
            </a:r>
          </a:p>
        </p:txBody>
      </p:sp>
    </p:spTree>
    <p:extLst>
      <p:ext uri="{BB962C8B-B14F-4D97-AF65-F5344CB8AC3E}">
        <p14:creationId xmlns:p14="http://schemas.microsoft.com/office/powerpoint/2010/main" val="3299390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Implementing Binary Tree in C:</a:t>
            </a: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right; // 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parent;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typedef struct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root;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93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leaf.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is_leaf</a:t>
            </a:r>
            <a:r>
              <a:rPr lang="en-US" sz="2000" dirty="0"/>
              <a:t>(</a:t>
            </a:r>
            <a:r>
              <a:rPr lang="en-US" altLang="he-IL" sz="2000" dirty="0" err="1"/>
              <a:t>Btnode_t</a:t>
            </a:r>
            <a:r>
              <a:rPr lang="en-US" altLang="he-IL" sz="2000" dirty="0"/>
              <a:t>* </a:t>
            </a:r>
            <a:r>
              <a:rPr lang="en-US" sz="2000" dirty="0"/>
              <a:t>node)</a:t>
            </a:r>
          </a:p>
          <a:p>
            <a:pPr marL="0" indent="0">
              <a:defRPr/>
            </a:pPr>
            <a:r>
              <a:rPr lang="en-US" sz="2000" dirty="0"/>
              <a:t>	return (node-&gt;left == NULL &amp;&amp; node-&gt;right == NULL);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endParaRPr lang="en-US" sz="2000" dirty="0"/>
          </a:p>
          <a:p>
            <a:pPr marL="0" indent="0"/>
            <a:r>
              <a:rPr lang="en-US" altLang="he-IL" sz="2200" dirty="0"/>
              <a:t>Write 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root.</a:t>
            </a:r>
          </a:p>
          <a:p>
            <a:pPr marL="0" indent="0"/>
            <a:endParaRPr lang="en-US" altLang="he-IL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is_root</a:t>
            </a:r>
            <a:r>
              <a:rPr lang="en-US" sz="2000" dirty="0"/>
              <a:t>(</a:t>
            </a:r>
            <a:r>
              <a:rPr lang="en-US" altLang="he-IL" sz="2000" dirty="0" err="1"/>
              <a:t>Btnode_t</a:t>
            </a:r>
            <a:r>
              <a:rPr lang="en-US" altLang="he-IL" sz="2000" dirty="0"/>
              <a:t>* </a:t>
            </a:r>
            <a:r>
              <a:rPr lang="en-US" sz="2000" dirty="0"/>
              <a:t>node)</a:t>
            </a:r>
          </a:p>
          <a:p>
            <a:pPr marL="0" indent="0">
              <a:defRPr/>
            </a:pPr>
            <a:r>
              <a:rPr lang="en-US" sz="2000" dirty="0"/>
              <a:t>	return (node-&gt;parent==NULL);</a:t>
            </a:r>
            <a:endParaRPr lang="en-US" altLang="he-IL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097102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its size.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195310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get_size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 dirty="0"/>
              <a:t>root</a:t>
            </a:r>
            <a:r>
              <a:rPr lang="en-US" sz="2000" dirty="0" smtClean="0"/>
              <a:t>) {</a:t>
            </a:r>
            <a:endParaRPr lang="en-US" sz="2000" dirty="0"/>
          </a:p>
          <a:p>
            <a:pPr marL="0" indent="0">
              <a:defRPr/>
            </a:pPr>
            <a:r>
              <a:rPr lang="en-US" sz="2000" dirty="0"/>
              <a:t>	if  ( root == NULL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return  0;</a:t>
            </a:r>
          </a:p>
          <a:p>
            <a:pPr marL="0" indent="0">
              <a:defRPr/>
            </a:pPr>
            <a:r>
              <a:rPr lang="en-US" sz="2000" dirty="0"/>
              <a:t>	else</a:t>
            </a:r>
            <a:br>
              <a:rPr lang="en-US" sz="2000" dirty="0"/>
            </a:br>
            <a:r>
              <a:rPr lang="en-US" sz="2000" dirty="0"/>
              <a:t>		return  </a:t>
            </a:r>
            <a:r>
              <a:rPr lang="en-US" sz="2000" dirty="0" err="1"/>
              <a:t>get_size</a:t>
            </a:r>
            <a:r>
              <a:rPr lang="en-US" sz="2000" dirty="0"/>
              <a:t> (root-&gt;left ) + </a:t>
            </a:r>
            <a:r>
              <a:rPr lang="en-US" sz="2000" dirty="0" err="1"/>
              <a:t>get_size</a:t>
            </a:r>
            <a:r>
              <a:rPr lang="en-US" sz="2000" dirty="0"/>
              <a:t> (root-&gt;right ) + 1;</a:t>
            </a:r>
          </a:p>
          <a:p>
            <a:pPr marL="0" indent="0"/>
            <a:r>
              <a:rPr lang="en-US" altLang="he-IL" sz="2200" dirty="0"/>
              <a:t>}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20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its depth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91072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/>
              <a:t>get_depth</a:t>
            </a:r>
            <a:r>
              <a:rPr lang="en-US" sz="2000" dirty="0"/>
              <a:t> (</a:t>
            </a:r>
            <a:r>
              <a:rPr lang="en-US" altLang="he-IL" sz="2000" dirty="0" err="1"/>
              <a:t>BTnode</a:t>
            </a:r>
            <a:r>
              <a:rPr lang="en-US" altLang="he-IL" sz="2000" dirty="0"/>
              <a:t>* </a:t>
            </a:r>
            <a:r>
              <a:rPr lang="en-US" sz="2000"/>
              <a:t>root) {</a:t>
            </a:r>
            <a:endParaRPr lang="en-US" sz="2000" dirty="0"/>
          </a:p>
          <a:p>
            <a:pPr marL="0" indent="0">
              <a:defRPr/>
            </a:pPr>
            <a:r>
              <a:rPr lang="en-US" sz="2000" dirty="0"/>
              <a:t>	if  ( root == NULL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return  -1;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// if (</a:t>
            </a:r>
            <a:r>
              <a:rPr lang="en-US" sz="2000" dirty="0" err="1"/>
              <a:t>is_leaf</a:t>
            </a:r>
            <a:r>
              <a:rPr lang="en-US" sz="2000" dirty="0"/>
              <a:t>(root))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//	return 0;</a:t>
            </a:r>
          </a:p>
          <a:p>
            <a:pPr marL="0" indent="0">
              <a:defRPr/>
            </a:pPr>
            <a:r>
              <a:rPr lang="en-US" sz="2000" dirty="0"/>
              <a:t>	else</a:t>
            </a:r>
            <a:br>
              <a:rPr lang="en-US" sz="2000" dirty="0"/>
            </a:br>
            <a:r>
              <a:rPr lang="en-US" sz="2000" dirty="0"/>
              <a:t>		return  max(</a:t>
            </a:r>
            <a:r>
              <a:rPr lang="en-US" sz="2000" dirty="0" err="1"/>
              <a:t>get_depth</a:t>
            </a:r>
            <a:r>
              <a:rPr lang="en-US" sz="2000" dirty="0"/>
              <a:t> (root-&gt;left ), </a:t>
            </a:r>
            <a:r>
              <a:rPr lang="en-US" sz="2000" dirty="0" err="1"/>
              <a:t>get_depth</a:t>
            </a:r>
            <a:r>
              <a:rPr lang="en-US" sz="2000" dirty="0"/>
              <a:t> (root-&gt;right ) ) +1;</a:t>
            </a:r>
          </a:p>
          <a:p>
            <a:pPr marL="0" indent="0">
              <a:defRPr/>
            </a:pPr>
            <a:r>
              <a:rPr lang="en-US" sz="2000" dirty="0"/>
              <a:t>}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733789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a binary tree and computes the number of leaves in the tree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/>
              <a:t>Write a function that gets a binary tree and computes the number of nodes with even values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42151345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Introduction to Graphs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Introduction to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Traversing Trees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Traversing</a:t>
            </a:r>
            <a:br>
              <a:rPr lang="de-DE" altLang="en-US" sz="8000" dirty="0"/>
            </a:br>
            <a:r>
              <a:rPr lang="de-DE" altLang="en-US" sz="8000" dirty="0"/>
              <a:t>Binary Trees</a:t>
            </a:r>
          </a:p>
        </p:txBody>
      </p:sp>
    </p:spTree>
    <p:extLst>
      <p:ext uri="{BB962C8B-B14F-4D97-AF65-F5344CB8AC3E}">
        <p14:creationId xmlns:p14="http://schemas.microsoft.com/office/powerpoint/2010/main" val="1674760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defRPr/>
            </a:pPr>
            <a:r>
              <a:rPr lang="en-US" sz="2200" dirty="0"/>
              <a:t>__left___ 10, __right__</a:t>
            </a:r>
          </a:p>
          <a:p>
            <a:pPr marL="0" indent="0">
              <a:defRPr/>
            </a:pPr>
            <a:r>
              <a:rPr lang="en-US" sz="2200" b="1" dirty="0"/>
              <a:t>__,5,__</a:t>
            </a:r>
            <a:r>
              <a:rPr lang="en-US" sz="2200" dirty="0"/>
              <a:t>,  10,  </a:t>
            </a:r>
            <a:r>
              <a:rPr lang="en-US" sz="2200" b="1" dirty="0"/>
              <a:t>___  21 __</a:t>
            </a:r>
          </a:p>
          <a:p>
            <a:pPr marL="0" indent="0">
              <a:defRPr/>
            </a:pPr>
            <a:r>
              <a:rPr lang="en-US" sz="2200" dirty="0"/>
              <a:t>1, 5, 7,    10,   16, 21, 25</a:t>
            </a:r>
          </a:p>
          <a:p>
            <a:pPr marL="0" indent="0">
              <a:defRPr/>
            </a:pPr>
            <a:r>
              <a:rPr lang="en-US" sz="2200" dirty="0"/>
              <a:t>Answer: [1,5,7,10,16,21,25]</a:t>
            </a:r>
          </a:p>
          <a:p>
            <a:pPr marL="0" indent="0">
              <a:defRPr/>
            </a:pP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559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PreOrder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__left__, ___right___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5,_left_, _right_,  21, </a:t>
            </a:r>
            <a:r>
              <a:rPr lang="en-US" sz="2200" dirty="0" err="1"/>
              <a:t>left_,right</a:t>
            </a:r>
            <a:r>
              <a:rPr lang="en-US" sz="2200" dirty="0"/>
              <a:t>_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10,    5, 1, 7,    21, 16, 25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[10,5,1,7,21,16,25]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1356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Traversing Binary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PostOrder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__left__, ___right_,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_left_, right_, 5,   _left_, _right_,21,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1, 7, 5,   16, 25, 21,    10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Answer: [1,7,5,16,25,21,10]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066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PreOrder traversal algorithm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root==NULL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21112" y="5761037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Q:Change the algorithm to get the 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 traversal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53101D-2EC8-4765-A083-99B18716F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2874942"/>
            <a:ext cx="4535488" cy="1809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u="sng" dirty="0">
                <a:solidFill>
                  <a:srgbClr val="0000CC"/>
                </a:solidFill>
                <a:latin typeface="Arial" panose="020B0604020202020204" pitchFamily="34" charset="0"/>
              </a:rPr>
              <a:t>Running time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O(n) where n = size of the tree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Because each vertex is processed exactly once.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613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Practice Problems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on Binary Trees</a:t>
            </a:r>
          </a:p>
        </p:txBody>
      </p:sp>
    </p:spTree>
    <p:extLst>
      <p:ext uri="{BB962C8B-B14F-4D97-AF65-F5344CB8AC3E}">
        <p14:creationId xmlns:p14="http://schemas.microsoft.com/office/powerpoint/2010/main" val="25938745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Is descendant?</a:t>
            </a:r>
          </a:p>
        </p:txBody>
      </p:sp>
    </p:spTree>
    <p:extLst>
      <p:ext uri="{BB962C8B-B14F-4D97-AF65-F5344CB8AC3E}">
        <p14:creationId xmlns:p14="http://schemas.microsoft.com/office/powerpoint/2010/main" val="1765075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checks if u is a descendant of v</a:t>
            </a:r>
          </a:p>
          <a:p>
            <a:pPr marL="0" indent="0"/>
            <a:r>
              <a:rPr lang="en-US" altLang="he-IL" sz="2200" dirty="0"/>
              <a:t>bool </a:t>
            </a:r>
            <a:r>
              <a:rPr lang="en-US" altLang="he-IL" sz="2200" dirty="0" err="1"/>
              <a:t>is_descendant</a:t>
            </a:r>
            <a:r>
              <a:rPr lang="en-US" altLang="he-IL" sz="2200" dirty="0"/>
              <a:t> 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v):</a:t>
            </a:r>
          </a:p>
          <a:p>
            <a:pPr marL="0" indent="0"/>
            <a:r>
              <a:rPr lang="en-US" altLang="he-IL" sz="2200" b="1" u="sng" dirty="0"/>
              <a:t>Idea:</a:t>
            </a:r>
          </a:p>
          <a:p>
            <a:pPr marL="0" indent="0"/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p </a:t>
            </a:r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= </a:t>
            </a:r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u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000" dirty="0" smtClean="0">
                <a:cs typeface="Times New Roman" panose="02020603050405020304" pitchFamily="18" charset="0"/>
              </a:rPr>
              <a:t>while </a:t>
            </a:r>
            <a:r>
              <a:rPr lang="en-US" altLang="he-IL" sz="2000" dirty="0">
                <a:cs typeface="Times New Roman" panose="02020603050405020304" pitchFamily="18" charset="0"/>
              </a:rPr>
              <a:t>(p!=NULL)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altLang="he-IL" sz="2000" dirty="0" smtClean="0">
                <a:latin typeface="+mj-lt"/>
                <a:cs typeface="Times New Roman" panose="02020603050405020304" pitchFamily="18" charset="0"/>
              </a:rPr>
              <a:t>if </a:t>
            </a:r>
            <a:r>
              <a:rPr lang="en-US" altLang="he-IL" sz="2000" dirty="0">
                <a:latin typeface="+mj-lt"/>
                <a:cs typeface="Times New Roman" panose="02020603050405020304" pitchFamily="18" charset="0"/>
              </a:rPr>
              <a:t>(p == v)</a:t>
            </a:r>
            <a:r>
              <a:rPr lang="en-US" altLang="he-IL" sz="2000" dirty="0">
                <a:cs typeface="Times New Roman" panose="02020603050405020304" pitchFamily="18" charset="0"/>
              </a:rPr>
              <a:t> return true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	</a:t>
            </a:r>
            <a:r>
              <a:rPr lang="en-US" altLang="he-IL" sz="2000" dirty="0" smtClean="0">
                <a:cs typeface="Times New Roman" panose="02020603050405020304" pitchFamily="18" charset="0"/>
              </a:rPr>
              <a:t>p </a:t>
            </a:r>
            <a:r>
              <a:rPr lang="en-US" altLang="he-IL" sz="2000" dirty="0">
                <a:cs typeface="Times New Roman" panose="02020603050405020304" pitchFamily="18" charset="0"/>
              </a:rPr>
              <a:t>= p-&gt;parent</a:t>
            </a:r>
          </a:p>
          <a:p>
            <a:pPr marL="0" indent="0"/>
            <a:r>
              <a:rPr lang="en-US" altLang="he-IL" sz="2000" dirty="0">
                <a:cs typeface="Times New Roman" panose="02020603050405020304" pitchFamily="18" charset="0"/>
              </a:rPr>
              <a:t>r</a:t>
            </a:r>
            <a:r>
              <a:rPr lang="en-US" altLang="he-IL" sz="2000" dirty="0" smtClean="0">
                <a:cs typeface="Times New Roman" panose="02020603050405020304" pitchFamily="18" charset="0"/>
              </a:rPr>
              <a:t>eturn </a:t>
            </a:r>
            <a:r>
              <a:rPr lang="en-US" altLang="he-IL" sz="2000" dirty="0">
                <a:cs typeface="Times New Roman" panose="02020603050405020304" pitchFamily="18" charset="0"/>
              </a:rPr>
              <a:t>false</a:t>
            </a:r>
            <a:endParaRPr lang="en-US" altLang="he-IL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40312" y="3246437"/>
            <a:ext cx="4800600" cy="215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If u is a descendant of v,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Then running time is O(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dist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</a:t>
            </a: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u,v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))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Otherwise: O(depth(u))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229E4E-9E42-4ECC-875B-4EF5AAC450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3112" y="6478793"/>
            <a:ext cx="32004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Implement this</a:t>
            </a:r>
          </a:p>
        </p:txBody>
      </p:sp>
    </p:spTree>
    <p:extLst>
      <p:ext uri="{BB962C8B-B14F-4D97-AF65-F5344CB8AC3E}">
        <p14:creationId xmlns:p14="http://schemas.microsoft.com/office/powerpoint/2010/main" val="26248835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Compute distance</a:t>
            </a:r>
          </a:p>
        </p:txBody>
      </p:sp>
    </p:spTree>
    <p:extLst>
      <p:ext uri="{BB962C8B-B14F-4D97-AF65-F5344CB8AC3E}">
        <p14:creationId xmlns:p14="http://schemas.microsoft.com/office/powerpoint/2010/main" val="39777542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distance(0, 1) = 4</a:t>
            </a:r>
          </a:p>
          <a:p>
            <a:pPr marL="0" indent="0"/>
            <a:r>
              <a:rPr lang="en-US" altLang="he-IL" sz="2200" dirty="0"/>
              <a:t>distance(15, 11) = 1</a:t>
            </a:r>
          </a:p>
          <a:p>
            <a:pPr marL="0" indent="0"/>
            <a:r>
              <a:rPr lang="en-US" altLang="he-IL" sz="2200" dirty="0"/>
              <a:t>distance(1, 6) = 2</a:t>
            </a:r>
          </a:p>
          <a:p>
            <a:pPr marL="0" indent="0"/>
            <a:r>
              <a:rPr lang="en-US" altLang="he-IL" sz="2200" dirty="0"/>
              <a:t>distance(1, 25) = 6</a:t>
            </a:r>
          </a:p>
          <a:p>
            <a:pPr marL="0" indent="0"/>
            <a:r>
              <a:rPr lang="en-US" altLang="he-IL" sz="2000" dirty="0"/>
              <a:t>distance(6, 6) = 0</a:t>
            </a:r>
          </a:p>
          <a:p>
            <a:pPr marL="0" indent="0"/>
            <a:r>
              <a:rPr lang="en-US" altLang="he-IL" sz="2000" dirty="0"/>
              <a:t>distance(57, 1) = 4</a:t>
            </a:r>
          </a:p>
          <a:p>
            <a:pPr marL="0" indent="0"/>
            <a:endParaRPr lang="en-US" altLang="he-IL" sz="2000" dirty="0"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3793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Graphs</a:t>
            </a:r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0" indent="0"/>
            <a:r>
              <a:rPr lang="en-US" altLang="he-IL" sz="2200" b="1" i="1" u="sng" dirty="0"/>
              <a:t>Idea: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u</a:t>
            </a:r>
            <a:r>
              <a:rPr lang="en-US" altLang="he-IL" sz="2000" dirty="0">
                <a:latin typeface="+mj-lt"/>
              </a:rPr>
              <a:t> = the path from the root to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v</a:t>
            </a:r>
            <a:r>
              <a:rPr lang="en-US" altLang="he-IL" sz="2000" dirty="0">
                <a:latin typeface="+mj-lt"/>
              </a:rPr>
              <a:t> = the path from the root to 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Find the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Return ?</a:t>
            </a:r>
          </a:p>
        </p:txBody>
      </p:sp>
    </p:spTree>
    <p:extLst>
      <p:ext uri="{BB962C8B-B14F-4D97-AF65-F5344CB8AC3E}">
        <p14:creationId xmlns:p14="http://schemas.microsoft.com/office/powerpoint/2010/main" val="13589073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20766" y="3728917"/>
            <a:ext cx="4830764" cy="25082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25,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61, 25)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)-2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 flipH="1" flipV="1">
            <a:off x="9307512" y="4084637"/>
            <a:ext cx="533400" cy="914400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 flipV="1">
            <a:off x="8012112" y="3424397"/>
            <a:ext cx="1295400" cy="660240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H="1" flipV="1">
            <a:off x="5793262" y="5460168"/>
            <a:ext cx="618652" cy="113902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>
            <a:off x="5793262" y="5014596"/>
            <a:ext cx="313850" cy="445572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 bwMode="auto">
          <a:xfrm flipV="1">
            <a:off x="6465888" y="3373198"/>
            <a:ext cx="896143" cy="711439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932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02735" y="3709988"/>
            <a:ext cx="4845527" cy="24320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1, v = 57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57)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common ancestors = {0,5}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)-4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flipH="1" flipV="1">
            <a:off x="7003814" y="4440356"/>
            <a:ext cx="427195" cy="660877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68460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  <a:endParaRPr lang="en-US" altLang="he-IL" sz="2000" dirty="0">
              <a:latin typeface="+mj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38612" y="3482574"/>
            <a:ext cx="4845527" cy="27356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Example: u = 1, v = 6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 = (0, 5, 11, 15, 1)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 = (0, 5, 11, 15, 6)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common ancestors = {0, 5, 11, 15}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endParaRPr lang="en-US" altLang="en-US" sz="2200" dirty="0"/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Return 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u</a:t>
            </a:r>
            <a:r>
              <a:rPr lang="en-US" altLang="en-US" sz="2200" dirty="0"/>
              <a:t>)+length(</a:t>
            </a:r>
            <a:r>
              <a:rPr lang="en-US" altLang="en-US" sz="2200" dirty="0" err="1"/>
              <a:t>Path</a:t>
            </a:r>
            <a:r>
              <a:rPr lang="en-US" altLang="en-US" sz="2200" baseline="-25000" dirty="0" err="1"/>
              <a:t>v</a:t>
            </a:r>
            <a:r>
              <a:rPr lang="en-US" altLang="en-US" sz="2200" dirty="0"/>
              <a:t>)-8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flipV="1">
            <a:off x="5268912" y="5684837"/>
            <a:ext cx="228600" cy="83820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 bwMode="auto">
          <a:xfrm flipH="1">
            <a:off x="5497512" y="5014596"/>
            <a:ext cx="609600" cy="670241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 bwMode="auto">
          <a:xfrm flipV="1">
            <a:off x="6134736" y="4084637"/>
            <a:ext cx="308926" cy="914400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 bwMode="auto">
          <a:xfrm flipV="1">
            <a:off x="6465888" y="3373199"/>
            <a:ext cx="896143" cy="711438"/>
          </a:xfrm>
          <a:prstGeom prst="line">
            <a:avLst/>
          </a:prstGeom>
          <a:ln w="444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 bwMode="auto">
          <a:xfrm flipV="1">
            <a:off x="6534942" y="4440357"/>
            <a:ext cx="468873" cy="1107985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auto">
          <a:xfrm flipV="1">
            <a:off x="7003814" y="3906778"/>
            <a:ext cx="611305" cy="533578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 flipV="1">
            <a:off x="6124257" y="5548342"/>
            <a:ext cx="400845" cy="345986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H="1" flipV="1">
            <a:off x="6160491" y="5952369"/>
            <a:ext cx="175221" cy="645327"/>
          </a:xfrm>
          <a:prstGeom prst="line">
            <a:avLst/>
          </a:prstGeom>
          <a:ln w="44450"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119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12" y="3246437"/>
            <a:ext cx="5029200" cy="390525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Tree Problems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Write a function that gets two nodes in a binary tree, u and v</a:t>
            </a:r>
            <a:br>
              <a:rPr lang="en-US" altLang="he-IL" sz="2200" dirty="0"/>
            </a:br>
            <a:r>
              <a:rPr lang="en-US" altLang="he-IL" sz="2200" dirty="0"/>
              <a:t>and computes the distance between u and v</a:t>
            </a:r>
          </a:p>
          <a:p>
            <a:pPr marL="0" indent="0"/>
            <a:r>
              <a:rPr lang="en-US" altLang="he-IL" sz="2200" dirty="0" err="1"/>
              <a:t>int</a:t>
            </a:r>
            <a:r>
              <a:rPr lang="en-US" altLang="he-IL" sz="2200" dirty="0"/>
              <a:t> distance (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u,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* v)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>
                <a:latin typeface="+mj-lt"/>
              </a:rPr>
              <a:t>Path</a:t>
            </a:r>
            <a:r>
              <a:rPr lang="en-US" altLang="he-IL" sz="2000" baseline="-25000" dirty="0" err="1">
                <a:latin typeface="+mj-lt"/>
              </a:rPr>
              <a:t>u</a:t>
            </a:r>
            <a:r>
              <a:rPr lang="en-US" altLang="he-IL" sz="2000" dirty="0">
                <a:latin typeface="+mj-lt"/>
              </a:rPr>
              <a:t> = the ancestors of u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Compute </a:t>
            </a:r>
            <a:r>
              <a:rPr lang="en-US" altLang="he-IL" sz="2000" dirty="0" err="1"/>
              <a:t>Path</a:t>
            </a:r>
            <a:r>
              <a:rPr lang="en-US" altLang="he-IL" sz="2000" baseline="-25000" dirty="0" err="1"/>
              <a:t>v</a:t>
            </a:r>
            <a:r>
              <a:rPr lang="en-US" altLang="he-IL" sz="2000" dirty="0"/>
              <a:t> = the ancestors of </a:t>
            </a:r>
            <a:r>
              <a:rPr lang="en-US" altLang="he-IL" sz="2000" dirty="0">
                <a:latin typeface="+mj-lt"/>
              </a:rPr>
              <a:t>v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cs typeface="Times New Roman" panose="02020603050405020304" pitchFamily="18" charset="0"/>
              </a:rPr>
              <a:t>Let C = the number of common ancestors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000" dirty="0">
                <a:latin typeface="+mj-lt"/>
              </a:rPr>
              <a:t>Return </a:t>
            </a:r>
            <a:r>
              <a:rPr lang="en-US" altLang="en-US" sz="2000" dirty="0"/>
              <a:t>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u</a:t>
            </a:r>
            <a:r>
              <a:rPr lang="en-US" altLang="en-US" sz="2000" dirty="0"/>
              <a:t>) + length(</a:t>
            </a:r>
            <a:r>
              <a:rPr lang="en-US" altLang="en-US" sz="2000" dirty="0" err="1"/>
              <a:t>Path</a:t>
            </a:r>
            <a:r>
              <a:rPr lang="en-US" altLang="en-US" sz="2000" baseline="-25000" dirty="0" err="1"/>
              <a:t>v</a:t>
            </a:r>
            <a:r>
              <a:rPr lang="en-US" altLang="he-IL" sz="2000" dirty="0">
                <a:latin typeface="+mj-lt"/>
              </a:rPr>
              <a:t>) - 2*C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871C69-4AED-41C1-AC86-81A89800C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25" y="5979286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O(depth(u)+depth(v))</a:t>
            </a:r>
          </a:p>
        </p:txBody>
      </p:sp>
    </p:spTree>
    <p:extLst>
      <p:ext uri="{BB962C8B-B14F-4D97-AF65-F5344CB8AC3E}">
        <p14:creationId xmlns:p14="http://schemas.microsoft.com/office/powerpoint/2010/main" val="96524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Breadth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28194642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</a:t>
            </a:r>
            <a:r>
              <a:rPr lang="en-US" sz="1800" dirty="0" smtClean="0"/>
              <a:t>value)</a:t>
            </a:r>
            <a:endParaRPr lang="en-US" sz="1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608" y="2484437"/>
            <a:ext cx="5003263" cy="32575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5751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637" y="2332037"/>
            <a:ext cx="4569875" cy="297537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202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D3CA347-E431-4055-967A-C775EAD6A7C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964112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BD3B04-AB03-4E7D-ADD3-ADBDA18F418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726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F6AF5AA-72CD-4245-81F1-7C366DAF3C4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443662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0F0755C-1BB3-456B-BFF5-3546B7828EF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143180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B536C3C-206E-4175-B78E-7AE01D23002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852304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BB1D9C-5429-4259-978B-A734F3EC5BA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601604" y="53038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5C605A3-B1AE-4BD3-97F6-EB59F341E05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367838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5016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4D59A-CA49-492A-B5D9-DD05433B1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745" y="4922837"/>
            <a:ext cx="4191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What if we replace the stack with a queue?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1D589B-3C8D-48DD-A717-C1A11108B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6155" y="3170237"/>
            <a:ext cx="4191000" cy="7219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0985165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BreadthFirstSearch(root):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q.enqueue(root)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node = q.dequeue()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printf(node-&gt;value)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q.enqueue(node-&gt;left)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 q.enqueue(node-&gt;right)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514" y="731838"/>
            <a:ext cx="3963598" cy="258064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82A78C7-AD5B-4A04-989C-58455FE9E66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8B8450A-C7D5-4154-9289-D017CB90099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0A62EB3-05D4-4240-9738-63B4178F717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AD2B4D8-9656-4077-9EB8-7565DD1C05C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4C338EB-12ED-45E1-A891-CB99CA6C550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78DE991-77D5-40B6-9A94-0A2E1C98E9F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1A1AFD5-EC21-482B-AF0D-A1BE632B2ED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B11D75DD-C3DC-495A-B5F3-DF2EAEE8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287529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BCE02C-1D13-4FEA-929C-325287C58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8" y="6370638"/>
            <a:ext cx="3512694" cy="6959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59612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Graphs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A </a:t>
            </a:r>
            <a:r>
              <a:rPr lang="en-US" sz="2200" i="1" u="sng" dirty="0"/>
              <a:t>graph</a:t>
            </a:r>
            <a:r>
              <a:rPr lang="en-US" sz="2200" dirty="0"/>
              <a:t> describes relationships among items in a collection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items are the </a:t>
            </a:r>
            <a:r>
              <a:rPr lang="en-US" sz="2200" i="1" u="sng" dirty="0"/>
              <a:t>vertices</a:t>
            </a:r>
            <a:r>
              <a:rPr lang="en-US" sz="2200" dirty="0"/>
              <a:t> (depicted by dots or junctions)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relations are the </a:t>
            </a:r>
            <a:r>
              <a:rPr lang="en-US" sz="2200" i="1" u="sng" dirty="0"/>
              <a:t>edges</a:t>
            </a:r>
            <a:r>
              <a:rPr lang="en-US" sz="2200" dirty="0"/>
              <a:t> (depicted by lines between dots)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What are the vertices and edges in these common graphs?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</p:txBody>
      </p:sp>
      <p:pic>
        <p:nvPicPr>
          <p:cNvPr id="13" name="Google Shape;4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000" y="3932237"/>
            <a:ext cx="3550424" cy="270396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192712" y="3932237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intersections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  roadways</a:t>
            </a:r>
          </a:p>
        </p:txBody>
      </p:sp>
      <p:pic>
        <p:nvPicPr>
          <p:cNvPr id="15" name="Google Shape;4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9086" y="3869503"/>
            <a:ext cx="3658251" cy="282943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5192712" y="3932236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stations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pipes</a:t>
            </a:r>
          </a:p>
        </p:txBody>
      </p:sp>
      <p:pic>
        <p:nvPicPr>
          <p:cNvPr id="18" name="Google Shape;47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874" y="3810449"/>
            <a:ext cx="4560558" cy="290646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5192712" y="3931918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Vertices - people</a:t>
            </a:r>
          </a:p>
          <a:p>
            <a:r>
              <a:rPr lang="en-US" sz="2200" dirty="0">
                <a:solidFill>
                  <a:schemeClr val="tx1"/>
                </a:solidFill>
              </a:rPr>
              <a:t>Edges - friendships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3828426"/>
            <a:ext cx="2876550" cy="275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5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7" grpId="0"/>
      <p:bldP spid="17" grpId="1"/>
      <p:bldP spid="19" grpId="0"/>
      <p:bldP spid="19" grpId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BreadthFirstSearch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q.enqueue</a:t>
            </a:r>
            <a:r>
              <a:rPr lang="en-US" sz="1800" dirty="0"/>
              <a:t>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 </a:t>
            </a:r>
            <a:r>
              <a:rPr lang="en-US" sz="1800" dirty="0" err="1"/>
              <a:t>q.enqueue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692" y="1646237"/>
            <a:ext cx="4449782" cy="289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A5B642-8041-4A63-93BA-61FBA224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3536" y="4500520"/>
            <a:ext cx="4943475" cy="1666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These algorithms have applications to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Exploring unknown territory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Finding shortest paths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Some AI tasks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Solving puzzles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A5B642-8041-4A63-93BA-61FBA224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112" y="6294437"/>
            <a:ext cx="71628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I’m (probably) teaching cmpt225 in Fall 2022.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+mn-lt"/>
              </a:rPr>
              <a:t>Join me if you want to write some AI for solving puzzles.</a:t>
            </a:r>
          </a:p>
        </p:txBody>
      </p:sp>
    </p:spTree>
    <p:extLst>
      <p:ext uri="{BB962C8B-B14F-4D97-AF65-F5344CB8AC3E}">
        <p14:creationId xmlns:p14="http://schemas.microsoft.com/office/powerpoint/2010/main" val="15026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Graphs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path</a:t>
            </a:r>
            <a:r>
              <a:rPr lang="en-US" sz="2200" dirty="0">
                <a:latin typeface="+mj-lt"/>
              </a:rPr>
              <a:t> from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u</a:t>
            </a:r>
            <a:r>
              <a:rPr lang="en-US" sz="2200" dirty="0">
                <a:latin typeface="+mj-lt"/>
              </a:rPr>
              <a:t> to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v</a:t>
            </a:r>
            <a:r>
              <a:rPr lang="en-US" sz="2200" dirty="0">
                <a:latin typeface="+mj-lt"/>
              </a:rPr>
              <a:t> is sequence of edges which connect a sequence of vertices between them.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 graph is </a:t>
            </a:r>
            <a:r>
              <a:rPr lang="en-US" sz="2200" i="1" dirty="0"/>
              <a:t>connected</a:t>
            </a:r>
            <a:r>
              <a:rPr lang="en-US" sz="2200" dirty="0"/>
              <a:t> if each pair of vertices has a path.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How do you visualize a disconnected graph?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What if the </a:t>
            </a:r>
            <a:r>
              <a:rPr lang="en-US" sz="2200" dirty="0" err="1">
                <a:latin typeface="+mj-lt"/>
              </a:rPr>
              <a:t>Skytrain</a:t>
            </a:r>
            <a:r>
              <a:rPr lang="en-US" sz="2200" dirty="0">
                <a:latin typeface="+mj-lt"/>
              </a:rPr>
              <a:t> graph was disconnected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2" y="4761774"/>
            <a:ext cx="2259014" cy="2166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D084FF-23C7-417A-9212-18333A9517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912" y="4858048"/>
            <a:ext cx="2259014" cy="216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23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Trees</a:t>
            </a:r>
          </a:p>
        </p:txBody>
      </p:sp>
    </p:spTree>
    <p:extLst>
      <p:ext uri="{BB962C8B-B14F-4D97-AF65-F5344CB8AC3E}">
        <p14:creationId xmlns:p14="http://schemas.microsoft.com/office/powerpoint/2010/main" val="23748657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tree </a:t>
            </a:r>
            <a:r>
              <a:rPr lang="en-US" sz="2200" dirty="0">
                <a:latin typeface="+mj-lt"/>
              </a:rPr>
              <a:t>is a minimally connected graph</a:t>
            </a:r>
          </a:p>
          <a:p>
            <a:pPr marL="9144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all vertices connected</a:t>
            </a:r>
          </a:p>
          <a:p>
            <a:pPr marL="9144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no cycles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5536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39" y="2179637"/>
            <a:ext cx="820217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8396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3165</TotalTime>
  <Words>2402</Words>
  <Application>Microsoft Office PowerPoint</Application>
  <PresentationFormat>Custom</PresentationFormat>
  <Paragraphs>387</Paragraphs>
  <Slides>51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Arial Unicode MS</vt:lpstr>
      <vt:lpstr>Arial</vt:lpstr>
      <vt:lpstr>Courier New</vt:lpstr>
      <vt:lpstr>PT Serif</vt:lpstr>
      <vt:lpstr>Times New Roman</vt:lpstr>
      <vt:lpstr>Wingdings</vt:lpstr>
      <vt:lpstr>Office Theme</vt:lpstr>
      <vt:lpstr>Office Theme</vt:lpstr>
      <vt:lpstr>PowerPoint Presentation</vt:lpstr>
      <vt:lpstr>Lab exam – Tuesday, March 15 </vt:lpstr>
      <vt:lpstr>Today</vt:lpstr>
      <vt:lpstr>PowerPoint Presentation</vt:lpstr>
      <vt:lpstr>Graphs</vt:lpstr>
      <vt:lpstr>Graphs</vt:lpstr>
      <vt:lpstr>PowerPoint Presentation</vt:lpstr>
      <vt:lpstr>Trees</vt:lpstr>
      <vt:lpstr>Trees</vt:lpstr>
      <vt:lpstr>Trees</vt:lpstr>
      <vt:lpstr>A Tree</vt:lpstr>
      <vt:lpstr>Not a Tree</vt:lpstr>
      <vt:lpstr>Rooted Trees</vt:lpstr>
      <vt:lpstr>Rooted Trees</vt:lpstr>
      <vt:lpstr>Rooted Trees</vt:lpstr>
      <vt:lpstr>PowerPoint Presentation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PreOrder traversal algorithm</vt:lpstr>
      <vt:lpstr>PowerPoint Presentation</vt:lpstr>
      <vt:lpstr>PowerPoint Presentation</vt:lpstr>
      <vt:lpstr>Binary Tree Problems</vt:lpstr>
      <vt:lpstr>PowerPoint Presentation</vt:lpstr>
      <vt:lpstr>Binary Tree Problems</vt:lpstr>
      <vt:lpstr>Binary Tree Problems</vt:lpstr>
      <vt:lpstr>Binary Tree Problems</vt:lpstr>
      <vt:lpstr>Binary Tree Problems</vt:lpstr>
      <vt:lpstr>Binary Tree Problems</vt:lpstr>
      <vt:lpstr>Binary Tree Problems</vt:lpstr>
      <vt:lpstr>PowerPoint Presentation</vt:lpstr>
      <vt:lpstr>Tree traversal – non-recursive</vt:lpstr>
      <vt:lpstr>Tree traversal – non-recursive</vt:lpstr>
      <vt:lpstr>Tree traversal – non-recursive</vt:lpstr>
      <vt:lpstr>Breadth First Search</vt:lpstr>
      <vt:lpstr>Breadth First 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1041</cp:revision>
  <cp:lastPrinted>1601-01-01T00:00:00Z</cp:lastPrinted>
  <dcterms:created xsi:type="dcterms:W3CDTF">2017-07-19T19:15:02Z</dcterms:created>
  <dcterms:modified xsi:type="dcterms:W3CDTF">2022-03-15T02:05:19Z</dcterms:modified>
</cp:coreProperties>
</file>