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2"/>
  </p:notesMasterIdLst>
  <p:sldIdLst>
    <p:sldId id="256" r:id="rId3"/>
    <p:sldId id="409" r:id="rId4"/>
    <p:sldId id="504" r:id="rId5"/>
    <p:sldId id="474" r:id="rId6"/>
    <p:sldId id="495" r:id="rId7"/>
    <p:sldId id="482" r:id="rId8"/>
    <p:sldId id="483" r:id="rId9"/>
    <p:sldId id="484" r:id="rId10"/>
    <p:sldId id="485" r:id="rId11"/>
    <p:sldId id="486" r:id="rId12"/>
    <p:sldId id="487" r:id="rId13"/>
    <p:sldId id="488" r:id="rId14"/>
    <p:sldId id="489" r:id="rId15"/>
    <p:sldId id="490" r:id="rId16"/>
    <p:sldId id="491" r:id="rId17"/>
    <p:sldId id="492" r:id="rId18"/>
    <p:sldId id="493" r:id="rId19"/>
    <p:sldId id="494" r:id="rId20"/>
    <p:sldId id="291" r:id="rId21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ED9E50-9E36-4D13-8646-61FD33F6B0AE}" v="525" dt="2022-03-24T00:32:58.4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8721" autoAdjust="0"/>
  </p:normalViewPr>
  <p:slideViewPr>
    <p:cSldViewPr>
      <p:cViewPr varScale="1">
        <p:scale>
          <a:sx n="93" d="100"/>
          <a:sy n="93" d="100"/>
        </p:scale>
        <p:origin x="1692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37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C6ED9E50-9E36-4D13-8646-61FD33F6B0AE}"/>
    <pc:docChg chg="addSld modSld">
      <pc:chgData name="Igor Shinkar" userId="db6eb1b41a9778dd" providerId="LiveId" clId="{C6ED9E50-9E36-4D13-8646-61FD33F6B0AE}" dt="2022-03-24T00:49:57.504" v="538" actId="20577"/>
      <pc:docMkLst>
        <pc:docMk/>
      </pc:docMkLst>
      <pc:sldChg chg="modSp add">
        <pc:chgData name="Igor Shinkar" userId="db6eb1b41a9778dd" providerId="LiveId" clId="{C6ED9E50-9E36-4D13-8646-61FD33F6B0AE}" dt="2022-03-24T00:30:39.049" v="534" actId="6549"/>
        <pc:sldMkLst>
          <pc:docMk/>
          <pc:sldMk cId="8617267" sldId="409"/>
        </pc:sldMkLst>
        <pc:spChg chg="mod">
          <ac:chgData name="Igor Shinkar" userId="db6eb1b41a9778dd" providerId="LiveId" clId="{C6ED9E50-9E36-4D13-8646-61FD33F6B0AE}" dt="2022-03-24T00:30:39.049" v="534" actId="6549"/>
          <ac:spMkLst>
            <pc:docMk/>
            <pc:sldMk cId="8617267" sldId="409"/>
            <ac:spMk id="3" creationId="{00000000-0000-0000-0000-000000000000}"/>
          </ac:spMkLst>
        </pc:spChg>
      </pc:sldChg>
      <pc:sldChg chg="modSp mod">
        <pc:chgData name="Igor Shinkar" userId="db6eb1b41a9778dd" providerId="LiveId" clId="{C6ED9E50-9E36-4D13-8646-61FD33F6B0AE}" dt="2022-03-24T00:49:57.504" v="538" actId="20577"/>
        <pc:sldMkLst>
          <pc:docMk/>
          <pc:sldMk cId="4250138406" sldId="486"/>
        </pc:sldMkLst>
        <pc:spChg chg="mod">
          <ac:chgData name="Igor Shinkar" userId="db6eb1b41a9778dd" providerId="LiveId" clId="{C6ED9E50-9E36-4D13-8646-61FD33F6B0AE}" dt="2022-03-24T00:49:57.504" v="538" actId="20577"/>
          <ac:spMkLst>
            <pc:docMk/>
            <pc:sldMk cId="4250138406" sldId="486"/>
            <ac:spMk id="5121" creationId="{00000000-0000-0000-0000-000000000000}"/>
          </ac:spMkLst>
        </pc:spChg>
      </pc:sldChg>
      <pc:sldChg chg="modSp add mod modAnim">
        <pc:chgData name="Igor Shinkar" userId="db6eb1b41a9778dd" providerId="LiveId" clId="{C6ED9E50-9E36-4D13-8646-61FD33F6B0AE}" dt="2022-03-24T00:32:58.426" v="536" actId="20577"/>
        <pc:sldMkLst>
          <pc:docMk/>
          <pc:sldMk cId="4119460595" sldId="504"/>
        </pc:sldMkLst>
        <pc:spChg chg="mod">
          <ac:chgData name="Igor Shinkar" userId="db6eb1b41a9778dd" providerId="LiveId" clId="{C6ED9E50-9E36-4D13-8646-61FD33F6B0AE}" dt="2022-03-24T00:23:35.672" v="12" actId="20577"/>
          <ac:spMkLst>
            <pc:docMk/>
            <pc:sldMk cId="4119460595" sldId="504"/>
            <ac:spMk id="2" creationId="{00000000-0000-0000-0000-000000000000}"/>
          </ac:spMkLst>
        </pc:spChg>
        <pc:spChg chg="mod">
          <ac:chgData name="Igor Shinkar" userId="db6eb1b41a9778dd" providerId="LiveId" clId="{C6ED9E50-9E36-4D13-8646-61FD33F6B0AE}" dt="2022-03-24T00:32:58.426" v="536" actId="20577"/>
          <ac:spMkLst>
            <pc:docMk/>
            <pc:sldMk cId="4119460595" sldId="504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59974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808428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179731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91831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5152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625370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821981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7048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6430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12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65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950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33038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46607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1261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295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>
                <a:solidFill>
                  <a:srgbClr val="000080"/>
                </a:solidFill>
              </a:rPr>
              <a:t>March 23, </a:t>
            </a:r>
            <a:r>
              <a:rPr lang="de-DE" altLang="en-US" sz="3600" b="1" dirty="0">
                <a:solidFill>
                  <a:srgbClr val="000080"/>
                </a:solidFill>
              </a:rPr>
              <a:t>2022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Structs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</a:t>
            </a:r>
            <a:r>
              <a:rPr lang="en-US" altLang="he-IL" sz="4000" dirty="0" err="1"/>
              <a:t>hpp</a:t>
            </a:r>
            <a:r>
              <a:rPr lang="en-US" altLang="he-IL" sz="4000" dirty="0"/>
              <a:t>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 functions in class definition 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are called methods 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Remove parameter stack* from the signature.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An object will call its own methods.    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s.push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(5);</a:t>
            </a:r>
            <a:endParaRPr lang="en-US" sz="2200" dirty="0">
              <a:latin typeface="+mj-lt"/>
              <a:ea typeface="Courier New"/>
              <a:cs typeface="Courier New"/>
              <a:sym typeface="Wingdings" panose="05000000000000000000" pitchFamily="2" charset="2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Can use </a:t>
            </a:r>
            <a:r>
              <a:rPr lang="en-US" sz="2200" dirty="0">
                <a:latin typeface="Courier New" panose="02070309020205020404" pitchFamily="49" charset="0"/>
                <a:ea typeface="Courier New"/>
                <a:cs typeface="Courier New" panose="02070309020205020404" pitchFamily="49" charset="0"/>
                <a:sym typeface="Wingdings" panose="05000000000000000000" pitchFamily="2" charset="2"/>
              </a:rPr>
              <a:t>this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 to get pointer to itself.</a:t>
            </a:r>
          </a:p>
        </p:txBody>
      </p:sp>
      <p:sp>
        <p:nvSpPr>
          <p:cNvPr id="4" name="Google Shape;51;p11"/>
          <p:cNvSpPr txBox="1">
            <a:spLocks/>
          </p:cNvSpPr>
          <p:nvPr/>
        </p:nvSpPr>
        <p:spPr bwMode="auto">
          <a:xfrm>
            <a:off x="6262688" y="1493837"/>
            <a:ext cx="3581400" cy="3562278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~stack(); // destructor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/ hidden from user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38686" y="1855715"/>
            <a:ext cx="4243387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stack_pop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stack_destroy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50361" y="3227315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0138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Structs</a:t>
            </a:r>
            <a:r>
              <a:rPr lang="en-US" altLang="he-IL" sz="4000" dirty="0"/>
              <a:t>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</a:t>
            </a:r>
            <a:r>
              <a:rPr lang="en-US" altLang="he-IL" sz="4000" dirty="0" err="1"/>
              <a:t>cpp</a:t>
            </a:r>
            <a:r>
              <a:rPr lang="en-US" altLang="he-IL" sz="4000" dirty="0"/>
              <a:t>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 functions are in class definition 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 methods 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Remove parameter stack* from the signature.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An object can call its methods.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Can use </a:t>
            </a:r>
            <a:r>
              <a:rPr lang="en-US" sz="2200" dirty="0">
                <a:latin typeface="Courier New" panose="02070309020205020404" pitchFamily="49" charset="0"/>
                <a:ea typeface="Courier New"/>
                <a:cs typeface="Courier New" panose="02070309020205020404" pitchFamily="49" charset="0"/>
                <a:sym typeface="Wingdings" panose="05000000000000000000" pitchFamily="2" charset="2"/>
              </a:rPr>
              <a:t>this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 to get pointer to itself.</a:t>
            </a:r>
          </a:p>
        </p:txBody>
      </p:sp>
      <p:sp>
        <p:nvSpPr>
          <p:cNvPr id="4" name="Google Shape;51;p11"/>
          <p:cNvSpPr txBox="1">
            <a:spLocks/>
          </p:cNvSpPr>
          <p:nvPr/>
        </p:nvSpPr>
        <p:spPr bwMode="auto">
          <a:xfrm>
            <a:off x="6273819" y="1855715"/>
            <a:ext cx="3581400" cy="200032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// initialize data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stack::push(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// do something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38686" y="1855715"/>
            <a:ext cx="4377826" cy="200032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 // initialize data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cs typeface="Courier New"/>
                <a:sym typeface="Courier New"/>
              </a:rPr>
              <a:t> // do something…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32400" y="2608539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69333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private vs public members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members/methods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can be accessed by anyone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Use the keyword </a:t>
            </a:r>
            <a:r>
              <a:rPr lang="en-US" sz="22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to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protect your data from external access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Modifying them should be possible </a:t>
            </a:r>
            <a:r>
              <a:rPr lang="en-US" sz="2200" i="1" u="sng" dirty="0"/>
              <a:t>only via methods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This is not merely a matter of style.  It’s a matter of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information hiding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code independence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i="1" u="sng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259512" y="1417637"/>
            <a:ext cx="3468688" cy="323525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~stack(); // destructor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/ hidden from user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88849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Invoking methods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Method implementations use the syntax 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class::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methodName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Methods are called by the 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object.method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Or by  </a:t>
            </a: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ptrToObject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-&gt;method()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05917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Constructors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 constructor is a </a:t>
            </a:r>
            <a:r>
              <a:rPr lang="en-US" sz="2200" i="1" u="sng" dirty="0">
                <a:latin typeface="+mj-lt"/>
                <a:ea typeface="Courier New"/>
                <a:cs typeface="Courier New"/>
                <a:sym typeface="Courier New"/>
              </a:rPr>
              <a:t>special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method used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to initialize all the data in the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Has the same name as the class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It is invoked upon instantiation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		Either as a local variable 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		or using </a:t>
            </a:r>
            <a:r>
              <a:rPr lang="en-US" sz="2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When using </a:t>
            </a:r>
            <a:r>
              <a:rPr lang="en-US" sz="28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 no need to use </a:t>
            </a:r>
            <a:r>
              <a:rPr lang="en-US" sz="2400" dirty="0" err="1">
                <a:ea typeface="Courier New"/>
                <a:cs typeface="Courier New"/>
                <a:sym typeface="Courier New"/>
              </a:rPr>
              <a:t>malloc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()!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2000" dirty="0">
                <a:ea typeface="Courier New"/>
                <a:cs typeface="Courier New"/>
                <a:sym typeface="Courier New"/>
              </a:rPr>
              <a:t> allocates memory and creates an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constructor can take parameters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class can have several constructors</a:t>
            </a:r>
            <a:br>
              <a:rPr lang="en-US" sz="2400" dirty="0">
                <a:ea typeface="Courier New"/>
                <a:cs typeface="Courier New"/>
                <a:sym typeface="Courier New"/>
              </a:rPr>
            </a:br>
            <a:endParaRPr lang="en-US" sz="2400" dirty="0"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example1.cpp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411912" y="1795837"/>
            <a:ext cx="2362200" cy="13716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list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6411912" y="4008437"/>
            <a:ext cx="2859088" cy="533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stack* s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stack();</a:t>
            </a:r>
          </a:p>
        </p:txBody>
      </p:sp>
    </p:spTree>
    <p:extLst>
      <p:ext uri="{BB962C8B-B14F-4D97-AF65-F5344CB8AC3E}">
        <p14:creationId xmlns:p14="http://schemas.microsoft.com/office/powerpoint/2010/main" val="14357084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Add a destructor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 destructor is a special method used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to clean-up all resources used by the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Implement it if your class creates variables on the heap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Has the name ~class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It is invoked: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ea typeface="Courier New"/>
                <a:cs typeface="Courier New"/>
                <a:sym typeface="Courier New"/>
              </a:rPr>
              <a:t>For local variable - when the scope terminates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 invokes ~class() and then releases the memory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Courier New"/>
                <a:cs typeface="Courier New"/>
                <a:sym typeface="Courier New"/>
              </a:rPr>
              <a:t>No need to use </a:t>
            </a:r>
            <a:r>
              <a:rPr lang="en-US" sz="20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free().</a:t>
            </a:r>
            <a:endParaRPr lang="en-US" sz="2000" dirty="0"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destructor takes no parameters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example2.cpp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7097712" y="1722437"/>
            <a:ext cx="2304274" cy="1054975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stack::~stack()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553775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malloc</a:t>
            </a:r>
            <a:r>
              <a:rPr lang="en-US" altLang="he-IL" sz="4000" dirty="0"/>
              <a:t> (review)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We used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malloc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() in 2 scenarios: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memory for a variable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an array of variables</a:t>
            </a: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01712" y="2865437"/>
            <a:ext cx="5486400" cy="11430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001712" y="5456237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(10 *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872026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malloc</a:t>
            </a:r>
            <a:r>
              <a:rPr lang="en-US" altLang="he-IL" sz="4000" dirty="0"/>
              <a:t>() </a:t>
            </a:r>
            <a:r>
              <a:rPr lang="en-US" altLang="he-IL" sz="4000"/>
              <a:t>vs </a:t>
            </a:r>
            <a:r>
              <a:rPr lang="en-US" altLang="he-IL" sz="4000" smtClean="0"/>
              <a:t>new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We used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malloc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() in 2 scenarios: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memory for a variable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an array of variables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In C++ we use</a:t>
            </a: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01712" y="2865437"/>
            <a:ext cx="5486400" cy="8382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154112" y="4237037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(10 *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  <p:sp>
        <p:nvSpPr>
          <p:cNvPr id="6" name="Google Shape;51;p11"/>
          <p:cNvSpPr txBox="1">
            <a:spLocks/>
          </p:cNvSpPr>
          <p:nvPr/>
        </p:nvSpPr>
        <p:spPr bwMode="auto">
          <a:xfrm>
            <a:off x="1122415" y="6059390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[10];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>
                <a:latin typeface="Courier New"/>
                <a:ea typeface="Courier New"/>
                <a:cs typeface="Courier New"/>
                <a:sym typeface="Courier New"/>
              </a:rPr>
              <a:t>arr[1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12726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smtClean="0"/>
              <a:t>free() </a:t>
            </a:r>
            <a:r>
              <a:rPr lang="en-US" altLang="he-IL" sz="4000" dirty="0"/>
              <a:t>vs </a:t>
            </a:r>
            <a:r>
              <a:rPr lang="en-US" altLang="he-IL" sz="4000" dirty="0" smtClean="0"/>
              <a:t>delete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Both release the allocated space to the heap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runs a destructor before releasing the memory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77912" y="3234531"/>
            <a:ext cx="5486400" cy="15240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LLnode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node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LLnode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(5);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node;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077912" y="4906613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[10];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delete[]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584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4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4 is due to </a:t>
            </a:r>
            <a:r>
              <a:rPr lang="de-DE" sz="2000">
                <a:latin typeface="Arial" panose="020B0604020202020204" pitchFamily="34" charset="0"/>
                <a:cs typeface="Arial" panose="020B0604020202020204" pitchFamily="34" charset="0"/>
              </a:rPr>
              <a:t>March </a:t>
            </a:r>
            <a:r>
              <a:rPr lang="de-DE" sz="2000" smtClean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, 23:59</a:t>
            </a:r>
          </a:p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https://www.cs.sfu.ca/~ishinkar/teaching/spring22/cmpt125/assignments.html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Coursys –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assignment4.c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with the provided makefile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./test_assignment4</a:t>
            </a:r>
          </a:p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Queues – use the function provided in queue.h, without relying on the implementation details. You shuold use queue.o – this file contains the implementation, but you don‘t know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861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Final exam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Take-home exam –10am-10pm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12 hours long, but it shouldn‘t take you more than 3 hours to solve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paper will be posted on April 26, 10 am</a:t>
            </a:r>
          </a:p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https://www.cs.sfu.ca/~ishinkar/teaching/spring22/cmpt125/exams.html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Submit your solution to Coursys by 10pm.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Same format as the midterm and previous exams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(and should) use your coding environment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the standard internet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not use chegg/bartelby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solve the problems on your own.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No discussion with your friend/family</a:t>
            </a:r>
          </a:p>
        </p:txBody>
      </p:sp>
    </p:spTree>
    <p:extLst>
      <p:ext uri="{BB962C8B-B14F-4D97-AF65-F5344CB8AC3E}">
        <p14:creationId xmlns:p14="http://schemas.microsoft.com/office/powerpoint/2010/main" val="411946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Introduction to C++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Encapsulation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structs vs classes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smtClean="0"/>
              <a:t>new </a:t>
            </a:r>
            <a:r>
              <a:rPr lang="de-DE" altLang="en-US" sz="2200" dirty="0"/>
              <a:t>vs malloc()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delete vs free()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Inheritance/polymorphisms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Working with generic types</a:t>
            </a:r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1298625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Encapsulation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B</a:t>
            </a:r>
            <a:r>
              <a:rPr lang="en-US" sz="2200" dirty="0"/>
              <a:t>undle related data and operations together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We want a </a:t>
            </a:r>
            <a:r>
              <a:rPr lang="en-US" sz="2200" b="1" i="1" dirty="0"/>
              <a:t>feature in the language </a:t>
            </a:r>
            <a:r>
              <a:rPr lang="en-US" sz="2200" dirty="0"/>
              <a:t>that allows us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to bind data and operations together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to control access to data – hide some parts of data from the user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991264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Encapsulation</a:t>
            </a:r>
            <a:endParaRPr lang="de-DE" altLang="en-US" dirty="0"/>
          </a:p>
        </p:txBody>
      </p:sp>
      <p:sp>
        <p:nvSpPr>
          <p:cNvPr id="6" name="Google Shape;51;p11"/>
          <p:cNvSpPr txBox="1">
            <a:spLocks/>
          </p:cNvSpPr>
          <p:nvPr/>
        </p:nvSpPr>
        <p:spPr bwMode="auto">
          <a:xfrm>
            <a:off x="739524" y="2408237"/>
            <a:ext cx="4834188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(void);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queue_destroy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queue_enqueue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q,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data);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t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queue_dequeue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735262" y="1842308"/>
            <a:ext cx="2362200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So far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9312" y="5684837"/>
            <a:ext cx="5867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The information is not hidden.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A user can access q-&gt;list and modify it.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Potential misuse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11912" y="5906436"/>
            <a:ext cx="3352800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</a:rPr>
              <a:t>Similar to what some of you did in assignment 4</a:t>
            </a:r>
          </a:p>
        </p:txBody>
      </p:sp>
    </p:spTree>
    <p:extLst>
      <p:ext uri="{BB962C8B-B14F-4D97-AF65-F5344CB8AC3E}">
        <p14:creationId xmlns:p14="http://schemas.microsoft.com/office/powerpoint/2010/main" val="2154863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Upgrade to C++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Motivated by these interface issues, C++ evolved out of C.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Formulated by Bjarne </a:t>
            </a:r>
            <a:r>
              <a:rPr lang="en-US" sz="2200" dirty="0" err="1">
                <a:latin typeface="+mj-lt"/>
              </a:rPr>
              <a:t>Stroustrup</a:t>
            </a:r>
            <a:r>
              <a:rPr lang="en-US" sz="2200" dirty="0">
                <a:latin typeface="+mj-lt"/>
              </a:rPr>
              <a:t> in 1978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Provides the syntactic sugar for: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information hiding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encapsulation of data and methods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common code re-use situations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Today:  Migrate from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struct</a:t>
            </a:r>
            <a:r>
              <a:rPr lang="en-US" sz="2200" dirty="0">
                <a:latin typeface="+mj-lt"/>
              </a:rPr>
              <a:t> →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class</a:t>
            </a:r>
            <a:endParaRPr lang="en-US" sz="2200" dirty="0">
              <a:latin typeface="+mj-lt"/>
            </a:endParaRP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pic>
        <p:nvPicPr>
          <p:cNvPr id="4" name="Google Shape;65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31112" y="2560637"/>
            <a:ext cx="1744375" cy="22416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67;p12"/>
          <p:cNvSpPr txBox="1"/>
          <p:nvPr/>
        </p:nvSpPr>
        <p:spPr>
          <a:xfrm>
            <a:off x="7357299" y="4846935"/>
            <a:ext cx="2292000" cy="611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Bjarne </a:t>
            </a:r>
            <a:r>
              <a:rPr lang="en-US">
                <a:solidFill>
                  <a:schemeClr val="tx1"/>
                </a:solidFill>
              </a:rPr>
              <a:t>Stroustrup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9758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Structs</a:t>
            </a:r>
            <a:r>
              <a:rPr lang="en-US" altLang="he-IL" sz="4000" dirty="0"/>
              <a:t>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</a:t>
            </a:r>
            <a:r>
              <a:rPr lang="en-US" altLang="he-IL" sz="4000" dirty="0" err="1" smtClean="0"/>
              <a:t>hpp</a:t>
            </a:r>
            <a:r>
              <a:rPr lang="en-US" altLang="he-IL" sz="4000" dirty="0" smtClean="0"/>
              <a:t> </a:t>
            </a:r>
            <a:r>
              <a:rPr lang="en-US" altLang="he-IL" sz="4000" dirty="0"/>
              <a:t>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Instead of:		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 { … } 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Use:			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class stack { … };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0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fr-FR" sz="2000" dirty="0" err="1"/>
              <a:t>Adjust</a:t>
            </a:r>
            <a:r>
              <a:rPr lang="fr-FR" sz="2000" dirty="0"/>
              <a:t> type </a:t>
            </a:r>
            <a:r>
              <a:rPr lang="fr-FR" sz="2000" dirty="0" err="1"/>
              <a:t>names</a:t>
            </a:r>
            <a:r>
              <a:rPr lang="fr-FR" sz="2000" dirty="0"/>
              <a:t>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fr-FR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-FR" sz="2000" dirty="0"/>
              <a:t>to</a:t>
            </a:r>
            <a:r>
              <a:rPr lang="fr-FR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-FR" sz="2000" dirty="0" err="1">
                <a:latin typeface="Courier New"/>
                <a:ea typeface="Courier New"/>
                <a:cs typeface="Courier New"/>
                <a:sym typeface="Courier New"/>
              </a:rPr>
              <a:t>stack</a:t>
            </a:r>
            <a:endParaRPr lang="fr-FR" sz="20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000" dirty="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20725" y="3836915"/>
            <a:ext cx="4243387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stack_pop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stack_destroy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32400" y="5208515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248971" y="3467028"/>
            <a:ext cx="3581400" cy="3482974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~stack(); // destructor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/ hidden from user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661390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7372</TotalTime>
  <Words>1182</Words>
  <Application>Microsoft Office PowerPoint</Application>
  <PresentationFormat>Custom</PresentationFormat>
  <Paragraphs>228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 Unicode MS</vt:lpstr>
      <vt:lpstr>Arial</vt:lpstr>
      <vt:lpstr>Courier New</vt:lpstr>
      <vt:lpstr>Times New Roman</vt:lpstr>
      <vt:lpstr>Wingdings</vt:lpstr>
      <vt:lpstr>Office Theme</vt:lpstr>
      <vt:lpstr>Office Theme</vt:lpstr>
      <vt:lpstr>PowerPoint Presentation</vt:lpstr>
      <vt:lpstr>Assignment 4</vt:lpstr>
      <vt:lpstr>Final exam</vt:lpstr>
      <vt:lpstr>Today</vt:lpstr>
      <vt:lpstr>PowerPoint Presentation</vt:lpstr>
      <vt:lpstr>Encapsulation</vt:lpstr>
      <vt:lpstr>Encapsulation</vt:lpstr>
      <vt:lpstr>Upgrade to C++</vt:lpstr>
      <vt:lpstr>Structs Objects: .hpp file</vt:lpstr>
      <vt:lpstr>Structs Objects: .hpp file</vt:lpstr>
      <vt:lpstr>Structs Objects: .cpp file</vt:lpstr>
      <vt:lpstr>private vs public members</vt:lpstr>
      <vt:lpstr>Invoking methods</vt:lpstr>
      <vt:lpstr>Constructors</vt:lpstr>
      <vt:lpstr>Add a destructor</vt:lpstr>
      <vt:lpstr>malloc (review)</vt:lpstr>
      <vt:lpstr>malloc() vs new</vt:lpstr>
      <vt:lpstr>free() vs delete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1474</cp:revision>
  <cp:lastPrinted>1601-01-01T00:00:00Z</cp:lastPrinted>
  <dcterms:created xsi:type="dcterms:W3CDTF">2017-07-19T19:15:02Z</dcterms:created>
  <dcterms:modified xsi:type="dcterms:W3CDTF">2022-03-31T00:04:12Z</dcterms:modified>
</cp:coreProperties>
</file>