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31"/>
  </p:notesMasterIdLst>
  <p:sldIdLst>
    <p:sldId id="256" r:id="rId3"/>
    <p:sldId id="511" r:id="rId4"/>
    <p:sldId id="474" r:id="rId5"/>
    <p:sldId id="495" r:id="rId6"/>
    <p:sldId id="488" r:id="rId7"/>
    <p:sldId id="490" r:id="rId8"/>
    <p:sldId id="491" r:id="rId9"/>
    <p:sldId id="492" r:id="rId10"/>
    <p:sldId id="493" r:id="rId11"/>
    <p:sldId id="494" r:id="rId12"/>
    <p:sldId id="454" r:id="rId13"/>
    <p:sldId id="480" r:id="rId14"/>
    <p:sldId id="496" r:id="rId15"/>
    <p:sldId id="497" r:id="rId16"/>
    <p:sldId id="498" r:id="rId17"/>
    <p:sldId id="499" r:id="rId18"/>
    <p:sldId id="500" r:id="rId19"/>
    <p:sldId id="501" r:id="rId20"/>
    <p:sldId id="502" r:id="rId21"/>
    <p:sldId id="503" r:id="rId22"/>
    <p:sldId id="504" r:id="rId23"/>
    <p:sldId id="505" r:id="rId24"/>
    <p:sldId id="506" r:id="rId25"/>
    <p:sldId id="507" r:id="rId26"/>
    <p:sldId id="508" r:id="rId27"/>
    <p:sldId id="509" r:id="rId28"/>
    <p:sldId id="510" r:id="rId29"/>
    <p:sldId id="291" r:id="rId30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3" autoAdjust="0"/>
    <p:restoredTop sz="88721" autoAdjust="0"/>
  </p:normalViewPr>
  <p:slideViewPr>
    <p:cSldViewPr>
      <p:cViewPr varScale="1">
        <p:scale>
          <a:sx n="93" d="100"/>
          <a:sy n="93" d="100"/>
        </p:scale>
        <p:origin x="1692" y="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643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0810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383694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712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86335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337935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55949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28636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26036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7210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578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853912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5900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576904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05190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10212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68317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739408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86550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269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9950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7973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7515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62537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82198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1704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266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7713" y="720725"/>
            <a:ext cx="2065337" cy="57419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720725"/>
            <a:ext cx="6045200" cy="57419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810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73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17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979613"/>
            <a:ext cx="4054475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979613"/>
            <a:ext cx="4056062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3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79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600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7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3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85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720725"/>
            <a:ext cx="8262937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79613"/>
            <a:ext cx="8262937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/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smtClean="0">
                <a:solidFill>
                  <a:srgbClr val="000080"/>
                </a:solidFill>
              </a:rPr>
              <a:t>March 28, </a:t>
            </a:r>
            <a:r>
              <a:rPr lang="de-DE" altLang="en-US" sz="3600" b="1" dirty="0" smtClean="0">
                <a:solidFill>
                  <a:srgbClr val="000080"/>
                </a:solidFill>
              </a:rPr>
              <a:t>2022</a:t>
            </a: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free() vs delete()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Both release the allocated space to the heap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 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runs a destructor before releasing the memory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  <p:sp>
        <p:nvSpPr>
          <p:cNvPr id="20" name="Google Shape;51;p11"/>
          <p:cNvSpPr txBox="1">
            <a:spLocks/>
          </p:cNvSpPr>
          <p:nvPr/>
        </p:nvSpPr>
        <p:spPr bwMode="auto">
          <a:xfrm>
            <a:off x="1077912" y="3234531"/>
            <a:ext cx="5486400" cy="15240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LLnode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node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LLnode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(5);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node;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/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1" name="Google Shape;51;p11"/>
          <p:cNvSpPr txBox="1">
            <a:spLocks/>
          </p:cNvSpPr>
          <p:nvPr/>
        </p:nvSpPr>
        <p:spPr bwMode="auto">
          <a:xfrm>
            <a:off x="1077912" y="4906613"/>
            <a:ext cx="5486400" cy="1301751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arr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[10];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delete[]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arr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5849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 dirty="0"/>
              <a:t>Classes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8187192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/>
              <a:t>Classes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In C++ we define types of variables as classes.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An object is an instance of a class.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An object can be created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either as a local variable (on the stack)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Or on the heap using </a:t>
            </a:r>
            <a:r>
              <a:rPr lang="en-US" altLang="he-IL" sz="22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If an object is created using </a:t>
            </a:r>
            <a:r>
              <a:rPr lang="en-US" altLang="he-IL" sz="22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en-US" altLang="he-IL" sz="2200" dirty="0"/>
              <a:t>, it must be deleted in the end.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Student* s = </a:t>
            </a:r>
            <a:r>
              <a:rPr lang="en-US" altLang="he-IL" sz="22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 </a:t>
            </a:r>
            <a: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Student();</a:t>
            </a:r>
            <a:r>
              <a:rPr lang="en-US" altLang="he-IL" sz="2200" dirty="0"/>
              <a:t/>
            </a:r>
            <a:br>
              <a:rPr lang="en-US" altLang="he-IL" sz="2200" dirty="0"/>
            </a:br>
            <a:r>
              <a:rPr lang="en-US" altLang="he-IL" sz="2200" dirty="0"/>
              <a:t>		- allocates memory and calls a constructor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delete </a:t>
            </a:r>
            <a: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s;</a:t>
            </a:r>
            <a:b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-</a:t>
            </a:r>
            <a:r>
              <a:rPr lang="en-US" altLang="he-IL" sz="2200" dirty="0"/>
              <a:t> calls the destructor and then releases the memory.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6875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 dirty="0"/>
              <a:t>Inheritance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26094294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Inheritance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In object oriented programming (OOP) inheritance is a mechanism that allows to </a:t>
            </a:r>
            <a:r>
              <a:rPr lang="en-US" sz="2200" dirty="0"/>
              <a:t>derive a class from another class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Child class inherits the attributes and methods of the parent.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Example:</a:t>
            </a:r>
            <a:br>
              <a:rPr lang="en-US" sz="2200" dirty="0"/>
            </a:br>
            <a:endParaRPr lang="en-US" altLang="he-IL" sz="2200" dirty="0"/>
          </a:p>
        </p:txBody>
      </p:sp>
      <p:sp>
        <p:nvSpPr>
          <p:cNvPr id="2" name="Rectangle 1"/>
          <p:cNvSpPr/>
          <p:nvPr/>
        </p:nvSpPr>
        <p:spPr bwMode="auto">
          <a:xfrm>
            <a:off x="3516312" y="3551237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GeometricShape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err="1">
                <a:solidFill>
                  <a:schemeClr val="tx1"/>
                </a:solidFill>
              </a:rPr>
              <a:t>x,y</a:t>
            </a:r>
            <a:r>
              <a:rPr lang="en-US" dirty="0">
                <a:solidFill>
                  <a:schemeClr val="tx1"/>
                </a:solidFill>
              </a:rPr>
              <a:t> coordinates</a:t>
            </a:r>
          </a:p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area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perimeter	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421312" y="5164849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Circle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radius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839912" y="5164849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Rectangle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length width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Arrow Connector 15"/>
          <p:cNvCxnSpPr>
            <a:endCxn id="2" idx="2"/>
          </p:cNvCxnSpPr>
          <p:nvPr/>
        </p:nvCxnSpPr>
        <p:spPr bwMode="auto">
          <a:xfrm flipV="1">
            <a:off x="3059112" y="4618037"/>
            <a:ext cx="1905000" cy="5468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Arrow Connector 17"/>
          <p:cNvCxnSpPr>
            <a:stCxn id="5" idx="0"/>
            <a:endCxn id="2" idx="2"/>
          </p:cNvCxnSpPr>
          <p:nvPr/>
        </p:nvCxnSpPr>
        <p:spPr bwMode="auto">
          <a:xfrm flipH="1" flipV="1">
            <a:off x="4964112" y="4618037"/>
            <a:ext cx="1905000" cy="5468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1059289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Is-a vs has-a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dirty="0" err="1"/>
              <a:t>GeometricShape</a:t>
            </a:r>
            <a:r>
              <a:rPr lang="en-US" sz="2200" dirty="0"/>
              <a:t> has a Point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Rectangle is </a:t>
            </a:r>
            <a:r>
              <a:rPr lang="en-US" sz="2200"/>
              <a:t>a Geometric </a:t>
            </a:r>
            <a:r>
              <a:rPr lang="en-US" sz="2200" dirty="0"/>
              <a:t>Shape</a:t>
            </a:r>
            <a:br>
              <a:rPr lang="en-US" sz="2200" dirty="0"/>
            </a:br>
            <a:endParaRPr lang="en-US" altLang="he-IL" sz="2200" dirty="0"/>
          </a:p>
        </p:txBody>
      </p:sp>
      <p:sp>
        <p:nvSpPr>
          <p:cNvPr id="2" name="Rectangle 1"/>
          <p:cNvSpPr/>
          <p:nvPr/>
        </p:nvSpPr>
        <p:spPr bwMode="auto">
          <a:xfrm>
            <a:off x="3516312" y="3551237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GeometricShape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Point p</a:t>
            </a:r>
          </a:p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area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perimeter	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421312" y="5164849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Circle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radius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839912" y="5164849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Rectangle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length width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Arrow Connector 15"/>
          <p:cNvCxnSpPr>
            <a:endCxn id="2" idx="2"/>
          </p:cNvCxnSpPr>
          <p:nvPr/>
        </p:nvCxnSpPr>
        <p:spPr bwMode="auto">
          <a:xfrm flipV="1">
            <a:off x="3059112" y="4618037"/>
            <a:ext cx="1905000" cy="5468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Arrow Connector 17"/>
          <p:cNvCxnSpPr>
            <a:stCxn id="5" idx="0"/>
            <a:endCxn id="2" idx="2"/>
          </p:cNvCxnSpPr>
          <p:nvPr/>
        </p:nvCxnSpPr>
        <p:spPr bwMode="auto">
          <a:xfrm flipH="1" flipV="1">
            <a:off x="4964112" y="4618037"/>
            <a:ext cx="1905000" cy="5468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Rectangle 8"/>
          <p:cNvSpPr/>
          <p:nvPr/>
        </p:nvSpPr>
        <p:spPr bwMode="auto">
          <a:xfrm>
            <a:off x="6488112" y="2354263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Point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x</a:t>
            </a:r>
          </a:p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</a:t>
            </a:r>
            <a:r>
              <a:rPr kumimoji="0" 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int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y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20509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uiExpand="1" build="p"/>
      <p:bldP spid="2" grpId="0" animBg="1"/>
      <p:bldP spid="5" grpId="0" animBg="1"/>
      <p:bldP spid="6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More on inheritance/polymorphisms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You will see more 	inheritance and polymorphisms in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CMPT213 – OOP in Java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CMPT276 - project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My personal recommendation: Take a course with William Sumner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CMPT373 </a:t>
            </a:r>
            <a:r>
              <a:rPr lang="en-US" sz="2200"/>
              <a:t>- Software Development Methods</a:t>
            </a:r>
            <a:endParaRPr lang="en-US" sz="2200" dirty="0"/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377070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600" dirty="0"/>
              <a:t>Passing arguments</a:t>
            </a:r>
            <a:br>
              <a:rPr lang="en-US" altLang="he-IL" sz="6600" dirty="0"/>
            </a:br>
            <a:r>
              <a:rPr lang="en-US" altLang="he-IL" sz="6600" dirty="0"/>
              <a:t>by reference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en-US" sz="66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en-US" sz="6600" dirty="0"/>
              <a:t>Copy constructors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1377419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Passing arguments by reference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In C we pass arguments to function either by value or by points.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In C++ we can also pass value by reference.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This means, the user sends the variable the same as by value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The function gets the address of the variable (and not it’s copy)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See </a:t>
            </a:r>
            <a:r>
              <a:rPr lang="en-US" sz="2400">
                <a:latin typeface="+mj-lt"/>
                <a:ea typeface="Courier New"/>
                <a:cs typeface="Courier New"/>
                <a:sym typeface="Courier New"/>
              </a:rPr>
              <a:t>code examples</a:t>
            </a: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0329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600" smtClean="0"/>
              <a:t>Operators </a:t>
            </a:r>
            <a:r>
              <a:rPr lang="en-US" altLang="he-IL" sz="6600" dirty="0"/>
              <a:t>in C++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33820139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Final exam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Take-home exam –10am-10pm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12 hours long, but it shouldn‘t take you more than 3 hours to solve 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paper will be posted on April 26, 10 am</a:t>
            </a:r>
          </a:p>
          <a:p>
            <a:pPr marL="0" indent="0"/>
            <a:r>
              <a:rPr lang="de-DE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https://www.cs.sfu.ca/~ishinkar/teaching/spring22/cmpt125/exams.html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Submit your solution to Coursys by 10pm.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Same format as the midterm and previous exams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may (and should) use your coding environment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may use the standard internet resources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de-DE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may not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use chegg/bartelby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need to solve the problems on your own.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No discussion with </a:t>
            </a:r>
            <a:r>
              <a:rPr lang="de-DE" sz="2000"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lang="de-DE" sz="2000" smtClean="0">
                <a:latin typeface="Arial" panose="020B0604020202020204" pitchFamily="34" charset="0"/>
                <a:cs typeface="Arial" panose="020B0604020202020204" pitchFamily="34" charset="0"/>
              </a:rPr>
              <a:t>friends/family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8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 smtClean="0"/>
              <a:t>Operators in C++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In C we can define operators acting on objects, such +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For example,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  string s("ABC");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   s = s + “DEFG";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   </a:t>
            </a:r>
            <a:r>
              <a:rPr lang="en-US" sz="2200" dirty="0" err="1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cout</a:t>
            </a:r>
            <a:r>
              <a:rPr lang="en-US" sz="220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</a:t>
            </a:r>
            <a:r>
              <a:rPr lang="en-US" sz="2200" smtClean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&lt;&lt; s </a:t>
            </a: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Will print “ABCDEFG”.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Examples with addition of Points</a:t>
            </a:r>
          </a:p>
        </p:txBody>
      </p:sp>
    </p:spTree>
    <p:extLst>
      <p:ext uri="{BB962C8B-B14F-4D97-AF65-F5344CB8AC3E}">
        <p14:creationId xmlns:p14="http://schemas.microsoft.com/office/powerpoint/2010/main" val="42286977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" sz="6600" dirty="0"/>
              <a:t>C++ Standard Template Library</a:t>
            </a:r>
            <a:br>
              <a:rPr lang="en" sz="6600" dirty="0"/>
            </a:br>
            <a:r>
              <a:rPr lang="en" sz="6600" dirty="0"/>
              <a:t>(</a:t>
            </a:r>
            <a:r>
              <a:rPr lang="en-US" altLang="he-IL" sz="6500" dirty="0"/>
              <a:t>STL)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33036750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STL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C++ has a (huge) library with (every possible) standard </a:t>
            </a:r>
            <a:r>
              <a:rPr lang="en" sz="2400" dirty="0"/>
              <a:t>containers, such as linked lists, stacks, queues, priority queues…</a:t>
            </a:r>
          </a:p>
          <a:p>
            <a:pPr>
              <a:buFont typeface="Arial" panose="020B0604020202020204" pitchFamily="34" charset="0"/>
              <a:buChar char="•"/>
            </a:pPr>
            <a:endParaRPr lang="en" altLang="he-IL" sz="24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http://www.cplusplus.com/reference/queue/queue/</a:t>
            </a: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http://www.cplusplus.com/reference/stack/stack/</a:t>
            </a: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http://www.cplusplus.com/reference/vector/vector/</a:t>
            </a: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http://www.cplusplus.com/reference/queue/priority_queue/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400" i="1" dirty="0">
              <a:solidFill>
                <a:schemeClr val="accent2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See examples under the links</a:t>
            </a:r>
            <a:endParaRPr lang="en" altLang="he-IL" sz="2400" i="1" dirty="0">
              <a:solidFill>
                <a:schemeClr val="accent2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1706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/>
              <a:t>Singleton </a:t>
            </a:r>
            <a:r>
              <a:rPr lang="en-US" altLang="he-IL" sz="6500" dirty="0"/>
              <a:t>in C++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15217338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Singleton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Goal: write a class that allows to have only </a:t>
            </a:r>
            <a:r>
              <a:rPr lang="en-US" altLang="he-IL" sz="22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one 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object of this class.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200" dirty="0">
                <a:ea typeface="Arial Unicode MS" panose="020B0604020202020204" pitchFamily="34" charset="-128"/>
                <a:cs typeface="Arial" panose="020B0604020202020204" pitchFamily="34" charset="0"/>
              </a:rPr>
              <a:t>If we want an instance of this class, we should get the </a:t>
            </a:r>
            <a:r>
              <a:rPr lang="en-US" altLang="en-US" sz="2200" b="1" dirty="0">
                <a:solidFill>
                  <a:srgbClr val="FF00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same</a:t>
            </a:r>
            <a:r>
              <a:rPr lang="en-US" altLang="en-US" sz="2200" dirty="0">
                <a:ea typeface="Arial Unicode MS" panose="020B0604020202020204" pitchFamily="34" charset="-128"/>
                <a:cs typeface="Arial" panose="020B0604020202020204" pitchFamily="34" charset="0"/>
              </a:rPr>
              <a:t> object as everyone else.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Example: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cs typeface="Courier New" panose="02070309020205020404" pitchFamily="49" charset="0"/>
              </a:rPr>
              <a:t>A class representing a database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cs typeface="Courier New" panose="02070309020205020404" pitchFamily="49" charset="0"/>
              </a:rPr>
              <a:t>A class representing an operating system</a:t>
            </a:r>
            <a:endParaRPr lang="en-US" altLang="he-IL" sz="2200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Same object will be shared by all users of our application.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How would we implement this?</a:t>
            </a:r>
          </a:p>
        </p:txBody>
      </p:sp>
    </p:spTree>
    <p:extLst>
      <p:ext uri="{BB962C8B-B14F-4D97-AF65-F5344CB8AC3E}">
        <p14:creationId xmlns:p14="http://schemas.microsoft.com/office/powerpoint/2010/main" val="34750614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Singleton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i="1" dirty="0">
                <a:ea typeface="Arial Unicode MS" pitchFamily="34" charset="-128"/>
                <a:cs typeface="Times New Roman" pitchFamily="18" charset="0"/>
              </a:rPr>
              <a:t>Singleton 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restricts the instantiation of a class to only </a:t>
            </a:r>
            <a:r>
              <a:rPr lang="en-US" altLang="he-IL" sz="2200" b="1" dirty="0">
                <a:solidFill>
                  <a:srgbClr val="FF0000"/>
                </a:solidFill>
                <a:ea typeface="Arial Unicode MS" pitchFamily="34" charset="-128"/>
                <a:cs typeface="Times New Roman" pitchFamily="18" charset="0"/>
              </a:rPr>
              <a:t>one 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object.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Useful when exactly one object is needed to coordinate actions across the system. </a:t>
            </a: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3141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Singleton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spcAft>
                <a:spcPts val="0"/>
              </a:spcAft>
              <a:defRPr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class Singleton {</a:t>
            </a:r>
          </a:p>
          <a:p>
            <a:pPr marL="0" indent="0">
              <a:spcAft>
                <a:spcPts val="0"/>
              </a:spcAft>
              <a:defRPr/>
            </a:pPr>
            <a:endParaRPr lang="en-US" altLang="he-IL" sz="2200" i="1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</a:t>
            </a:r>
            <a:r>
              <a:rPr lang="en-US" altLang="he-IL" sz="2200" u="sng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Ingredients</a:t>
            </a: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:</a:t>
            </a:r>
          </a:p>
          <a:p>
            <a:pPr marL="0" indent="0">
              <a:spcAft>
                <a:spcPts val="0"/>
              </a:spcAft>
              <a:defRPr/>
            </a:pPr>
            <a:endParaRPr lang="en-US" altLang="he-IL" sz="2200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public:</a:t>
            </a:r>
          </a:p>
          <a:p>
            <a:pPr marL="0" indent="0">
              <a:spcAft>
                <a:spcPts val="0"/>
              </a:spcAft>
              <a:defRPr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	static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Singleton 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getInstance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()</a:t>
            </a: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{…} // returns the unique instance</a:t>
            </a:r>
          </a:p>
          <a:p>
            <a:pPr marL="0" indent="0">
              <a:spcAft>
                <a:spcPts val="0"/>
              </a:spcAft>
              <a:defRPr/>
            </a:pPr>
            <a:endParaRPr lang="en-US" altLang="he-IL" sz="2200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defRPr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private:</a:t>
            </a:r>
          </a:p>
          <a:p>
            <a:pPr marL="0" indent="0">
              <a:spcAft>
                <a:spcPts val="0"/>
              </a:spcAft>
              <a:defRPr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	Singleton() {…} // 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private constructor!</a:t>
            </a:r>
            <a:endParaRPr lang="en-US" dirty="0"/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 	static Singleton instance; </a:t>
            </a: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// the unique instance</a:t>
            </a:r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}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06712" y="5532437"/>
            <a:ext cx="5802313" cy="1102518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200" i="1" dirty="0">
                <a:cs typeface="Times New Roman" pitchFamily="18" charset="0"/>
              </a:rPr>
              <a:t>static member</a:t>
            </a:r>
            <a:r>
              <a:rPr lang="en-US" altLang="he-IL" sz="2200" dirty="0">
                <a:cs typeface="Times New Roman" pitchFamily="18" charset="0"/>
              </a:rPr>
              <a:t> </a:t>
            </a:r>
            <a:br>
              <a:rPr lang="en-US" altLang="he-IL" sz="2200" dirty="0">
                <a:cs typeface="Times New Roman" pitchFamily="18" charset="0"/>
              </a:rPr>
            </a:br>
            <a:r>
              <a:rPr lang="en-US" altLang="he-IL" sz="2200" dirty="0">
                <a:cs typeface="Times New Roman" pitchFamily="18" charset="0"/>
              </a:rPr>
              <a:t>- belongs to the class -- Singleton::instance</a:t>
            </a:r>
            <a:br>
              <a:rPr lang="en-US" altLang="he-IL" sz="2200" dirty="0">
                <a:cs typeface="Times New Roman" pitchFamily="18" charset="0"/>
              </a:rPr>
            </a:br>
            <a:r>
              <a:rPr lang="en-US" altLang="he-IL" sz="2200" dirty="0">
                <a:cs typeface="Times New Roman" pitchFamily="18" charset="0"/>
              </a:rPr>
              <a:t>- and not to a particular object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135708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 smtClean="0"/>
              <a:t>More on design patterns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 smtClean="0"/>
              <a:t>More on design patterns and software design in general</a:t>
            </a:r>
            <a:endParaRPr lang="de-DE" altLang="en-US" sz="2200" dirty="0"/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 smtClean="0"/>
              <a:t>CMPT213 - </a:t>
            </a:r>
            <a:r>
              <a:rPr lang="en-US" altLang="en-US" sz="2200" dirty="0"/>
              <a:t>Object Oriented Design in </a:t>
            </a:r>
            <a:r>
              <a:rPr lang="en-US" altLang="en-US" sz="2200" dirty="0" smtClean="0"/>
              <a:t>Java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en-US" altLang="en-US" sz="2200" dirty="0" smtClean="0"/>
              <a:t>CMPT373 </a:t>
            </a:r>
            <a:r>
              <a:rPr lang="en-US" altLang="en-US" sz="2200"/>
              <a:t>- Software Development Methods</a:t>
            </a:r>
            <a:endParaRPr lang="de-DE" alt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11517733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Today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 smtClean="0"/>
              <a:t>Introduction </a:t>
            </a:r>
            <a:r>
              <a:rPr lang="de-DE" altLang="en-US" sz="2200" dirty="0"/>
              <a:t>to C++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Encapsulation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structs vs classes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 smtClean="0"/>
              <a:t>new </a:t>
            </a:r>
            <a:r>
              <a:rPr lang="de-DE" altLang="en-US" sz="2200" dirty="0"/>
              <a:t>vs malloc()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delete vs free()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Inheritance/polymorphisms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Working with generic types</a:t>
            </a:r>
          </a:p>
        </p:txBody>
      </p:sp>
    </p:spTree>
    <p:extLst>
      <p:ext uri="{BB962C8B-B14F-4D97-AF65-F5344CB8AC3E}">
        <p14:creationId xmlns:p14="http://schemas.microsoft.com/office/powerpoint/2010/main" val="680061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 dirty="0"/>
              <a:t>C++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31298625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private vs public members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public 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members/methods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can be accessed by anyone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Use the keyword </a:t>
            </a:r>
            <a:r>
              <a:rPr lang="en-US" sz="22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private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 to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protect your data from external access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Modifying them should be possible </a:t>
            </a:r>
            <a:r>
              <a:rPr lang="en-US" sz="2200" i="1" u="sng" dirty="0"/>
              <a:t>only via methods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This is not merely a matter of style.  It’s a matter of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information hiding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code independence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i="1" u="sng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  <p:sp>
        <p:nvSpPr>
          <p:cNvPr id="7" name="Google Shape;51;p11"/>
          <p:cNvSpPr txBox="1">
            <a:spLocks/>
          </p:cNvSpPr>
          <p:nvPr/>
        </p:nvSpPr>
        <p:spPr bwMode="auto">
          <a:xfrm>
            <a:off x="6259512" y="1417637"/>
            <a:ext cx="3468688" cy="3235252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class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stack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public:</a:t>
            </a: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stack(); // constructor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push(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item);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pop();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isEmpty</a:t>
            </a:r>
            <a:r>
              <a:rPr lang="en-US" sz="1400" dirty="0" smtClean="0">
                <a:latin typeface="Courier New"/>
                <a:ea typeface="Courier New"/>
                <a:cs typeface="Courier New"/>
                <a:sym typeface="Courier New"/>
              </a:rPr>
              <a:t>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smtClean="0">
                <a:latin typeface="Courier New"/>
                <a:ea typeface="Courier New"/>
                <a:cs typeface="Courier New"/>
                <a:sym typeface="Courier New"/>
              </a:rPr>
              <a:t>  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~stack(); // destructor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/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private: /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/ hidden from user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/>
            </a:r>
            <a:b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LL* list;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};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188849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Constructors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 constructor is a </a:t>
            </a:r>
            <a:r>
              <a:rPr lang="en-US" sz="2200" i="1" u="sng" dirty="0">
                <a:latin typeface="+mj-lt"/>
                <a:ea typeface="Courier New"/>
                <a:cs typeface="Courier New"/>
                <a:sym typeface="Courier New"/>
              </a:rPr>
              <a:t>special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 method used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to initialize all the data in the object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Has the same name as the class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It is invoked upon instantiation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		Either as a local variable 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		or using </a:t>
            </a:r>
            <a:r>
              <a:rPr lang="en-US" sz="2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a typeface="Courier New"/>
                <a:cs typeface="Courier New"/>
                <a:sym typeface="Courier New"/>
              </a:rPr>
              <a:t>When using </a:t>
            </a:r>
            <a:r>
              <a:rPr lang="en-US" sz="28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</a:t>
            </a:r>
            <a:r>
              <a:rPr lang="en-US" sz="2400" dirty="0">
                <a:ea typeface="Courier New"/>
                <a:cs typeface="Courier New"/>
                <a:sym typeface="Courier New"/>
              </a:rPr>
              <a:t> no need to use </a:t>
            </a:r>
            <a:r>
              <a:rPr lang="en-US" sz="2400" dirty="0" err="1">
                <a:ea typeface="Courier New"/>
                <a:cs typeface="Courier New"/>
                <a:sym typeface="Courier New"/>
              </a:rPr>
              <a:t>malloc</a:t>
            </a:r>
            <a:r>
              <a:rPr lang="en-US" sz="2400" dirty="0">
                <a:ea typeface="Courier New"/>
                <a:cs typeface="Courier New"/>
                <a:sym typeface="Courier New"/>
              </a:rPr>
              <a:t>()!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</a:t>
            </a:r>
            <a:r>
              <a:rPr lang="en-US" sz="2000" dirty="0">
                <a:ea typeface="Courier New"/>
                <a:cs typeface="Courier New"/>
                <a:sym typeface="Courier New"/>
              </a:rPr>
              <a:t> allocates memory and creates an object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a typeface="Courier New"/>
                <a:cs typeface="Courier New"/>
                <a:sym typeface="Courier New"/>
              </a:rPr>
              <a:t>A constructor can take parameters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a typeface="Courier New"/>
                <a:cs typeface="Courier New"/>
                <a:sym typeface="Courier New"/>
              </a:rPr>
              <a:t>A class can have several constructors</a:t>
            </a:r>
            <a:br>
              <a:rPr lang="en-US" sz="2400" dirty="0">
                <a:ea typeface="Courier New"/>
                <a:cs typeface="Courier New"/>
                <a:sym typeface="Courier New"/>
              </a:rPr>
            </a:br>
            <a:endParaRPr lang="en-US" sz="2400" dirty="0"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See example1.cpp</a:t>
            </a: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  <p:sp>
        <p:nvSpPr>
          <p:cNvPr id="7" name="Google Shape;51;p11"/>
          <p:cNvSpPr txBox="1">
            <a:spLocks/>
          </p:cNvSpPr>
          <p:nvPr/>
        </p:nvSpPr>
        <p:spPr bwMode="auto">
          <a:xfrm>
            <a:off x="6411912" y="1795837"/>
            <a:ext cx="2362200" cy="13716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stack::stack()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	list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LL();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lang="en-US" sz="1400" dirty="0"/>
          </a:p>
        </p:txBody>
      </p:sp>
      <p:sp>
        <p:nvSpPr>
          <p:cNvPr id="5" name="Google Shape;51;p11"/>
          <p:cNvSpPr txBox="1">
            <a:spLocks/>
          </p:cNvSpPr>
          <p:nvPr/>
        </p:nvSpPr>
        <p:spPr bwMode="auto">
          <a:xfrm>
            <a:off x="6411912" y="4008437"/>
            <a:ext cx="2859088" cy="5334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stack* s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stack();</a:t>
            </a:r>
          </a:p>
        </p:txBody>
      </p:sp>
    </p:spTree>
    <p:extLst>
      <p:ext uri="{BB962C8B-B14F-4D97-AF65-F5344CB8AC3E}">
        <p14:creationId xmlns:p14="http://schemas.microsoft.com/office/powerpoint/2010/main" val="14357084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Add a destructor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 destructor is a special method used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to clean-up all resources used by the object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Implement it if your class creates variables on the heap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Has the name ~class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It is invoked: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  <a:ea typeface="Courier New"/>
                <a:cs typeface="Courier New"/>
                <a:sym typeface="Courier New"/>
              </a:rPr>
              <a:t>For local variable - when the scope terminates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</a:t>
            </a:r>
            <a:r>
              <a:rPr lang="en-US" sz="2400" dirty="0">
                <a:ea typeface="Courier New"/>
                <a:cs typeface="Courier New"/>
                <a:sym typeface="Courier New"/>
              </a:rPr>
              <a:t> invokes ~class() and then releases the memory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a typeface="Courier New"/>
                <a:cs typeface="Courier New"/>
                <a:sym typeface="Courier New"/>
              </a:rPr>
              <a:t>No need to use </a:t>
            </a:r>
            <a:r>
              <a:rPr lang="en-US" sz="20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free().</a:t>
            </a:r>
            <a:endParaRPr lang="en-US" sz="2000" dirty="0"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a typeface="Courier New"/>
                <a:cs typeface="Courier New"/>
                <a:sym typeface="Courier New"/>
              </a:rPr>
              <a:t>A destructor takes no parameters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See example2.cpp</a:t>
            </a: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  <p:sp>
        <p:nvSpPr>
          <p:cNvPr id="7" name="Google Shape;51;p11"/>
          <p:cNvSpPr txBox="1">
            <a:spLocks/>
          </p:cNvSpPr>
          <p:nvPr/>
        </p:nvSpPr>
        <p:spPr bwMode="auto">
          <a:xfrm>
            <a:off x="7097712" y="1722437"/>
            <a:ext cx="2304274" cy="1054975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stack::~stack()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list;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553775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 err="1"/>
              <a:t>malloc</a:t>
            </a:r>
            <a:r>
              <a:rPr lang="en-US" altLang="he-IL" sz="4000" dirty="0"/>
              <a:t> (review)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We used </a:t>
            </a:r>
            <a:r>
              <a:rPr lang="en-US" sz="2200" dirty="0" err="1">
                <a:latin typeface="+mj-lt"/>
                <a:ea typeface="Courier New"/>
                <a:cs typeface="Courier New"/>
                <a:sym typeface="Courier New"/>
              </a:rPr>
              <a:t>malloc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() in 2 scenarios: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Allocate memory for a variable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Allocate an array of variables</a:t>
            </a:r>
          </a:p>
        </p:txBody>
      </p:sp>
      <p:sp>
        <p:nvSpPr>
          <p:cNvPr id="20" name="Google Shape;51;p11"/>
          <p:cNvSpPr txBox="1">
            <a:spLocks/>
          </p:cNvSpPr>
          <p:nvPr/>
        </p:nvSpPr>
        <p:spPr bwMode="auto">
          <a:xfrm>
            <a:off x="1001712" y="2865437"/>
            <a:ext cx="5486400" cy="11430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*)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malloc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sizeof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));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1" name="Google Shape;51;p11"/>
          <p:cNvSpPr txBox="1">
            <a:spLocks/>
          </p:cNvSpPr>
          <p:nvPr/>
        </p:nvSpPr>
        <p:spPr bwMode="auto">
          <a:xfrm>
            <a:off x="1001712" y="5456237"/>
            <a:ext cx="5486400" cy="1301751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*)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malloc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(10 *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sizeof</a:t>
            </a:r>
            <a:r>
              <a:rPr lang="en-US" sz="14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));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[0]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[1] = 20;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872026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 err="1"/>
              <a:t>malloc</a:t>
            </a:r>
            <a:r>
              <a:rPr lang="en-US" altLang="he-IL" sz="4000" dirty="0"/>
              <a:t>() vs new()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We used </a:t>
            </a:r>
            <a:r>
              <a:rPr lang="en-US" sz="2200" dirty="0" err="1">
                <a:latin typeface="+mj-lt"/>
                <a:ea typeface="Courier New"/>
                <a:cs typeface="Courier New"/>
                <a:sym typeface="Courier New"/>
              </a:rPr>
              <a:t>malloc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() in 2 scenarios: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Allocate memory for a variable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Allocate an array of variables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In C++ we use</a:t>
            </a:r>
          </a:p>
        </p:txBody>
      </p:sp>
      <p:sp>
        <p:nvSpPr>
          <p:cNvPr id="20" name="Google Shape;51;p11"/>
          <p:cNvSpPr txBox="1">
            <a:spLocks/>
          </p:cNvSpPr>
          <p:nvPr/>
        </p:nvSpPr>
        <p:spPr bwMode="auto">
          <a:xfrm>
            <a:off x="1001712" y="2865437"/>
            <a:ext cx="5486400" cy="8382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*)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malloc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sizeof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));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1" name="Google Shape;51;p11"/>
          <p:cNvSpPr txBox="1">
            <a:spLocks/>
          </p:cNvSpPr>
          <p:nvPr/>
        </p:nvSpPr>
        <p:spPr bwMode="auto">
          <a:xfrm>
            <a:off x="1154112" y="4237037"/>
            <a:ext cx="5486400" cy="1301751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*)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malloc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(10 *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sizeof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));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[0]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[1] = 20;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lang="en-US" sz="1400" dirty="0"/>
          </a:p>
        </p:txBody>
      </p:sp>
      <p:sp>
        <p:nvSpPr>
          <p:cNvPr id="6" name="Google Shape;51;p11"/>
          <p:cNvSpPr txBox="1">
            <a:spLocks/>
          </p:cNvSpPr>
          <p:nvPr/>
        </p:nvSpPr>
        <p:spPr bwMode="auto">
          <a:xfrm>
            <a:off x="1122415" y="6059390"/>
            <a:ext cx="5486400" cy="1301751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arr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[10];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arr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[0]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>
                <a:latin typeface="Courier New"/>
                <a:ea typeface="Courier New"/>
                <a:cs typeface="Courier New"/>
                <a:sym typeface="Courier New"/>
              </a:rPr>
              <a:t>arr[1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] = 20;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112726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7345</TotalTime>
  <Words>1202</Words>
  <Application>Microsoft Office PowerPoint</Application>
  <PresentationFormat>Custom</PresentationFormat>
  <Paragraphs>213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 Unicode MS</vt:lpstr>
      <vt:lpstr>Arial</vt:lpstr>
      <vt:lpstr>Courier New</vt:lpstr>
      <vt:lpstr>Times New Roman</vt:lpstr>
      <vt:lpstr>Wingdings</vt:lpstr>
      <vt:lpstr>Office Theme</vt:lpstr>
      <vt:lpstr>Office Theme</vt:lpstr>
      <vt:lpstr>PowerPoint Presentation</vt:lpstr>
      <vt:lpstr>Final exam</vt:lpstr>
      <vt:lpstr>Today</vt:lpstr>
      <vt:lpstr>PowerPoint Presentation</vt:lpstr>
      <vt:lpstr>private vs public members</vt:lpstr>
      <vt:lpstr>Constructors</vt:lpstr>
      <vt:lpstr>Add a destructor</vt:lpstr>
      <vt:lpstr>malloc (review)</vt:lpstr>
      <vt:lpstr>malloc() vs new()</vt:lpstr>
      <vt:lpstr>free() vs delete()</vt:lpstr>
      <vt:lpstr>PowerPoint Presentation</vt:lpstr>
      <vt:lpstr>Classes</vt:lpstr>
      <vt:lpstr>PowerPoint Presentation</vt:lpstr>
      <vt:lpstr>Inheritance</vt:lpstr>
      <vt:lpstr>Is-a vs has-a</vt:lpstr>
      <vt:lpstr>More on inheritance/polymorphisms</vt:lpstr>
      <vt:lpstr>PowerPoint Presentation</vt:lpstr>
      <vt:lpstr>Passing arguments by reference</vt:lpstr>
      <vt:lpstr>PowerPoint Presentation</vt:lpstr>
      <vt:lpstr>Operators in C++</vt:lpstr>
      <vt:lpstr>PowerPoint Presentation</vt:lpstr>
      <vt:lpstr>STL</vt:lpstr>
      <vt:lpstr>PowerPoint Presentation</vt:lpstr>
      <vt:lpstr>Singleton</vt:lpstr>
      <vt:lpstr>Singleton</vt:lpstr>
      <vt:lpstr>Singleton</vt:lpstr>
      <vt:lpstr>More on design patterns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1475</cp:revision>
  <cp:lastPrinted>1601-01-01T00:00:00Z</cp:lastPrinted>
  <dcterms:created xsi:type="dcterms:W3CDTF">2017-07-19T19:15:02Z</dcterms:created>
  <dcterms:modified xsi:type="dcterms:W3CDTF">2022-03-28T23:13:07Z</dcterms:modified>
</cp:coreProperties>
</file>