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2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12" r:id="rId11"/>
    <p:sldId id="507" r:id="rId12"/>
    <p:sldId id="519" r:id="rId13"/>
    <p:sldId id="506" r:id="rId14"/>
    <p:sldId id="508" r:id="rId15"/>
    <p:sldId id="518" r:id="rId16"/>
    <p:sldId id="509" r:id="rId17"/>
    <p:sldId id="510" r:id="rId18"/>
    <p:sldId id="513" r:id="rId19"/>
    <p:sldId id="514" r:id="rId20"/>
    <p:sldId id="520" r:id="rId21"/>
    <p:sldId id="398" r:id="rId2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B2667-ABEA-4C57-B4E9-385F9D913571}" v="4413" dt="2022-02-09T21:20:29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9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11T19:02:07.030" v="5202" actId="4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del mod">
        <pc:chgData name="Igor Shinkar" userId="db6eb1b41a9778dd" providerId="LiveId" clId="{34AB2667-ABEA-4C57-B4E9-385F9D913571}" dt="2022-02-11T19:02:07.030" v="5202" actId="4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del mod ord modAnim">
        <pc:chgData name="Igor Shinkar" userId="db6eb1b41a9778dd" providerId="LiveId" clId="{34AB2667-ABEA-4C57-B4E9-385F9D913571}" dt="2022-02-11T19:02:04.761" v="5201" actId="47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del ord modAnim">
        <pc:chgData name="Igor Shinkar" userId="db6eb1b41a9778dd" providerId="LiveId" clId="{34AB2667-ABEA-4C57-B4E9-385F9D913571}" dt="2022-02-11T19:02:07.030" v="5202" actId="47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del mod modAnim">
        <pc:chgData name="Igor Shinkar" userId="db6eb1b41a9778dd" providerId="LiveId" clId="{34AB2667-ABEA-4C57-B4E9-385F9D913571}" dt="2022-02-11T19:02:04.761" v="5201" actId="4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66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03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8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26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30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67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08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44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76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38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595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47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41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08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9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85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1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9,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Finding k‘th smallest element</a:t>
            </a:r>
          </a:p>
        </p:txBody>
      </p:sp>
    </p:spTree>
    <p:extLst>
      <p:ext uri="{BB962C8B-B14F-4D97-AF65-F5344CB8AC3E}">
        <p14:creationId xmlns:p14="http://schemas.microsoft.com/office/powerpoint/2010/main" val="3198867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array A[0…n-1]  (unsorted)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find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element in 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k=1,2,3, can do a linear search and remember the k smallest elements.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 each iteration we will update the saved k smallest elements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running time of this is O(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kn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This is ok if k=1,2,3, but not great for k=n/2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can sort the array and find the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element…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That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kinda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misses the point if we use median-find for quick-sort</a:t>
            </a:r>
          </a:p>
        </p:txBody>
      </p:sp>
    </p:spTree>
    <p:extLst>
      <p:ext uri="{BB962C8B-B14F-4D97-AF65-F5344CB8AC3E}">
        <p14:creationId xmlns:p14="http://schemas.microsoft.com/office/powerpoint/2010/main" val="58423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array A[0…n-1]  (unsorted)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find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element in 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k=1,2,3, can do a linear search and remember the k smallest elements.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 each iteration we will update the saved k smallest elements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= [3,4,1,7,2]  k =2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3, 4: min = 3, second-min=4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Read 1: min=1 second-min=3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Read 7: min=1 second-min=3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Read 2: min=1 second-min=2</a:t>
            </a:r>
          </a:p>
        </p:txBody>
      </p:sp>
    </p:spTree>
    <p:extLst>
      <p:ext uri="{BB962C8B-B14F-4D97-AF65-F5344CB8AC3E}">
        <p14:creationId xmlns:p14="http://schemas.microsoft.com/office/powerpoint/2010/main" val="202974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Finding k‘th smallest element – randomized algorithm</a:t>
            </a:r>
          </a:p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33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array A[0…n-1]  (unsorted)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find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element in A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randomized algorithm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Let T be a parameter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Sample T uniformly random elements from A: A[i</a:t>
            </a:r>
            <a:r>
              <a:rPr lang="en-US" altLang="he-IL" sz="22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], A[i</a:t>
            </a:r>
            <a:r>
              <a:rPr lang="en-US" altLang="he-IL" sz="22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…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M = their median. Achieved by sorting them in O(T</a:t>
            </a:r>
            <a:r>
              <a:rPr lang="en-US" altLang="he-IL" sz="22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time.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L be the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]’s that are &lt; M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H be the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]’s that are ≥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|L| &gt; k, apply recursion on L (with same k)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|L| &lt; k, apply recursion on H (with k-|L|)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20">
            <a:extLst>
              <a:ext uri="{FF2B5EF4-FFF2-40B4-BE49-F238E27FC236}">
                <a16:creationId xmlns:a16="http://schemas.microsoft.com/office/drawing/2014/main" id="{20A51A45-403F-44EC-BB89-346025446B99}"/>
              </a:ext>
            </a:extLst>
          </p:cNvPr>
          <p:cNvSpPr/>
          <p:nvPr/>
        </p:nvSpPr>
        <p:spPr bwMode="auto">
          <a:xfrm>
            <a:off x="3020798" y="6556598"/>
            <a:ext cx="3265702" cy="443608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3B4D2-616D-4F9E-8152-B44BFBEB8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176" y="5728270"/>
            <a:ext cx="2260600" cy="1182874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SzPct val="45000"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2000" dirty="0"/>
              <a:t>   We make only one recursive call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AF330B-9E7F-4DAB-895E-051FB880D3CA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 bwMode="auto">
          <a:xfrm flipH="1">
            <a:off x="6286500" y="6319707"/>
            <a:ext cx="1201676" cy="4586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ounded Rectangle 20">
            <a:extLst>
              <a:ext uri="{FF2B5EF4-FFF2-40B4-BE49-F238E27FC236}">
                <a16:creationId xmlns:a16="http://schemas.microsoft.com/office/drawing/2014/main" id="{9DE1ACFD-0E89-457A-A01B-9F1431E7E994}"/>
              </a:ext>
            </a:extLst>
          </p:cNvPr>
          <p:cNvSpPr/>
          <p:nvPr/>
        </p:nvSpPr>
        <p:spPr bwMode="auto">
          <a:xfrm>
            <a:off x="3051974" y="6071655"/>
            <a:ext cx="3564726" cy="354545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F8749E-2ADA-4F91-BCC2-3CBB3EADC2D0}"/>
              </a:ext>
            </a:extLst>
          </p:cNvPr>
          <p:cNvCxnSpPr>
            <a:cxnSpLocks/>
            <a:stCxn id="5" idx="1"/>
            <a:endCxn id="7" idx="3"/>
          </p:cNvCxnSpPr>
          <p:nvPr/>
        </p:nvCxnSpPr>
        <p:spPr bwMode="auto">
          <a:xfrm flipH="1" flipV="1">
            <a:off x="6616700" y="6248928"/>
            <a:ext cx="871476" cy="707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5">
            <a:extLst>
              <a:ext uri="{FF2B5EF4-FFF2-40B4-BE49-F238E27FC236}">
                <a16:creationId xmlns:a16="http://schemas.microsoft.com/office/drawing/2014/main" id="{0D405845-44A9-4C29-B6C9-FCCD9EA8D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924" y="2440534"/>
            <a:ext cx="8901717" cy="919683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sz="2000" u="sng" dirty="0"/>
              <a:t>Key claim</a:t>
            </a:r>
            <a:r>
              <a:rPr lang="en-US" altLang="en-US" sz="2000" dirty="0"/>
              <a:t>: with high probability the recursion removes at least n/16 elements</a:t>
            </a:r>
          </a:p>
        </p:txBody>
      </p:sp>
    </p:spTree>
    <p:extLst>
      <p:ext uri="{BB962C8B-B14F-4D97-AF65-F5344CB8AC3E}">
        <p14:creationId xmlns:p14="http://schemas.microsoft.com/office/powerpoint/2010/main" val="342752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Input: [6, 1, 8, 7, 10, 3, 12, 5, 2] and some parameter k.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Suppose we got M = 7 // using sampling (e.g. 7,12,2) + find the median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</a:t>
            </a:r>
            <a:b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small elements are L = [6,1,3,5,2]</a:t>
            </a:r>
            <a:b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large elements are H = [8,7,10,12]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k=4, then we use recursion to find the 4’th smallest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in L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5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k=7, then we use recursion to find the (7-|L|)’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in H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8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Let A be an array with n elements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Sample T uniformly random elements from A: A[i</a:t>
                </a:r>
                <a:r>
                  <a:rPr lang="en-US" altLang="he-IL" sz="20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1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], A[i</a:t>
                </a:r>
                <a:r>
                  <a:rPr lang="en-US" altLang="he-IL" sz="20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2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 … A[</a:t>
                </a:r>
                <a:r>
                  <a:rPr lang="en-US" altLang="he-IL" sz="2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20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T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].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Compute M = their median. Achieved by sorting them in O(T</a:t>
                </a:r>
                <a:r>
                  <a:rPr lang="en-US" altLang="he-IL" sz="2000" baseline="30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2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) time.</a:t>
                </a:r>
              </a:p>
              <a:p>
                <a:pPr>
                  <a:defRPr/>
                </a:pPr>
                <a:r>
                  <a:rPr lang="en-US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 claim</a:t>
                </a:r>
                <a:r>
                  <a:rPr lang="en-US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h𝑎𝑠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𝑙𝑒𝑎𝑠𝑡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𝑒𝑙𝑒𝑚𝑒𝑛𝑡𝑠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>
                  <a:defRPr/>
                </a:pPr>
                <a:r>
                  <a:rPr lang="en-US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 claim</a:t>
                </a:r>
                <a:r>
                  <a:rPr lang="en-US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h𝑎𝑠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𝑙𝑒𝑎𝑠𝑡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𝑒𝑙𝑒𝑚𝑒𝑛𝑡𝑠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r>
                  <a:rPr lang="en-US" sz="2000" dirty="0"/>
                  <a:t>Therefore, we can shave off at least n/16 elements of A in each iteration.</a:t>
                </a:r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b="-108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89F8EC69-1A05-4F09-974F-A2E166A69730}"/>
              </a:ext>
            </a:extLst>
          </p:cNvPr>
          <p:cNvGrpSpPr/>
          <p:nvPr/>
        </p:nvGrpSpPr>
        <p:grpSpPr>
          <a:xfrm>
            <a:off x="826233" y="4428612"/>
            <a:ext cx="7485529" cy="2504510"/>
            <a:chOff x="826233" y="5177912"/>
            <a:chExt cx="7485529" cy="25045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982F071-0B28-485E-9D8F-D9EC75BE693B}"/>
                </a:ext>
              </a:extLst>
            </p:cNvPr>
            <p:cNvGrpSpPr/>
            <p:nvPr/>
          </p:nvGrpSpPr>
          <p:grpSpPr>
            <a:xfrm>
              <a:off x="826233" y="5177912"/>
              <a:ext cx="7485529" cy="2504510"/>
              <a:chOff x="914400" y="1647517"/>
              <a:chExt cx="7485529" cy="250451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D6F49B3-813A-452E-B5B6-50F8C890D563}"/>
                  </a:ext>
                </a:extLst>
              </p:cNvPr>
              <p:cNvCxnSpPr/>
              <p:nvPr/>
            </p:nvCxnSpPr>
            <p:spPr>
              <a:xfrm>
                <a:off x="1066800" y="2790517"/>
                <a:ext cx="70866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3">
                <a:extLst>
                  <a:ext uri="{FF2B5EF4-FFF2-40B4-BE49-F238E27FC236}">
                    <a16:creationId xmlns:a16="http://schemas.microsoft.com/office/drawing/2014/main" id="{63F27292-DCC0-4953-A048-78D7D1EBE438}"/>
                  </a:ext>
                </a:extLst>
              </p:cNvPr>
              <p:cNvSpPr txBox="1"/>
              <p:nvPr/>
            </p:nvSpPr>
            <p:spPr>
              <a:xfrm>
                <a:off x="914400" y="286671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8">
                    <a:extLst>
                      <a:ext uri="{FF2B5EF4-FFF2-40B4-BE49-F238E27FC236}">
                        <a16:creationId xmlns:a16="http://schemas.microsoft.com/office/drawing/2014/main" id="{EAD9A4B5-E4FF-4D3E-BA3A-D9EBB5BAD6FF}"/>
                      </a:ext>
                    </a:extLst>
                  </p:cNvPr>
                  <p:cNvSpPr txBox="1"/>
                  <p:nvPr/>
                </p:nvSpPr>
                <p:spPr>
                  <a:xfrm>
                    <a:off x="7992894" y="2866717"/>
                    <a:ext cx="40703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000" b="0" i="1" smtClean="0">
                              <a:latin typeface="Cambria Math"/>
                            </a:rPr>
                            <m:t>𝑛</m:t>
                          </m:r>
                        </m:oMath>
                      </m:oMathPara>
                    </a14:m>
                    <a:endParaRPr lang="en-CA" sz="2000" dirty="0"/>
                  </a:p>
                </p:txBody>
              </p:sp>
            </mc:Choice>
            <mc:Fallback xmlns="">
              <p:sp>
                <p:nvSpPr>
                  <p:cNvPr id="13" name="TextBox 8">
                    <a:extLst>
                      <a:ext uri="{FF2B5EF4-FFF2-40B4-BE49-F238E27FC236}">
                        <a16:creationId xmlns:a16="http://schemas.microsoft.com/office/drawing/2014/main" id="{EAD9A4B5-E4FF-4D3E-BA3A-D9EBB5BAD6F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92894" y="2866717"/>
                    <a:ext cx="407035" cy="4001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C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0205E0A-02BC-4BBE-BD21-6B1E30B1654E}"/>
                  </a:ext>
                </a:extLst>
              </p:cNvPr>
              <p:cNvCxnSpPr/>
              <p:nvPr/>
            </p:nvCxnSpPr>
            <p:spPr>
              <a:xfrm>
                <a:off x="2667000" y="2614927"/>
                <a:ext cx="0" cy="337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1E17B656-CFC0-49D2-9F87-3F462537DCC8}"/>
                  </a:ext>
                </a:extLst>
              </p:cNvPr>
              <p:cNvCxnSpPr/>
              <p:nvPr/>
            </p:nvCxnSpPr>
            <p:spPr>
              <a:xfrm>
                <a:off x="6529139" y="2632402"/>
                <a:ext cx="0" cy="337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9">
                    <a:extLst>
                      <a:ext uri="{FF2B5EF4-FFF2-40B4-BE49-F238E27FC236}">
                        <a16:creationId xmlns:a16="http://schemas.microsoft.com/office/drawing/2014/main" id="{21FEE0D8-343D-44DB-8A12-F0FAFBFC0163}"/>
                      </a:ext>
                    </a:extLst>
                  </p:cNvPr>
                  <p:cNvSpPr txBox="1"/>
                  <p:nvPr/>
                </p:nvSpPr>
                <p:spPr>
                  <a:xfrm>
                    <a:off x="6084639" y="2989016"/>
                    <a:ext cx="901401" cy="11630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CA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oMath>
                      </m:oMathPara>
                    </a14:m>
                    <a:endParaRPr lang="en-US" b="0" dirty="0"/>
                  </a:p>
                  <a:p>
                    <a:endParaRPr lang="en-CA" dirty="0"/>
                  </a:p>
                </p:txBody>
              </p:sp>
            </mc:Choice>
            <mc:Fallback xmlns="">
              <p:sp>
                <p:nvSpPr>
                  <p:cNvPr id="19" name="TextBox 19">
                    <a:extLst>
                      <a:ext uri="{FF2B5EF4-FFF2-40B4-BE49-F238E27FC236}">
                        <a16:creationId xmlns:a16="http://schemas.microsoft.com/office/drawing/2014/main" id="{21FEE0D8-343D-44DB-8A12-F0FAFBFC016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84639" y="2989016"/>
                    <a:ext cx="901401" cy="116301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C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3E6C2C7-6277-4CF0-B4A3-D2B01989979B}"/>
                  </a:ext>
                </a:extLst>
              </p:cNvPr>
              <p:cNvSpPr/>
              <p:nvPr/>
            </p:nvSpPr>
            <p:spPr>
              <a:xfrm>
                <a:off x="1600200" y="2614927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1A832B30-17F2-4C99-B16F-AD73F361647E}"/>
                  </a:ext>
                </a:extLst>
              </p:cNvPr>
              <p:cNvSpPr/>
              <p:nvPr/>
            </p:nvSpPr>
            <p:spPr>
              <a:xfrm>
                <a:off x="2362200" y="2628178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8703AAE-EF18-479C-85DD-D1DF263C64F8}"/>
                  </a:ext>
                </a:extLst>
              </p:cNvPr>
              <p:cNvSpPr/>
              <p:nvPr/>
            </p:nvSpPr>
            <p:spPr>
              <a:xfrm>
                <a:off x="7857059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F3DBE33-8897-452D-BDEE-C982B9B2BD96}"/>
                  </a:ext>
                </a:extLst>
              </p:cNvPr>
              <p:cNvSpPr/>
              <p:nvPr/>
            </p:nvSpPr>
            <p:spPr>
              <a:xfrm>
                <a:off x="3810000" y="2604988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 dirty="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1ED91A0-8E1E-46FE-AE74-04A654891DD2}"/>
                  </a:ext>
                </a:extLst>
              </p:cNvPr>
              <p:cNvSpPr/>
              <p:nvPr/>
            </p:nvSpPr>
            <p:spPr>
              <a:xfrm>
                <a:off x="5257800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1DFD7EE-13BC-4D7F-80A6-43E82351BBD4}"/>
                  </a:ext>
                </a:extLst>
              </p:cNvPr>
              <p:cNvSpPr/>
              <p:nvPr/>
            </p:nvSpPr>
            <p:spPr>
              <a:xfrm>
                <a:off x="6172200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3D573563-9649-43E4-96FE-B70620E647EF}"/>
                  </a:ext>
                </a:extLst>
              </p:cNvPr>
              <p:cNvSpPr/>
              <p:nvPr/>
            </p:nvSpPr>
            <p:spPr>
              <a:xfrm>
                <a:off x="6858000" y="2614927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C08D1AF4-F57E-42D7-A563-EEC400876929}"/>
                  </a:ext>
                </a:extLst>
              </p:cNvPr>
              <p:cNvSpPr/>
              <p:nvPr/>
            </p:nvSpPr>
            <p:spPr>
              <a:xfrm>
                <a:off x="5894012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8" name="TextBox 28">
                <a:extLst>
                  <a:ext uri="{FF2B5EF4-FFF2-40B4-BE49-F238E27FC236}">
                    <a16:creationId xmlns:a16="http://schemas.microsoft.com/office/drawing/2014/main" id="{37A424B4-14E6-434E-9B2F-38515970C9CE}"/>
                  </a:ext>
                </a:extLst>
              </p:cNvPr>
              <p:cNvSpPr txBox="1"/>
              <p:nvPr/>
            </p:nvSpPr>
            <p:spPr>
              <a:xfrm>
                <a:off x="7059717" y="1723717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sample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BB95158E-AE04-4C8A-9ED7-9C77839F4C10}"/>
                  </a:ext>
                </a:extLst>
              </p:cNvPr>
              <p:cNvCxnSpPr/>
              <p:nvPr/>
            </p:nvCxnSpPr>
            <p:spPr>
              <a:xfrm flipH="1">
                <a:off x="6046412" y="2028517"/>
                <a:ext cx="963988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5F5612B-3A2A-4564-978D-2FBD3F95A4ED}"/>
                  </a:ext>
                </a:extLst>
              </p:cNvPr>
              <p:cNvCxnSpPr/>
              <p:nvPr/>
            </p:nvCxnSpPr>
            <p:spPr>
              <a:xfrm flipH="1">
                <a:off x="6463964" y="2028517"/>
                <a:ext cx="927436" cy="5632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7F379039-E189-41F8-85A9-D74C02D87641}"/>
                  </a:ext>
                </a:extLst>
              </p:cNvPr>
              <p:cNvCxnSpPr>
                <a:stCxn id="28" idx="2"/>
              </p:cNvCxnSpPr>
              <p:nvPr/>
            </p:nvCxnSpPr>
            <p:spPr>
              <a:xfrm flipH="1">
                <a:off x="7010400" y="2093049"/>
                <a:ext cx="513547" cy="4986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4C071A8-838E-41F8-9A4E-A971768DCAD3}"/>
                  </a:ext>
                </a:extLst>
              </p:cNvPr>
              <p:cNvCxnSpPr/>
              <p:nvPr/>
            </p:nvCxnSpPr>
            <p:spPr>
              <a:xfrm>
                <a:off x="7696200" y="2093049"/>
                <a:ext cx="160859" cy="3926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88F19DE6-4F06-4E51-9B27-F3BC4D745DAA}"/>
                  </a:ext>
                </a:extLst>
              </p:cNvPr>
              <p:cNvCxnSpPr/>
              <p:nvPr/>
            </p:nvCxnSpPr>
            <p:spPr>
              <a:xfrm flipV="1">
                <a:off x="5334000" y="2040185"/>
                <a:ext cx="0" cy="44553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42">
                <a:extLst>
                  <a:ext uri="{FF2B5EF4-FFF2-40B4-BE49-F238E27FC236}">
                    <a16:creationId xmlns:a16="http://schemas.microsoft.com/office/drawing/2014/main" id="{F73D1ABE-18AE-4DBD-BFDB-39B042A276DB}"/>
                  </a:ext>
                </a:extLst>
              </p:cNvPr>
              <p:cNvSpPr txBox="1"/>
              <p:nvPr/>
            </p:nvSpPr>
            <p:spPr>
              <a:xfrm>
                <a:off x="4343400" y="1647517"/>
                <a:ext cx="20697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median of sample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19">
                  <a:extLst>
                    <a:ext uri="{FF2B5EF4-FFF2-40B4-BE49-F238E27FC236}">
                      <a16:creationId xmlns:a16="http://schemas.microsoft.com/office/drawing/2014/main" id="{36A9FA6E-9487-466A-B6A3-AB59A5F02CF2}"/>
                    </a:ext>
                  </a:extLst>
                </p:cNvPr>
                <p:cNvSpPr txBox="1"/>
                <p:nvPr/>
              </p:nvSpPr>
              <p:spPr>
                <a:xfrm>
                  <a:off x="2128132" y="6505578"/>
                  <a:ext cx="732893" cy="10941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oMath>
                    </m:oMathPara>
                  </a14:m>
                  <a:endParaRPr lang="en-US" b="0" dirty="0"/>
                </a:p>
                <a:p>
                  <a:endParaRPr lang="en-CA" dirty="0"/>
                </a:p>
              </p:txBody>
            </p:sp>
          </mc:Choice>
          <mc:Fallback xmlns="">
            <p:sp>
              <p:nvSpPr>
                <p:cNvPr id="34" name="TextBox 19">
                  <a:extLst>
                    <a:ext uri="{FF2B5EF4-FFF2-40B4-BE49-F238E27FC236}">
                      <a16:creationId xmlns:a16="http://schemas.microsoft.com/office/drawing/2014/main" id="{36A9FA6E-9487-466A-B6A3-AB59A5F02C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8132" y="6505578"/>
                  <a:ext cx="732893" cy="109414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CA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1802EF1-F11C-4D37-B233-BB2BB779D2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77786" y="5623444"/>
              <a:ext cx="2639647" cy="50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311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de-D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k'th </a:t>
            </a:r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length(A)&lt;16, just find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element in O(1) time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Sample T uniformly random elements from A: A[i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], A[i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… A[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M = their median. Achieved by sorting them in O(T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time.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L be the A[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]’s that are &lt; M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H be the A[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]’s that are ≥ 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|L| &gt; k, apply recursion on L (with same k)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|L| &lt; k, apply recursion on H (with k-|L|)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check if recursions removes at least N/16 elements. If not,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resample 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The total running time of the search algorithm is T(n) &lt; T(15n/16)+O(n)+O(T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>
              <a:defRPr/>
            </a:pPr>
            <a:r>
              <a:rPr lang="en-US" sz="2000" dirty="0">
                <a:sym typeface="Wingdings" panose="05000000000000000000" pitchFamily="2" charset="2"/>
              </a:rPr>
              <a:t> T(n) = O(n) assuming T&lt;sqrt(n)</a:t>
            </a:r>
            <a:endParaRPr lang="en-US" sz="2000" dirty="0"/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02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</a:t>
            </a:r>
            <a:r>
              <a:rPr lang="de-DE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k'th </a:t>
            </a:r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 claim</a:t>
                </a:r>
                <a:r>
                  <a:rPr lang="en-US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h𝑎𝑠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𝑙𝑒𝑎𝑠𝑡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𝑒𝑙𝑒𝑚𝑒𝑛𝑡𝑠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  <a:r>
                  <a:rPr lang="en-US" sz="1600" dirty="0"/>
                  <a:t> If T=10, then </a:t>
                </a:r>
                <a:r>
                  <a:rPr lang="en-US" sz="1600" dirty="0" err="1"/>
                  <a:t>Pr</a:t>
                </a:r>
                <a:r>
                  <a:rPr lang="en-US" sz="1600" dirty="0"/>
                  <a:t>[]&gt;0.99</a:t>
                </a:r>
              </a:p>
              <a:p>
                <a:pPr>
                  <a:defRPr/>
                </a:pPr>
                <a:r>
                  <a:rPr lang="en-US" sz="2000" u="sng" dirty="0"/>
                  <a:t>Proof</a:t>
                </a:r>
                <a:r>
                  <a:rPr lang="en-US" sz="2000" dirty="0"/>
                  <a:t>: If the event doesn’t hold, it mean that among the T elements we sampled, at least T/2 are among the top n/16 elements.</a:t>
                </a: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h𝑎𝑠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𝑙𝑒𝑠𝑠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𝑡h𝑎𝑛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𝑒𝑙𝑒𝑚𝑒𝑛𝑡𝑠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𝐵𝑖𝑛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16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pt-B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C166BCD3-5DAF-47E7-AE1D-78038DD708BA}"/>
              </a:ext>
            </a:extLst>
          </p:cNvPr>
          <p:cNvGrpSpPr/>
          <p:nvPr/>
        </p:nvGrpSpPr>
        <p:grpSpPr>
          <a:xfrm>
            <a:off x="1264650" y="5082076"/>
            <a:ext cx="7485529" cy="2498746"/>
            <a:chOff x="1556750" y="4840776"/>
            <a:chExt cx="7485529" cy="249874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47B1DE-18CE-4F36-928B-CB3D9E2CB04F}"/>
                </a:ext>
              </a:extLst>
            </p:cNvPr>
            <p:cNvGrpSpPr/>
            <p:nvPr/>
          </p:nvGrpSpPr>
          <p:grpSpPr>
            <a:xfrm>
              <a:off x="1556750" y="4840776"/>
              <a:ext cx="7485529" cy="2498746"/>
              <a:chOff x="1556750" y="4840776"/>
              <a:chExt cx="7485529" cy="249874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89F8EC69-1A05-4F09-974F-A2E166A69730}"/>
                  </a:ext>
                </a:extLst>
              </p:cNvPr>
              <p:cNvGrpSpPr/>
              <p:nvPr/>
            </p:nvGrpSpPr>
            <p:grpSpPr>
              <a:xfrm>
                <a:off x="1556750" y="4840776"/>
                <a:ext cx="7485529" cy="2498746"/>
                <a:chOff x="826233" y="5183676"/>
                <a:chExt cx="7485529" cy="2498746"/>
              </a:xfrm>
            </p:grpSpPr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D982F071-0B28-485E-9D8F-D9EC75BE693B}"/>
                    </a:ext>
                  </a:extLst>
                </p:cNvPr>
                <p:cNvGrpSpPr/>
                <p:nvPr/>
              </p:nvGrpSpPr>
              <p:grpSpPr>
                <a:xfrm>
                  <a:off x="826233" y="5183676"/>
                  <a:ext cx="7485529" cy="2498746"/>
                  <a:chOff x="914400" y="1653281"/>
                  <a:chExt cx="7485529" cy="2498746"/>
                </a:xfrm>
              </p:grpSpPr>
              <p:cxnSp>
                <p:nvCxnSpPr>
                  <p:cNvPr id="11" name="Straight Connector 10">
                    <a:extLst>
                      <a:ext uri="{FF2B5EF4-FFF2-40B4-BE49-F238E27FC236}">
                        <a16:creationId xmlns:a16="http://schemas.microsoft.com/office/drawing/2014/main" id="{4D6F49B3-813A-452E-B5B6-50F8C890D563}"/>
                      </a:ext>
                    </a:extLst>
                  </p:cNvPr>
                  <p:cNvCxnSpPr/>
                  <p:nvPr/>
                </p:nvCxnSpPr>
                <p:spPr>
                  <a:xfrm>
                    <a:off x="1066800" y="2790517"/>
                    <a:ext cx="70866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  <a:headEnd type="oval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" name="TextBox 3">
                    <a:extLst>
                      <a:ext uri="{FF2B5EF4-FFF2-40B4-BE49-F238E27FC236}">
                        <a16:creationId xmlns:a16="http://schemas.microsoft.com/office/drawing/2014/main" id="{63F27292-DCC0-4953-A048-78D7D1EBE438}"/>
                      </a:ext>
                    </a:extLst>
                  </p:cNvPr>
                  <p:cNvSpPr txBox="1"/>
                  <p:nvPr/>
                </p:nvSpPr>
                <p:spPr>
                  <a:xfrm>
                    <a:off x="914400" y="2866717"/>
                    <a:ext cx="31290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r>
                      <a:rPr lang="en-CA" dirty="0"/>
                      <a:t>1</a:t>
                    </a: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3" name="TextBox 8">
                        <a:extLst>
                          <a:ext uri="{FF2B5EF4-FFF2-40B4-BE49-F238E27FC236}">
                            <a16:creationId xmlns:a16="http://schemas.microsoft.com/office/drawing/2014/main" id="{EAD9A4B5-E4FF-4D3E-BA3A-D9EBB5BAD6F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992894" y="2866717"/>
                        <a:ext cx="407035" cy="4001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>
                        <a:defPPr>
                          <a:defRPr lang="en-US"/>
                        </a:defPPr>
                        <a:lvl1pPr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1pPr>
                        <a:lvl2pPr marL="4572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2pPr>
                        <a:lvl3pPr marL="9144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3pPr>
                        <a:lvl4pPr marL="13716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4pPr>
                        <a:lvl5pPr marL="18288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5pPr>
                        <a:lvl6pPr marL="22860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6pPr>
                        <a:lvl7pPr marL="27432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7pPr>
                        <a:lvl8pPr marL="32004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8pPr>
                        <a:lvl9pPr marL="36576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9pPr>
                      </a:lstStyle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CA" sz="2000" b="0" i="1" smtClean="0">
                                  <a:latin typeface="Cambria Math"/>
                                </a:rPr>
                                <m:t>𝑛</m:t>
                              </m:r>
                            </m:oMath>
                          </m:oMathPara>
                        </a14:m>
                        <a:endParaRPr lang="en-CA" sz="2000" dirty="0"/>
                      </a:p>
                    </p:txBody>
                  </p:sp>
                </mc:Choice>
                <mc:Fallback xmlns="">
                  <p:sp>
                    <p:nvSpPr>
                      <p:cNvPr id="13" name="TextBox 8">
                        <a:extLst>
                          <a:ext uri="{FF2B5EF4-FFF2-40B4-BE49-F238E27FC236}">
                            <a16:creationId xmlns:a16="http://schemas.microsoft.com/office/drawing/2014/main" id="{EAD9A4B5-E4FF-4D3E-BA3A-D9EBB5BAD6FF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992894" y="2866717"/>
                        <a:ext cx="407035" cy="400110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CA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1E17B656-CFC0-49D2-9F87-3F462537DCC8}"/>
                      </a:ext>
                    </a:extLst>
                  </p:cNvPr>
                  <p:cNvCxnSpPr/>
                  <p:nvPr/>
                </p:nvCxnSpPr>
                <p:spPr>
                  <a:xfrm>
                    <a:off x="6529139" y="2632402"/>
                    <a:ext cx="0" cy="33706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" name="TextBox 19">
                        <a:extLst>
                          <a:ext uri="{FF2B5EF4-FFF2-40B4-BE49-F238E27FC236}">
                            <a16:creationId xmlns:a16="http://schemas.microsoft.com/office/drawing/2014/main" id="{21FEE0D8-343D-44DB-8A12-F0FAFBFC016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084639" y="2989016"/>
                        <a:ext cx="901401" cy="116301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>
                        <a:defPPr>
                          <a:defRPr lang="en-US"/>
                        </a:defPPr>
                        <a:lvl1pPr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1pPr>
                        <a:lvl2pPr marL="4572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2pPr>
                        <a:lvl3pPr marL="9144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3pPr>
                        <a:lvl4pPr marL="13716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4pPr>
                        <a:lvl5pPr marL="1828800" algn="l" rtl="0"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5pPr>
                        <a:lvl6pPr marL="22860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6pPr>
                        <a:lvl7pPr marL="27432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7pPr>
                        <a:lvl8pPr marL="32004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8pPr>
                        <a:lvl9pPr marL="3657600" algn="l" defTabSz="914400" rtl="0" eaLnBrk="1" latinLnBrk="0" hangingPunct="1">
                          <a:defRPr sz="2400" kern="120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  <a:ea typeface="+mn-ea"/>
                            <a:cs typeface="Times New Roman" panose="02020603050405020304" pitchFamily="18" charset="0"/>
                          </a:defRPr>
                        </a:lvl9pPr>
                      </a:lstStyle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  <m:r>
                                    <a:rPr lang="en-CA" b="0" i="1" smtClean="0">
                                      <a:latin typeface="Cambria Math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m:oMathPara>
                        </a14:m>
                        <a:endParaRPr lang="en-US" b="0" dirty="0"/>
                      </a:p>
                      <a:p>
                        <a:endParaRPr lang="en-CA" dirty="0"/>
                      </a:p>
                    </p:txBody>
                  </p:sp>
                </mc:Choice>
                <mc:Fallback xmlns="">
                  <p:sp>
                    <p:nvSpPr>
                      <p:cNvPr id="19" name="TextBox 19">
                        <a:extLst>
                          <a:ext uri="{FF2B5EF4-FFF2-40B4-BE49-F238E27FC236}">
                            <a16:creationId xmlns:a16="http://schemas.microsoft.com/office/drawing/2014/main" id="{21FEE0D8-343D-44DB-8A12-F0FAFBFC0163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084639" y="2989016"/>
                        <a:ext cx="901401" cy="1163011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CA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63E6C2C7-6277-4CF0-B4A3-D2B01989979B}"/>
                      </a:ext>
                    </a:extLst>
                  </p:cNvPr>
                  <p:cNvSpPr/>
                  <p:nvPr/>
                </p:nvSpPr>
                <p:spPr>
                  <a:xfrm>
                    <a:off x="1600200" y="2614927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1" name="Oval 20">
                    <a:extLst>
                      <a:ext uri="{FF2B5EF4-FFF2-40B4-BE49-F238E27FC236}">
                        <a16:creationId xmlns:a16="http://schemas.microsoft.com/office/drawing/2014/main" id="{1A832B30-17F2-4C99-B16F-AD73F361647E}"/>
                      </a:ext>
                    </a:extLst>
                  </p:cNvPr>
                  <p:cNvSpPr/>
                  <p:nvPr/>
                </p:nvSpPr>
                <p:spPr>
                  <a:xfrm>
                    <a:off x="7172287" y="2591201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2" name="Oval 21">
                    <a:extLst>
                      <a:ext uri="{FF2B5EF4-FFF2-40B4-BE49-F238E27FC236}">
                        <a16:creationId xmlns:a16="http://schemas.microsoft.com/office/drawing/2014/main" id="{A8703AAE-EF18-479C-85DD-D1DF263C64F8}"/>
                      </a:ext>
                    </a:extLst>
                  </p:cNvPr>
                  <p:cNvSpPr/>
                  <p:nvPr/>
                </p:nvSpPr>
                <p:spPr>
                  <a:xfrm>
                    <a:off x="7857059" y="2595049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3" name="Oval 22">
                    <a:extLst>
                      <a:ext uri="{FF2B5EF4-FFF2-40B4-BE49-F238E27FC236}">
                        <a16:creationId xmlns:a16="http://schemas.microsoft.com/office/drawing/2014/main" id="{EF3DBE33-8897-452D-BDEE-C982B9B2BD96}"/>
                      </a:ext>
                    </a:extLst>
                  </p:cNvPr>
                  <p:cNvSpPr/>
                  <p:nvPr/>
                </p:nvSpPr>
                <p:spPr>
                  <a:xfrm>
                    <a:off x="3810000" y="2604988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 dirty="0"/>
                  </a:p>
                </p:txBody>
              </p:sp>
              <p:sp>
                <p:nvSpPr>
                  <p:cNvPr id="24" name="Oval 23">
                    <a:extLst>
                      <a:ext uri="{FF2B5EF4-FFF2-40B4-BE49-F238E27FC236}">
                        <a16:creationId xmlns:a16="http://schemas.microsoft.com/office/drawing/2014/main" id="{C1ED91A0-8E1E-46FE-AE74-04A654891DD2}"/>
                      </a:ext>
                    </a:extLst>
                  </p:cNvPr>
                  <p:cNvSpPr/>
                  <p:nvPr/>
                </p:nvSpPr>
                <p:spPr>
                  <a:xfrm>
                    <a:off x="5257800" y="2595049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71DFD7EE-13BC-4D7F-80A6-43E82351BBD4}"/>
                      </a:ext>
                    </a:extLst>
                  </p:cNvPr>
                  <p:cNvSpPr/>
                  <p:nvPr/>
                </p:nvSpPr>
                <p:spPr>
                  <a:xfrm>
                    <a:off x="7424637" y="2595049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 dirty="0"/>
                  </a:p>
                </p:txBody>
              </p:sp>
              <p:sp>
                <p:nvSpPr>
                  <p:cNvPr id="26" name="Oval 25">
                    <a:extLst>
                      <a:ext uri="{FF2B5EF4-FFF2-40B4-BE49-F238E27FC236}">
                        <a16:creationId xmlns:a16="http://schemas.microsoft.com/office/drawing/2014/main" id="{3D573563-9649-43E4-96FE-B70620E647EF}"/>
                      </a:ext>
                    </a:extLst>
                  </p:cNvPr>
                  <p:cNvSpPr/>
                  <p:nvPr/>
                </p:nvSpPr>
                <p:spPr>
                  <a:xfrm>
                    <a:off x="6819900" y="2602227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7" name="Oval 26">
                    <a:extLst>
                      <a:ext uri="{FF2B5EF4-FFF2-40B4-BE49-F238E27FC236}">
                        <a16:creationId xmlns:a16="http://schemas.microsoft.com/office/drawing/2014/main" id="{C08D1AF4-F57E-42D7-A563-EEC400876929}"/>
                      </a:ext>
                    </a:extLst>
                  </p:cNvPr>
                  <p:cNvSpPr/>
                  <p:nvPr/>
                </p:nvSpPr>
                <p:spPr>
                  <a:xfrm>
                    <a:off x="5894012" y="2595049"/>
                    <a:ext cx="152400" cy="152400"/>
                  </a:xfrm>
                  <a:prstGeom prst="ellips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CA"/>
                  </a:p>
                </p:txBody>
              </p:sp>
              <p:sp>
                <p:nvSpPr>
                  <p:cNvPr id="28" name="TextBox 28">
                    <a:extLst>
                      <a:ext uri="{FF2B5EF4-FFF2-40B4-BE49-F238E27FC236}">
                        <a16:creationId xmlns:a16="http://schemas.microsoft.com/office/drawing/2014/main" id="{37A424B4-14E6-434E-9B2F-38515970C9CE}"/>
                      </a:ext>
                    </a:extLst>
                  </p:cNvPr>
                  <p:cNvSpPr txBox="1"/>
                  <p:nvPr/>
                </p:nvSpPr>
                <p:spPr>
                  <a:xfrm>
                    <a:off x="1897970" y="1809243"/>
                    <a:ext cx="112723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r>
                      <a:rPr lang="en-CA" dirty="0"/>
                      <a:t>samples</a:t>
                    </a:r>
                  </a:p>
                </p:txBody>
              </p:sp>
              <p:cxnSp>
                <p:nvCxnSpPr>
                  <p:cNvPr id="29" name="Straight Arrow Connector 28">
                    <a:extLst>
                      <a:ext uri="{FF2B5EF4-FFF2-40B4-BE49-F238E27FC236}">
                        <a16:creationId xmlns:a16="http://schemas.microsoft.com/office/drawing/2014/main" id="{BB95158E-AE04-4C8A-9ED7-9C77839F4C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949192" y="2175717"/>
                    <a:ext cx="2162522" cy="386203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>
                    <a:extLst>
                      <a:ext uri="{FF2B5EF4-FFF2-40B4-BE49-F238E27FC236}">
                        <a16:creationId xmlns:a16="http://schemas.microsoft.com/office/drawing/2014/main" id="{88F19DE6-4F06-4E51-9B27-F3BC4D745DA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654800" y="2014785"/>
                    <a:ext cx="0" cy="445532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TextBox 42">
                    <a:extLst>
                      <a:ext uri="{FF2B5EF4-FFF2-40B4-BE49-F238E27FC236}">
                        <a16:creationId xmlns:a16="http://schemas.microsoft.com/office/drawing/2014/main" id="{F73D1ABE-18AE-4DBD-BFDB-39B042A276DB}"/>
                      </a:ext>
                    </a:extLst>
                  </p:cNvPr>
                  <p:cNvSpPr txBox="1"/>
                  <p:nvPr/>
                </p:nvSpPr>
                <p:spPr>
                  <a:xfrm>
                    <a:off x="5689691" y="1653281"/>
                    <a:ext cx="224862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r>
                      <a:rPr lang="en-CA" dirty="0"/>
                      <a:t>median of sample </a:t>
                    </a:r>
                  </a:p>
                </p:txBody>
              </p:sp>
            </p:grp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51802EF1-F11C-4D37-B233-BB2BB779D2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04622" y="5792073"/>
                  <a:ext cx="891423" cy="28727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F7193077-F8F5-4080-A6B3-C405A5F5F4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94950" y="5461873"/>
                <a:ext cx="749392" cy="31682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93058E3-2DB8-4BCA-8920-956E03F4691B}"/>
                </a:ext>
              </a:extLst>
            </p:cNvPr>
            <p:cNvSpPr/>
            <p:nvPr/>
          </p:nvSpPr>
          <p:spPr>
            <a:xfrm>
              <a:off x="7235301" y="5789722"/>
              <a:ext cx="152400" cy="1524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56213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Finding k'th smallest element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Let A be an array with n elements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Sample T uniformly random elements from A: A[i</a:t>
                </a:r>
                <a:r>
                  <a:rPr lang="en-US" altLang="he-IL" sz="20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1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], A[i</a:t>
                </a:r>
                <a:r>
                  <a:rPr lang="en-US" altLang="he-IL" sz="20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2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 … A[</a:t>
                </a:r>
                <a:r>
                  <a:rPr lang="en-US" altLang="he-IL" sz="2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20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T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].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Compute M = their median. Achieved by sorting them in O(T</a:t>
                </a:r>
                <a:r>
                  <a:rPr lang="en-US" altLang="he-IL" sz="2000" baseline="30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2</a:t>
                </a:r>
                <a:r>
                  <a:rPr lang="en-US" altLang="he-IL" sz="2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) time.</a:t>
                </a:r>
              </a:p>
              <a:p>
                <a:pPr>
                  <a:defRPr/>
                </a:pPr>
                <a:r>
                  <a:rPr lang="en-US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 claim</a:t>
                </a:r>
                <a:r>
                  <a:rPr lang="en-US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h𝑎𝑠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𝑙𝑒𝑎𝑠𝑡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𝑒𝑙𝑒𝑚𝑒𝑛𝑡𝑠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>
                  <a:defRPr/>
                </a:pPr>
                <a:r>
                  <a:rPr lang="en-US" alt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Key claim</a:t>
                </a:r>
                <a:r>
                  <a:rPr lang="en-US" alt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h𝑎𝑠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𝑎𝑡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𝑙𝑒𝑎𝑠𝑡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𝑒𝑙𝑒𝑚𝑒𝑛𝑡𝑠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endParaRPr lang="en-US" sz="2000" dirty="0"/>
              </a:p>
              <a:p>
                <a:pPr>
                  <a:defRPr/>
                </a:pPr>
                <a:r>
                  <a:rPr lang="en-US" sz="2000" dirty="0"/>
                  <a:t>Therefore, we can shave off at least n/16 elements of A in each iteration.</a:t>
                </a:r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altLang="he-IL" sz="2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b="-108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89F8EC69-1A05-4F09-974F-A2E166A69730}"/>
              </a:ext>
            </a:extLst>
          </p:cNvPr>
          <p:cNvGrpSpPr/>
          <p:nvPr/>
        </p:nvGrpSpPr>
        <p:grpSpPr>
          <a:xfrm>
            <a:off x="826233" y="4428612"/>
            <a:ext cx="7485529" cy="2504510"/>
            <a:chOff x="826233" y="5177912"/>
            <a:chExt cx="7485529" cy="25045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982F071-0B28-485E-9D8F-D9EC75BE693B}"/>
                </a:ext>
              </a:extLst>
            </p:cNvPr>
            <p:cNvGrpSpPr/>
            <p:nvPr/>
          </p:nvGrpSpPr>
          <p:grpSpPr>
            <a:xfrm>
              <a:off x="826233" y="5177912"/>
              <a:ext cx="7485529" cy="2504510"/>
              <a:chOff x="914400" y="1647517"/>
              <a:chExt cx="7485529" cy="250451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D6F49B3-813A-452E-B5B6-50F8C890D563}"/>
                  </a:ext>
                </a:extLst>
              </p:cNvPr>
              <p:cNvCxnSpPr/>
              <p:nvPr/>
            </p:nvCxnSpPr>
            <p:spPr>
              <a:xfrm>
                <a:off x="1066800" y="2790517"/>
                <a:ext cx="70866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3">
                <a:extLst>
                  <a:ext uri="{FF2B5EF4-FFF2-40B4-BE49-F238E27FC236}">
                    <a16:creationId xmlns:a16="http://schemas.microsoft.com/office/drawing/2014/main" id="{63F27292-DCC0-4953-A048-78D7D1EBE438}"/>
                  </a:ext>
                </a:extLst>
              </p:cNvPr>
              <p:cNvSpPr txBox="1"/>
              <p:nvPr/>
            </p:nvSpPr>
            <p:spPr>
              <a:xfrm>
                <a:off x="914400" y="286671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1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8">
                    <a:extLst>
                      <a:ext uri="{FF2B5EF4-FFF2-40B4-BE49-F238E27FC236}">
                        <a16:creationId xmlns:a16="http://schemas.microsoft.com/office/drawing/2014/main" id="{EAD9A4B5-E4FF-4D3E-BA3A-D9EBB5BAD6FF}"/>
                      </a:ext>
                    </a:extLst>
                  </p:cNvPr>
                  <p:cNvSpPr txBox="1"/>
                  <p:nvPr/>
                </p:nvSpPr>
                <p:spPr>
                  <a:xfrm>
                    <a:off x="7992894" y="2866717"/>
                    <a:ext cx="40703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CA" sz="2000" b="0" i="1" smtClean="0">
                              <a:latin typeface="Cambria Math"/>
                            </a:rPr>
                            <m:t>𝑛</m:t>
                          </m:r>
                        </m:oMath>
                      </m:oMathPara>
                    </a14:m>
                    <a:endParaRPr lang="en-CA" sz="2000" dirty="0"/>
                  </a:p>
                </p:txBody>
              </p:sp>
            </mc:Choice>
            <mc:Fallback xmlns="">
              <p:sp>
                <p:nvSpPr>
                  <p:cNvPr id="13" name="TextBox 8">
                    <a:extLst>
                      <a:ext uri="{FF2B5EF4-FFF2-40B4-BE49-F238E27FC236}">
                        <a16:creationId xmlns:a16="http://schemas.microsoft.com/office/drawing/2014/main" id="{EAD9A4B5-E4FF-4D3E-BA3A-D9EBB5BAD6F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92894" y="2866717"/>
                    <a:ext cx="407035" cy="4001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C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30205E0A-02BC-4BBE-BD21-6B1E30B1654E}"/>
                  </a:ext>
                </a:extLst>
              </p:cNvPr>
              <p:cNvCxnSpPr/>
              <p:nvPr/>
            </p:nvCxnSpPr>
            <p:spPr>
              <a:xfrm>
                <a:off x="2667000" y="2614927"/>
                <a:ext cx="0" cy="337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1E17B656-CFC0-49D2-9F87-3F462537DCC8}"/>
                  </a:ext>
                </a:extLst>
              </p:cNvPr>
              <p:cNvCxnSpPr/>
              <p:nvPr/>
            </p:nvCxnSpPr>
            <p:spPr>
              <a:xfrm>
                <a:off x="6529139" y="2632402"/>
                <a:ext cx="0" cy="3370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9">
                    <a:extLst>
                      <a:ext uri="{FF2B5EF4-FFF2-40B4-BE49-F238E27FC236}">
                        <a16:creationId xmlns:a16="http://schemas.microsoft.com/office/drawing/2014/main" id="{21FEE0D8-343D-44DB-8A12-F0FAFBFC0163}"/>
                      </a:ext>
                    </a:extLst>
                  </p:cNvPr>
                  <p:cNvSpPr txBox="1"/>
                  <p:nvPr/>
                </p:nvSpPr>
                <p:spPr>
                  <a:xfrm>
                    <a:off x="6084639" y="2989016"/>
                    <a:ext cx="901401" cy="11630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CA" b="0" i="1" smtClean="0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oMath>
                      </m:oMathPara>
                    </a14:m>
                    <a:endParaRPr lang="en-US" b="0" dirty="0"/>
                  </a:p>
                  <a:p>
                    <a:endParaRPr lang="en-CA" dirty="0"/>
                  </a:p>
                </p:txBody>
              </p:sp>
            </mc:Choice>
            <mc:Fallback xmlns="">
              <p:sp>
                <p:nvSpPr>
                  <p:cNvPr id="19" name="TextBox 19">
                    <a:extLst>
                      <a:ext uri="{FF2B5EF4-FFF2-40B4-BE49-F238E27FC236}">
                        <a16:creationId xmlns:a16="http://schemas.microsoft.com/office/drawing/2014/main" id="{21FEE0D8-343D-44DB-8A12-F0FAFBFC016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84639" y="2989016"/>
                    <a:ext cx="901401" cy="116301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CA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3E6C2C7-6277-4CF0-B4A3-D2B01989979B}"/>
                  </a:ext>
                </a:extLst>
              </p:cNvPr>
              <p:cNvSpPr/>
              <p:nvPr/>
            </p:nvSpPr>
            <p:spPr>
              <a:xfrm>
                <a:off x="1600200" y="2614927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1A832B30-17F2-4C99-B16F-AD73F361647E}"/>
                  </a:ext>
                </a:extLst>
              </p:cNvPr>
              <p:cNvSpPr/>
              <p:nvPr/>
            </p:nvSpPr>
            <p:spPr>
              <a:xfrm>
                <a:off x="2362200" y="2628178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8703AAE-EF18-479C-85DD-D1DF263C64F8}"/>
                  </a:ext>
                </a:extLst>
              </p:cNvPr>
              <p:cNvSpPr/>
              <p:nvPr/>
            </p:nvSpPr>
            <p:spPr>
              <a:xfrm>
                <a:off x="7857059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F3DBE33-8897-452D-BDEE-C982B9B2BD96}"/>
                  </a:ext>
                </a:extLst>
              </p:cNvPr>
              <p:cNvSpPr/>
              <p:nvPr/>
            </p:nvSpPr>
            <p:spPr>
              <a:xfrm>
                <a:off x="3810000" y="2604988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 dirty="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C1ED91A0-8E1E-46FE-AE74-04A654891DD2}"/>
                  </a:ext>
                </a:extLst>
              </p:cNvPr>
              <p:cNvSpPr/>
              <p:nvPr/>
            </p:nvSpPr>
            <p:spPr>
              <a:xfrm>
                <a:off x="5257800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1DFD7EE-13BC-4D7F-80A6-43E82351BBD4}"/>
                  </a:ext>
                </a:extLst>
              </p:cNvPr>
              <p:cNvSpPr/>
              <p:nvPr/>
            </p:nvSpPr>
            <p:spPr>
              <a:xfrm>
                <a:off x="6172200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3D573563-9649-43E4-96FE-B70620E647EF}"/>
                  </a:ext>
                </a:extLst>
              </p:cNvPr>
              <p:cNvSpPr/>
              <p:nvPr/>
            </p:nvSpPr>
            <p:spPr>
              <a:xfrm>
                <a:off x="6858000" y="2614927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C08D1AF4-F57E-42D7-A563-EEC400876929}"/>
                  </a:ext>
                </a:extLst>
              </p:cNvPr>
              <p:cNvSpPr/>
              <p:nvPr/>
            </p:nvSpPr>
            <p:spPr>
              <a:xfrm>
                <a:off x="5894012" y="2595049"/>
                <a:ext cx="152400" cy="152400"/>
              </a:xfrm>
              <a:prstGeom prst="ellips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CA"/>
              </a:p>
            </p:txBody>
          </p:sp>
          <p:sp>
            <p:nvSpPr>
              <p:cNvPr id="28" name="TextBox 28">
                <a:extLst>
                  <a:ext uri="{FF2B5EF4-FFF2-40B4-BE49-F238E27FC236}">
                    <a16:creationId xmlns:a16="http://schemas.microsoft.com/office/drawing/2014/main" id="{37A424B4-14E6-434E-9B2F-38515970C9CE}"/>
                  </a:ext>
                </a:extLst>
              </p:cNvPr>
              <p:cNvSpPr txBox="1"/>
              <p:nvPr/>
            </p:nvSpPr>
            <p:spPr>
              <a:xfrm>
                <a:off x="7059717" y="1723717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sample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BB95158E-AE04-4C8A-9ED7-9C77839F4C10}"/>
                  </a:ext>
                </a:extLst>
              </p:cNvPr>
              <p:cNvCxnSpPr/>
              <p:nvPr/>
            </p:nvCxnSpPr>
            <p:spPr>
              <a:xfrm flipH="1">
                <a:off x="6046412" y="2028517"/>
                <a:ext cx="963988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5F5612B-3A2A-4564-978D-2FBD3F95A4ED}"/>
                  </a:ext>
                </a:extLst>
              </p:cNvPr>
              <p:cNvCxnSpPr/>
              <p:nvPr/>
            </p:nvCxnSpPr>
            <p:spPr>
              <a:xfrm flipH="1">
                <a:off x="6463964" y="2028517"/>
                <a:ext cx="927436" cy="5632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7F379039-E189-41F8-85A9-D74C02D87641}"/>
                  </a:ext>
                </a:extLst>
              </p:cNvPr>
              <p:cNvCxnSpPr>
                <a:stCxn id="28" idx="2"/>
              </p:cNvCxnSpPr>
              <p:nvPr/>
            </p:nvCxnSpPr>
            <p:spPr>
              <a:xfrm flipH="1">
                <a:off x="7010400" y="2093049"/>
                <a:ext cx="513547" cy="4986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4C071A8-838E-41F8-9A4E-A971768DCAD3}"/>
                  </a:ext>
                </a:extLst>
              </p:cNvPr>
              <p:cNvCxnSpPr/>
              <p:nvPr/>
            </p:nvCxnSpPr>
            <p:spPr>
              <a:xfrm>
                <a:off x="7696200" y="2093049"/>
                <a:ext cx="160859" cy="39266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88F19DE6-4F06-4E51-9B27-F3BC4D745DAA}"/>
                  </a:ext>
                </a:extLst>
              </p:cNvPr>
              <p:cNvCxnSpPr/>
              <p:nvPr/>
            </p:nvCxnSpPr>
            <p:spPr>
              <a:xfrm flipV="1">
                <a:off x="5334000" y="2040185"/>
                <a:ext cx="0" cy="44553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42">
                <a:extLst>
                  <a:ext uri="{FF2B5EF4-FFF2-40B4-BE49-F238E27FC236}">
                    <a16:creationId xmlns:a16="http://schemas.microsoft.com/office/drawing/2014/main" id="{F73D1ABE-18AE-4DBD-BFDB-39B042A276DB}"/>
                  </a:ext>
                </a:extLst>
              </p:cNvPr>
              <p:cNvSpPr txBox="1"/>
              <p:nvPr/>
            </p:nvSpPr>
            <p:spPr>
              <a:xfrm>
                <a:off x="4343400" y="1647517"/>
                <a:ext cx="20697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lvl9pPr>
              </a:lstStyle>
              <a:p>
                <a:r>
                  <a:rPr lang="en-CA" dirty="0"/>
                  <a:t>median of sample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19">
                  <a:extLst>
                    <a:ext uri="{FF2B5EF4-FFF2-40B4-BE49-F238E27FC236}">
                      <a16:creationId xmlns:a16="http://schemas.microsoft.com/office/drawing/2014/main" id="{36A9FA6E-9487-466A-B6A3-AB59A5F02CF2}"/>
                    </a:ext>
                  </a:extLst>
                </p:cNvPr>
                <p:cNvSpPr txBox="1"/>
                <p:nvPr/>
              </p:nvSpPr>
              <p:spPr>
                <a:xfrm>
                  <a:off x="2128132" y="6505578"/>
                  <a:ext cx="732893" cy="10941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Times New Roman" panose="02020603050405020304" pitchFamily="18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den>
                        </m:f>
                      </m:oMath>
                    </m:oMathPara>
                  </a14:m>
                  <a:endParaRPr lang="en-US" b="0" dirty="0"/>
                </a:p>
                <a:p>
                  <a:endParaRPr lang="en-CA" dirty="0"/>
                </a:p>
              </p:txBody>
            </p:sp>
          </mc:Choice>
          <mc:Fallback xmlns="">
            <p:sp>
              <p:nvSpPr>
                <p:cNvPr id="34" name="TextBox 19">
                  <a:extLst>
                    <a:ext uri="{FF2B5EF4-FFF2-40B4-BE49-F238E27FC236}">
                      <a16:creationId xmlns:a16="http://schemas.microsoft.com/office/drawing/2014/main" id="{36A9FA6E-9487-466A-B6A3-AB59A5F02C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8132" y="6505578"/>
                  <a:ext cx="732893" cy="109414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CA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1802EF1-F11C-4D37-B233-BB2BB779D2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77786" y="5623444"/>
              <a:ext cx="2639647" cy="50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782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Divide and conquer algorithms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Quick sort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Median find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>
                <a:latin typeface="Arial" panose="020B0604020202020204" pitchFamily="34" charset="0"/>
                <a:cs typeface="Arial" panose="020B0604020202020204" pitchFamily="34" charset="0"/>
              </a:rPr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an array A[0…n-1]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an element in the array, call it the </a:t>
            </a:r>
            <a:r>
              <a:rPr lang="en-US" altLang="he-IL" sz="2200" b="1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the elements in the array so that: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&lt; pivot are to the left of pivot.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&gt;= pivot are to the right of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left of the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right of the pivot.</a:t>
            </a: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choose pivot using “find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element” with k=n/2.</a:t>
            </a:r>
          </a:p>
          <a:p>
            <a:pPr marL="457200" lvl="1" indent="0">
              <a:lnSpc>
                <a:spcPct val="100000"/>
              </a:lnSpc>
              <a:buNone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Fact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We can choose pivot to be a uniformly random index, and the expected running time will be O(n log(</a:t>
            </a:r>
            <a:r>
              <a:rPr lang="en-US" altLang="he-IL" sz="22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n)).</a:t>
            </a:r>
          </a:p>
          <a:p>
            <a:pPr marL="457200" lvl="1" indent="0">
              <a:lnSpc>
                <a:spcPct val="100000"/>
              </a:lnSpc>
              <a:buNone/>
              <a:defRPr/>
            </a:pPr>
            <a:r>
              <a:rPr lang="en-US" altLang="he-IL" sz="22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But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we’ll do it later in the course.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4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Quick Sort</a:t>
            </a:r>
          </a:p>
        </p:txBody>
      </p:sp>
    </p:spTree>
    <p:extLst>
      <p:ext uri="{BB962C8B-B14F-4D97-AF65-F5344CB8AC3E}">
        <p14:creationId xmlns:p14="http://schemas.microsoft.com/office/powerpoint/2010/main" val="119935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an array A[0…n-1]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an element in the array, call it the </a:t>
            </a:r>
            <a:r>
              <a:rPr lang="en-US" altLang="he-IL" sz="2200" b="1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the elements in the array so that: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&lt; pivot are to the left of pivot.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&gt;= pivot are to the right of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left of the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right of the pivot.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52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Input: [4, 1, 8, 7, 10, 3]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pivot =7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 to get [4,1,3] and [7, 10, 8]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Sort [4, 1, 3]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[1, 3, 4]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Sort [7, 10, 8]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[7, 8, 10]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Correctness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obvious.</a:t>
            </a:r>
          </a:p>
        </p:txBody>
      </p:sp>
    </p:spTree>
    <p:extLst>
      <p:ext uri="{BB962C8B-B14F-4D97-AF65-F5344CB8AC3E}">
        <p14:creationId xmlns:p14="http://schemas.microsoft.com/office/powerpoint/2010/main" val="392715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Running time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O(n log(n)) for good pivots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What is a good pivot?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:The one that splits the array into equal halves 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Indeed: if the pivot splits the array into two subarrays of size n/2, then 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T(n) = O(1) + O(n) + 2*T(n/2)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Therefore, by Master theorem: T(n) = O(n log(n))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find a good pivot?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5">
            <a:extLst>
              <a:ext uri="{FF2B5EF4-FFF2-40B4-BE49-F238E27FC236}">
                <a16:creationId xmlns:a16="http://schemas.microsoft.com/office/drawing/2014/main" id="{6E09ACD0-847F-4952-847B-A0356CC3F0E1}"/>
              </a:ext>
            </a:extLst>
          </p:cNvPr>
          <p:cNvSpPr/>
          <p:nvPr/>
        </p:nvSpPr>
        <p:spPr bwMode="auto">
          <a:xfrm>
            <a:off x="2436812" y="3995737"/>
            <a:ext cx="609601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82ED55-E78C-448E-90C8-2D72007CA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9" y="4838839"/>
            <a:ext cx="1808285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Choose a pivot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ABD98F-DEF9-43A9-94CA-FB378C9B7A16}"/>
              </a:ext>
            </a:extLst>
          </p:cNvPr>
          <p:cNvCxnSpPr>
            <a:stCxn id="5" idx="0"/>
            <a:endCxn id="4" idx="2"/>
          </p:cNvCxnSpPr>
          <p:nvPr/>
        </p:nvCxnSpPr>
        <p:spPr bwMode="auto">
          <a:xfrm flipV="1">
            <a:off x="1276412" y="4359897"/>
            <a:ext cx="1465201" cy="4789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ounded Rectangle 10">
            <a:extLst>
              <a:ext uri="{FF2B5EF4-FFF2-40B4-BE49-F238E27FC236}">
                <a16:creationId xmlns:a16="http://schemas.microsoft.com/office/drawing/2014/main" id="{AEA0A8CA-AEE6-46B9-AA1D-10523CC3FA53}"/>
              </a:ext>
            </a:extLst>
          </p:cNvPr>
          <p:cNvSpPr/>
          <p:nvPr/>
        </p:nvSpPr>
        <p:spPr bwMode="auto">
          <a:xfrm>
            <a:off x="3299987" y="3995737"/>
            <a:ext cx="609601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8CB96D-61CE-48D6-8F6C-8B7B5759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471" y="4838839"/>
            <a:ext cx="1440778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Rearranging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A74A9A-6D94-4B9C-AE12-9B47AAAD96C0}"/>
              </a:ext>
            </a:extLst>
          </p:cNvPr>
          <p:cNvCxnSpPr>
            <a:stCxn id="8" idx="0"/>
            <a:endCxn id="7" idx="2"/>
          </p:cNvCxnSpPr>
          <p:nvPr/>
        </p:nvCxnSpPr>
        <p:spPr bwMode="auto">
          <a:xfrm flipH="1" flipV="1">
            <a:off x="3604788" y="4359897"/>
            <a:ext cx="155072" cy="4789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73714451-144E-4B24-B87D-D0A4E8F623B0}"/>
              </a:ext>
            </a:extLst>
          </p:cNvPr>
          <p:cNvSpPr/>
          <p:nvPr/>
        </p:nvSpPr>
        <p:spPr bwMode="auto">
          <a:xfrm>
            <a:off x="4188562" y="3978897"/>
            <a:ext cx="1022176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C318F3D-3D40-44DC-B0AF-DE03DB2A6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3" y="4838839"/>
            <a:ext cx="1256506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Recursion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B85DEC3-036A-47A0-BE64-217F7DA87E57}"/>
              </a:ext>
            </a:extLst>
          </p:cNvPr>
          <p:cNvCxnSpPr>
            <a:stCxn id="11" idx="0"/>
            <a:endCxn id="10" idx="2"/>
          </p:cNvCxnSpPr>
          <p:nvPr/>
        </p:nvCxnSpPr>
        <p:spPr bwMode="auto">
          <a:xfrm flipH="1" flipV="1">
            <a:off x="4699650" y="4343057"/>
            <a:ext cx="1349916" cy="4957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9438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What if the pivot splits the array n/3 vs 2n/3?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we will get a recurrence relation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T(n) = O(1) + O(n) + T(n/3) + T(2n/3)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This also gives T(n) = O(n log(n)) // we used a tree drawing to prove it.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Even if we get n/5 vs 4n/5 that will also suffice.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Even if we get n/16 vs 15n/16 that will also suffice.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4" name="Rounded Rectangle 5">
            <a:extLst>
              <a:ext uri="{FF2B5EF4-FFF2-40B4-BE49-F238E27FC236}">
                <a16:creationId xmlns:a16="http://schemas.microsoft.com/office/drawing/2014/main" id="{6E09ACD0-847F-4952-847B-A0356CC3F0E1}"/>
              </a:ext>
            </a:extLst>
          </p:cNvPr>
          <p:cNvSpPr/>
          <p:nvPr/>
        </p:nvSpPr>
        <p:spPr bwMode="auto">
          <a:xfrm>
            <a:off x="2449512" y="2967037"/>
            <a:ext cx="609601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82ED55-E78C-448E-90C8-2D72007CA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969" y="3810139"/>
            <a:ext cx="1808285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Choose a pivot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ABD98F-DEF9-43A9-94CA-FB378C9B7A16}"/>
              </a:ext>
            </a:extLst>
          </p:cNvPr>
          <p:cNvCxnSpPr>
            <a:stCxn id="5" idx="0"/>
            <a:endCxn id="4" idx="2"/>
          </p:cNvCxnSpPr>
          <p:nvPr/>
        </p:nvCxnSpPr>
        <p:spPr bwMode="auto">
          <a:xfrm flipV="1">
            <a:off x="1289112" y="3331197"/>
            <a:ext cx="1465201" cy="4789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ounded Rectangle 10">
            <a:extLst>
              <a:ext uri="{FF2B5EF4-FFF2-40B4-BE49-F238E27FC236}">
                <a16:creationId xmlns:a16="http://schemas.microsoft.com/office/drawing/2014/main" id="{AEA0A8CA-AEE6-46B9-AA1D-10523CC3FA53}"/>
              </a:ext>
            </a:extLst>
          </p:cNvPr>
          <p:cNvSpPr/>
          <p:nvPr/>
        </p:nvSpPr>
        <p:spPr bwMode="auto">
          <a:xfrm>
            <a:off x="3312687" y="2967037"/>
            <a:ext cx="609601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8CB96D-61CE-48D6-8F6C-8B7B5759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171" y="3810139"/>
            <a:ext cx="1440778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Rearranging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A74A9A-6D94-4B9C-AE12-9B47AAAD96C0}"/>
              </a:ext>
            </a:extLst>
          </p:cNvPr>
          <p:cNvCxnSpPr>
            <a:stCxn id="8" idx="0"/>
            <a:endCxn id="7" idx="2"/>
          </p:cNvCxnSpPr>
          <p:nvPr/>
        </p:nvCxnSpPr>
        <p:spPr bwMode="auto">
          <a:xfrm flipH="1" flipV="1">
            <a:off x="3617488" y="3331197"/>
            <a:ext cx="155072" cy="4789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73714451-144E-4B24-B87D-D0A4E8F623B0}"/>
              </a:ext>
            </a:extLst>
          </p:cNvPr>
          <p:cNvSpPr/>
          <p:nvPr/>
        </p:nvSpPr>
        <p:spPr bwMode="auto">
          <a:xfrm>
            <a:off x="4150462" y="2950197"/>
            <a:ext cx="902550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C318F3D-3D40-44DC-B0AF-DE03DB2A6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042" y="3831268"/>
            <a:ext cx="1256506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Recursion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B85DEC3-036A-47A0-BE64-217F7DA87E57}"/>
              </a:ext>
            </a:extLst>
          </p:cNvPr>
          <p:cNvCxnSpPr>
            <a:cxnSpLocks/>
            <a:stCxn id="11" idx="0"/>
            <a:endCxn id="10" idx="2"/>
          </p:cNvCxnSpPr>
          <p:nvPr/>
        </p:nvCxnSpPr>
        <p:spPr bwMode="auto">
          <a:xfrm flipH="1" flipV="1">
            <a:off x="4601737" y="3314357"/>
            <a:ext cx="900558" cy="5169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12FB6B3E-81F4-485C-B492-A7F20491A909}"/>
              </a:ext>
            </a:extLst>
          </p:cNvPr>
          <p:cNvSpPr/>
          <p:nvPr/>
        </p:nvSpPr>
        <p:spPr bwMode="auto">
          <a:xfrm>
            <a:off x="5330413" y="2966694"/>
            <a:ext cx="902550" cy="36416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945FFC-160A-4699-AEDD-EA9BCEE2D2F2}"/>
              </a:ext>
            </a:extLst>
          </p:cNvPr>
          <p:cNvCxnSpPr>
            <a:cxnSpLocks/>
            <a:stCxn id="11" idx="0"/>
            <a:endCxn id="14" idx="2"/>
          </p:cNvCxnSpPr>
          <p:nvPr/>
        </p:nvCxnSpPr>
        <p:spPr bwMode="auto">
          <a:xfrm flipV="1">
            <a:off x="5502295" y="3330854"/>
            <a:ext cx="279393" cy="5004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943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Finding a good pivot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Question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How can we find a good pivot?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We’ll see two algorithms:</a:t>
            </a:r>
          </a:p>
          <a:p>
            <a:pPr marL="457200" indent="-457200">
              <a:buAutoNum type="arabicParenR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randomized algorithm</a:t>
            </a:r>
          </a:p>
          <a:p>
            <a:pPr marL="457200" indent="-457200">
              <a:buAutoNum type="arabicParenR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deterministic algorithm</a:t>
            </a:r>
          </a:p>
        </p:txBody>
      </p:sp>
    </p:spTree>
    <p:extLst>
      <p:ext uri="{BB962C8B-B14F-4D97-AF65-F5344CB8AC3E}">
        <p14:creationId xmlns:p14="http://schemas.microsoft.com/office/powerpoint/2010/main" val="24983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Finding median of an array</a:t>
            </a:r>
          </a:p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19709"/>
      </p:ext>
    </p:extLst>
  </p:cSld>
  <p:clrMapOvr>
    <a:masterClrMapping/>
  </p:clrMapOvr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4088</TotalTime>
  <Words>1507</Words>
  <Application>Microsoft Office PowerPoint</Application>
  <PresentationFormat>Custom</PresentationFormat>
  <Paragraphs>175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Albany</vt:lpstr>
      <vt:lpstr>Arial</vt:lpstr>
      <vt:lpstr>Arial Narrow</vt:lpstr>
      <vt:lpstr>Calibri</vt:lpstr>
      <vt:lpstr>Cambria Math</vt:lpstr>
      <vt:lpstr>Tahoma</vt:lpstr>
      <vt:lpstr>Times New Roman</vt:lpstr>
      <vt:lpstr>Wingdings</vt:lpstr>
      <vt:lpstr>lyt blackandwhite</vt:lpstr>
      <vt:lpstr>PowerPoint Presentation</vt:lpstr>
      <vt:lpstr>Plan for today</vt:lpstr>
      <vt:lpstr>PowerPoint Presentation</vt:lpstr>
      <vt:lpstr>Quick Sort</vt:lpstr>
      <vt:lpstr>Quick Sort</vt:lpstr>
      <vt:lpstr>Quick Sort</vt:lpstr>
      <vt:lpstr>Quick Sort</vt:lpstr>
      <vt:lpstr>Finding a good pivot</vt:lpstr>
      <vt:lpstr>PowerPoint Presentation</vt:lpstr>
      <vt:lpstr>PowerPoint Presentation</vt:lpstr>
      <vt:lpstr>Finding k'th smallest element</vt:lpstr>
      <vt:lpstr>Finding k'th smallest element</vt:lpstr>
      <vt:lpstr>PowerPoint Presentation</vt:lpstr>
      <vt:lpstr>Finding k'th smallest element</vt:lpstr>
      <vt:lpstr>Finding k'th smallest element</vt:lpstr>
      <vt:lpstr>Finding k'th smallest element</vt:lpstr>
      <vt:lpstr>Finding k'th smallest element</vt:lpstr>
      <vt:lpstr>Finding k'th smallest element</vt:lpstr>
      <vt:lpstr>Finding k'th smallest element</vt:lpstr>
      <vt:lpstr>Quick Sort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1444</cp:revision>
  <dcterms:created xsi:type="dcterms:W3CDTF">2017-07-19T12:15:02Z</dcterms:created>
  <dcterms:modified xsi:type="dcterms:W3CDTF">2022-02-24T18:12:17Z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