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530" r:id="rId3"/>
    <p:sldId id="531" r:id="rId4"/>
    <p:sldId id="532" r:id="rId5"/>
    <p:sldId id="533" r:id="rId6"/>
    <p:sldId id="534" r:id="rId7"/>
    <p:sldId id="535" r:id="rId8"/>
    <p:sldId id="536" r:id="rId9"/>
    <p:sldId id="519" r:id="rId10"/>
    <p:sldId id="520" r:id="rId11"/>
    <p:sldId id="522" r:id="rId12"/>
    <p:sldId id="525" r:id="rId13"/>
    <p:sldId id="523" r:id="rId14"/>
    <p:sldId id="526" r:id="rId15"/>
    <p:sldId id="527" r:id="rId16"/>
    <p:sldId id="528" r:id="rId17"/>
    <p:sldId id="529" r:id="rId18"/>
    <p:sldId id="398" r:id="rId1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4316BA-964A-4111-8B8C-8EF9D4624536}" v="2881" dt="2022-02-14T22:24:35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9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00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2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7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02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34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67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40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7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9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79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19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40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4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8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</a:t>
            </a:r>
            <a:r>
              <a:rPr lang="de-DE" sz="3600" b="1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/>
              <a:t>Motivation: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saw an algorithm that given 2 integers of length n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computes their product in time O(n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1.58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And then I said we could actually do it in time O(n polylog(n))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Today we’ll see how to do it.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Idea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Let’s consider a more general problems:</a:t>
            </a:r>
          </a:p>
          <a:p>
            <a:pPr algn="ctr"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two polynomials by their coefficients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P(x) = 2x + 1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3x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- 5x + 2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 : = P*Q – deg(R) =3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R(x) = (2*3)x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(3*1 – 2*5)x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(1*(-5) + 2*2)x + 2 =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R(x) = 6x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7x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x + 2</a:t>
            </a:r>
          </a:p>
        </p:txBody>
      </p:sp>
    </p:spTree>
    <p:extLst>
      <p:ext uri="{BB962C8B-B14F-4D97-AF65-F5344CB8AC3E}">
        <p14:creationId xmlns:p14="http://schemas.microsoft.com/office/powerpoint/2010/main" val="9119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two polynomials by their coefficients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R(x) = P(x)*Q(x) as a polynomial.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That is compute the coefficients of the polynomial R.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polynomial R has degree &lt; 2n-1, and so it has at most 2n coefficients</a:t>
            </a:r>
            <a:b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use it to compute product of integers?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A: Given two integers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the polynomials: 	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	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07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Multiplication 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use polynomials to compute product of integers?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A: Given two integers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=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B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…b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the polynomials: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 = P(10)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 = Q(10)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R = P*Q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 computed in O(n polylog(n)) time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A*B = P(10)*Q(10) = R(10)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4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want to find a poly P(x) of degree 2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Satisfying: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P(1) = 2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P(5) = 0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P(7) = 3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Formula: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	2 * (x-5)(x-7) / (1-5)(1-7)  +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0 * (x-1)(x-7) / (5-1)(5-7)  +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     	3 * (x-1)(x-5) / (7-1)(7-5)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 P(1) = 2, P(5) = 0, P(7) = 3</a:t>
            </a:r>
          </a:p>
        </p:txBody>
      </p:sp>
    </p:spTree>
    <p:extLst>
      <p:ext uri="{BB962C8B-B14F-4D97-AF65-F5344CB8AC3E}">
        <p14:creationId xmlns:p14="http://schemas.microsoft.com/office/powerpoint/2010/main" val="387382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 lied about the following: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 convert coefficients into point-value representation: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(1,P(1)), (2, P(2)), (3, P(3))…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will </a:t>
            </a:r>
            <a:r>
              <a:rPr lang="en-US" altLang="he-IL" sz="2000" b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not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use the values 0,1,2,3…n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NO!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will use values 1,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3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…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P(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)), 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P(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))…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where </a:t>
            </a:r>
            <a:r>
              <a:rPr lang="el-GR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is the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n’th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root of unity (in complex numbers)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Why these specific value? Because for them we can multiply Matrix x vector in time O(n log(n)) + we </a:t>
            </a:r>
            <a:r>
              <a:rPr lang="en-US" altLang="he-IL" sz="20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can go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back to the representation </a:t>
            </a:r>
            <a:r>
              <a:rPr lang="en-US" altLang="he-IL" sz="20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with coefficients.</a:t>
            </a: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0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FFT: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 a vector of length n : (a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,…,a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of reals, its Discrete Fourier Transform is the following vector: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A(1=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…+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endParaRPr lang="en-US" altLang="he-IL" sz="1800" baseline="30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=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…+ 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1800" baseline="-25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…+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2(n-1)</a:t>
            </a:r>
            <a:endParaRPr lang="en-US" altLang="he-IL" sz="1800" baseline="30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A(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2(n-1)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+ …+ a</a:t>
            </a:r>
            <a:r>
              <a:rPr lang="en-US" altLang="he-IL" sz="18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(n-1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(n-1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endParaRPr lang="en-US" altLang="he-IL" sz="18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convert a vector A of length n into another vector of length n.</a:t>
            </a: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This vector is the evaluation of the corresponding polynomial in points 1,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,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…</a:t>
            </a:r>
            <a:r>
              <a:rPr lang="en-US" altLang="he-IL" sz="1800" baseline="30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l-GR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n-1</a:t>
            </a: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3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altLang="he-IL" sz="40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Back to multiplication </a:t>
            </a:r>
            <a:r>
              <a:rPr lang="en-US" altLang="he-IL" sz="4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of polynomials </a:t>
            </a:r>
            <a:r>
              <a:rPr lang="de-DE" altLang="en-US" sz="4000" dirty="0"/>
              <a:t>: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Given two polynomials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P(x) =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+…+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 + a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Q(x) =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n-1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n-2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+…+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 + b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R = P*Q – a polynomial of </a:t>
            </a:r>
            <a:r>
              <a:rPr lang="en-US" altLang="he-IL" sz="180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degree &lt;2n.</a:t>
            </a:r>
            <a:endParaRPr lang="en-US" altLang="he-IL" sz="18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Think of P,Q as polynomials of degree 2n (with a bunch of zero coefficients)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FFT of P: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),…,P(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2n-1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FFT of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0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),…,Q(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2n-1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= P(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)*Q(</a:t>
            </a:r>
            <a:r>
              <a:rPr lang="el-GR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ω</a:t>
            </a:r>
            <a:r>
              <a:rPr lang="en-US" altLang="he-IL" sz="1800" baseline="300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for </a:t>
            </a:r>
            <a:r>
              <a:rPr lang="en-US" altLang="he-IL" sz="18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=0…2n-1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1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Compute the coefficients of R using inverse-FFT</a:t>
            </a: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4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Divide and conquer algorithms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Finding k‘th smallest element deterministically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Fast Fourier Transform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84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Finding k‘th smallest element – deterministic algorithm</a:t>
            </a:r>
          </a:p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5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Finding k‘th element deterministically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Input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array A[0…n-1]  (unsorted)</a:t>
            </a: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Goal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find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k’th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element in A deterministically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6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Finding k‘th element deterministically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Input: [6, 1, 8, 7, 10, 3, 12, 5, 2] and some parameter k.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Suppose we got M = 7 // using sampling (e.g. 7,12,2) + find the median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Then</a:t>
            </a:r>
            <a:b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small elements are L = [6,1,3,5,2]</a:t>
            </a:r>
            <a:b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large elements are H = [8,7,10,12]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k=4, then we use recursion to find the 4’th smallest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in L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5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k=7, then we use recursion to find the (7-|L|)’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smallest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elt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in H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 8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7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Finding k‘th element deterministically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an array A of length n, and an integer k do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Partition A into n/5 arrays each of size 5.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B = [b1…b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n/5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be the medians of each of the sub arrays.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</a:t>
            </a:r>
            <a:r>
              <a:rPr lang="en-US" altLang="he-IL" sz="20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be the median of B = [b1…b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n/5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– compute using recursion.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 all elements of A into two subarrays.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all elements ≤ </a:t>
            </a:r>
            <a:r>
              <a:rPr lang="en-US" altLang="he-IL" sz="20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all elements &gt; </a:t>
            </a:r>
            <a:r>
              <a:rPr lang="en-US" altLang="he-IL" sz="20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has more than k elements, run recursion on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with same k.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Otherwise, continue the search in A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with k - length(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0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Correctness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obvious</a:t>
            </a:r>
          </a:p>
          <a:p>
            <a:pPr>
              <a:defRPr/>
            </a:pPr>
            <a:endParaRPr lang="en-US" altLang="he-IL" sz="20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25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Finding k‘th element deterministically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Partition A into n/5 arrays each of size 5.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B = [b1…b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n/5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be the medians of each of the sub arrays.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</a:t>
            </a:r>
            <a:r>
              <a:rPr lang="en-US" altLang="he-IL" sz="20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be the median of B = [b1…b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n/5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– using recursion.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 all elements of A into two subarrays.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all elements ≤ pivot.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all elements &gt; pivot.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If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has more than k elements, run recursion on 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with same k.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Otherwise, continue the search in A</a:t>
            </a:r>
            <a:r>
              <a:rPr lang="en-US" altLang="he-IL" sz="2000" baseline="-25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&gt;pivot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with k - length(</a:t>
            </a:r>
            <a:r>
              <a:rPr lang="en-US" altLang="he-IL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000" baseline="-25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≤pivot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).</a:t>
            </a:r>
          </a:p>
          <a:p>
            <a:endParaRPr lang="en-US" sz="2000" u="sng" dirty="0"/>
          </a:p>
          <a:p>
            <a:r>
              <a:rPr lang="en-US" sz="2000" u="sng" dirty="0"/>
              <a:t>Running time</a:t>
            </a:r>
            <a:r>
              <a:rPr lang="en-US" sz="2000" dirty="0"/>
              <a:t>: T(n) </a:t>
            </a:r>
            <a:r>
              <a:rPr lang="en-US" altLang="he-IL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≤ </a:t>
            </a:r>
            <a:r>
              <a:rPr lang="en-US" sz="2000" dirty="0"/>
              <a:t>T(n/5) + T(7n/10) + O(n).</a:t>
            </a:r>
          </a:p>
          <a:p>
            <a:r>
              <a:rPr lang="en-US" sz="2000" u="sng" dirty="0"/>
              <a:t>Claim</a:t>
            </a:r>
            <a:r>
              <a:rPr lang="en-US" sz="2000" dirty="0"/>
              <a:t>: T(n) = O(n). Prove it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F6EF5BF-C94B-45F6-A0F7-25156A553C43}"/>
              </a:ext>
            </a:extLst>
          </p:cNvPr>
          <p:cNvSpPr/>
          <p:nvPr/>
        </p:nvSpPr>
        <p:spPr>
          <a:xfrm>
            <a:off x="4814026" y="3756945"/>
            <a:ext cx="4609373" cy="891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Key observation</a:t>
            </a:r>
            <a:r>
              <a:rPr lang="en-US" sz="20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at least 3n/10 elements are ≥ pivot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at least 3n/10 elements are </a:t>
            </a:r>
            <a:r>
              <a:rPr lang="en-US" altLang="he-IL" sz="2000" dirty="0">
                <a:ea typeface="Arial Unicode MS" pitchFamily="34" charset="-128"/>
                <a:cs typeface="Arial" panose="020B0604020202020204" pitchFamily="34" charset="0"/>
              </a:rPr>
              <a:t>≤</a:t>
            </a:r>
            <a:r>
              <a:rPr lang="en-US" sz="2000" dirty="0"/>
              <a:t> pivot</a:t>
            </a:r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D53795E6-0B97-4317-BADB-98DF6B86C87E}"/>
              </a:ext>
            </a:extLst>
          </p:cNvPr>
          <p:cNvSpPr/>
          <p:nvPr/>
        </p:nvSpPr>
        <p:spPr bwMode="auto">
          <a:xfrm>
            <a:off x="3060700" y="6159500"/>
            <a:ext cx="812800" cy="5334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4BB720B-F0D9-45BE-AB7D-C7531FCA3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98" y="5597400"/>
            <a:ext cx="2560637" cy="46716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dirty="0">
                <a:latin typeface="+mn-lt"/>
              </a:rPr>
              <a:t>Recursion:  step 3</a:t>
            </a:r>
          </a:p>
        </p:txBody>
      </p:sp>
      <p:cxnSp>
        <p:nvCxnSpPr>
          <p:cNvPr id="9" name="AutoShape 4">
            <a:extLst>
              <a:ext uri="{FF2B5EF4-FFF2-40B4-BE49-F238E27FC236}">
                <a16:creationId xmlns:a16="http://schemas.microsoft.com/office/drawing/2014/main" id="{07AA9CF2-B7FC-4B4F-ADBA-F059ED834FDE}"/>
              </a:ext>
            </a:extLst>
          </p:cNvPr>
          <p:cNvCxnSpPr>
            <a:cxnSpLocks noChangeShapeType="1"/>
            <a:stCxn id="8" idx="3"/>
            <a:endCxn id="7" idx="0"/>
          </p:cNvCxnSpPr>
          <p:nvPr/>
        </p:nvCxnSpPr>
        <p:spPr bwMode="auto">
          <a:xfrm>
            <a:off x="3280635" y="5830980"/>
            <a:ext cx="186465" cy="328520"/>
          </a:xfrm>
          <a:prstGeom prst="bentConnector2">
            <a:avLst/>
          </a:prstGeom>
          <a:noFill/>
          <a:ln w="6480" cap="flat">
            <a:solidFill>
              <a:srgbClr val="5B9BD5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3F126FAF-D36D-4201-A1E2-15A63F48B9DD}"/>
              </a:ext>
            </a:extLst>
          </p:cNvPr>
          <p:cNvSpPr/>
          <p:nvPr/>
        </p:nvSpPr>
        <p:spPr bwMode="auto">
          <a:xfrm>
            <a:off x="4024303" y="6159500"/>
            <a:ext cx="1001725" cy="5334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F4370BE-8165-4142-910E-688C34C5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9302" y="5590623"/>
            <a:ext cx="3155824" cy="46716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000" dirty="0">
                <a:latin typeface="+mn-lt"/>
              </a:rPr>
              <a:t>Recursion:  step 7 or 8</a:t>
            </a:r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1BCFA52B-698E-4E1E-96DB-0E0A7F2E0E6A}"/>
              </a:ext>
            </a:extLst>
          </p:cNvPr>
          <p:cNvCxnSpPr>
            <a:cxnSpLocks noChangeShapeType="1"/>
            <a:stCxn id="14" idx="1"/>
            <a:endCxn id="13" idx="0"/>
          </p:cNvCxnSpPr>
          <p:nvPr/>
        </p:nvCxnSpPr>
        <p:spPr bwMode="auto">
          <a:xfrm rot="10800000" flipV="1">
            <a:off x="4525166" y="5824202"/>
            <a:ext cx="854136" cy="335297"/>
          </a:xfrm>
          <a:prstGeom prst="bentConnector2">
            <a:avLst/>
          </a:prstGeom>
          <a:noFill/>
          <a:ln w="6480" cap="flat">
            <a:solidFill>
              <a:srgbClr val="5B9BD5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9525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Finding k‘th element deterministically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The running time is T(n) = T(n/5) + T(7n/10) + Cn and T(1) = C.</a:t>
            </a:r>
          </a:p>
          <a:p>
            <a:pPr lvl="0"/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Claim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 T(n) = O</a:t>
            </a:r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(n)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53BC0D-9B78-4796-9BBA-C4F1143321C5}"/>
              </a:ext>
            </a:extLst>
          </p:cNvPr>
          <p:cNvSpPr/>
          <p:nvPr/>
        </p:nvSpPr>
        <p:spPr>
          <a:xfrm>
            <a:off x="3852205" y="2991354"/>
            <a:ext cx="191302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Cn</a:t>
            </a:r>
            <a:endParaRPr lang="en-CA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7E514E-80F8-409D-89A3-048F37C6F830}"/>
              </a:ext>
            </a:extLst>
          </p:cNvPr>
          <p:cNvGrpSpPr/>
          <p:nvPr/>
        </p:nvGrpSpPr>
        <p:grpSpPr>
          <a:xfrm>
            <a:off x="2035942" y="3338398"/>
            <a:ext cx="5339275" cy="766402"/>
            <a:chOff x="2021810" y="3139084"/>
            <a:chExt cx="5339275" cy="18259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ADAB798-F9C6-4D04-B14F-E7A165F2DB92}"/>
                </a:ext>
              </a:extLst>
            </p:cNvPr>
            <p:cNvSpPr/>
            <p:nvPr/>
          </p:nvSpPr>
          <p:spPr>
            <a:xfrm>
              <a:off x="4794584" y="4162409"/>
              <a:ext cx="2566501" cy="8026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C*7n/10</a:t>
              </a:r>
              <a:endParaRPr lang="en-CA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5A4276E-8E22-450A-9B07-BE8DB23E853E}"/>
                </a:ext>
              </a:extLst>
            </p:cNvPr>
            <p:cNvSpPr/>
            <p:nvPr/>
          </p:nvSpPr>
          <p:spPr>
            <a:xfrm>
              <a:off x="2021810" y="4170114"/>
              <a:ext cx="1408538" cy="7949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C*n/5</a:t>
              </a:r>
              <a:endParaRPr lang="en-CA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093DB3-7A38-43B0-AFBC-F0A9AFB688C4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 flipH="1">
              <a:off x="2726079" y="3139084"/>
              <a:ext cx="2068505" cy="103103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22A5940-03D5-4E14-901A-548A55F57ACB}"/>
                </a:ext>
              </a:extLst>
            </p:cNvPr>
            <p:cNvCxnSpPr>
              <a:cxnSpLocks/>
              <a:stCxn id="4" idx="2"/>
              <a:endCxn id="6" idx="0"/>
            </p:cNvCxnSpPr>
            <p:nvPr/>
          </p:nvCxnSpPr>
          <p:spPr>
            <a:xfrm>
              <a:off x="4794584" y="3139084"/>
              <a:ext cx="1283251" cy="10233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3F600-20A1-4607-84C6-A9BE2FF923B0}"/>
              </a:ext>
            </a:extLst>
          </p:cNvPr>
          <p:cNvGrpSpPr/>
          <p:nvPr/>
        </p:nvGrpSpPr>
        <p:grpSpPr>
          <a:xfrm>
            <a:off x="1282554" y="4104800"/>
            <a:ext cx="7977990" cy="820881"/>
            <a:chOff x="1369659" y="2657846"/>
            <a:chExt cx="7977990" cy="297608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E32C12-7E63-4810-A746-7115C1E803DA}"/>
                </a:ext>
              </a:extLst>
            </p:cNvPr>
            <p:cNvSpPr/>
            <p:nvPr/>
          </p:nvSpPr>
          <p:spPr>
            <a:xfrm>
              <a:off x="6781148" y="4341998"/>
              <a:ext cx="2566501" cy="12919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C*n*(7/10)</a:t>
              </a:r>
              <a:r>
                <a:rPr lang="en-US" baseline="30000" dirty="0"/>
                <a:t>2</a:t>
              </a:r>
              <a:endParaRPr lang="en-CA" baseline="300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20F03F-ECE2-4AE1-B062-1B27CD2C7AD3}"/>
                </a:ext>
              </a:extLst>
            </p:cNvPr>
            <p:cNvSpPr/>
            <p:nvPr/>
          </p:nvSpPr>
          <p:spPr>
            <a:xfrm>
              <a:off x="4733605" y="4341994"/>
              <a:ext cx="1902353" cy="118394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C*n*(7/10)*(1/5)</a:t>
              </a:r>
              <a:endParaRPr lang="en-CA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ABFC6A3-BBEB-4972-BB3B-D9DE66DC2E60}"/>
                </a:ext>
              </a:extLst>
            </p:cNvPr>
            <p:cNvCxnSpPr>
              <a:cxnSpLocks/>
              <a:stCxn id="6" idx="2"/>
              <a:endCxn id="12" idx="0"/>
            </p:cNvCxnSpPr>
            <p:nvPr/>
          </p:nvCxnSpPr>
          <p:spPr>
            <a:xfrm flipH="1">
              <a:off x="5684782" y="2657846"/>
              <a:ext cx="494290" cy="16841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B2819A2-35A7-4B2B-B0A2-EC8F042FB450}"/>
                </a:ext>
              </a:extLst>
            </p:cNvPr>
            <p:cNvCxnSpPr>
              <a:cxnSpLocks/>
              <a:stCxn id="6" idx="2"/>
              <a:endCxn id="11" idx="0"/>
            </p:cNvCxnSpPr>
            <p:nvPr/>
          </p:nvCxnSpPr>
          <p:spPr>
            <a:xfrm>
              <a:off x="6179072" y="2657846"/>
              <a:ext cx="1885327" cy="16841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AB6B775-75F0-4A1E-A29A-541FC49C3574}"/>
                </a:ext>
              </a:extLst>
            </p:cNvPr>
            <p:cNvSpPr/>
            <p:nvPr/>
          </p:nvSpPr>
          <p:spPr>
            <a:xfrm>
              <a:off x="2726189" y="4367692"/>
              <a:ext cx="1588957" cy="118394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C*n/5*(7/10)</a:t>
              </a:r>
              <a:endParaRPr lang="en-CA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65F1F40-41CE-4C08-A069-1C5EFCD48B51}"/>
                </a:ext>
              </a:extLst>
            </p:cNvPr>
            <p:cNvSpPr/>
            <p:nvPr/>
          </p:nvSpPr>
          <p:spPr>
            <a:xfrm>
              <a:off x="1369659" y="4341998"/>
              <a:ext cx="938071" cy="120963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C*n/5</a:t>
              </a:r>
              <a:r>
                <a:rPr lang="en-US" baseline="30000" dirty="0"/>
                <a:t>2</a:t>
              </a:r>
              <a:endParaRPr lang="en-CA" baseline="30000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364665E-81D3-4736-A6D1-089DF8D28CD1}"/>
                </a:ext>
              </a:extLst>
            </p:cNvPr>
            <p:cNvCxnSpPr>
              <a:cxnSpLocks/>
              <a:stCxn id="7" idx="2"/>
              <a:endCxn id="16" idx="0"/>
            </p:cNvCxnSpPr>
            <p:nvPr/>
          </p:nvCxnSpPr>
          <p:spPr>
            <a:xfrm flipH="1">
              <a:off x="1838695" y="2694677"/>
              <a:ext cx="988621" cy="164732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8191779-E878-49ED-AED6-120E4D91830A}"/>
                </a:ext>
              </a:extLst>
            </p:cNvPr>
            <p:cNvCxnSpPr>
              <a:cxnSpLocks/>
              <a:stCxn id="7" idx="2"/>
              <a:endCxn id="15" idx="0"/>
            </p:cNvCxnSpPr>
            <p:nvPr/>
          </p:nvCxnSpPr>
          <p:spPr>
            <a:xfrm>
              <a:off x="2827316" y="2694677"/>
              <a:ext cx="693352" cy="167301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8BF52CE-882E-465E-8BA0-E08809F2265C}"/>
              </a:ext>
            </a:extLst>
          </p:cNvPr>
          <p:cNvSpPr/>
          <p:nvPr/>
        </p:nvSpPr>
        <p:spPr>
          <a:xfrm>
            <a:off x="1341790" y="5742359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9D4E065-E38F-430D-B97A-5F12040157D4}"/>
              </a:ext>
            </a:extLst>
          </p:cNvPr>
          <p:cNvSpPr/>
          <p:nvPr/>
        </p:nvSpPr>
        <p:spPr>
          <a:xfrm>
            <a:off x="507034" y="5705552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4E17921-1C01-46C4-BFD5-97C848FD7D49}"/>
              </a:ext>
            </a:extLst>
          </p:cNvPr>
          <p:cNvCxnSpPr>
            <a:cxnSpLocks/>
            <a:endCxn id="20" idx="0"/>
          </p:cNvCxnSpPr>
          <p:nvPr/>
        </p:nvCxnSpPr>
        <p:spPr>
          <a:xfrm flipH="1">
            <a:off x="775512" y="5337295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C7B0D79-E1B1-4BA0-AE12-ECE32AB5C091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1338718" y="5337295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A312A6C-67F5-4C0E-9772-E1BFC6608DFE}"/>
              </a:ext>
            </a:extLst>
          </p:cNvPr>
          <p:cNvSpPr/>
          <p:nvPr/>
        </p:nvSpPr>
        <p:spPr>
          <a:xfrm>
            <a:off x="3504930" y="6207973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FFB2E9-B857-45D1-A893-822E3F3DD4F7}"/>
              </a:ext>
            </a:extLst>
          </p:cNvPr>
          <p:cNvSpPr/>
          <p:nvPr/>
        </p:nvSpPr>
        <p:spPr>
          <a:xfrm>
            <a:off x="2670174" y="6171166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1BBC005-010B-4560-9B1E-E369974CB2C5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2938652" y="5802909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5A1EC30-E950-4FC1-A55D-48C20B0264AC}"/>
              </a:ext>
            </a:extLst>
          </p:cNvPr>
          <p:cNvCxnSpPr>
            <a:cxnSpLocks/>
            <a:endCxn id="23" idx="0"/>
          </p:cNvCxnSpPr>
          <p:nvPr/>
        </p:nvCxnSpPr>
        <p:spPr>
          <a:xfrm>
            <a:off x="3501858" y="5802909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E7A7EEC-957E-4732-BF5A-582CD5D1F2EE}"/>
              </a:ext>
            </a:extLst>
          </p:cNvPr>
          <p:cNvSpPr/>
          <p:nvPr/>
        </p:nvSpPr>
        <p:spPr>
          <a:xfrm>
            <a:off x="5306435" y="6801375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A53E25C-CE0B-4C62-BB0C-FEFE71859DFA}"/>
              </a:ext>
            </a:extLst>
          </p:cNvPr>
          <p:cNvSpPr/>
          <p:nvPr/>
        </p:nvSpPr>
        <p:spPr>
          <a:xfrm>
            <a:off x="4471679" y="6764568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E69981B-D2AC-4FAF-9F4E-C3AC628AB4B8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4740157" y="6396311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C4AD4B-467D-493C-B7DB-C462B84CD365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303363" y="6396311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F4A34F2-2C8E-48B1-8615-B2D04CE02689}"/>
              </a:ext>
            </a:extLst>
          </p:cNvPr>
          <p:cNvSpPr/>
          <p:nvPr/>
        </p:nvSpPr>
        <p:spPr>
          <a:xfrm>
            <a:off x="8346219" y="7089037"/>
            <a:ext cx="580761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61AE34-330B-4542-88EC-4821C3F79853}"/>
              </a:ext>
            </a:extLst>
          </p:cNvPr>
          <p:cNvSpPr/>
          <p:nvPr/>
        </p:nvSpPr>
        <p:spPr>
          <a:xfrm>
            <a:off x="7511463" y="7052230"/>
            <a:ext cx="536955" cy="336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C*1</a:t>
            </a:r>
            <a:endParaRPr lang="en-CA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807993F-2DB2-4A85-B2C5-B65F0C286B2C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7779941" y="6683973"/>
            <a:ext cx="563206" cy="368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56AED3A-4C22-4A3F-AE66-3BF97D2A33C6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8343147" y="6683973"/>
            <a:ext cx="293453" cy="405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0DF49B6-49AF-49D6-A972-313A14C09060}"/>
              </a:ext>
            </a:extLst>
          </p:cNvPr>
          <p:cNvSpPr txBox="1"/>
          <p:nvPr/>
        </p:nvSpPr>
        <p:spPr>
          <a:xfrm>
            <a:off x="6378036" y="6584261"/>
            <a:ext cx="4507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…</a:t>
            </a:r>
            <a:endParaRPr lang="en-CA" sz="3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79C048-96E5-49B8-BF0B-683256228ACB}"/>
              </a:ext>
            </a:extLst>
          </p:cNvPr>
          <p:cNvSpPr txBox="1"/>
          <p:nvPr/>
        </p:nvSpPr>
        <p:spPr>
          <a:xfrm>
            <a:off x="1809256" y="4859958"/>
            <a:ext cx="6537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…                   …                ….</a:t>
            </a:r>
            <a:endParaRPr lang="en-CA" sz="40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5D2E062-9011-4747-9278-376BFC9A9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967" y="2410815"/>
            <a:ext cx="3726067" cy="934204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/>
              <a:t>The </a:t>
            </a:r>
            <a:r>
              <a:rPr lang="en-US" sz="2000" dirty="0" err="1"/>
              <a:t>k’th</a:t>
            </a:r>
            <a:r>
              <a:rPr lang="en-US" sz="2000" dirty="0"/>
              <a:t> level contributes</a:t>
            </a:r>
            <a:br>
              <a:rPr lang="en-US" sz="2000" dirty="0"/>
            </a:br>
            <a:r>
              <a:rPr lang="en-US" sz="2000" dirty="0"/>
              <a:t>Cn*(9/10)</a:t>
            </a:r>
            <a:r>
              <a:rPr lang="en-US" sz="2000" baseline="30000" dirty="0"/>
              <a:t>k</a:t>
            </a:r>
            <a:r>
              <a:rPr lang="en-US" sz="2000" dirty="0"/>
              <a:t> to the running time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048111-8D1E-47D2-9779-F4B9A68D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196" y="5473882"/>
            <a:ext cx="3833636" cy="853743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en-US" sz="2000" dirty="0"/>
              <a:t>Therefore, the total time is </a:t>
            </a:r>
          </a:p>
          <a:p>
            <a:r>
              <a:rPr lang="en-US" sz="2000" dirty="0"/>
              <a:t>C*n(1+0.9+0.9</a:t>
            </a:r>
            <a:r>
              <a:rPr lang="en-US" sz="2000" baseline="30000" dirty="0"/>
              <a:t>2</a:t>
            </a:r>
            <a:r>
              <a:rPr lang="en-US" sz="2000" dirty="0"/>
              <a:t>+0.9</a:t>
            </a:r>
            <a:r>
              <a:rPr lang="en-US" sz="2000" baseline="30000" dirty="0"/>
              <a:t>3</a:t>
            </a:r>
            <a:r>
              <a:rPr lang="en-US" sz="2000" dirty="0"/>
              <a:t>…) = O(n)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69078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3" grpId="0" animBg="1"/>
      <p:bldP spid="24" grpId="0" animBg="1"/>
      <p:bldP spid="27" grpId="0" animBg="1"/>
      <p:bldP spid="28" grpId="0" animBg="1"/>
      <p:bldP spid="31" grpId="0" animBg="1"/>
      <p:bldP spid="32" grpId="0" animBg="1"/>
      <p:bldP spid="35" grpId="0"/>
      <p:bldP spid="36" grpId="0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Fast Foureir Transform</a:t>
            </a:r>
          </a:p>
          <a:p>
            <a:pPr lvl="0" algn="ctr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39528"/>
      </p:ext>
    </p:extLst>
  </p:cSld>
  <p:clrMapOvr>
    <a:masterClrMapping/>
  </p:clrMapOvr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4288</TotalTime>
  <Words>1341</Words>
  <Application>Microsoft Office PowerPoint</Application>
  <PresentationFormat>Custom</PresentationFormat>
  <Paragraphs>163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Albany</vt:lpstr>
      <vt:lpstr>Arial</vt:lpstr>
      <vt:lpstr>Calibri</vt:lpstr>
      <vt:lpstr>Tahoma</vt:lpstr>
      <vt:lpstr>Times New Roman</vt:lpstr>
      <vt:lpstr>Wingdings</vt:lpstr>
      <vt:lpstr>lyt blackandwhite</vt:lpstr>
      <vt:lpstr>PowerPoint Presentation</vt:lpstr>
      <vt:lpstr>Plan for today</vt:lpstr>
      <vt:lpstr>PowerPoint Presentation</vt:lpstr>
      <vt:lpstr>Finding k‘th element deterministically</vt:lpstr>
      <vt:lpstr>Finding k‘th element deterministically</vt:lpstr>
      <vt:lpstr>Finding k‘th element deterministically</vt:lpstr>
      <vt:lpstr>Finding k‘th element deterministically</vt:lpstr>
      <vt:lpstr>Finding k‘th element deterministically</vt:lpstr>
      <vt:lpstr>PowerPoint Presentation</vt:lpstr>
      <vt:lpstr>Motivation:</vt:lpstr>
      <vt:lpstr>Multiplication of polynomials :</vt:lpstr>
      <vt:lpstr>Multiplication of polynomials :</vt:lpstr>
      <vt:lpstr>Multiplication of polynomials :</vt:lpstr>
      <vt:lpstr>Example</vt:lpstr>
      <vt:lpstr>Example</vt:lpstr>
      <vt:lpstr>FFT:</vt:lpstr>
      <vt:lpstr>Back to multiplication of polynomials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1468</cp:revision>
  <dcterms:created xsi:type="dcterms:W3CDTF">2017-07-19T12:15:02Z</dcterms:created>
  <dcterms:modified xsi:type="dcterms:W3CDTF">2022-02-24T18:10:41Z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