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72"/>
  </p:notesMasterIdLst>
  <p:handoutMasterIdLst>
    <p:handoutMasterId r:id="rId73"/>
  </p:handoutMasterIdLst>
  <p:sldIdLst>
    <p:sldId id="256" r:id="rId4"/>
    <p:sldId id="543" r:id="rId5"/>
    <p:sldId id="544" r:id="rId6"/>
    <p:sldId id="542" r:id="rId7"/>
    <p:sldId id="404" r:id="rId8"/>
    <p:sldId id="405" r:id="rId9"/>
    <p:sldId id="406" r:id="rId10"/>
    <p:sldId id="407" r:id="rId11"/>
    <p:sldId id="532" r:id="rId12"/>
    <p:sldId id="411" r:id="rId13"/>
    <p:sldId id="412" r:id="rId14"/>
    <p:sldId id="413" r:id="rId15"/>
    <p:sldId id="414" r:id="rId16"/>
    <p:sldId id="417" r:id="rId17"/>
    <p:sldId id="415" r:id="rId18"/>
    <p:sldId id="439" r:id="rId19"/>
    <p:sldId id="440" r:id="rId20"/>
    <p:sldId id="418" r:id="rId21"/>
    <p:sldId id="419" r:id="rId22"/>
    <p:sldId id="420" r:id="rId23"/>
    <p:sldId id="421" r:id="rId24"/>
    <p:sldId id="422" r:id="rId25"/>
    <p:sldId id="423" r:id="rId26"/>
    <p:sldId id="424" r:id="rId27"/>
    <p:sldId id="425" r:id="rId28"/>
    <p:sldId id="426" r:id="rId29"/>
    <p:sldId id="427" r:id="rId30"/>
    <p:sldId id="428" r:id="rId31"/>
    <p:sldId id="429" r:id="rId32"/>
    <p:sldId id="430" r:id="rId33"/>
    <p:sldId id="431" r:id="rId34"/>
    <p:sldId id="432" r:id="rId35"/>
    <p:sldId id="433" r:id="rId36"/>
    <p:sldId id="434" r:id="rId37"/>
    <p:sldId id="435" r:id="rId38"/>
    <p:sldId id="436" r:id="rId39"/>
    <p:sldId id="317" r:id="rId40"/>
    <p:sldId id="318" r:id="rId41"/>
    <p:sldId id="319" r:id="rId42"/>
    <p:sldId id="320" r:id="rId43"/>
    <p:sldId id="321" r:id="rId44"/>
    <p:sldId id="322" r:id="rId45"/>
    <p:sldId id="494" r:id="rId46"/>
    <p:sldId id="503" r:id="rId47"/>
    <p:sldId id="504" r:id="rId48"/>
    <p:sldId id="505" r:id="rId49"/>
    <p:sldId id="506" r:id="rId50"/>
    <p:sldId id="531" r:id="rId51"/>
    <p:sldId id="507" r:id="rId52"/>
    <p:sldId id="508" r:id="rId53"/>
    <p:sldId id="509" r:id="rId54"/>
    <p:sldId id="510" r:id="rId55"/>
    <p:sldId id="511" r:id="rId56"/>
    <p:sldId id="512" r:id="rId57"/>
    <p:sldId id="513" r:id="rId58"/>
    <p:sldId id="514" r:id="rId59"/>
    <p:sldId id="515" r:id="rId60"/>
    <p:sldId id="541" r:id="rId61"/>
    <p:sldId id="516" r:id="rId62"/>
    <p:sldId id="517" r:id="rId63"/>
    <p:sldId id="535" r:id="rId64"/>
    <p:sldId id="518" r:id="rId65"/>
    <p:sldId id="519" r:id="rId66"/>
    <p:sldId id="536" r:id="rId67"/>
    <p:sldId id="538" r:id="rId68"/>
    <p:sldId id="537" r:id="rId69"/>
    <p:sldId id="539" r:id="rId70"/>
    <p:sldId id="408" r:id="rId71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0F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A97C785-1F95-4AA9-B746-A7866404B8CD}" v="416" dt="2023-03-13T15:54:17.34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85" autoAdjust="0"/>
    <p:restoredTop sz="93792" autoAdjust="0"/>
  </p:normalViewPr>
  <p:slideViewPr>
    <p:cSldViewPr snapToGrid="0">
      <p:cViewPr varScale="1">
        <p:scale>
          <a:sx n="53" d="100"/>
          <a:sy n="53" d="100"/>
        </p:scale>
        <p:origin x="144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16" Type="http://schemas.openxmlformats.org/officeDocument/2006/relationships/slide" Target="slides/slide1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openxmlformats.org/officeDocument/2006/relationships/slide" Target="slides/slide63.xml"/><Relationship Id="rId74" Type="http://schemas.openxmlformats.org/officeDocument/2006/relationships/presProps" Target="presProps.xml"/><Relationship Id="rId79" Type="http://schemas.microsoft.com/office/2015/10/relationships/revisionInfo" Target="revisionInfo.xml"/><Relationship Id="rId5" Type="http://schemas.openxmlformats.org/officeDocument/2006/relationships/slide" Target="slides/slide2.xml"/><Relationship Id="rId61" Type="http://schemas.openxmlformats.org/officeDocument/2006/relationships/slide" Target="slides/slide58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77" Type="http://schemas.openxmlformats.org/officeDocument/2006/relationships/tableStyles" Target="tableStyle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slide" Target="slides/slide64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slide" Target="slides/slide67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handoutMaster" Target="handoutMasters/handoutMaster1.xml"/><Relationship Id="rId78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Relationship Id="rId34" Type="http://schemas.openxmlformats.org/officeDocument/2006/relationships/slide" Target="slides/slide31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76" Type="http://schemas.openxmlformats.org/officeDocument/2006/relationships/theme" Target="theme/theme1.xml"/><Relationship Id="rId7" Type="http://schemas.openxmlformats.org/officeDocument/2006/relationships/slide" Target="slides/slide4.xml"/><Relationship Id="rId71" Type="http://schemas.openxmlformats.org/officeDocument/2006/relationships/slide" Target="slides/slide68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7A97C785-1F95-4AA9-B746-A7866404B8CD}"/>
    <pc:docChg chg="undo custSel addSld delSld modSld sldOrd">
      <pc:chgData name="Igor Shinkar" userId="db6eb1b41a9778dd" providerId="LiveId" clId="{7A97C785-1F95-4AA9-B746-A7866404B8CD}" dt="2023-03-13T15:54:17.343" v="1159" actId="6549"/>
      <pc:docMkLst>
        <pc:docMk/>
      </pc:docMkLst>
      <pc:sldChg chg="modSp mod">
        <pc:chgData name="Igor Shinkar" userId="db6eb1b41a9778dd" providerId="LiveId" clId="{7A97C785-1F95-4AA9-B746-A7866404B8CD}" dt="2023-03-05T18:39:19.969" v="1" actId="6549"/>
        <pc:sldMkLst>
          <pc:docMk/>
          <pc:sldMk cId="0" sldId="256"/>
        </pc:sldMkLst>
        <pc:spChg chg="mod">
          <ac:chgData name="Igor Shinkar" userId="db6eb1b41a9778dd" providerId="LiveId" clId="{7A97C785-1F95-4AA9-B746-A7866404B8CD}" dt="2023-03-05T18:39:19.969" v="1" actId="6549"/>
          <ac:spMkLst>
            <pc:docMk/>
            <pc:sldMk cId="0" sldId="256"/>
            <ac:spMk id="2" creationId="{00000000-0000-0000-0000-000000000000}"/>
          </ac:spMkLst>
        </pc:spChg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1018514166" sldId="404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2830790446" sldId="405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2677911721" sldId="406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464357441" sldId="407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1359517275" sldId="411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970220017" sldId="412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2868791979" sldId="413"/>
        </pc:sldMkLst>
      </pc:sldChg>
      <pc:sldChg chg="modSp add modAnim">
        <pc:chgData name="Igor Shinkar" userId="db6eb1b41a9778dd" providerId="LiveId" clId="{7A97C785-1F95-4AA9-B746-A7866404B8CD}" dt="2023-03-10T17:14:04.401" v="1158" actId="6549"/>
        <pc:sldMkLst>
          <pc:docMk/>
          <pc:sldMk cId="2722199207" sldId="414"/>
        </pc:sldMkLst>
        <pc:spChg chg="mod">
          <ac:chgData name="Igor Shinkar" userId="db6eb1b41a9778dd" providerId="LiveId" clId="{7A97C785-1F95-4AA9-B746-A7866404B8CD}" dt="2023-03-10T17:14:04.401" v="1158" actId="6549"/>
          <ac:spMkLst>
            <pc:docMk/>
            <pc:sldMk cId="2722199207" sldId="414"/>
            <ac:spMk id="222" creationId="{00000000-0000-0000-0000-000000000000}"/>
          </ac:spMkLst>
        </pc:spChg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3067645141" sldId="415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520758766" sldId="417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164629698" sldId="418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1557105109" sldId="419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3628379675" sldId="420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3925158971" sldId="421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1846689550" sldId="422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2300195902" sldId="423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1248337328" sldId="424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178818290" sldId="425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360175463" sldId="426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3855301804" sldId="427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1539180235" sldId="428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2920674557" sldId="429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581976103" sldId="430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3497497220" sldId="431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3936535500" sldId="432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4292037074" sldId="433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1439742848" sldId="434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597329171" sldId="435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3504501829" sldId="436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4139502198" sldId="439"/>
        </pc:sldMkLst>
      </pc:sldChg>
      <pc:sldChg chg="add">
        <pc:chgData name="Igor Shinkar" userId="db6eb1b41a9778dd" providerId="LiveId" clId="{7A97C785-1F95-4AA9-B746-A7866404B8CD}" dt="2023-03-05T18:39:48.923" v="3"/>
        <pc:sldMkLst>
          <pc:docMk/>
          <pc:sldMk cId="1406504227" sldId="440"/>
        </pc:sldMkLst>
      </pc:sldChg>
      <pc:sldChg chg="del">
        <pc:chgData name="Igor Shinkar" userId="db6eb1b41a9778dd" providerId="LiveId" clId="{7A97C785-1F95-4AA9-B746-A7866404B8CD}" dt="2023-03-05T18:39:21.828" v="2" actId="47"/>
        <pc:sldMkLst>
          <pc:docMk/>
          <pc:sldMk cId="3475591258" sldId="497"/>
        </pc:sldMkLst>
      </pc:sldChg>
      <pc:sldChg chg="del">
        <pc:chgData name="Igor Shinkar" userId="db6eb1b41a9778dd" providerId="LiveId" clId="{7A97C785-1F95-4AA9-B746-A7866404B8CD}" dt="2023-03-05T18:40:13.148" v="4" actId="47"/>
        <pc:sldMkLst>
          <pc:docMk/>
          <pc:sldMk cId="186468164" sldId="502"/>
        </pc:sldMkLst>
      </pc:sldChg>
      <pc:sldChg chg="modAnim">
        <pc:chgData name="Igor Shinkar" userId="db6eb1b41a9778dd" providerId="LiveId" clId="{7A97C785-1F95-4AA9-B746-A7866404B8CD}" dt="2023-03-10T06:10:13.787" v="611"/>
        <pc:sldMkLst>
          <pc:docMk/>
          <pc:sldMk cId="3493574346" sldId="515"/>
        </pc:sldMkLst>
      </pc:sldChg>
      <pc:sldChg chg="modSp add modAnim">
        <pc:chgData name="Igor Shinkar" userId="db6eb1b41a9778dd" providerId="LiveId" clId="{7A97C785-1F95-4AA9-B746-A7866404B8CD}" dt="2023-03-10T06:10:52.591" v="631" actId="20577"/>
        <pc:sldMkLst>
          <pc:docMk/>
          <pc:sldMk cId="1075978804" sldId="516"/>
        </pc:sldMkLst>
        <pc:spChg chg="mod">
          <ac:chgData name="Igor Shinkar" userId="db6eb1b41a9778dd" providerId="LiveId" clId="{7A97C785-1F95-4AA9-B746-A7866404B8CD}" dt="2023-03-10T06:10:52.591" v="631" actId="20577"/>
          <ac:spMkLst>
            <pc:docMk/>
            <pc:sldMk cId="1075978804" sldId="516"/>
            <ac:spMk id="35842" creationId="{00000000-0000-0000-0000-000000000000}"/>
          </ac:spMkLst>
        </pc:spChg>
      </pc:sldChg>
      <pc:sldChg chg="add modAnim">
        <pc:chgData name="Igor Shinkar" userId="db6eb1b41a9778dd" providerId="LiveId" clId="{7A97C785-1F95-4AA9-B746-A7866404B8CD}" dt="2023-03-10T06:11:24.591" v="634"/>
        <pc:sldMkLst>
          <pc:docMk/>
          <pc:sldMk cId="1271337016" sldId="517"/>
        </pc:sldMkLst>
      </pc:sldChg>
      <pc:sldChg chg="add modAnim">
        <pc:chgData name="Igor Shinkar" userId="db6eb1b41a9778dd" providerId="LiveId" clId="{7A97C785-1F95-4AA9-B746-A7866404B8CD}" dt="2023-03-10T06:11:53.487" v="637"/>
        <pc:sldMkLst>
          <pc:docMk/>
          <pc:sldMk cId="3504271710" sldId="518"/>
        </pc:sldMkLst>
      </pc:sldChg>
      <pc:sldChg chg="add modAnim">
        <pc:chgData name="Igor Shinkar" userId="db6eb1b41a9778dd" providerId="LiveId" clId="{7A97C785-1F95-4AA9-B746-A7866404B8CD}" dt="2023-03-10T06:12:11.342" v="639"/>
        <pc:sldMkLst>
          <pc:docMk/>
          <pc:sldMk cId="2351630619" sldId="519"/>
        </pc:sldMkLst>
      </pc:sldChg>
      <pc:sldChg chg="modSp modAnim">
        <pc:chgData name="Igor Shinkar" userId="db6eb1b41a9778dd" providerId="LiveId" clId="{7A97C785-1F95-4AA9-B746-A7866404B8CD}" dt="2023-03-10T06:08:59.920" v="608" actId="58"/>
        <pc:sldMkLst>
          <pc:docMk/>
          <pc:sldMk cId="2174481240" sldId="531"/>
        </pc:sldMkLst>
        <pc:spChg chg="mod">
          <ac:chgData name="Igor Shinkar" userId="db6eb1b41a9778dd" providerId="LiveId" clId="{7A97C785-1F95-4AA9-B746-A7866404B8CD}" dt="2023-03-10T06:08:59.920" v="608" actId="58"/>
          <ac:spMkLst>
            <pc:docMk/>
            <pc:sldMk cId="2174481240" sldId="531"/>
            <ac:spMk id="25602" creationId="{00000000-0000-0000-0000-000000000000}"/>
          </ac:spMkLst>
        </pc:spChg>
      </pc:sldChg>
      <pc:sldChg chg="modSp add mod">
        <pc:chgData name="Igor Shinkar" userId="db6eb1b41a9778dd" providerId="LiveId" clId="{7A97C785-1F95-4AA9-B746-A7866404B8CD}" dt="2023-03-10T16:44:56.602" v="1142" actId="20577"/>
        <pc:sldMkLst>
          <pc:docMk/>
          <pc:sldMk cId="2868760656" sldId="532"/>
        </pc:sldMkLst>
        <pc:spChg chg="mod">
          <ac:chgData name="Igor Shinkar" userId="db6eb1b41a9778dd" providerId="LiveId" clId="{7A97C785-1F95-4AA9-B746-A7866404B8CD}" dt="2023-03-10T16:44:56.602" v="1142" actId="20577"/>
          <ac:spMkLst>
            <pc:docMk/>
            <pc:sldMk cId="2868760656" sldId="532"/>
            <ac:spMk id="222" creationId="{00000000-0000-0000-0000-000000000000}"/>
          </ac:spMkLst>
        </pc:spChg>
      </pc:sldChg>
      <pc:sldChg chg="add modAnim">
        <pc:chgData name="Igor Shinkar" userId="db6eb1b41a9778dd" providerId="LiveId" clId="{7A97C785-1F95-4AA9-B746-A7866404B8CD}" dt="2023-03-10T06:11:41.526" v="636"/>
        <pc:sldMkLst>
          <pc:docMk/>
          <pc:sldMk cId="592497541" sldId="535"/>
        </pc:sldMkLst>
      </pc:sldChg>
      <pc:sldChg chg="modSp add modAnim">
        <pc:chgData name="Igor Shinkar" userId="db6eb1b41a9778dd" providerId="LiveId" clId="{7A97C785-1F95-4AA9-B746-A7866404B8CD}" dt="2023-03-10T06:12:36.244" v="645"/>
        <pc:sldMkLst>
          <pc:docMk/>
          <pc:sldMk cId="1402729785" sldId="536"/>
        </pc:sldMkLst>
        <pc:spChg chg="mod">
          <ac:chgData name="Igor Shinkar" userId="db6eb1b41a9778dd" providerId="LiveId" clId="{7A97C785-1F95-4AA9-B746-A7866404B8CD}" dt="2023-03-10T06:12:27.928" v="641" actId="20577"/>
          <ac:spMkLst>
            <pc:docMk/>
            <pc:sldMk cId="1402729785" sldId="536"/>
            <ac:spMk id="35842" creationId="{00000000-0000-0000-0000-000000000000}"/>
          </ac:spMkLst>
        </pc:spChg>
      </pc:sldChg>
      <pc:sldChg chg="add modAnim">
        <pc:chgData name="Igor Shinkar" userId="db6eb1b41a9778dd" providerId="LiveId" clId="{7A97C785-1F95-4AA9-B746-A7866404B8CD}" dt="2023-03-10T06:12:53.065" v="649"/>
        <pc:sldMkLst>
          <pc:docMk/>
          <pc:sldMk cId="3901902418" sldId="537"/>
        </pc:sldMkLst>
      </pc:sldChg>
      <pc:sldChg chg="add modAnim">
        <pc:chgData name="Igor Shinkar" userId="db6eb1b41a9778dd" providerId="LiveId" clId="{7A97C785-1F95-4AA9-B746-A7866404B8CD}" dt="2023-03-10T06:12:47.879" v="647"/>
        <pc:sldMkLst>
          <pc:docMk/>
          <pc:sldMk cId="2189462180" sldId="538"/>
        </pc:sldMkLst>
      </pc:sldChg>
      <pc:sldChg chg="modSp add modAnim">
        <pc:chgData name="Igor Shinkar" userId="db6eb1b41a9778dd" providerId="LiveId" clId="{7A97C785-1F95-4AA9-B746-A7866404B8CD}" dt="2023-03-10T06:13:29.715" v="670" actId="20577"/>
        <pc:sldMkLst>
          <pc:docMk/>
          <pc:sldMk cId="3933497776" sldId="539"/>
        </pc:sldMkLst>
        <pc:spChg chg="mod">
          <ac:chgData name="Igor Shinkar" userId="db6eb1b41a9778dd" providerId="LiveId" clId="{7A97C785-1F95-4AA9-B746-A7866404B8CD}" dt="2023-03-10T06:13:29.715" v="670" actId="20577"/>
          <ac:spMkLst>
            <pc:docMk/>
            <pc:sldMk cId="3933497776" sldId="539"/>
            <ac:spMk id="35842" creationId="{00000000-0000-0000-0000-000000000000}"/>
          </ac:spMkLst>
        </pc:spChg>
      </pc:sldChg>
      <pc:sldChg chg="modSp add del mod modAnim">
        <pc:chgData name="Igor Shinkar" userId="db6eb1b41a9778dd" providerId="LiveId" clId="{7A97C785-1F95-4AA9-B746-A7866404B8CD}" dt="2023-03-10T06:11:08.296" v="632" actId="47"/>
        <pc:sldMkLst>
          <pc:docMk/>
          <pc:sldMk cId="992287501" sldId="540"/>
        </pc:sldMkLst>
        <pc:spChg chg="mod">
          <ac:chgData name="Igor Shinkar" userId="db6eb1b41a9778dd" providerId="LiveId" clId="{7A97C785-1F95-4AA9-B746-A7866404B8CD}" dt="2023-03-05T18:42:28.037" v="31" actId="20577"/>
          <ac:spMkLst>
            <pc:docMk/>
            <pc:sldMk cId="992287501" sldId="540"/>
            <ac:spMk id="35841" creationId="{00000000-0000-0000-0000-000000000000}"/>
          </ac:spMkLst>
        </pc:spChg>
        <pc:spChg chg="mod">
          <ac:chgData name="Igor Shinkar" userId="db6eb1b41a9778dd" providerId="LiveId" clId="{7A97C785-1F95-4AA9-B746-A7866404B8CD}" dt="2023-03-10T06:10:27.369" v="618" actId="20577"/>
          <ac:spMkLst>
            <pc:docMk/>
            <pc:sldMk cId="992287501" sldId="540"/>
            <ac:spMk id="35842" creationId="{00000000-0000-0000-0000-000000000000}"/>
          </ac:spMkLst>
        </pc:spChg>
      </pc:sldChg>
      <pc:sldChg chg="modSp add mod modAnim">
        <pc:chgData name="Igor Shinkar" userId="db6eb1b41a9778dd" providerId="LiveId" clId="{7A97C785-1F95-4AA9-B746-A7866404B8CD}" dt="2023-03-05T18:45:55.655" v="348" actId="20577"/>
        <pc:sldMkLst>
          <pc:docMk/>
          <pc:sldMk cId="2274868364" sldId="541"/>
        </pc:sldMkLst>
        <pc:spChg chg="mod">
          <ac:chgData name="Igor Shinkar" userId="db6eb1b41a9778dd" providerId="LiveId" clId="{7A97C785-1F95-4AA9-B746-A7866404B8CD}" dt="2023-03-05T18:45:55.655" v="348" actId="20577"/>
          <ac:spMkLst>
            <pc:docMk/>
            <pc:sldMk cId="2274868364" sldId="541"/>
            <ac:spMk id="35841" creationId="{00000000-0000-0000-0000-000000000000}"/>
          </ac:spMkLst>
        </pc:spChg>
        <pc:spChg chg="mod">
          <ac:chgData name="Igor Shinkar" userId="db6eb1b41a9778dd" providerId="LiveId" clId="{7A97C785-1F95-4AA9-B746-A7866404B8CD}" dt="2023-03-05T18:45:32.352" v="343" actId="20577"/>
          <ac:spMkLst>
            <pc:docMk/>
            <pc:sldMk cId="2274868364" sldId="541"/>
            <ac:spMk id="35842" creationId="{00000000-0000-0000-0000-000000000000}"/>
          </ac:spMkLst>
        </pc:spChg>
      </pc:sldChg>
      <pc:sldChg chg="addSp delSp modSp add mod ord modAnim">
        <pc:chgData name="Igor Shinkar" userId="db6eb1b41a9778dd" providerId="LiveId" clId="{7A97C785-1F95-4AA9-B746-A7866404B8CD}" dt="2023-03-10T06:06:24.038" v="507" actId="1035"/>
        <pc:sldMkLst>
          <pc:docMk/>
          <pc:sldMk cId="2594247940" sldId="542"/>
        </pc:sldMkLst>
        <pc:spChg chg="mod">
          <ac:chgData name="Igor Shinkar" userId="db6eb1b41a9778dd" providerId="LiveId" clId="{7A97C785-1F95-4AA9-B746-A7866404B8CD}" dt="2023-03-10T06:04:32.994" v="485" actId="6549"/>
          <ac:spMkLst>
            <pc:docMk/>
            <pc:sldMk cId="2594247940" sldId="542"/>
            <ac:spMk id="221" creationId="{00000000-0000-0000-0000-000000000000}"/>
          </ac:spMkLst>
        </pc:spChg>
        <pc:spChg chg="mod">
          <ac:chgData name="Igor Shinkar" userId="db6eb1b41a9778dd" providerId="LiveId" clId="{7A97C785-1F95-4AA9-B746-A7866404B8CD}" dt="2023-03-10T06:04:42.567" v="492" actId="20577"/>
          <ac:spMkLst>
            <pc:docMk/>
            <pc:sldMk cId="2594247940" sldId="542"/>
            <ac:spMk id="222" creationId="{00000000-0000-0000-0000-000000000000}"/>
          </ac:spMkLst>
        </pc:spChg>
        <pc:picChg chg="add del mod">
          <ac:chgData name="Igor Shinkar" userId="db6eb1b41a9778dd" providerId="LiveId" clId="{7A97C785-1F95-4AA9-B746-A7866404B8CD}" dt="2023-03-10T06:03:32.827" v="474" actId="478"/>
          <ac:picMkLst>
            <pc:docMk/>
            <pc:sldMk cId="2594247940" sldId="542"/>
            <ac:picMk id="3" creationId="{27C9CECC-BC66-BB85-B4EA-344BC99A6269}"/>
          </ac:picMkLst>
        </pc:picChg>
        <pc:picChg chg="add del mod">
          <ac:chgData name="Igor Shinkar" userId="db6eb1b41a9778dd" providerId="LiveId" clId="{7A97C785-1F95-4AA9-B746-A7866404B8CD}" dt="2023-03-10T06:06:24.038" v="507" actId="1035"/>
          <ac:picMkLst>
            <pc:docMk/>
            <pc:sldMk cId="2594247940" sldId="542"/>
            <ac:picMk id="5" creationId="{C2579BA4-D29D-6399-E741-22C6BB2E0708}"/>
          </ac:picMkLst>
        </pc:picChg>
        <pc:picChg chg="add del mod">
          <ac:chgData name="Igor Shinkar" userId="db6eb1b41a9778dd" providerId="LiveId" clId="{7A97C785-1F95-4AA9-B746-A7866404B8CD}" dt="2023-03-10T06:06:05.516" v="503"/>
          <ac:picMkLst>
            <pc:docMk/>
            <pc:sldMk cId="2594247940" sldId="542"/>
            <ac:picMk id="7" creationId="{528CAF59-5EE2-E4B4-38AB-3817636335AB}"/>
          </ac:picMkLst>
        </pc:picChg>
      </pc:sldChg>
      <pc:sldChg chg="modSp add">
        <pc:chgData name="Igor Shinkar" userId="db6eb1b41a9778dd" providerId="LiveId" clId="{7A97C785-1F95-4AA9-B746-A7866404B8CD}" dt="2023-03-13T15:54:17.343" v="1159" actId="6549"/>
        <pc:sldMkLst>
          <pc:docMk/>
          <pc:sldMk cId="2484873918" sldId="543"/>
        </pc:sldMkLst>
        <pc:spChg chg="mod">
          <ac:chgData name="Igor Shinkar" userId="db6eb1b41a9778dd" providerId="LiveId" clId="{7A97C785-1F95-4AA9-B746-A7866404B8CD}" dt="2023-03-13T15:54:17.343" v="1159" actId="6549"/>
          <ac:spMkLst>
            <pc:docMk/>
            <pc:sldMk cId="2484873918" sldId="543"/>
            <ac:spMk id="222" creationId="{00000000-0000-0000-0000-000000000000}"/>
          </ac:spMkLst>
        </pc:spChg>
      </pc:sldChg>
      <pc:sldChg chg="modSp add mod modAnim">
        <pc:chgData name="Igor Shinkar" userId="db6eb1b41a9778dd" providerId="LiveId" clId="{7A97C785-1F95-4AA9-B746-A7866404B8CD}" dt="2023-03-10T16:28:20.282" v="837" actId="5793"/>
        <pc:sldMkLst>
          <pc:docMk/>
          <pc:sldMk cId="4078987859" sldId="544"/>
        </pc:sldMkLst>
        <pc:spChg chg="mod">
          <ac:chgData name="Igor Shinkar" userId="db6eb1b41a9778dd" providerId="LiveId" clId="{7A97C785-1F95-4AA9-B746-A7866404B8CD}" dt="2023-03-10T16:26:24.131" v="694" actId="20577"/>
          <ac:spMkLst>
            <pc:docMk/>
            <pc:sldMk cId="4078987859" sldId="544"/>
            <ac:spMk id="221" creationId="{00000000-0000-0000-0000-000000000000}"/>
          </ac:spMkLst>
        </pc:spChg>
        <pc:spChg chg="mod">
          <ac:chgData name="Igor Shinkar" userId="db6eb1b41a9778dd" providerId="LiveId" clId="{7A97C785-1F95-4AA9-B746-A7866404B8CD}" dt="2023-03-10T16:28:20.282" v="837" actId="5793"/>
          <ac:spMkLst>
            <pc:docMk/>
            <pc:sldMk cId="4078987859" sldId="544"/>
            <ac:spMk id="222" creationId="{00000000-0000-0000-0000-000000000000}"/>
          </ac:spMkLst>
        </pc:spChg>
      </pc:sldChg>
    </pc:docChg>
  </pc:docChgLst>
  <pc:docChgLst>
    <pc:chgData name="Igor Shinkar" userId="db6eb1b41a9778dd" providerId="LiveId" clId="{E76B103E-EB2F-4C5D-ADA7-1F6DAA01719B}"/>
    <pc:docChg chg="undo custSel addSld delSld modSld">
      <pc:chgData name="Igor Shinkar" userId="db6eb1b41a9778dd" providerId="LiveId" clId="{E76B103E-EB2F-4C5D-ADA7-1F6DAA01719B}" dt="2022-02-08T05:14:52.661" v="958" actId="47"/>
      <pc:docMkLst>
        <pc:docMk/>
      </pc:docMkLst>
      <pc:sldChg chg="addSp modSp modAnim">
        <pc:chgData name="Igor Shinkar" userId="db6eb1b41a9778dd" providerId="LiveId" clId="{E76B103E-EB2F-4C5D-ADA7-1F6DAA01719B}" dt="2022-02-08T01:13:54.450" v="42" actId="1036"/>
        <pc:sldMkLst>
          <pc:docMk/>
          <pc:sldMk cId="852465905" sldId="322"/>
        </pc:sldMkLst>
        <pc:spChg chg="add mod">
          <ac:chgData name="Igor Shinkar" userId="db6eb1b41a9778dd" providerId="LiveId" clId="{E76B103E-EB2F-4C5D-ADA7-1F6DAA01719B}" dt="2022-02-08T01:13:54.450" v="42" actId="1036"/>
          <ac:spMkLst>
            <pc:docMk/>
            <pc:sldMk cId="852465905" sldId="322"/>
            <ac:spMk id="5" creationId="{A7E681D2-F40E-4053-A5B4-FDC447CD4D7F}"/>
          </ac:spMkLst>
        </pc:spChg>
        <pc:spChg chg="mod">
          <ac:chgData name="Igor Shinkar" userId="db6eb1b41a9778dd" providerId="LiveId" clId="{E76B103E-EB2F-4C5D-ADA7-1F6DAA01719B}" dt="2022-02-08T01:13:06.925" v="1" actId="20577"/>
          <ac:spMkLst>
            <pc:docMk/>
            <pc:sldMk cId="852465905" sldId="322"/>
            <ac:spMk id="20482" creationId="{00000000-0000-0000-0000-000000000000}"/>
          </ac:spMkLst>
        </pc:spChg>
      </pc:sldChg>
      <pc:sldChg chg="addSp modSp modAnim">
        <pc:chgData name="Igor Shinkar" userId="db6eb1b41a9778dd" providerId="LiveId" clId="{E76B103E-EB2F-4C5D-ADA7-1F6DAA01719B}" dt="2022-02-08T01:24:35.268" v="94" actId="14100"/>
        <pc:sldMkLst>
          <pc:docMk/>
          <pc:sldMk cId="3752631517" sldId="503"/>
        </pc:sldMkLst>
        <pc:spChg chg="add mod">
          <ac:chgData name="Igor Shinkar" userId="db6eb1b41a9778dd" providerId="LiveId" clId="{E76B103E-EB2F-4C5D-ADA7-1F6DAA01719B}" dt="2022-02-08T01:24:35.268" v="94" actId="14100"/>
          <ac:spMkLst>
            <pc:docMk/>
            <pc:sldMk cId="3752631517" sldId="503"/>
            <ac:spMk id="5" creationId="{2C063073-3554-4A8F-93DA-00D3F877DBB7}"/>
          </ac:spMkLst>
        </pc:spChg>
        <pc:spChg chg="mod">
          <ac:chgData name="Igor Shinkar" userId="db6eb1b41a9778dd" providerId="LiveId" clId="{E76B103E-EB2F-4C5D-ADA7-1F6DAA01719B}" dt="2022-02-08T01:22:58.361" v="47" actId="14100"/>
          <ac:spMkLst>
            <pc:docMk/>
            <pc:sldMk cId="3752631517" sldId="503"/>
            <ac:spMk id="21507" creationId="{00000000-0000-0000-0000-000000000000}"/>
          </ac:spMkLst>
        </pc:spChg>
      </pc:sldChg>
      <pc:sldChg chg="modSp">
        <pc:chgData name="Igor Shinkar" userId="db6eb1b41a9778dd" providerId="LiveId" clId="{E76B103E-EB2F-4C5D-ADA7-1F6DAA01719B}" dt="2022-02-08T01:51:09.924" v="417" actId="20577"/>
        <pc:sldMkLst>
          <pc:docMk/>
          <pc:sldMk cId="1931128155" sldId="505"/>
        </pc:sldMkLst>
        <pc:spChg chg="mod">
          <ac:chgData name="Igor Shinkar" userId="db6eb1b41a9778dd" providerId="LiveId" clId="{E76B103E-EB2F-4C5D-ADA7-1F6DAA01719B}" dt="2022-02-08T01:51:09.924" v="417" actId="20577"/>
          <ac:spMkLst>
            <pc:docMk/>
            <pc:sldMk cId="1931128155" sldId="505"/>
            <ac:spMk id="22530" creationId="{00000000-0000-0000-0000-000000000000}"/>
          </ac:spMkLst>
        </pc:spChg>
      </pc:sldChg>
      <pc:sldChg chg="modSp mod modAnim">
        <pc:chgData name="Igor Shinkar" userId="db6eb1b41a9778dd" providerId="LiveId" clId="{E76B103E-EB2F-4C5D-ADA7-1F6DAA01719B}" dt="2022-02-08T01:45:51.718" v="260" actId="6549"/>
        <pc:sldMkLst>
          <pc:docMk/>
          <pc:sldMk cId="2431066624" sldId="506"/>
        </pc:sldMkLst>
        <pc:spChg chg="mod">
          <ac:chgData name="Igor Shinkar" userId="db6eb1b41a9778dd" providerId="LiveId" clId="{E76B103E-EB2F-4C5D-ADA7-1F6DAA01719B}" dt="2022-02-08T01:45:51.718" v="260" actId="6549"/>
          <ac:spMkLst>
            <pc:docMk/>
            <pc:sldMk cId="2431066624" sldId="506"/>
            <ac:spMk id="25602" creationId="{00000000-0000-0000-0000-000000000000}"/>
          </ac:spMkLst>
        </pc:spChg>
      </pc:sldChg>
      <pc:sldChg chg="modSp modAnim">
        <pc:chgData name="Igor Shinkar" userId="db6eb1b41a9778dd" providerId="LiveId" clId="{E76B103E-EB2F-4C5D-ADA7-1F6DAA01719B}" dt="2022-02-08T02:10:44.792" v="550" actId="6549"/>
        <pc:sldMkLst>
          <pc:docMk/>
          <pc:sldMk cId="545762716" sldId="513"/>
        </pc:sldMkLst>
        <pc:spChg chg="mod">
          <ac:chgData name="Igor Shinkar" userId="db6eb1b41a9778dd" providerId="LiveId" clId="{E76B103E-EB2F-4C5D-ADA7-1F6DAA01719B}" dt="2022-02-08T02:10:44.792" v="550" actId="6549"/>
          <ac:spMkLst>
            <pc:docMk/>
            <pc:sldMk cId="545762716" sldId="513"/>
            <ac:spMk id="28674" creationId="{00000000-0000-0000-0000-000000000000}"/>
          </ac:spMkLst>
        </pc:spChg>
      </pc:sldChg>
      <pc:sldChg chg="modSp mod">
        <pc:chgData name="Igor Shinkar" userId="db6eb1b41a9778dd" providerId="LiveId" clId="{E76B103E-EB2F-4C5D-ADA7-1F6DAA01719B}" dt="2022-02-08T02:16:48.888" v="682" actId="20577"/>
        <pc:sldMkLst>
          <pc:docMk/>
          <pc:sldMk cId="3493574346" sldId="515"/>
        </pc:sldMkLst>
        <pc:spChg chg="mod">
          <ac:chgData name="Igor Shinkar" userId="db6eb1b41a9778dd" providerId="LiveId" clId="{E76B103E-EB2F-4C5D-ADA7-1F6DAA01719B}" dt="2022-02-08T02:16:48.888" v="682" actId="20577"/>
          <ac:spMkLst>
            <pc:docMk/>
            <pc:sldMk cId="3493574346" sldId="515"/>
            <ac:spMk id="35842" creationId="{00000000-0000-0000-0000-000000000000}"/>
          </ac:spMkLst>
        </pc:spChg>
      </pc:sldChg>
      <pc:sldChg chg="del">
        <pc:chgData name="Igor Shinkar" userId="db6eb1b41a9778dd" providerId="LiveId" clId="{E76B103E-EB2F-4C5D-ADA7-1F6DAA01719B}" dt="2022-02-08T05:14:52.661" v="958" actId="47"/>
        <pc:sldMkLst>
          <pc:docMk/>
          <pc:sldMk cId="1075978804" sldId="516"/>
        </pc:sldMkLst>
      </pc:sldChg>
      <pc:sldChg chg="del">
        <pc:chgData name="Igor Shinkar" userId="db6eb1b41a9778dd" providerId="LiveId" clId="{E76B103E-EB2F-4C5D-ADA7-1F6DAA01719B}" dt="2022-02-08T05:14:52.661" v="958" actId="47"/>
        <pc:sldMkLst>
          <pc:docMk/>
          <pc:sldMk cId="1271337016" sldId="517"/>
        </pc:sldMkLst>
      </pc:sldChg>
      <pc:sldChg chg="del">
        <pc:chgData name="Igor Shinkar" userId="db6eb1b41a9778dd" providerId="LiveId" clId="{E76B103E-EB2F-4C5D-ADA7-1F6DAA01719B}" dt="2022-02-08T05:14:52.661" v="958" actId="47"/>
        <pc:sldMkLst>
          <pc:docMk/>
          <pc:sldMk cId="3504271710" sldId="518"/>
        </pc:sldMkLst>
      </pc:sldChg>
      <pc:sldChg chg="del">
        <pc:chgData name="Igor Shinkar" userId="db6eb1b41a9778dd" providerId="LiveId" clId="{E76B103E-EB2F-4C5D-ADA7-1F6DAA01719B}" dt="2022-02-08T05:14:52.661" v="958" actId="47"/>
        <pc:sldMkLst>
          <pc:docMk/>
          <pc:sldMk cId="2351630619" sldId="519"/>
        </pc:sldMkLst>
      </pc:sldChg>
      <pc:sldChg chg="del">
        <pc:chgData name="Igor Shinkar" userId="db6eb1b41a9778dd" providerId="LiveId" clId="{E76B103E-EB2F-4C5D-ADA7-1F6DAA01719B}" dt="2022-02-08T05:14:52.661" v="958" actId="47"/>
        <pc:sldMkLst>
          <pc:docMk/>
          <pc:sldMk cId="1654297623" sldId="520"/>
        </pc:sldMkLst>
      </pc:sldChg>
      <pc:sldChg chg="del">
        <pc:chgData name="Igor Shinkar" userId="db6eb1b41a9778dd" providerId="LiveId" clId="{E76B103E-EB2F-4C5D-ADA7-1F6DAA01719B}" dt="2022-02-08T05:14:52.661" v="958" actId="47"/>
        <pc:sldMkLst>
          <pc:docMk/>
          <pc:sldMk cId="3341080808" sldId="521"/>
        </pc:sldMkLst>
      </pc:sldChg>
      <pc:sldChg chg="del">
        <pc:chgData name="Igor Shinkar" userId="db6eb1b41a9778dd" providerId="LiveId" clId="{E76B103E-EB2F-4C5D-ADA7-1F6DAA01719B}" dt="2022-02-08T05:14:52.661" v="958" actId="47"/>
        <pc:sldMkLst>
          <pc:docMk/>
          <pc:sldMk cId="276742308" sldId="522"/>
        </pc:sldMkLst>
      </pc:sldChg>
      <pc:sldChg chg="del">
        <pc:chgData name="Igor Shinkar" userId="db6eb1b41a9778dd" providerId="LiveId" clId="{E76B103E-EB2F-4C5D-ADA7-1F6DAA01719B}" dt="2022-02-08T05:14:42.739" v="957" actId="47"/>
        <pc:sldMkLst>
          <pc:docMk/>
          <pc:sldMk cId="2234800157" sldId="523"/>
        </pc:sldMkLst>
      </pc:sldChg>
      <pc:sldChg chg="del">
        <pc:chgData name="Igor Shinkar" userId="db6eb1b41a9778dd" providerId="LiveId" clId="{E76B103E-EB2F-4C5D-ADA7-1F6DAA01719B}" dt="2022-02-08T05:14:42.739" v="957" actId="47"/>
        <pc:sldMkLst>
          <pc:docMk/>
          <pc:sldMk cId="3789549674" sldId="524"/>
        </pc:sldMkLst>
      </pc:sldChg>
      <pc:sldChg chg="del">
        <pc:chgData name="Igor Shinkar" userId="db6eb1b41a9778dd" providerId="LiveId" clId="{E76B103E-EB2F-4C5D-ADA7-1F6DAA01719B}" dt="2022-02-08T05:14:40.339" v="956" actId="47"/>
        <pc:sldMkLst>
          <pc:docMk/>
          <pc:sldMk cId="1980572604" sldId="525"/>
        </pc:sldMkLst>
      </pc:sldChg>
      <pc:sldChg chg="del">
        <pc:chgData name="Igor Shinkar" userId="db6eb1b41a9778dd" providerId="LiveId" clId="{E76B103E-EB2F-4C5D-ADA7-1F6DAA01719B}" dt="2022-02-08T05:14:40.339" v="956" actId="47"/>
        <pc:sldMkLst>
          <pc:docMk/>
          <pc:sldMk cId="1008905725" sldId="526"/>
        </pc:sldMkLst>
      </pc:sldChg>
      <pc:sldChg chg="del">
        <pc:chgData name="Igor Shinkar" userId="db6eb1b41a9778dd" providerId="LiveId" clId="{E76B103E-EB2F-4C5D-ADA7-1F6DAA01719B}" dt="2022-02-08T05:14:40.339" v="956" actId="47"/>
        <pc:sldMkLst>
          <pc:docMk/>
          <pc:sldMk cId="1902476098" sldId="527"/>
        </pc:sldMkLst>
      </pc:sldChg>
      <pc:sldChg chg="del">
        <pc:chgData name="Igor Shinkar" userId="db6eb1b41a9778dd" providerId="LiveId" clId="{E76B103E-EB2F-4C5D-ADA7-1F6DAA01719B}" dt="2022-02-08T05:14:40.339" v="956" actId="47"/>
        <pc:sldMkLst>
          <pc:docMk/>
          <pc:sldMk cId="770397675" sldId="528"/>
        </pc:sldMkLst>
      </pc:sldChg>
      <pc:sldChg chg="del">
        <pc:chgData name="Igor Shinkar" userId="db6eb1b41a9778dd" providerId="LiveId" clId="{E76B103E-EB2F-4C5D-ADA7-1F6DAA01719B}" dt="2022-02-08T05:14:40.339" v="956" actId="47"/>
        <pc:sldMkLst>
          <pc:docMk/>
          <pc:sldMk cId="796976967" sldId="529"/>
        </pc:sldMkLst>
      </pc:sldChg>
      <pc:sldChg chg="del">
        <pc:chgData name="Igor Shinkar" userId="db6eb1b41a9778dd" providerId="LiveId" clId="{E76B103E-EB2F-4C5D-ADA7-1F6DAA01719B}" dt="2022-02-08T05:14:40.339" v="956" actId="47"/>
        <pc:sldMkLst>
          <pc:docMk/>
          <pc:sldMk cId="4098564237" sldId="530"/>
        </pc:sldMkLst>
      </pc:sldChg>
      <pc:sldChg chg="modSp add modAnim">
        <pc:chgData name="Igor Shinkar" userId="db6eb1b41a9778dd" providerId="LiveId" clId="{E76B103E-EB2F-4C5D-ADA7-1F6DAA01719B}" dt="2022-02-08T01:50:30.817" v="415" actId="57"/>
        <pc:sldMkLst>
          <pc:docMk/>
          <pc:sldMk cId="2174481240" sldId="531"/>
        </pc:sldMkLst>
        <pc:spChg chg="mod">
          <ac:chgData name="Igor Shinkar" userId="db6eb1b41a9778dd" providerId="LiveId" clId="{E76B103E-EB2F-4C5D-ADA7-1F6DAA01719B}" dt="2022-02-08T01:50:30.817" v="415" actId="57"/>
          <ac:spMkLst>
            <pc:docMk/>
            <pc:sldMk cId="2174481240" sldId="531"/>
            <ac:spMk id="25602" creationId="{00000000-0000-0000-0000-000000000000}"/>
          </ac:spMkLst>
        </pc:spChg>
      </pc:sldChg>
      <pc:sldChg chg="modSp add del mod">
        <pc:chgData name="Igor Shinkar" userId="db6eb1b41a9778dd" providerId="LiveId" clId="{E76B103E-EB2F-4C5D-ADA7-1F6DAA01719B}" dt="2022-02-08T05:14:52.661" v="958" actId="47"/>
        <pc:sldMkLst>
          <pc:docMk/>
          <pc:sldMk cId="2274868364" sldId="532"/>
        </pc:sldMkLst>
        <pc:spChg chg="mod">
          <ac:chgData name="Igor Shinkar" userId="db6eb1b41a9778dd" providerId="LiveId" clId="{E76B103E-EB2F-4C5D-ADA7-1F6DAA01719B}" dt="2022-02-08T02:19:17.243" v="955" actId="20577"/>
          <ac:spMkLst>
            <pc:docMk/>
            <pc:sldMk cId="2274868364" sldId="532"/>
            <ac:spMk id="35842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2071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939925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9798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141293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85266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1597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66867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983515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90133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747305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663173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9521213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5880084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7842228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8453242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1239986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8126127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59273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7530145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7056554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4167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8345606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9446644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67357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4254090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3801548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2047164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552206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5393839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076176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56324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04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9461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7688122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14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674144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2647145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689786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700384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83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3982010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93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3862887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93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6974260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24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784270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24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0597650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0279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309345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34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4372485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45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570943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55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253114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65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6061229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75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7733889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55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2651195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0247529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7307783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4801123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51673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14336648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3338541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9250970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3269628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1977593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7526227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0541456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3675745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2661291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3215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37455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584605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146108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lang="en-US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lang="en-US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849599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002649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93856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647869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573475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4719529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9998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807952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7999122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124704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26552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795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utorialspoint.com/c_standard_library/stdio_h.htm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4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4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4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4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4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4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4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4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4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4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4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6063198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 09</a:t>
            </a: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en-US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Pointers to Functions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95172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Function Pointers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C functions are stored in the memory just as any other data.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we can use pointers to refer to them. [A crazy idea, but why not]</a:t>
            </a:r>
          </a:p>
          <a:p>
            <a:pPr>
              <a:buSzPct val="45000"/>
            </a:pPr>
            <a:r>
              <a:rPr lang="en-US" sz="22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syntax is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foo(char c, int n, char* s) {…}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(*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my_function_ptr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)(char, int, char*);</a:t>
            </a:r>
          </a:p>
          <a:p>
            <a:pPr>
              <a:buSzPct val="45000"/>
            </a:pP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my_function_ptr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foo;</a:t>
            </a:r>
          </a:p>
          <a:p>
            <a:pPr>
              <a:buSzPct val="45000"/>
            </a:pP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my_function_ptr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(‘A’, 10, str);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See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function_pointers.c</a:t>
            </a: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0220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en-US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We did not cover…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87919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What we did not cover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Switch </a:t>
            </a:r>
          </a:p>
          <a:p>
            <a:pPr>
              <a:buSzPct val="45000"/>
            </a:pPr>
            <a:r>
              <a:rPr lang="en-US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Union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similar to struct except that all data fields share the same memory. For example:</a:t>
            </a:r>
          </a:p>
          <a:p>
            <a:pPr>
              <a:buSzPct val="100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union op {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char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op_c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int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op_a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int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op_b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[3];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};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 have the size of 3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ints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If you modify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op_a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it may change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op_c</a:t>
            </a: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br>
              <a:rPr lang="en-US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 I/O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Your lab will have a question about file I/O.</a:t>
            </a:r>
            <a:br>
              <a:rPr lang="en-US"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GOTO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goto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evil.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2199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One last example just for fun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See </a:t>
            </a:r>
            <a:r>
              <a:rPr lang="en-US"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quine.c</a:t>
            </a: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0758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We are done with the syntax of C!!!</a:t>
            </a:r>
            <a:b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l">
              <a:buSzPct val="100000"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*We missed some minor topics, like switch or</a:t>
            </a:r>
            <a:b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useful function (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getc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putc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gets…) and some libraries.</a:t>
            </a:r>
          </a:p>
          <a:p>
            <a:pPr lvl="0" algn="l">
              <a:buSzPct val="100000"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 they are quite straightforward to learn by examples.</a:t>
            </a:r>
          </a:p>
          <a:p>
            <a:pPr lvl="0" algn="l">
              <a:buSzPct val="100000"/>
            </a:pPr>
            <a:r>
              <a:rPr lang="de-DE"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https://www.tutorialspoint.com/c_standard_library/stdio_h.htm</a:t>
            </a:r>
            <a:endParaRPr lang="de-DE" sz="20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l">
              <a:buSzPct val="100000"/>
            </a:pPr>
            <a:endParaRPr lang="de-DE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7645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b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Pseudo-code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95021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Pseudo-code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Starting today we will write (mostly) pseudo-code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High-level description of an algorithm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Essential details needed to implement the algorithm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Language independent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rules for syntax, should be readable by humans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need to worry about types of variables / pointers / memory allocation</a:t>
            </a:r>
          </a:p>
        </p:txBody>
      </p:sp>
    </p:spTree>
    <p:extLst>
      <p:ext uri="{BB962C8B-B14F-4D97-AF65-F5344CB8AC3E}">
        <p14:creationId xmlns:p14="http://schemas.microsoft.com/office/powerpoint/2010/main" val="1406504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br>
              <a:rPr lang="en-US" sz="60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000">
                <a:latin typeface="Arial" panose="020B0604020202020204" pitchFamily="34" charset="0"/>
                <a:cs typeface="Arial" panose="020B0604020202020204" pitchFamily="34" charset="0"/>
              </a:rPr>
              <a:t>Recursion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6296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Recursion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Recursion is a powerful tool for solving certain kinds of problems.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Recursion breaks a problem into smaller sub-problems that are, in some sense, identical to the original.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the solution of the smaller sub-problems to solve the original problem.</a:t>
            </a:r>
          </a:p>
          <a:p>
            <a:pPr>
              <a:buSzPct val="45000"/>
            </a:pPr>
            <a:r>
              <a:rPr lang="en-US" sz="22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Examples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Factorial: Write a function that gets an integer n&gt;=0, and computes n!</a:t>
            </a:r>
          </a:p>
          <a:p>
            <a:pPr algn="ctr"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n! = 1*2*…*(n-1)*n = (n-1)! * n</a:t>
            </a:r>
          </a:p>
          <a:p>
            <a:pPr>
              <a:buSzPct val="45000"/>
            </a:pPr>
            <a:r>
              <a:rPr lang="en-US" sz="22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Fibonacci numbers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Write a function that gets an integer n&gt;=0,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computes Fib(n) defined as follows:</a:t>
            </a:r>
          </a:p>
          <a:p>
            <a:pPr algn="ctr"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Fib(0) = 0, Fib(1) = 1, Fib(n) = Fib(n-1)+Fib(n-2) for n &gt;=2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105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4200" dirty="0">
                <a:latin typeface="Arial" panose="020B0604020202020204" pitchFamily="34" charset="0"/>
                <a:cs typeface="Arial" panose="020B0604020202020204" pitchFamily="34" charset="0"/>
              </a:rPr>
              <a:t>Lab exam –</a:t>
            </a:r>
            <a:r>
              <a:rPr lang="en-US" sz="4200" dirty="0">
                <a:latin typeface="Arial" panose="020B0604020202020204" pitchFamily="34" charset="0"/>
                <a:cs typeface="Arial" panose="020B0604020202020204" pitchFamily="34" charset="0"/>
              </a:rPr>
              <a:t> March 20-22</a:t>
            </a:r>
            <a:endParaRPr sz="42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85750" indent="-285750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50 minutes during </a:t>
            </a:r>
            <a:r>
              <a:rPr lang="en-US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lab time. No switching sections (Wednesday is not the easiest/hardest)</a:t>
            </a:r>
          </a:p>
          <a:p>
            <a:pPr marL="285750" indent="-285750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i="1" u="sng" dirty="0">
                <a:latin typeface="Arial" panose="020B0604020202020204" pitchFamily="34" charset="0"/>
                <a:cs typeface="Arial" panose="020B0604020202020204" pitchFamily="34" charset="0"/>
              </a:rPr>
              <a:t>Material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: everything we did until March 16 (including March 16)</a:t>
            </a:r>
          </a:p>
          <a:p>
            <a:pPr marL="285750" indent="-285750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u="sng" dirty="0">
                <a:latin typeface="Arial" panose="020B0604020202020204" pitchFamily="34" charset="0"/>
                <a:cs typeface="Arial" panose="020B0604020202020204" pitchFamily="34" charset="0"/>
              </a:rPr>
              <a:t>Practice problems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: See lab exams from last year, practice problems on piazza,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leetcode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3 coding questions (very little time to do anything complicated)</a:t>
            </a:r>
          </a:p>
          <a:p>
            <a:pPr marL="285750" indent="-285750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Same format as the assignments: you get signatures of functions and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some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test cases, and need to implement the functions</a:t>
            </a:r>
          </a:p>
          <a:p>
            <a:pPr marL="285750" indent="-285750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Submit the solutions to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coursys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You must be in CSIL. Cannot do it from home</a:t>
            </a:r>
          </a:p>
          <a:p>
            <a:pPr marL="285750" indent="-285750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You may use internet (but it might be more distracting than helpful)</a:t>
            </a:r>
          </a:p>
          <a:p>
            <a:pPr marL="285750" indent="-285750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Use your laptop or the CSIL machine.</a:t>
            </a:r>
          </a:p>
          <a:p>
            <a:pPr marL="285750" indent="-285750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You may use any environment/editor you want [VS code, repl, vim, notepad]</a:t>
            </a:r>
          </a:p>
          <a:p>
            <a:pPr marL="285750" indent="-285750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Make sure your code compiles with the provided makefile in CSIL</a:t>
            </a:r>
          </a:p>
          <a:p>
            <a:pPr marL="285750" indent="-285750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de-DE" sz="1600">
                <a:latin typeface="Arial" panose="020B0604020202020204" pitchFamily="34" charset="0"/>
                <a:cs typeface="Arial" panose="020B0604020202020204" pitchFamily="34" charset="0"/>
              </a:rPr>
              <a:t>&gt;&gt; 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make</a:t>
            </a:r>
            <a:b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&gt;&gt; ./run_test</a:t>
            </a:r>
          </a:p>
          <a:p>
            <a:pPr>
              <a:lnSpc>
                <a:spcPct val="100000"/>
              </a:lnSpc>
              <a:spcAft>
                <a:spcPts val="800"/>
              </a:spcAft>
            </a:pP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873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Recursion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Write a function that gets n and computes n!</a:t>
            </a:r>
          </a:p>
          <a:p>
            <a:pPr marL="555625" indent="-555625">
              <a:buSzPct val="45000"/>
              <a:buFont typeface="Wingdings" panose="05000000000000000000" pitchFamily="2" charset="2"/>
              <a:buChar char="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 long factorial(unsigned int n) {</a:t>
            </a:r>
            <a:b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long long result = 1;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 int i = 1; i &lt;= n ; i++)</a:t>
            </a:r>
            <a:b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result = result*i;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return result;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alt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lang="en-US" altLang="en-US" sz="20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8379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Recursion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Write a function that gets n and computes n!</a:t>
            </a:r>
          </a:p>
          <a:p>
            <a:pPr marL="555625" indent="-555625">
              <a:buSzPct val="45000"/>
              <a:buFont typeface="Wingdings" panose="05000000000000000000" pitchFamily="2" charset="2"/>
              <a:buChar char="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 long factorial_rec(unsigned int n) {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if (n &lt;= 1)</a:t>
            </a:r>
            <a:b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return 1;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return n*factorial_rec(n-1);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alt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lang="en-US" altLang="en-US" sz="20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5158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Recursion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Write a function that computes the Fibonacci sequence: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	Fib(0) = 0, Fib(1) = 1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	Fib(N) = Fib(N-1) + Fib(N-2)		for  N &gt;=2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	Fib = (0,1,1,2,3,5,8,13,21..)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Write a recursive implementation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Write an iterative implementation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Comment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when implementing in C use </a:t>
            </a:r>
            <a:r>
              <a:rPr lang="en-US" altLang="en-US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long </a:t>
            </a:r>
            <a:r>
              <a:rPr lang="en-US" altLang="en-US" sz="20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long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(not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See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fib.c</a:t>
            </a: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Ex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Compute fib(n) in linear time (fast) using not more than 4 (5-6?) variables.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689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Fun fact about Fibonacci numbers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Fib(n) has a closed formula.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If you take linear algebra/discrete math, you should learn how to derive the closed formula.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Fact: ((1-√5)/2)</a:t>
            </a:r>
            <a:r>
              <a:rPr lang="en-US" alt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n 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/ √5 &lt; 0.2 for all n&gt;=2.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So computing only the first term suffices to compute Fib(n)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5984" y="2438717"/>
            <a:ext cx="489585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195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Fun fact about Fibonacci numbers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Fib(n) has a closed formula.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Fib(n)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If n &lt;=1 return n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Otherwise</a:t>
            </a:r>
          </a:p>
          <a:p>
            <a:pPr marL="1028700" lvl="1" indent="-342900"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Let a=(1+√5)/2</a:t>
            </a:r>
          </a:p>
          <a:p>
            <a:pPr marL="1028700" lvl="1" indent="-342900"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Compute B = a</a:t>
            </a:r>
            <a:r>
              <a:rPr lang="en-US" alt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  <a:p>
            <a:pPr marL="1028700" lvl="1" indent="-342900"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Return rounding(B/√5)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Try it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Compare Fib(n) to this algorithm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5984" y="2438717"/>
            <a:ext cx="489585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337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Computing a</a:t>
            </a:r>
            <a:r>
              <a:rPr lang="en-US" sz="3800" baseline="300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a real , n integer, </a:t>
            </a: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the goal is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to compute a</a:t>
            </a:r>
            <a:r>
              <a:rPr lang="en-US" alt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Naïve algorithm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run a for loop for n iterations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b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A more sophisticated algorithm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runs in only O(log(n)) iterations.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Example to compute 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a</a:t>
            </a:r>
            <a:r>
              <a:rPr lang="en-US" alt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Given a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Compute a</a:t>
            </a:r>
            <a:r>
              <a:rPr lang="en-US" alt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= a*a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Compute a</a:t>
            </a:r>
            <a:r>
              <a:rPr lang="en-US" alt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= a</a:t>
            </a:r>
            <a:r>
              <a:rPr lang="en-US" alt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*a</a:t>
            </a:r>
            <a:r>
              <a:rPr lang="en-US" alt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Output: a</a:t>
            </a:r>
            <a:r>
              <a:rPr lang="en-US" alt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= a</a:t>
            </a:r>
            <a:r>
              <a:rPr lang="en-US" alt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*a</a:t>
            </a:r>
            <a:r>
              <a:rPr lang="en-US" alt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*a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Conclusion: we used only 4 operations to compute a</a:t>
            </a:r>
            <a:r>
              <a:rPr lang="en-US" alt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78818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b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Merge sort</a:t>
            </a:r>
            <a:b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1754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Merge sort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Merge sort: sorting algorithm: gets an array of numbers, and sorts it.</a:t>
            </a:r>
          </a:p>
          <a:p>
            <a:pPr marL="457200" indent="-457200">
              <a:buSzPct val="100000"/>
              <a:buFont typeface="+mj-lt"/>
              <a:buAutoNum type="arabicPeriod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Merge sort: Given an array of length n</a:t>
            </a:r>
          </a:p>
          <a:p>
            <a:pPr marL="457200" indent="-457200">
              <a:buSzPct val="100000"/>
              <a:buFont typeface="+mj-lt"/>
              <a:buAutoNum type="arabicPeriod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Sort the first n/2 elements</a:t>
            </a:r>
          </a:p>
          <a:p>
            <a:pPr marL="457200" indent="-457200">
              <a:buSzPct val="100000"/>
              <a:buFont typeface="+mj-lt"/>
              <a:buAutoNum type="arabicPeriod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Sort the last n/2 elements</a:t>
            </a:r>
          </a:p>
          <a:p>
            <a:pPr marL="457200" indent="-457200">
              <a:buSzPct val="100000"/>
              <a:buFont typeface="+mj-lt"/>
              <a:buAutoNum type="arabicPeriod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Merge the two sorted halves</a:t>
            </a:r>
          </a:p>
        </p:txBody>
      </p:sp>
    </p:spTree>
    <p:extLst>
      <p:ext uri="{BB962C8B-B14F-4D97-AF65-F5344CB8AC3E}">
        <p14:creationId xmlns:p14="http://schemas.microsoft.com/office/powerpoint/2010/main" val="3855301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Merge sort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Input: [4, 1, 8, 7, 10, 3]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- sort the left half:  		[1, 4, 8, 7, 10, 3]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- sort the right half		[1, 4, 8, 3, 7, 10 ]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- merge the two halves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	Merge 3:	[1, 4, 3, 8, 7, 10 ] 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[1, 3, 4, 8, 7, 10 ]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	Merge 7: 	[1, 3, 4, 7, 8, 10 ]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	Merge 10:	[1, 3, 4, 7, 8, 10 ]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	DONE!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AutoShape 4"/>
          <p:cNvCxnSpPr>
            <a:cxnSpLocks noChangeShapeType="1"/>
            <a:stCxn id="5" idx="1"/>
            <a:endCxn id="7" idx="0"/>
          </p:cNvCxnSpPr>
          <p:nvPr/>
        </p:nvCxnSpPr>
        <p:spPr bwMode="auto">
          <a:xfrm rot="10800000" flipV="1">
            <a:off x="2351930" y="1624013"/>
            <a:ext cx="4821983" cy="849844"/>
          </a:xfrm>
          <a:prstGeom prst="bentConnector2">
            <a:avLst/>
          </a:prstGeom>
          <a:noFill/>
          <a:ln w="6480" cap="flat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7173912" y="1195388"/>
            <a:ext cx="2306638" cy="85725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>
                <a:latin typeface="Calibri" panose="020F0502020204030204" pitchFamily="34" charset="0"/>
              </a:rPr>
              <a:t>Using recursion</a:t>
            </a:r>
          </a:p>
        </p:txBody>
      </p:sp>
      <p:cxnSp>
        <p:nvCxnSpPr>
          <p:cNvPr id="6" name="AutoShape 6"/>
          <p:cNvCxnSpPr>
            <a:cxnSpLocks noChangeShapeType="1"/>
            <a:stCxn id="5" idx="2"/>
            <a:endCxn id="8" idx="3"/>
          </p:cNvCxnSpPr>
          <p:nvPr/>
        </p:nvCxnSpPr>
        <p:spPr bwMode="auto">
          <a:xfrm rot="5400000">
            <a:off x="5364618" y="184863"/>
            <a:ext cx="1094839" cy="4830389"/>
          </a:xfrm>
          <a:prstGeom prst="bentConnector2">
            <a:avLst/>
          </a:prstGeom>
          <a:noFill/>
          <a:ln w="6480" cap="flat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7" name="Rounded Rectangle 6"/>
          <p:cNvSpPr/>
          <p:nvPr/>
        </p:nvSpPr>
        <p:spPr bwMode="auto">
          <a:xfrm>
            <a:off x="1234990" y="2473857"/>
            <a:ext cx="2233877" cy="38100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1262965" y="2956977"/>
            <a:ext cx="2233877" cy="38100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3355848" y="5642714"/>
            <a:ext cx="3381836" cy="921715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dirty="0">
                <a:latin typeface="Calibri" panose="020F0502020204030204" pitchFamily="34" charset="0"/>
              </a:rPr>
              <a:t>This is an inefficient implementation of the merge part</a:t>
            </a:r>
          </a:p>
        </p:txBody>
      </p:sp>
    </p:spTree>
    <p:extLst>
      <p:ext uri="{BB962C8B-B14F-4D97-AF65-F5344CB8AC3E}">
        <p14:creationId xmlns:p14="http://schemas.microsoft.com/office/powerpoint/2010/main" val="1539180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/>
            <a:b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6000" dirty="0">
                <a:latin typeface="Arial" panose="020B0604020202020204" pitchFamily="34" charset="0"/>
                <a:cs typeface="Arial" panose="020B0604020202020204" pitchFamily="34" charset="0"/>
              </a:rPr>
              <a:t>Space Filling algorithm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0674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4200" dirty="0">
                <a:latin typeface="Arial" panose="020B0604020202020204" pitchFamily="34" charset="0"/>
                <a:cs typeface="Arial" panose="020B0604020202020204" pitchFamily="34" charset="0"/>
              </a:rPr>
              <a:t>Assignment 3</a:t>
            </a:r>
            <a:r>
              <a:rPr lang="en-US" sz="4200" dirty="0">
                <a:latin typeface="Arial" panose="020B0604020202020204" pitchFamily="34" charset="0"/>
                <a:cs typeface="Arial" panose="020B0604020202020204" pitchFamily="34" charset="0"/>
              </a:rPr>
              <a:t> - March 26</a:t>
            </a:r>
            <a:endParaRPr sz="42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You need to submit three files to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Coursys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assignment3.c,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set_t.c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set_t.h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Please make sure it compiles in CSIL with the provided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makefile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&gt;&gt; make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&gt;&gt; ./test_assignment3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800"/>
              </a:spcAft>
            </a:pPr>
            <a:r>
              <a:rPr 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Topics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Structs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Function pointers – we’ll cover them today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One problem on recursion</a:t>
            </a:r>
          </a:p>
          <a:p>
            <a:pPr>
              <a:spcAft>
                <a:spcPts val="800"/>
              </a:spcAft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8987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Space Filling algorithm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Given a picture, we want to color a specified bounded area.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Also known as flood fill algorithm or boundary fill algorithm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Example in paint.</a:t>
            </a:r>
          </a:p>
        </p:txBody>
      </p:sp>
    </p:spTree>
    <p:extLst>
      <p:ext uri="{BB962C8B-B14F-4D97-AF65-F5344CB8AC3E}">
        <p14:creationId xmlns:p14="http://schemas.microsoft.com/office/powerpoint/2010/main" val="581976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/>
            <a:endParaRPr lang="en-US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Measuring performance of algorithms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749722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Measuring performance of algorithms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How can we measure the running time of an algorithm?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Empirical Timing: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Run the code on a real machine with various inputs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Plot the graph of runtime vs size of input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Counting Operations: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Count the number of operations as a function of the input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Assume for simplicity that all elementary operations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run in 1 time unit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Actual performance depends on more than just the algorithm.</a:t>
            </a:r>
          </a:p>
        </p:txBody>
      </p:sp>
    </p:spTree>
    <p:extLst>
      <p:ext uri="{BB962C8B-B14F-4D97-AF65-F5344CB8AC3E}">
        <p14:creationId xmlns:p14="http://schemas.microsoft.com/office/powerpoint/2010/main" val="3936535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Measuring performance of algorithms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Actual performance depends on more than just the algorithm.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CPU speed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Operating system / configurations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Amount of memory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Other programs running at the same time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Hardware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Implementation of the algorithm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More…</a:t>
            </a:r>
          </a:p>
        </p:txBody>
      </p:sp>
    </p:spTree>
    <p:extLst>
      <p:ext uri="{BB962C8B-B14F-4D97-AF65-F5344CB8AC3E}">
        <p14:creationId xmlns:p14="http://schemas.microsoft.com/office/powerpoint/2010/main" val="4292037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Checking duplicates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bool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check_duplicates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arr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n) {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= 0, j;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bool found = false;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while (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&lt; n &amp;&amp; !found)    {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  j = 0;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  while (j &lt;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&amp;&amp; !found)    {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            	if (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arr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] ==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arr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[j]) {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			found = true;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  		}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  		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j++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  }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 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++;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return found;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If n doubles, the running time is roughly multiplied by 4:: 2(2n)</a:t>
            </a:r>
            <a:r>
              <a:rPr lang="en-US" alt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+… = 8n</a:t>
            </a:r>
            <a:r>
              <a:rPr lang="en-US" alt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cxnSp>
        <p:nvCxnSpPr>
          <p:cNvPr id="4" name="AutoShape 4"/>
          <p:cNvCxnSpPr>
            <a:cxnSpLocks noChangeShapeType="1"/>
            <a:stCxn id="5" idx="1"/>
            <a:endCxn id="10" idx="0"/>
          </p:cNvCxnSpPr>
          <p:nvPr/>
        </p:nvCxnSpPr>
        <p:spPr bwMode="auto">
          <a:xfrm rot="10800000" flipV="1">
            <a:off x="5147850" y="1553368"/>
            <a:ext cx="1673638" cy="471871"/>
          </a:xfrm>
          <a:prstGeom prst="bentConnector2">
            <a:avLst/>
          </a:prstGeom>
          <a:noFill/>
          <a:ln w="6480" cap="flat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6821488" y="1157288"/>
            <a:ext cx="2414587" cy="79216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>
                <a:latin typeface="Calibri" panose="020F0502020204030204" pitchFamily="34" charset="0"/>
              </a:rPr>
              <a:t>Length of the input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950000" y="3097801"/>
            <a:ext cx="2871788" cy="4572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 dirty="0">
                <a:latin typeface="Calibri" panose="020F0502020204030204" pitchFamily="34" charset="0"/>
              </a:rPr>
              <a:t>Outer loop: 4*n ops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4694239" y="4022725"/>
            <a:ext cx="3017837" cy="731838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 dirty="0">
                <a:latin typeface="Calibri" panose="020F0502020204030204" pitchFamily="34" charset="0"/>
              </a:rPr>
              <a:t>Inner loop: 4*</a:t>
            </a:r>
            <a:r>
              <a:rPr lang="en-US" altLang="en-US" sz="2200" dirty="0" err="1">
                <a:latin typeface="Calibri" panose="020F0502020204030204" pitchFamily="34" charset="0"/>
              </a:rPr>
              <a:t>i</a:t>
            </a:r>
            <a:r>
              <a:rPr lang="en-US" altLang="en-US" sz="2200" dirty="0">
                <a:latin typeface="Calibri" panose="020F0502020204030204" pitchFamily="34" charset="0"/>
              </a:rPr>
              <a:t> ops</a:t>
            </a:r>
            <a:br>
              <a:rPr lang="en-US" altLang="en-US" sz="2200" dirty="0">
                <a:latin typeface="Calibri" panose="020F0502020204030204" pitchFamily="34" charset="0"/>
              </a:rPr>
            </a:br>
            <a:r>
              <a:rPr lang="en-US" altLang="en-US" sz="2200" dirty="0">
                <a:latin typeface="Calibri" panose="020F0502020204030204" pitchFamily="34" charset="0"/>
              </a:rPr>
              <a:t>for each </a:t>
            </a:r>
            <a:r>
              <a:rPr lang="en-US" altLang="en-US" sz="2200" dirty="0" err="1">
                <a:latin typeface="Calibri" panose="020F0502020204030204" pitchFamily="34" charset="0"/>
              </a:rPr>
              <a:t>i</a:t>
            </a:r>
            <a:r>
              <a:rPr lang="en-US" altLang="en-US" sz="2200" dirty="0">
                <a:latin typeface="Calibri" panose="020F0502020204030204" pitchFamily="34" charset="0"/>
              </a:rPr>
              <a:t>=0...n-1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565525" y="4873625"/>
            <a:ext cx="6218238" cy="1709738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cs typeface="Arial" panose="020B0604020202020204" pitchFamily="34" charset="0"/>
              </a:rPr>
              <a:t>Outside loop: 3</a:t>
            </a:r>
            <a:br>
              <a:rPr lang="en-US" altLang="en-US" sz="2000" dirty="0">
                <a:cs typeface="Arial" panose="020B0604020202020204" pitchFamily="34" charset="0"/>
              </a:rPr>
            </a:br>
            <a:r>
              <a:rPr lang="en-US" altLang="en-US" sz="2000" dirty="0">
                <a:cs typeface="Arial" panose="020B0604020202020204" pitchFamily="34" charset="0"/>
              </a:rPr>
              <a:t>Outer loop: 4n</a:t>
            </a:r>
            <a:br>
              <a:rPr lang="en-US" altLang="en-US" sz="2000" dirty="0">
                <a:cs typeface="Arial" panose="020B0604020202020204" pitchFamily="34" charset="0"/>
              </a:rPr>
            </a:br>
            <a:r>
              <a:rPr lang="en-US" altLang="en-US" sz="2000" dirty="0">
                <a:cs typeface="Arial" panose="020B0604020202020204" pitchFamily="34" charset="0"/>
              </a:rPr>
              <a:t>Inner loop = 4*1 + 4*2 + 4*3+ … + 4*(n-1) ≅ 2n</a:t>
            </a:r>
            <a:r>
              <a:rPr lang="en-US" altLang="en-US" sz="2000" baseline="33000" dirty="0">
                <a:cs typeface="Arial" panose="020B0604020202020204" pitchFamily="34" charset="0"/>
              </a:rPr>
              <a:t>2 </a:t>
            </a:r>
            <a:r>
              <a:rPr lang="en-US" altLang="en-US" sz="2000" dirty="0">
                <a:cs typeface="Arial" panose="020B0604020202020204" pitchFamily="34" charset="0"/>
              </a:rPr>
              <a:t>-2n</a:t>
            </a:r>
            <a:endParaRPr lang="en-US" altLang="en-US" sz="2000" baseline="33000" dirty="0">
              <a:cs typeface="Arial" panose="020B0604020202020204" pitchFamily="34" charset="0"/>
            </a:endParaRPr>
          </a:p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baseline="33000" dirty="0">
                <a:cs typeface="Arial" panose="020B0604020202020204" pitchFamily="34" charset="0"/>
              </a:rPr>
              <a:t>--------------------------------------------</a:t>
            </a:r>
          </a:p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cs typeface="Arial" panose="020B0604020202020204" pitchFamily="34" charset="0"/>
              </a:rPr>
              <a:t>Total: ≅ 2n</a:t>
            </a:r>
            <a:r>
              <a:rPr lang="en-US" altLang="en-US" sz="2000" baseline="33000" dirty="0">
                <a:cs typeface="Arial" panose="020B0604020202020204" pitchFamily="34" charset="0"/>
              </a:rPr>
              <a:t>2  </a:t>
            </a:r>
            <a:r>
              <a:rPr lang="en-US" altLang="en-US" sz="2000" dirty="0">
                <a:cs typeface="Arial" panose="020B0604020202020204" pitchFamily="34" charset="0"/>
              </a:rPr>
              <a:t>(I’m ignoring 2n + 3)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4840288" y="2521539"/>
            <a:ext cx="2871788" cy="4572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 dirty="0">
                <a:latin typeface="Calibri" panose="020F0502020204030204" pitchFamily="34" charset="0"/>
              </a:rPr>
              <a:t>Outside the loop: 3 ops</a:t>
            </a:r>
          </a:p>
        </p:txBody>
      </p:sp>
      <p:sp>
        <p:nvSpPr>
          <p:cNvPr id="10" name="Rounded Rectangle 9"/>
          <p:cNvSpPr/>
          <p:nvPr/>
        </p:nvSpPr>
        <p:spPr bwMode="auto">
          <a:xfrm>
            <a:off x="4829127" y="2025240"/>
            <a:ext cx="637446" cy="342833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39742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Two examples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Write a function with the following guarantees: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An array of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ints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of length n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Output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Returns 0 if all entries are distinct. Returns 1 otherwise.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Write a function with the following guarantees: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An array of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ints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of length n.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Promise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The array contains all but one number among {0...n}.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Output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Returns the missing number.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What is the running time of each algorithm on inputs of length n?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7329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Three more examples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Summation:</a:t>
            </a:r>
            <a:b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Two numbers each of length n</a:t>
            </a:r>
            <a:b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Outputs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The sum of the two numbers</a:t>
            </a: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endParaRPr lang="de-DE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Multiplication:</a:t>
            </a:r>
            <a:b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Two numbers each of length n</a:t>
            </a:r>
            <a:b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Outputs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The product of the two numbers</a:t>
            </a: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endParaRPr lang="de-DE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Decomposing a number into primes</a:t>
            </a:r>
            <a:b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A number N of length n that is a product of two primes</a:t>
            </a:r>
            <a:b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Outputs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find primes p,q such that N = p*q</a:t>
            </a: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Question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Suppose the basic operations are on one digit at a time.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How many operations are required to solve each of the problems?</a:t>
            </a: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endParaRPr lang="de-DE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4501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/>
              <a:t>Big-O notation</a:t>
            </a:r>
          </a:p>
        </p:txBody>
      </p:sp>
    </p:spTree>
    <p:extLst>
      <p:ext uri="{BB962C8B-B14F-4D97-AF65-F5344CB8AC3E}">
        <p14:creationId xmlns:p14="http://schemas.microsoft.com/office/powerpoint/2010/main" val="27182901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We will use the Big-O notation to express the </a:t>
            </a:r>
            <a:r>
              <a:rPr lang="de-DE" altLang="en-US" sz="2200" i="1" u="sng" dirty="0"/>
              <a:t>time complexity</a:t>
            </a:r>
            <a:r>
              <a:rPr lang="de-DE" altLang="en-US" sz="2200" dirty="0"/>
              <a:t> (running time) of algorithms.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Denote by f(N) the running time of a program for inputs of size N.</a:t>
            </a:r>
            <a:br>
              <a:rPr lang="de-DE" altLang="en-US" sz="2200" dirty="0"/>
            </a:br>
            <a:r>
              <a:rPr lang="de-DE" altLang="en-US" sz="2200" dirty="0"/>
              <a:t>Examples: 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rgbClr val="000066"/>
                </a:solidFill>
              </a:rPr>
              <a:t>	</a:t>
            </a:r>
            <a:r>
              <a:rPr lang="de-DE" altLang="en-US" sz="2200" i="1" dirty="0">
                <a:solidFill>
                  <a:srgbClr val="000066"/>
                </a:solidFill>
              </a:rPr>
              <a:t>f(N)  = 1.5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+ 3</a:t>
            </a:r>
            <a:br>
              <a:rPr lang="de-DE" altLang="en-US" sz="2200" i="1" dirty="0">
                <a:solidFill>
                  <a:srgbClr val="000066"/>
                </a:solidFill>
              </a:rPr>
            </a:br>
            <a:r>
              <a:rPr lang="de-DE" altLang="en-US" sz="2200" i="1" dirty="0">
                <a:solidFill>
                  <a:srgbClr val="000066"/>
                </a:solidFill>
              </a:rPr>
              <a:t>	f(N)  = 2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4</a:t>
            </a:r>
            <a:r>
              <a:rPr lang="de-DE" altLang="en-US" sz="2200" i="1" dirty="0">
                <a:solidFill>
                  <a:srgbClr val="000066"/>
                </a:solidFill>
              </a:rPr>
              <a:t> + 10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+ 900 log(N) + 3000</a:t>
            </a:r>
            <a:br>
              <a:rPr lang="de-DE" altLang="en-US" sz="2200" i="1" dirty="0">
                <a:solidFill>
                  <a:srgbClr val="000066"/>
                </a:solidFill>
              </a:rPr>
            </a:br>
            <a:r>
              <a:rPr lang="de-DE" altLang="en-US" sz="2200" i="1" dirty="0">
                <a:solidFill>
                  <a:srgbClr val="000066"/>
                </a:solidFill>
              </a:rPr>
              <a:t>	f(N) = </a:t>
            </a:r>
            <a:r>
              <a:rPr lang="en-US" altLang="en-US" sz="2200" i="1" dirty="0">
                <a:solidFill>
                  <a:srgbClr val="000066"/>
                </a:solidFill>
              </a:rPr>
              <a:t>2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 – 100 </a:t>
            </a:r>
            <a:r>
              <a:rPr lang="de-DE" altLang="en-US" sz="2200" i="1" dirty="0">
                <a:solidFill>
                  <a:schemeClr val="tx1"/>
                </a:solidFill>
              </a:rPr>
              <a:t>(for N&gt;10)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The </a:t>
            </a:r>
            <a:r>
              <a:rPr lang="de-DE" altLang="en-US" sz="2200" u="sng" dirty="0"/>
              <a:t>big-O notation </a:t>
            </a:r>
            <a:r>
              <a:rPr lang="de-DE" altLang="en-US" sz="2200" dirty="0"/>
              <a:t>will be the term</a:t>
            </a:r>
            <a:br>
              <a:rPr lang="de-DE" altLang="en-US" sz="2200" dirty="0"/>
            </a:br>
            <a:r>
              <a:rPr lang="de-DE" altLang="en-US" sz="2200" dirty="0"/>
              <a:t>that </a:t>
            </a:r>
            <a:r>
              <a:rPr lang="de-DE" altLang="en-US" sz="2200" u="sng" dirty="0"/>
              <a:t>increases the fastest</a:t>
            </a:r>
            <a:r>
              <a:rPr lang="de-DE" altLang="en-US" sz="2200" dirty="0"/>
              <a:t> for large inputs.</a:t>
            </a:r>
          </a:p>
          <a:p>
            <a:pPr marL="646113" indent="-525463">
              <a:lnSpc>
                <a:spcPct val="95000"/>
              </a:lnSpc>
              <a:buClrTx/>
              <a:buSzPct val="45000"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Example: if </a:t>
            </a:r>
            <a:r>
              <a:rPr lang="de-DE" altLang="en-US" sz="2200" i="1" dirty="0">
                <a:solidFill>
                  <a:srgbClr val="000066"/>
                </a:solidFill>
              </a:rPr>
              <a:t>f(N)  = 2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4</a:t>
            </a:r>
            <a:r>
              <a:rPr lang="de-DE" altLang="en-US" sz="2200" i="1" dirty="0">
                <a:solidFill>
                  <a:srgbClr val="000066"/>
                </a:solidFill>
              </a:rPr>
              <a:t> + 10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+ 900 log(N) + 3</a:t>
            </a:r>
            <a:br>
              <a:rPr lang="de-DE" altLang="en-US" sz="2200" dirty="0">
                <a:solidFill>
                  <a:srgbClr val="000066"/>
                </a:solidFill>
              </a:rPr>
            </a:br>
            <a:r>
              <a:rPr lang="de-DE" altLang="en-US" sz="2200" dirty="0"/>
              <a:t>we will say that the </a:t>
            </a:r>
            <a:r>
              <a:rPr lang="de-DE" altLang="en-US" sz="2200" i="1" u="sng" dirty="0"/>
              <a:t>time complexity</a:t>
            </a:r>
            <a:r>
              <a:rPr lang="de-DE" altLang="en-US" sz="2200" dirty="0"/>
              <a:t> is </a:t>
            </a:r>
            <a:r>
              <a:rPr lang="de-DE" altLang="en-US" sz="2200" i="1" dirty="0">
                <a:solidFill>
                  <a:srgbClr val="000066"/>
                </a:solidFill>
              </a:rPr>
              <a:t>O(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4</a:t>
            </a:r>
            <a:r>
              <a:rPr lang="de-DE" altLang="en-US" sz="2200" i="1" dirty="0">
                <a:solidFill>
                  <a:srgbClr val="000066"/>
                </a:solidFill>
              </a:rPr>
              <a:t>)</a:t>
            </a:r>
            <a:r>
              <a:rPr lang="de-DE" altLang="en-US" sz="2200" dirty="0"/>
              <a:t>.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6583363" y="4324350"/>
            <a:ext cx="3292475" cy="134461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 Unicode MS" panose="020B0604020202020204" pitchFamily="34" charset="-128"/>
              </a:rPr>
              <a:t>We are ignoring:</a:t>
            </a:r>
            <a:b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 Unicode MS" panose="020B0604020202020204" pitchFamily="34" charset="-128"/>
              </a:rPr>
            </a:b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 Unicode MS" panose="020B0604020202020204" pitchFamily="34" charset="-128"/>
              </a:rPr>
              <a:t>1) low order terms</a:t>
            </a:r>
            <a:b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 Unicode MS" panose="020B0604020202020204" pitchFamily="34" charset="-128"/>
              </a:rPr>
            </a:b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 Unicode MS" panose="020B0604020202020204" pitchFamily="34" charset="-128"/>
              </a:rPr>
              <a:t>2) multiplicative constants</a:t>
            </a:r>
          </a:p>
        </p:txBody>
      </p:sp>
    </p:spTree>
    <p:extLst>
      <p:ext uri="{BB962C8B-B14F-4D97-AF65-F5344CB8AC3E}">
        <p14:creationId xmlns:p14="http://schemas.microsoft.com/office/powerpoint/2010/main" val="36800700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Q: Why are we ignoring low order terms?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A: Because they become negligible as </a:t>
            </a:r>
            <a:r>
              <a:rPr lang="de-DE" altLang="en-US" sz="2200" dirty="0">
                <a:solidFill>
                  <a:srgbClr val="000066"/>
                </a:solidFill>
              </a:rPr>
              <a:t>N</a:t>
            </a:r>
            <a:r>
              <a:rPr lang="de-DE" altLang="en-US" sz="2200" dirty="0"/>
              <a:t> grows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/>
              <a:t>Example</a:t>
            </a:r>
            <a:r>
              <a:rPr lang="de-DE" altLang="en-US" sz="2200" dirty="0"/>
              <a:t>: </a:t>
            </a:r>
            <a:r>
              <a:rPr lang="de-DE" altLang="en-US" sz="2200" i="1" dirty="0">
                <a:solidFill>
                  <a:srgbClr val="000066"/>
                </a:solidFill>
              </a:rPr>
              <a:t>f(N) =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4</a:t>
            </a:r>
            <a:r>
              <a:rPr lang="de-DE" altLang="en-US" sz="2200" i="1" dirty="0">
                <a:solidFill>
                  <a:srgbClr val="000066"/>
                </a:solidFill>
              </a:rPr>
              <a:t> + 100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> + 9000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N</a:t>
            </a:r>
          </a:p>
          <a:p>
            <a:pPr marL="644525" indent="-527050">
              <a:lnSpc>
                <a:spcPct val="95000"/>
              </a:lnSpc>
              <a:buClrTx/>
              <a:buSzPct val="45000"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>
              <a:solidFill>
                <a:srgbClr val="000066"/>
              </a:solidFill>
            </a:endParaRPr>
          </a:p>
        </p:txBody>
      </p:sp>
      <p:graphicFrame>
        <p:nvGraphicFramePr>
          <p:cNvPr id="23555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493095"/>
              </p:ext>
            </p:extLst>
          </p:nvPr>
        </p:nvGraphicFramePr>
        <p:xfrm>
          <a:off x="1551781" y="3409181"/>
          <a:ext cx="6797675" cy="3496504"/>
        </p:xfrm>
        <a:graphic>
          <a:graphicData uri="http://schemas.openxmlformats.org/drawingml/2006/table">
            <a:tbl>
              <a:tblPr/>
              <a:tblGrid>
                <a:gridCol w="1323975">
                  <a:extLst>
                    <a:ext uri="{9D8B030D-6E8A-4147-A177-3AD203B41FA5}">
                      <a16:colId xmlns:a16="http://schemas.microsoft.com/office/drawing/2014/main" val="1711434926"/>
                    </a:ext>
                  </a:extLst>
                </a:gridCol>
                <a:gridCol w="1365250">
                  <a:extLst>
                    <a:ext uri="{9D8B030D-6E8A-4147-A177-3AD203B41FA5}">
                      <a16:colId xmlns:a16="http://schemas.microsoft.com/office/drawing/2014/main" val="537012309"/>
                    </a:ext>
                  </a:extLst>
                </a:gridCol>
                <a:gridCol w="1346200">
                  <a:extLst>
                    <a:ext uri="{9D8B030D-6E8A-4147-A177-3AD203B41FA5}">
                      <a16:colId xmlns:a16="http://schemas.microsoft.com/office/drawing/2014/main" val="3579728159"/>
                    </a:ext>
                  </a:extLst>
                </a:gridCol>
                <a:gridCol w="1238250">
                  <a:extLst>
                    <a:ext uri="{9D8B030D-6E8A-4147-A177-3AD203B41FA5}">
                      <a16:colId xmlns:a16="http://schemas.microsoft.com/office/drawing/2014/main" val="2317958176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1445135142"/>
                    </a:ext>
                  </a:extLst>
                </a:gridCol>
              </a:tblGrid>
              <a:tr h="708346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5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0000" marR="90000" marT="602568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de-DE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</a:t>
                      </a: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de-DE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100</a:t>
                      </a: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3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de-DE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9000</a:t>
                      </a:r>
                      <a:r>
                        <a:rPr kumimoji="0" lang="en-U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</a:t>
                      </a:r>
                      <a:r>
                        <a:rPr kumimoji="0" lang="en-US" altLang="en-US" sz="2200" b="0" i="0" u="none" strike="noStrike" cap="none" normalizeH="0" baseline="3300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2</a:t>
                      </a:r>
                      <a:r>
                        <a:rPr kumimoji="0" lang="de-DE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 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de-DE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7728134"/>
                  </a:ext>
                </a:extLst>
              </a:tr>
              <a:tr h="755650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 = 100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4*10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9*10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7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100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8667828"/>
                  </a:ext>
                </a:extLst>
              </a:tr>
              <a:tr h="755650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 = 10</a:t>
                      </a:r>
                      <a:r>
                        <a:rPr kumimoji="0" lang="en-US" altLang="en-US" sz="2200" b="0" i="0" u="none" strike="noStrike" cap="none" normalizeH="0" baseline="33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4*10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32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26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9*10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19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5190620"/>
                  </a:ext>
                </a:extLst>
              </a:tr>
              <a:tr h="0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 = 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12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4*10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3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38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9*10</a:t>
                      </a:r>
                      <a:r>
                        <a:rPr kumimoji="0" lang="en-US" altLang="en-US" sz="2200" b="0" i="0" u="none" strike="noStrike" cap="none" normalizeH="0" baseline="33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27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12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730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18823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endParaRPr sz="42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indent="-342900"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Abbotsford Centre </a:t>
            </a:r>
          </a:p>
          <a:p>
            <a:pPr marL="342900" indent="-3429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Apr 28, 7:00 PM</a:t>
            </a:r>
          </a:p>
          <a:p>
            <a:pPr>
              <a:spcAft>
                <a:spcPts val="800"/>
              </a:spcAft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2579BA4-D29D-6399-E741-22C6BB2E07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925" y="773201"/>
            <a:ext cx="9400765" cy="2446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247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Q: Why are we ignoring multiplicative constants?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A: Because if we buy a computer that runs twice as fast, then the running time decreases accordingly.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But it will not change the </a:t>
            </a:r>
            <a:r>
              <a:rPr lang="de-DE" altLang="en-US" sz="2200" b="1" u="sng" dirty="0"/>
              <a:t>order of magnitude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b="1" u="sng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In practice constants do matter!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In theory we ignore them.</a:t>
            </a:r>
          </a:p>
          <a:p>
            <a:pPr marL="117475" indent="0">
              <a:lnSpc>
                <a:spcPct val="95000"/>
              </a:lnSpc>
              <a:buClrTx/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b="1" u="sng" dirty="0"/>
          </a:p>
        </p:txBody>
      </p:sp>
    </p:spTree>
    <p:extLst>
      <p:ext uri="{BB962C8B-B14F-4D97-AF65-F5344CB8AC3E}">
        <p14:creationId xmlns:p14="http://schemas.microsoft.com/office/powerpoint/2010/main" val="32129194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Definition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Let </a:t>
            </a:r>
            <a:r>
              <a:rPr lang="de-DE" altLang="en-US" sz="2200" i="1" dirty="0">
                <a:solidFill>
                  <a:srgbClr val="002060"/>
                </a:solidFill>
              </a:rPr>
              <a:t>f(N)</a:t>
            </a:r>
            <a:r>
              <a:rPr lang="de-DE" altLang="en-US" sz="2200" dirty="0">
                <a:solidFill>
                  <a:srgbClr val="002060"/>
                </a:solidFill>
              </a:rPr>
              <a:t> </a:t>
            </a:r>
            <a:r>
              <a:rPr lang="de-DE" altLang="en-US" sz="2200" dirty="0"/>
              <a:t>and </a:t>
            </a:r>
            <a:r>
              <a:rPr lang="de-DE" altLang="en-US" sz="2200" i="1" dirty="0">
                <a:solidFill>
                  <a:srgbClr val="002060"/>
                </a:solidFill>
              </a:rPr>
              <a:t>g(N)</a:t>
            </a:r>
            <a:r>
              <a:rPr lang="de-DE" altLang="en-US" sz="2200" dirty="0"/>
              <a:t> be two functions on positive integers.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A naive attempt:</a:t>
            </a:r>
            <a:br>
              <a:rPr lang="de-DE" altLang="en-US" sz="2200" dirty="0"/>
            </a:br>
            <a:r>
              <a:rPr lang="de-DE" altLang="en-US" sz="2200" u="sng" dirty="0"/>
              <a:t>Wrong definition</a:t>
            </a:r>
            <a:r>
              <a:rPr lang="de-DE" altLang="en-US" sz="2200" dirty="0"/>
              <a:t>: f = O(g) if f(N) &lt;= g(N) for all N.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	Example: f(N) = 2N, g(N) = N.</a:t>
            </a:r>
            <a:br>
              <a:rPr lang="de-DE" altLang="en-US" sz="2200" dirty="0"/>
            </a:br>
            <a:r>
              <a:rPr lang="de-DE" altLang="en-US" sz="2200" dirty="0"/>
              <a:t>	Then, we want f = O(g), but it is not true that f(N) &lt;= g(N) for all N.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/>
              <a:t>Wrong definition2</a:t>
            </a:r>
            <a:r>
              <a:rPr lang="de-DE" altLang="en-US" sz="2200" dirty="0"/>
              <a:t>: f = O(g) if f(N) &lt;= 2g(N) for all N.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	Example: f(N) = 3N, g(N) = N.</a:t>
            </a:r>
            <a:br>
              <a:rPr lang="de-DE" altLang="en-US" sz="2200" dirty="0"/>
            </a:br>
            <a:r>
              <a:rPr lang="de-DE" altLang="en-US" sz="2200" dirty="0"/>
              <a:t>	Then, we want f = O(g), but it is not true that f(N) &lt;= g(N) for all N.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	</a:t>
            </a:r>
            <a:r>
              <a:rPr lang="de-DE" altLang="en-US" sz="2200" u="sng" dirty="0"/>
              <a:t>Correct definition</a:t>
            </a:r>
            <a:r>
              <a:rPr lang="de-DE" altLang="en-US" sz="2200" dirty="0"/>
              <a:t>: We say that </a:t>
            </a:r>
            <a:r>
              <a:rPr lang="de-DE" altLang="en-US" sz="2200" i="1" dirty="0">
                <a:solidFill>
                  <a:srgbClr val="002060"/>
                </a:solidFill>
              </a:rPr>
              <a:t>f = O(g)</a:t>
            </a:r>
            <a:r>
              <a:rPr lang="de-DE" altLang="en-US" sz="2200" dirty="0"/>
              <a:t> if</a:t>
            </a:r>
            <a:br>
              <a:rPr lang="de-DE" altLang="en-US" sz="2200" dirty="0"/>
            </a:br>
            <a:r>
              <a:rPr lang="de-DE" altLang="en-US" sz="2200" dirty="0"/>
              <a:t>	there exists a large	enough constant </a:t>
            </a:r>
            <a:r>
              <a:rPr lang="de-DE" altLang="en-US" sz="2200" dirty="0">
                <a:solidFill>
                  <a:srgbClr val="C00000"/>
                </a:solidFill>
              </a:rPr>
              <a:t>C</a:t>
            </a:r>
            <a:r>
              <a:rPr lang="de-DE" altLang="en-US" sz="2200" dirty="0"/>
              <a:t> (e.g. </a:t>
            </a:r>
            <a:r>
              <a:rPr lang="de-DE" altLang="en-US" sz="2200" i="1" dirty="0">
                <a:solidFill>
                  <a:srgbClr val="C00000"/>
                </a:solidFill>
              </a:rPr>
              <a:t>C = 1000</a:t>
            </a:r>
            <a:r>
              <a:rPr lang="de-DE" altLang="en-US" sz="2200" dirty="0"/>
              <a:t>)</a:t>
            </a:r>
            <a:br>
              <a:rPr lang="de-DE" altLang="en-US" sz="2200" dirty="0"/>
            </a:br>
            <a:r>
              <a:rPr lang="de-DE" altLang="en-US" sz="2200" dirty="0"/>
              <a:t>	such that </a:t>
            </a:r>
            <a:r>
              <a:rPr lang="de-DE" altLang="en-US" sz="2200" i="1" dirty="0">
                <a:solidFill>
                  <a:srgbClr val="002060"/>
                </a:solidFill>
              </a:rPr>
              <a:t>f(N) &lt;= C*g(N) </a:t>
            </a:r>
            <a:r>
              <a:rPr lang="de-DE" altLang="en-US" sz="2200" dirty="0"/>
              <a:t>for all N.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2525712" y="2332037"/>
            <a:ext cx="7050088" cy="6096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/>
            </a:pP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f = O(g) will mean that f is “essentially smaller“ than g.</a:t>
            </a:r>
          </a:p>
        </p:txBody>
      </p:sp>
    </p:spTree>
    <p:extLst>
      <p:ext uri="{BB962C8B-B14F-4D97-AF65-F5344CB8AC3E}">
        <p14:creationId xmlns:p14="http://schemas.microsoft.com/office/powerpoint/2010/main" val="23820129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Definition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b="1" u="sng" dirty="0"/>
              <a:t>Formally</a:t>
            </a:r>
            <a:r>
              <a:rPr lang="de-DE" altLang="en-US" sz="2200" dirty="0"/>
              <a:t>: Let </a:t>
            </a:r>
            <a:r>
              <a:rPr lang="de-DE" altLang="en-US" sz="2200" i="1" dirty="0">
                <a:solidFill>
                  <a:srgbClr val="002060"/>
                </a:solidFill>
              </a:rPr>
              <a:t>f(N)</a:t>
            </a:r>
            <a:r>
              <a:rPr lang="de-DE" altLang="en-US" sz="2200" dirty="0">
                <a:solidFill>
                  <a:srgbClr val="002060"/>
                </a:solidFill>
              </a:rPr>
              <a:t> </a:t>
            </a:r>
            <a:r>
              <a:rPr lang="de-DE" altLang="en-US" sz="2200" dirty="0"/>
              <a:t>and </a:t>
            </a:r>
            <a:r>
              <a:rPr lang="de-DE" altLang="en-US" sz="2200" i="1" dirty="0">
                <a:solidFill>
                  <a:srgbClr val="002060"/>
                </a:solidFill>
              </a:rPr>
              <a:t>g(N)</a:t>
            </a:r>
            <a:r>
              <a:rPr lang="de-DE" altLang="en-US" sz="2200" dirty="0"/>
              <a:t> be two functions on positive integers.</a:t>
            </a:r>
            <a:br>
              <a:rPr lang="de-DE" altLang="en-US" sz="2200" dirty="0"/>
            </a:b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	We say that </a:t>
            </a:r>
            <a:r>
              <a:rPr lang="de-DE" altLang="en-US" sz="2200" i="1" dirty="0">
                <a:solidFill>
                  <a:srgbClr val="002060"/>
                </a:solidFill>
              </a:rPr>
              <a:t>f = O(g)</a:t>
            </a:r>
            <a:r>
              <a:rPr lang="de-DE" altLang="en-US" sz="2200" dirty="0"/>
              <a:t> if there exists a large enough constant </a:t>
            </a:r>
            <a:r>
              <a:rPr lang="de-DE" altLang="en-US" sz="2200" dirty="0">
                <a:solidFill>
                  <a:srgbClr val="C00000"/>
                </a:solidFill>
              </a:rPr>
              <a:t>C</a:t>
            </a:r>
            <a:r>
              <a:rPr lang="de-DE" altLang="en-US" sz="2200" dirty="0"/>
              <a:t> 	(e.g. </a:t>
            </a:r>
            <a:r>
              <a:rPr lang="de-DE" altLang="en-US" sz="2200" i="1" dirty="0">
                <a:solidFill>
                  <a:srgbClr val="C00000"/>
                </a:solidFill>
              </a:rPr>
              <a:t>C = 1000</a:t>
            </a:r>
            <a:r>
              <a:rPr lang="de-DE" altLang="en-US" sz="2200" dirty="0"/>
              <a:t>) such that </a:t>
            </a:r>
            <a:r>
              <a:rPr lang="de-DE" altLang="en-US" sz="2200" i="1" dirty="0">
                <a:solidFill>
                  <a:srgbClr val="002060"/>
                </a:solidFill>
              </a:rPr>
              <a:t>f(N) &lt;= C*g(N)</a:t>
            </a:r>
            <a:r>
              <a:rPr lang="de-DE" altLang="en-US" sz="2200" dirty="0"/>
              <a:t> for </a:t>
            </a:r>
            <a:r>
              <a:rPr lang="de-DE" altLang="en-US" sz="2200" u="sng" dirty="0"/>
              <a:t>all sufficiently large N</a:t>
            </a:r>
            <a:r>
              <a:rPr lang="de-DE" altLang="en-US" sz="2200" dirty="0"/>
              <a:t>.</a:t>
            </a:r>
          </a:p>
          <a:p>
            <a:pPr marL="109537" indent="0">
              <a:lnSpc>
                <a:spcPct val="95000"/>
              </a:lnSpc>
              <a:buClrTx/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9537" indent="0">
              <a:lnSpc>
                <a:spcPct val="95000"/>
              </a:lnSpc>
              <a:buClrTx/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u="sng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u="sng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/>
              <a:t>Example</a:t>
            </a:r>
            <a:r>
              <a:rPr lang="de-DE" altLang="en-US" sz="2200" dirty="0"/>
              <a:t>: 	</a:t>
            </a:r>
            <a:r>
              <a:rPr lang="de-DE" altLang="en-US" sz="2200" i="1" dirty="0">
                <a:solidFill>
                  <a:srgbClr val="000066"/>
                </a:solidFill>
              </a:rPr>
              <a:t>f(N)  = 1.5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+ 3.</a:t>
            </a:r>
            <a:r>
              <a:rPr lang="de-DE" altLang="en-US" sz="2200" i="1" dirty="0">
                <a:solidFill>
                  <a:schemeClr val="tx1"/>
                </a:solidFill>
              </a:rPr>
              <a:t> Want to show f = O(N</a:t>
            </a:r>
            <a:r>
              <a:rPr lang="de-DE" altLang="en-US" sz="2200" i="1" baseline="30000" dirty="0">
                <a:solidFill>
                  <a:schemeClr val="tx1"/>
                </a:solidFill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</a:rPr>
              <a:t>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Let 	</a:t>
            </a:r>
            <a:r>
              <a:rPr lang="de-DE" altLang="en-US" sz="2200" b="1" i="1" dirty="0">
                <a:solidFill>
                  <a:srgbClr val="C00000"/>
                </a:solidFill>
              </a:rPr>
              <a:t>C=8.5</a:t>
            </a:r>
            <a:r>
              <a:rPr lang="de-DE" altLang="en-US" sz="2200" i="1" dirty="0">
                <a:solidFill>
                  <a:srgbClr val="000066"/>
                </a:solidFill>
              </a:rPr>
              <a:t>. Then f(N) = 1.5N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+4N+3&lt;=1.5N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+4N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+3N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2 </a:t>
            </a:r>
            <a:r>
              <a:rPr lang="de-DE" altLang="en-US" sz="2200" i="1" dirty="0">
                <a:solidFill>
                  <a:srgbClr val="000066"/>
                </a:solidFill>
              </a:rPr>
              <a:t>= 8.5N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= </a:t>
            </a:r>
            <a:r>
              <a:rPr lang="de-DE" altLang="en-US" sz="2200" i="1" dirty="0">
                <a:solidFill>
                  <a:srgbClr val="C00000"/>
                </a:solidFill>
              </a:rPr>
              <a:t>C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0000" dirty="0">
                <a:solidFill>
                  <a:srgbClr val="000066"/>
                </a:solidFill>
              </a:rPr>
              <a:t>2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Therefore </a:t>
            </a:r>
            <a:r>
              <a:rPr lang="en-US" altLang="en-US" sz="2200" i="1" dirty="0">
                <a:solidFill>
                  <a:srgbClr val="000066"/>
                </a:solidFill>
                <a:sym typeface="Wingdings" panose="05000000000000000000" pitchFamily="2" charset="2"/>
              </a:rPr>
              <a:t>f = O(N</a:t>
            </a:r>
            <a:r>
              <a:rPr lang="en-US" altLang="en-US" sz="2200" i="1" baseline="30000" dirty="0">
                <a:solidFill>
                  <a:srgbClr val="000066"/>
                </a:solidFill>
                <a:sym typeface="Wingdings" panose="05000000000000000000" pitchFamily="2" charset="2"/>
              </a:rPr>
              <a:t>2</a:t>
            </a:r>
            <a:r>
              <a:rPr lang="en-US" altLang="en-US" sz="2200" i="1" dirty="0">
                <a:solidFill>
                  <a:srgbClr val="000066"/>
                </a:solidFill>
                <a:sym typeface="Wingdings" panose="05000000000000000000" pitchFamily="2" charset="2"/>
              </a:rPr>
              <a:t>)</a:t>
            </a:r>
            <a:endParaRPr lang="de-DE" altLang="en-US" sz="2200" i="1" baseline="30000" dirty="0">
              <a:solidFill>
                <a:srgbClr val="000066"/>
              </a:solidFill>
            </a:endParaRP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382711" y="3475037"/>
            <a:ext cx="6687401" cy="109696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/>
            </a:pP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f = O(g) if there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C&gt;0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(e.g.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 = 1000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)</a:t>
            </a:r>
            <a:b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</a:b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		such that f(N)/g(N) &lt;=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for all N large enough.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A7E681D2-F40E-4053-A5B4-FDC447CD4D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82710" y="4474929"/>
            <a:ext cx="6687401" cy="788446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/>
            </a:pP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f = O(g) if  </a:t>
            </a:r>
            <a:r>
              <a:rPr lang="de-DE" altLang="en-US" sz="2200" i="1" dirty="0">
                <a:solidFill>
                  <a:srgbClr val="002060"/>
                </a:solidFill>
              </a:rPr>
              <a:t>limsup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N-&gt;infty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f(N)/g(N) &lt; infinity.</a:t>
            </a:r>
          </a:p>
        </p:txBody>
      </p:sp>
    </p:spTree>
    <p:extLst>
      <p:ext uri="{BB962C8B-B14F-4D97-AF65-F5344CB8AC3E}">
        <p14:creationId xmlns:p14="http://schemas.microsoft.com/office/powerpoint/2010/main" val="8524659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  <p:bldP spid="5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b="1" u="sng" dirty="0"/>
              <a:t>Formally</a:t>
            </a:r>
            <a:r>
              <a:rPr lang="de-DE" altLang="en-US" sz="2200" dirty="0"/>
              <a:t>: Let </a:t>
            </a:r>
            <a:r>
              <a:rPr lang="de-DE" altLang="en-US" sz="2200" i="1" dirty="0">
                <a:solidFill>
                  <a:srgbClr val="002060"/>
                </a:solidFill>
              </a:rPr>
              <a:t>f(N)</a:t>
            </a:r>
            <a:r>
              <a:rPr lang="de-DE" altLang="en-US" sz="2200" dirty="0">
                <a:solidFill>
                  <a:srgbClr val="002060"/>
                </a:solidFill>
              </a:rPr>
              <a:t> </a:t>
            </a:r>
            <a:r>
              <a:rPr lang="de-DE" altLang="en-US" sz="2200" dirty="0"/>
              <a:t>and </a:t>
            </a:r>
            <a:r>
              <a:rPr lang="de-DE" altLang="en-US" sz="2200" i="1" dirty="0">
                <a:solidFill>
                  <a:srgbClr val="002060"/>
                </a:solidFill>
              </a:rPr>
              <a:t>g(N)</a:t>
            </a:r>
            <a:r>
              <a:rPr lang="de-DE" altLang="en-US" sz="2200" dirty="0"/>
              <a:t> be two functions on positive integers.</a:t>
            </a:r>
            <a:br>
              <a:rPr lang="de-DE" altLang="en-US" sz="2200" dirty="0"/>
            </a:b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	We say that </a:t>
            </a:r>
            <a:r>
              <a:rPr lang="de-DE" altLang="en-US" sz="2200" i="1" dirty="0">
                <a:solidFill>
                  <a:srgbClr val="002060"/>
                </a:solidFill>
              </a:rPr>
              <a:t>f = O(g)</a:t>
            </a:r>
            <a:r>
              <a:rPr lang="de-DE" altLang="en-US" sz="2200" dirty="0"/>
              <a:t> if there exists a large enough constant </a:t>
            </a:r>
            <a:r>
              <a:rPr lang="de-DE" altLang="en-US" sz="2200" dirty="0">
                <a:solidFill>
                  <a:srgbClr val="C00000"/>
                </a:solidFill>
              </a:rPr>
              <a:t>C</a:t>
            </a:r>
            <a:r>
              <a:rPr lang="de-DE" altLang="en-US" sz="2200" dirty="0"/>
              <a:t> 	(e.g. </a:t>
            </a:r>
            <a:r>
              <a:rPr lang="de-DE" altLang="en-US" sz="2200" i="1" dirty="0">
                <a:solidFill>
                  <a:srgbClr val="C00000"/>
                </a:solidFill>
              </a:rPr>
              <a:t>C = 1000</a:t>
            </a:r>
            <a:r>
              <a:rPr lang="de-DE" altLang="en-US" sz="2200" dirty="0"/>
              <a:t>) such that </a:t>
            </a:r>
            <a:r>
              <a:rPr lang="de-DE" altLang="en-US" sz="2200" i="1" dirty="0">
                <a:solidFill>
                  <a:srgbClr val="002060"/>
                </a:solidFill>
              </a:rPr>
              <a:t>f(N) &lt;= C*g(N)</a:t>
            </a:r>
            <a:r>
              <a:rPr lang="de-DE" altLang="en-US" sz="2200" dirty="0"/>
              <a:t> for </a:t>
            </a:r>
            <a:r>
              <a:rPr lang="de-DE" altLang="en-US" sz="2200" u="sng" dirty="0"/>
              <a:t>all sufficiently large N</a:t>
            </a:r>
            <a:r>
              <a:rPr lang="de-DE" altLang="en-US" sz="2200" dirty="0"/>
              <a:t>.</a:t>
            </a:r>
          </a:p>
          <a:p>
            <a:pPr marL="109537" indent="0">
              <a:lnSpc>
                <a:spcPct val="95000"/>
              </a:lnSpc>
              <a:buClrTx/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9537" indent="0">
              <a:lnSpc>
                <a:spcPct val="95000"/>
              </a:lnSpc>
              <a:buClrTx/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br>
              <a:rPr lang="de-DE" altLang="en-US" sz="2200" u="sng" dirty="0"/>
            </a:br>
            <a:r>
              <a:rPr lang="de-DE" altLang="en-US" sz="2200" u="sng" dirty="0"/>
              <a:t>Example</a:t>
            </a:r>
            <a:r>
              <a:rPr lang="de-DE" altLang="en-US" sz="2200" dirty="0"/>
              <a:t>: 	</a:t>
            </a:r>
            <a:r>
              <a:rPr lang="de-DE" altLang="en-US" sz="2200" i="1" dirty="0">
                <a:solidFill>
                  <a:srgbClr val="000066"/>
                </a:solidFill>
              </a:rPr>
              <a:t>f(N)  = 1.5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+ 3.</a:t>
            </a:r>
            <a:r>
              <a:rPr lang="de-DE" altLang="en-US" sz="2200" i="1" dirty="0">
                <a:solidFill>
                  <a:schemeClr val="tx1"/>
                </a:solidFill>
              </a:rPr>
              <a:t> 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Then</a:t>
            </a:r>
            <a:br>
              <a:rPr lang="de-DE" altLang="en-US" sz="2200" dirty="0">
                <a:solidFill>
                  <a:srgbClr val="000066"/>
                </a:solidFill>
              </a:rPr>
            </a:br>
            <a:r>
              <a:rPr lang="de-DE" altLang="en-US" sz="2200" dirty="0">
                <a:solidFill>
                  <a:srgbClr val="000066"/>
                </a:solidFill>
              </a:rPr>
              <a:t>		</a:t>
            </a:r>
            <a:r>
              <a:rPr lang="de-DE" altLang="en-US" sz="2200" i="1" dirty="0">
                <a:solidFill>
                  <a:srgbClr val="000066"/>
                </a:solidFill>
              </a:rPr>
              <a:t>f = O(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TRUE		</a:t>
            </a:r>
            <a:r>
              <a:rPr lang="de-DE" altLang="en-US" sz="2200" i="1" dirty="0">
                <a:solidFill>
                  <a:srgbClr val="000066"/>
                </a:solidFill>
              </a:rPr>
              <a:t>	f = O(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FALSE	</a:t>
            </a:r>
            <a:br>
              <a:rPr lang="de-DE" altLang="en-US" sz="2200" i="1" dirty="0">
                <a:solidFill>
                  <a:srgbClr val="FF0000"/>
                </a:solidFill>
              </a:rPr>
            </a:br>
            <a:r>
              <a:rPr lang="de-DE" altLang="en-US" sz="2200" i="1" dirty="0">
                <a:solidFill>
                  <a:srgbClr val="FF0000"/>
                </a:solidFill>
              </a:rPr>
              <a:t>	</a:t>
            </a:r>
            <a:r>
              <a:rPr lang="de-DE" altLang="en-US" sz="2200" i="1" dirty="0">
                <a:solidFill>
                  <a:srgbClr val="000066"/>
                </a:solidFill>
              </a:rPr>
              <a:t>	f = O(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TRUE		</a:t>
            </a:r>
            <a:r>
              <a:rPr lang="de-DE" altLang="en-US" sz="2200" i="1" dirty="0">
                <a:solidFill>
                  <a:srgbClr val="000066"/>
                </a:solidFill>
              </a:rPr>
              <a:t>	f = O(log(</a:t>
            </a:r>
            <a:r>
              <a:rPr lang="en-US" altLang="en-US" sz="2200" i="1" dirty="0">
                <a:solidFill>
                  <a:srgbClr val="000066"/>
                </a:solidFill>
              </a:rPr>
              <a:t>N)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FALSE	</a:t>
            </a:r>
            <a:br>
              <a:rPr lang="de-DE" altLang="en-US" sz="2200" i="1" dirty="0">
                <a:solidFill>
                  <a:srgbClr val="FF0000"/>
                </a:solidFill>
              </a:rPr>
            </a:br>
            <a:r>
              <a:rPr lang="de-DE" altLang="en-US" sz="2200" i="1" dirty="0">
                <a:solidFill>
                  <a:srgbClr val="FF0000"/>
                </a:solidFill>
              </a:rPr>
              <a:t>	</a:t>
            </a:r>
            <a:r>
              <a:rPr lang="de-DE" altLang="en-US" sz="2200" i="1" dirty="0">
                <a:solidFill>
                  <a:srgbClr val="000066"/>
                </a:solidFill>
              </a:rPr>
              <a:t>	f = O(2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TRUE		</a:t>
            </a:r>
            <a:r>
              <a:rPr lang="de-DE" altLang="en-US" sz="2200" i="1" dirty="0">
                <a:solidFill>
                  <a:srgbClr val="000066"/>
                </a:solidFill>
              </a:rPr>
              <a:t>	f = O(</a:t>
            </a:r>
            <a:r>
              <a:rPr lang="en-US" altLang="en-US" sz="2200" i="1" dirty="0">
                <a:solidFill>
                  <a:srgbClr val="000066"/>
                </a:solidFill>
              </a:rPr>
              <a:t>1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FALSE	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382711" y="3475037"/>
            <a:ext cx="6687401" cy="109696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/>
            </a:pP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f = O(g) if there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C&gt;0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(e.g.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 = 1000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)</a:t>
            </a:r>
            <a:b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</a:b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		such that f(N)/g(N) &lt;=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for all N large enough.</a:t>
            </a:r>
          </a:p>
        </p:txBody>
      </p:sp>
    </p:spTree>
    <p:extLst>
      <p:ext uri="{BB962C8B-B14F-4D97-AF65-F5344CB8AC3E}">
        <p14:creationId xmlns:p14="http://schemas.microsoft.com/office/powerpoint/2010/main" val="34111085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Common orders of magnitude</a:t>
            </a: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O(1) </a:t>
            </a:r>
            <a:r>
              <a:rPr lang="de-DE" altLang="en-US" sz="2200" dirty="0"/>
              <a:t>– bounded by some absolute constant (e.g.,  &lt;= 100)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O(log N)</a:t>
            </a:r>
            <a:r>
              <a:rPr lang="de-DE" altLang="en-US" sz="2200" dirty="0"/>
              <a:t> – logarithmic complexity – very fast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O(N) </a:t>
            </a:r>
            <a:r>
              <a:rPr lang="de-DE" altLang="en-US" sz="2200" dirty="0"/>
              <a:t>– linear: That is constant times the size of the input. We consider it very efficient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O(N log N) </a:t>
            </a:r>
            <a:r>
              <a:rPr lang="de-DE" altLang="en-US" sz="2200" dirty="0"/>
              <a:t>– Almost as good as linear.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O(N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2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dirty="0"/>
              <a:t>– quadratic time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O(N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3</a:t>
            </a:r>
            <a:r>
              <a:rPr lang="de-DE" altLang="en-US" sz="2200" i="1" dirty="0">
                <a:solidFill>
                  <a:srgbClr val="002060"/>
                </a:solidFill>
              </a:rPr>
              <a:t>), O(N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4</a:t>
            </a:r>
            <a:r>
              <a:rPr lang="de-DE" altLang="en-US" sz="2200" i="1" dirty="0">
                <a:solidFill>
                  <a:srgbClr val="002060"/>
                </a:solidFill>
              </a:rPr>
              <a:t>), ...O(N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7</a:t>
            </a:r>
            <a:r>
              <a:rPr lang="de-DE" altLang="en-US" sz="2200" i="1" dirty="0">
                <a:solidFill>
                  <a:srgbClr val="002060"/>
                </a:solidFill>
              </a:rPr>
              <a:t>)... O(N</a:t>
            </a:r>
            <a:r>
              <a:rPr lang="en-US" altLang="en-US" sz="2200" i="1" baseline="33000" dirty="0" err="1">
                <a:solidFill>
                  <a:srgbClr val="002060"/>
                </a:solidFill>
              </a:rPr>
              <a:t>const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dirty="0"/>
              <a:t>– polynomial 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O(2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N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dirty="0"/>
              <a:t>– exponential: considered as very inefficient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O(4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N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dirty="0"/>
              <a:t>– exponential: even worse than </a:t>
            </a:r>
            <a:r>
              <a:rPr lang="de-DE" altLang="en-US" sz="2200" i="1" dirty="0">
                <a:solidFill>
                  <a:srgbClr val="002060"/>
                </a:solidFill>
              </a:rPr>
              <a:t>2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N</a:t>
            </a: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O(N!) </a:t>
            </a:r>
            <a:r>
              <a:rPr lang="de-DE" altLang="en-US" sz="2200" dirty="0"/>
              <a:t>– more than exponential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O(2</a:t>
            </a:r>
            <a:r>
              <a:rPr lang="de-DE" altLang="en-US" sz="2200" i="1" baseline="30000" dirty="0">
                <a:solidFill>
                  <a:srgbClr val="002060"/>
                </a:solidFill>
              </a:rPr>
              <a:t>2</a:t>
            </a:r>
            <a:r>
              <a:rPr lang="en-US" altLang="en-US" sz="2200" i="1" baseline="50000" dirty="0">
                <a:solidFill>
                  <a:srgbClr val="002060"/>
                </a:solidFill>
              </a:rPr>
              <a:t>N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dirty="0"/>
              <a:t>– double exponential </a:t>
            </a:r>
            <a:r>
              <a:rPr lang="de-DE" altLang="en-US" sz="2200" dirty="0">
                <a:sym typeface="Wingdings" panose="05000000000000000000" pitchFamily="2" charset="2"/>
              </a:rPr>
              <a:t> [too much even for N = 10]</a:t>
            </a:r>
            <a:endParaRPr lang="de-DE" altLang="en-US" sz="2200" dirty="0"/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6308724" y="3657600"/>
            <a:ext cx="3267075" cy="84749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Q: Explain what is log</a:t>
            </a:r>
            <a:r>
              <a:rPr kumimoji="0" lang="en-US" altLang="en-US" sz="2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10</a:t>
            </a: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(N)</a:t>
            </a:r>
            <a:b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</a:b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in simple words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2C063073-3554-4A8F-93DA-00D3F877DB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04908" y="4822070"/>
            <a:ext cx="5232593" cy="111037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log</a:t>
            </a:r>
            <a:r>
              <a:rPr kumimoji="0" lang="en-US" altLang="en-US" sz="2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10</a:t>
            </a: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(</a:t>
            </a:r>
            <a:r>
              <a:rPr lang="en-US" altLang="en-US" sz="2200" noProof="0" dirty="0">
                <a:latin typeface="Calibri" panose="020F0502020204030204" pitchFamily="34" charset="0"/>
              </a:rPr>
              <a:t>200</a:t>
            </a: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):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lang="en-US" altLang="en-US" sz="2200" dirty="0">
                <a:latin typeface="Calibri" panose="020F0502020204030204" pitchFamily="34" charset="0"/>
              </a:rPr>
              <a:t>2= log</a:t>
            </a:r>
            <a:r>
              <a:rPr lang="en-US" altLang="en-US" sz="2200" baseline="-25000" dirty="0">
                <a:latin typeface="Calibri" panose="020F0502020204030204" pitchFamily="34" charset="0"/>
              </a:rPr>
              <a:t>10</a:t>
            </a:r>
            <a:r>
              <a:rPr lang="en-US" altLang="en-US" sz="2200" dirty="0">
                <a:latin typeface="Calibri" panose="020F0502020204030204" pitchFamily="34" charset="0"/>
              </a:rPr>
              <a:t>(100) &lt; log</a:t>
            </a:r>
            <a:r>
              <a:rPr lang="en-US" altLang="en-US" sz="2200" baseline="-25000" dirty="0">
                <a:latin typeface="Calibri" panose="020F0502020204030204" pitchFamily="34" charset="0"/>
              </a:rPr>
              <a:t>10</a:t>
            </a:r>
            <a:r>
              <a:rPr lang="en-US" altLang="en-US" sz="2200" dirty="0">
                <a:latin typeface="Calibri" panose="020F0502020204030204" pitchFamily="34" charset="0"/>
              </a:rPr>
              <a:t>(200) &lt;log</a:t>
            </a:r>
            <a:r>
              <a:rPr lang="en-US" altLang="en-US" sz="2200" baseline="-25000" dirty="0">
                <a:latin typeface="Calibri" panose="020F0502020204030204" pitchFamily="34" charset="0"/>
              </a:rPr>
              <a:t>10</a:t>
            </a:r>
            <a:r>
              <a:rPr lang="en-US" altLang="en-US" sz="2200" dirty="0">
                <a:latin typeface="Calibri" panose="020F0502020204030204" pitchFamily="34" charset="0"/>
              </a:rPr>
              <a:t>(1000) =3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endParaRPr lang="en-US" altLang="en-US" sz="2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26315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animBg="1"/>
      <p:bldP spid="5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– simple rules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Fix </a:t>
            </a:r>
            <a:r>
              <a:rPr lang="de-DE" altLang="en-US" sz="2200" i="1" dirty="0">
                <a:solidFill>
                  <a:srgbClr val="002060"/>
                </a:solidFill>
              </a:rPr>
              <a:t>0 &lt;a &lt; b</a:t>
            </a:r>
            <a:r>
              <a:rPr lang="de-DE" altLang="en-US" sz="2200" dirty="0"/>
              <a:t> (e.g.,  </a:t>
            </a:r>
            <a:r>
              <a:rPr lang="de-DE" altLang="en-US" sz="2200" i="1" dirty="0">
                <a:solidFill>
                  <a:srgbClr val="002060"/>
                </a:solidFill>
              </a:rPr>
              <a:t>a=2, b=4</a:t>
            </a:r>
            <a:r>
              <a:rPr lang="de-DE" altLang="en-US" sz="2200" dirty="0"/>
              <a:t>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Then </a:t>
            </a:r>
            <a:r>
              <a:rPr lang="de-DE" altLang="en-US" sz="2200" i="1" dirty="0">
                <a:solidFill>
                  <a:srgbClr val="002060"/>
                </a:solidFill>
              </a:rPr>
              <a:t>N</a:t>
            </a:r>
            <a:r>
              <a:rPr lang="en-US" altLang="en-US" sz="2600" i="1" baseline="33000" dirty="0">
                <a:solidFill>
                  <a:srgbClr val="002060"/>
                </a:solidFill>
              </a:rPr>
              <a:t>a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 =</a:t>
            </a:r>
            <a:r>
              <a:rPr lang="de-DE" altLang="en-US" sz="2200" i="1" dirty="0">
                <a:solidFill>
                  <a:srgbClr val="002060"/>
                </a:solidFill>
              </a:rPr>
              <a:t>O(N</a:t>
            </a:r>
            <a:r>
              <a:rPr lang="en-US" altLang="en-US" sz="2600" i="1" baseline="33000" dirty="0">
                <a:solidFill>
                  <a:srgbClr val="002060"/>
                </a:solidFill>
              </a:rPr>
              <a:t>b</a:t>
            </a:r>
            <a:r>
              <a:rPr lang="de-DE" altLang="en-US" sz="2200" i="1" dirty="0">
                <a:solidFill>
                  <a:srgbClr val="002060"/>
                </a:solidFill>
              </a:rPr>
              <a:t>)</a:t>
            </a:r>
            <a:br>
              <a:rPr lang="de-DE" altLang="en-US" sz="2200" i="1" dirty="0">
                <a:solidFill>
                  <a:srgbClr val="002060"/>
                </a:solidFill>
              </a:rPr>
            </a:br>
            <a:r>
              <a:rPr lang="de-DE" altLang="en-US" sz="2200" dirty="0"/>
              <a:t>But  </a:t>
            </a:r>
            <a:r>
              <a:rPr lang="de-DE" altLang="en-US" sz="2200" i="1" dirty="0">
                <a:solidFill>
                  <a:srgbClr val="002060"/>
                </a:solidFill>
              </a:rPr>
              <a:t>N</a:t>
            </a:r>
            <a:r>
              <a:rPr lang="en-US" altLang="en-US" sz="2600" i="1" baseline="33000" dirty="0">
                <a:solidFill>
                  <a:srgbClr val="002060"/>
                </a:solidFill>
              </a:rPr>
              <a:t>b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 =</a:t>
            </a:r>
            <a:r>
              <a:rPr lang="de-DE" altLang="en-US" sz="2200" i="1" dirty="0">
                <a:solidFill>
                  <a:srgbClr val="002060"/>
                </a:solidFill>
              </a:rPr>
              <a:t>O(N</a:t>
            </a:r>
            <a:r>
              <a:rPr lang="en-US" altLang="en-US" sz="2600" i="1" baseline="33000" dirty="0">
                <a:solidFill>
                  <a:srgbClr val="002060"/>
                </a:solidFill>
              </a:rPr>
              <a:t>a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b="1" i="1" dirty="0">
                <a:solidFill>
                  <a:srgbClr val="FF0000"/>
                </a:solidFill>
              </a:rPr>
              <a:t>does not hold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log(N) </a:t>
            </a:r>
            <a:r>
              <a:rPr lang="de-DE" altLang="en-US" sz="2200" dirty="0"/>
              <a:t>is smaller than any power of </a:t>
            </a:r>
            <a:r>
              <a:rPr lang="de-DE" altLang="en-US" sz="2200" i="1" dirty="0">
                <a:solidFill>
                  <a:srgbClr val="002060"/>
                </a:solidFill>
              </a:rPr>
              <a:t>N</a:t>
            </a:r>
            <a:r>
              <a:rPr lang="de-DE" altLang="en-US" sz="2200" dirty="0"/>
              <a:t>: </a:t>
            </a:r>
            <a:r>
              <a:rPr lang="de-DE" altLang="en-US" sz="2200" i="1" dirty="0">
                <a:solidFill>
                  <a:srgbClr val="002060"/>
                </a:solidFill>
              </a:rPr>
              <a:t>log(N) = O( N</a:t>
            </a:r>
            <a:r>
              <a:rPr lang="en-US" altLang="en-US" sz="2600" i="1" baseline="33000" dirty="0">
                <a:solidFill>
                  <a:srgbClr val="002060"/>
                </a:solidFill>
              </a:rPr>
              <a:t>0.1</a:t>
            </a:r>
            <a:r>
              <a:rPr lang="de-DE" altLang="en-US" sz="2200" i="1" dirty="0">
                <a:solidFill>
                  <a:srgbClr val="002060"/>
                </a:solidFill>
              </a:rPr>
              <a:t>)</a:t>
            </a:r>
            <a:br>
              <a:rPr lang="de-DE" altLang="en-US" sz="2200" i="1" dirty="0">
                <a:solidFill>
                  <a:srgbClr val="002060"/>
                </a:solidFill>
              </a:rPr>
            </a:br>
            <a:endParaRPr lang="de-DE" altLang="en-US" sz="2200" i="1" dirty="0">
              <a:solidFill>
                <a:srgbClr val="002060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log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de-DE" altLang="en-US" sz="2200" i="1" dirty="0">
                <a:solidFill>
                  <a:srgbClr val="002060"/>
                </a:solidFill>
              </a:rPr>
              <a:t>(N) = log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10</a:t>
            </a:r>
            <a:r>
              <a:rPr lang="de-DE" altLang="en-US" sz="2200" i="1" dirty="0">
                <a:solidFill>
                  <a:srgbClr val="002060"/>
                </a:solidFill>
              </a:rPr>
              <a:t>(N) * log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de-DE" altLang="en-US" sz="2200" i="1" dirty="0">
                <a:solidFill>
                  <a:srgbClr val="002060"/>
                </a:solidFill>
              </a:rPr>
              <a:t>(10)</a:t>
            </a:r>
            <a:br>
              <a:rPr lang="de-DE" altLang="en-US" sz="2200" i="1" dirty="0">
                <a:solidFill>
                  <a:srgbClr val="002060"/>
                </a:solidFill>
              </a:rPr>
            </a:b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If </a:t>
            </a:r>
            <a:r>
              <a:rPr lang="de-DE" altLang="en-US" sz="2200" i="1" dirty="0">
                <a:solidFill>
                  <a:srgbClr val="002060"/>
                </a:solidFill>
              </a:rPr>
              <a:t>f = O(g)</a:t>
            </a:r>
            <a:r>
              <a:rPr lang="de-DE" altLang="en-US" sz="2200" dirty="0"/>
              <a:t> and </a:t>
            </a:r>
            <a:r>
              <a:rPr lang="de-DE" altLang="en-US" sz="2200" i="1" dirty="0">
                <a:solidFill>
                  <a:srgbClr val="002060"/>
                </a:solidFill>
              </a:rPr>
              <a:t>g = O(h)</a:t>
            </a:r>
            <a:r>
              <a:rPr lang="de-DE" altLang="en-US" sz="2200" dirty="0"/>
              <a:t>, then </a:t>
            </a:r>
            <a:r>
              <a:rPr lang="de-DE" altLang="en-US" sz="2200" i="1" dirty="0">
                <a:solidFill>
                  <a:srgbClr val="002060"/>
                </a:solidFill>
              </a:rPr>
              <a:t>f = O(h)</a:t>
            </a:r>
            <a:br>
              <a:rPr lang="de-DE" altLang="en-US" sz="2200" i="1" dirty="0">
                <a:solidFill>
                  <a:srgbClr val="002060"/>
                </a:solidFill>
              </a:rPr>
            </a:br>
            <a:endParaRPr lang="de-DE" altLang="en-US" sz="2200" i="1" dirty="0">
              <a:solidFill>
                <a:srgbClr val="002060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If </a:t>
            </a:r>
            <a:r>
              <a:rPr lang="de-DE" altLang="en-US" sz="2200" i="1" dirty="0">
                <a:solidFill>
                  <a:srgbClr val="002060"/>
                </a:solidFill>
              </a:rPr>
              <a:t>f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1</a:t>
            </a:r>
            <a:r>
              <a:rPr lang="de-DE" altLang="en-US" sz="2200" i="1" dirty="0">
                <a:solidFill>
                  <a:srgbClr val="002060"/>
                </a:solidFill>
              </a:rPr>
              <a:t> = O(g)</a:t>
            </a:r>
            <a:r>
              <a:rPr lang="de-DE" altLang="en-US" sz="2200" dirty="0"/>
              <a:t> and </a:t>
            </a:r>
            <a:r>
              <a:rPr lang="de-DE" altLang="en-US" sz="2200" i="1" dirty="0">
                <a:solidFill>
                  <a:srgbClr val="002060"/>
                </a:solidFill>
              </a:rPr>
              <a:t>f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de-DE" altLang="en-US" sz="2200" i="1" dirty="0">
                <a:solidFill>
                  <a:srgbClr val="002060"/>
                </a:solidFill>
              </a:rPr>
              <a:t> = O(g)</a:t>
            </a:r>
            <a:r>
              <a:rPr lang="de-DE" altLang="en-US" sz="2200" dirty="0"/>
              <a:t>, then </a:t>
            </a:r>
            <a:r>
              <a:rPr lang="de-DE" altLang="en-US" sz="2200" i="1" dirty="0">
                <a:solidFill>
                  <a:srgbClr val="002060"/>
                </a:solidFill>
              </a:rPr>
              <a:t>f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1</a:t>
            </a:r>
            <a:r>
              <a:rPr lang="de-DE" altLang="en-US" sz="2200" i="1" dirty="0">
                <a:solidFill>
                  <a:srgbClr val="002060"/>
                </a:solidFill>
              </a:rPr>
              <a:t>+f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de-DE" altLang="en-US" sz="2200" i="1" dirty="0">
                <a:solidFill>
                  <a:srgbClr val="002060"/>
                </a:solidFill>
              </a:rPr>
              <a:t> = O(g)</a:t>
            </a:r>
            <a:br>
              <a:rPr lang="de-DE" altLang="en-US" sz="2200" i="1" dirty="0">
                <a:solidFill>
                  <a:srgbClr val="002060"/>
                </a:solidFill>
              </a:rPr>
            </a:br>
            <a:endParaRPr lang="de-DE" altLang="en-US" sz="2200" i="1" dirty="0">
              <a:solidFill>
                <a:srgbClr val="002060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f+g &lt;= 2max(f,g) = O(max(f,g))</a:t>
            </a:r>
          </a:p>
          <a:p>
            <a:pPr marL="0" indent="104775">
              <a:lnSpc>
                <a:spcPct val="95000"/>
              </a:lnSpc>
              <a:buClrTx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922814" y="3703637"/>
            <a:ext cx="3054350" cy="79216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Absolute constant:</a:t>
            </a:r>
            <a:b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</a:b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3&lt;log</a:t>
            </a:r>
            <a:r>
              <a:rPr kumimoji="0" lang="en-US" altLang="en-US" sz="2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2</a:t>
            </a: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(10)&lt;4</a:t>
            </a:r>
          </a:p>
        </p:txBody>
      </p:sp>
      <p:sp>
        <p:nvSpPr>
          <p:cNvPr id="5" name="Rounded Rectangle 4"/>
          <p:cNvSpPr/>
          <p:nvPr/>
        </p:nvSpPr>
        <p:spPr bwMode="auto">
          <a:xfrm>
            <a:off x="3236914" y="4038600"/>
            <a:ext cx="1066800" cy="45720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542407" y="4556918"/>
            <a:ext cx="4190999" cy="43100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No need to specify the base of log</a:t>
            </a:r>
          </a:p>
        </p:txBody>
      </p:sp>
      <p:cxnSp>
        <p:nvCxnSpPr>
          <p:cNvPr id="7" name="AutoShape 4"/>
          <p:cNvCxnSpPr>
            <a:cxnSpLocks noChangeShapeType="1"/>
            <a:stCxn id="4" idx="1"/>
            <a:endCxn id="5" idx="3"/>
          </p:cNvCxnSpPr>
          <p:nvPr/>
        </p:nvCxnSpPr>
        <p:spPr bwMode="auto">
          <a:xfrm rot="10800000" flipV="1">
            <a:off x="4303714" y="4099718"/>
            <a:ext cx="1619100" cy="167481"/>
          </a:xfrm>
          <a:prstGeom prst="bentConnector3">
            <a:avLst>
              <a:gd name="adj1" fmla="val 50000"/>
            </a:avLst>
          </a:prstGeom>
          <a:noFill/>
          <a:ln w="6480" cap="flat">
            <a:solidFill>
              <a:srgbClr val="5B9BD5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5719938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– simple rules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/>
              <a:t>Claim</a:t>
            </a:r>
            <a:r>
              <a:rPr lang="de-DE" altLang="en-US" sz="2200" dirty="0"/>
              <a:t>: If </a:t>
            </a:r>
            <a:r>
              <a:rPr lang="de-DE" altLang="en-US" sz="2200" i="1" dirty="0">
                <a:solidFill>
                  <a:srgbClr val="002060"/>
                </a:solidFill>
              </a:rPr>
              <a:t>f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1</a:t>
            </a:r>
            <a:r>
              <a:rPr lang="de-DE" altLang="en-US" sz="2200" i="1" dirty="0">
                <a:solidFill>
                  <a:srgbClr val="002060"/>
                </a:solidFill>
              </a:rPr>
              <a:t> = O(g)</a:t>
            </a:r>
            <a:r>
              <a:rPr lang="de-DE" altLang="en-US" sz="2200" dirty="0"/>
              <a:t> and </a:t>
            </a:r>
            <a:r>
              <a:rPr lang="de-DE" altLang="en-US" sz="2200" i="1" dirty="0">
                <a:solidFill>
                  <a:srgbClr val="002060"/>
                </a:solidFill>
              </a:rPr>
              <a:t>f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de-DE" altLang="en-US" sz="2200" i="1" dirty="0">
                <a:solidFill>
                  <a:srgbClr val="002060"/>
                </a:solidFill>
              </a:rPr>
              <a:t> = O(g)</a:t>
            </a:r>
            <a:r>
              <a:rPr lang="de-DE" altLang="en-US" sz="2200" dirty="0"/>
              <a:t>, then </a:t>
            </a:r>
            <a:r>
              <a:rPr lang="de-DE" altLang="en-US" sz="2200" i="1" dirty="0">
                <a:solidFill>
                  <a:srgbClr val="002060"/>
                </a:solidFill>
              </a:rPr>
              <a:t>f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1</a:t>
            </a:r>
            <a:r>
              <a:rPr lang="de-DE" altLang="en-US" sz="2200" i="1" dirty="0">
                <a:solidFill>
                  <a:srgbClr val="002060"/>
                </a:solidFill>
              </a:rPr>
              <a:t>+f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de-DE" altLang="en-US" sz="2200" i="1" dirty="0">
                <a:solidFill>
                  <a:srgbClr val="002060"/>
                </a:solidFill>
              </a:rPr>
              <a:t> = O(g)</a:t>
            </a:r>
            <a:br>
              <a:rPr lang="de-DE" altLang="en-US" sz="2200" i="1" dirty="0">
                <a:solidFill>
                  <a:srgbClr val="002060"/>
                </a:solidFill>
              </a:rPr>
            </a:br>
            <a:r>
              <a:rPr lang="de-DE" altLang="en-US" sz="2200" u="sng" dirty="0"/>
              <a:t>Proof</a:t>
            </a:r>
            <a:r>
              <a:rPr lang="de-DE" altLang="en-US" sz="2200" dirty="0"/>
              <a:t>: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chemeClr val="tx1"/>
                </a:solidFill>
              </a:rPr>
              <a:t>f</a:t>
            </a:r>
            <a:r>
              <a:rPr lang="de-DE" altLang="en-US" sz="2200" i="1" baseline="-25000" dirty="0">
                <a:solidFill>
                  <a:schemeClr val="tx1"/>
                </a:solidFill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</a:rPr>
              <a:t> = O(g) 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 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There is some C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 such that f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(N)&lt;=C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g(N) for all N large enough.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i.e., there is some n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 (e.g. n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=10) such that  f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(N)&lt;=C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g(N) for N&gt;n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i="1" dirty="0">
              <a:solidFill>
                <a:schemeClr val="tx1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chemeClr val="tx1"/>
                </a:solidFill>
              </a:rPr>
              <a:t>f</a:t>
            </a:r>
            <a:r>
              <a:rPr lang="de-DE" altLang="en-US" sz="2200" i="1" baseline="-25000" dirty="0">
                <a:solidFill>
                  <a:schemeClr val="tx1"/>
                </a:solidFill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</a:rPr>
              <a:t> = O(g) 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 There is some C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 n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 such that  f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(N)&lt;= C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g(N) for N&gt;n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i="1" dirty="0">
              <a:solidFill>
                <a:schemeClr val="tx1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chemeClr val="tx1"/>
                </a:solidFill>
              </a:rPr>
              <a:t>For f</a:t>
            </a:r>
            <a:r>
              <a:rPr lang="de-DE" altLang="en-US" sz="2200" i="1" baseline="-25000" dirty="0">
                <a:solidFill>
                  <a:schemeClr val="tx1"/>
                </a:solidFill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</a:rPr>
              <a:t>+f</a:t>
            </a:r>
            <a:r>
              <a:rPr lang="de-DE" altLang="en-US" sz="2200" i="1" baseline="-25000" dirty="0">
                <a:solidFill>
                  <a:schemeClr val="tx1"/>
                </a:solidFill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</a:rPr>
              <a:t>: let C = C</a:t>
            </a:r>
            <a:r>
              <a:rPr lang="de-DE" altLang="en-US" sz="2200" i="1" baseline="-25000" dirty="0">
                <a:solidFill>
                  <a:schemeClr val="tx1"/>
                </a:solidFill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</a:rPr>
              <a:t>+C</a:t>
            </a:r>
            <a:r>
              <a:rPr lang="de-DE" altLang="en-US" sz="2200" i="1" baseline="-25000" dirty="0">
                <a:solidFill>
                  <a:schemeClr val="tx1"/>
                </a:solidFill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</a:rPr>
              <a:t>. Then f</a:t>
            </a:r>
            <a:r>
              <a:rPr lang="de-DE" altLang="en-US" sz="2200" i="1" baseline="-25000" dirty="0">
                <a:solidFill>
                  <a:schemeClr val="tx1"/>
                </a:solidFill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</a:rPr>
              <a:t>(N) + f</a:t>
            </a:r>
            <a:r>
              <a:rPr lang="de-DE" altLang="en-US" sz="2200" i="1" baseline="-25000" dirty="0">
                <a:solidFill>
                  <a:schemeClr val="tx1"/>
                </a:solidFill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</a:rPr>
              <a:t>(N) &lt; 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C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g(N)+ C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g(N) =C*g(N).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All this assuming that N&gt;max(n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,n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).</a:t>
            </a:r>
          </a:p>
          <a:p>
            <a:pPr marL="104775" indent="0" algn="ctr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This implies that </a:t>
            </a:r>
            <a:r>
              <a:rPr lang="de-DE" altLang="en-US" sz="2200" i="1" dirty="0">
                <a:solidFill>
                  <a:srgbClr val="0F0FCF"/>
                </a:solidFill>
                <a:sym typeface="Wingdings" panose="05000000000000000000" pitchFamily="2" charset="2"/>
              </a:rPr>
              <a:t>f</a:t>
            </a:r>
            <a:r>
              <a:rPr lang="de-DE" altLang="en-US" sz="2200" i="1" baseline="-25000" dirty="0">
                <a:solidFill>
                  <a:srgbClr val="0F0FCF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rgbClr val="0F0FCF"/>
                </a:solidFill>
                <a:sym typeface="Wingdings" panose="05000000000000000000" pitchFamily="2" charset="2"/>
              </a:rPr>
              <a:t>+f</a:t>
            </a:r>
            <a:r>
              <a:rPr lang="de-DE" altLang="en-US" sz="2200" i="1" baseline="-25000" dirty="0">
                <a:solidFill>
                  <a:srgbClr val="0F0FCF"/>
                </a:solidFill>
                <a:sym typeface="Wingdings" panose="05000000000000000000" pitchFamily="2" charset="2"/>
              </a:rPr>
              <a:t>2</a:t>
            </a:r>
            <a:r>
              <a:rPr lang="de-DE" altLang="en-US" sz="2200" i="1" dirty="0">
                <a:solidFill>
                  <a:srgbClr val="0F0FCF"/>
                </a:solidFill>
                <a:sym typeface="Wingdings" panose="05000000000000000000" pitchFamily="2" charset="2"/>
              </a:rPr>
              <a:t>=O(g)</a:t>
            </a:r>
          </a:p>
        </p:txBody>
      </p:sp>
    </p:spTree>
    <p:extLst>
      <p:ext uri="{BB962C8B-B14F-4D97-AF65-F5344CB8AC3E}">
        <p14:creationId xmlns:p14="http://schemas.microsoft.com/office/powerpoint/2010/main" val="19311281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Sort the functions in the increasing order: 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1</a:t>
            </a:r>
            <a:r>
              <a:rPr lang="de-DE" altLang="en-US" sz="2200" dirty="0"/>
              <a:t>(N) = N</a:t>
            </a:r>
            <a:r>
              <a:rPr lang="en-US" altLang="en-US" sz="2200" baseline="33000" dirty="0"/>
              <a:t>2</a:t>
            </a:r>
            <a:r>
              <a:rPr lang="de-DE" altLang="en-US" sz="2200" dirty="0"/>
              <a:t> + 100N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2</a:t>
            </a:r>
            <a:r>
              <a:rPr lang="de-DE" altLang="en-US" sz="2200" dirty="0"/>
              <a:t>(N) = 2</a:t>
            </a:r>
            <a:r>
              <a:rPr lang="en-US" altLang="en-US" sz="2200" baseline="33000" dirty="0"/>
              <a:t>N</a:t>
            </a:r>
            <a:r>
              <a:rPr lang="de-DE" altLang="en-US" sz="2200" dirty="0"/>
              <a:t> + N</a:t>
            </a:r>
            <a:r>
              <a:rPr lang="en-US" altLang="en-US" sz="2200" baseline="33000" dirty="0"/>
              <a:t>6</a:t>
            </a:r>
            <a:r>
              <a:rPr lang="de-DE" altLang="en-US" sz="2200" dirty="0"/>
              <a:t> + 100N		</a:t>
            </a:r>
            <a:r>
              <a:rPr lang="en-US" altLang="en-US" sz="2200" dirty="0"/>
              <a:t> 	- O(2</a:t>
            </a:r>
            <a:r>
              <a:rPr lang="en-US" altLang="en-US" sz="2200" baseline="30000" dirty="0"/>
              <a:t>N</a:t>
            </a:r>
            <a:r>
              <a:rPr lang="en-US" altLang="en-US" sz="2200" dirty="0"/>
              <a:t>)</a:t>
            </a:r>
            <a:endParaRPr lang="de-DE" altLang="en-US" sz="2200" dirty="0"/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3</a:t>
            </a:r>
            <a:r>
              <a:rPr lang="de-DE" altLang="en-US" sz="2200" dirty="0"/>
              <a:t>(N) = N</a:t>
            </a:r>
            <a:r>
              <a:rPr lang="en-US" altLang="en-US" sz="2200" baseline="33000" dirty="0"/>
              <a:t>3 </a:t>
            </a:r>
            <a:r>
              <a:rPr lang="de-DE" altLang="en-US" sz="2200" dirty="0"/>
              <a:t>log(N) + 400N</a:t>
            </a:r>
            <a:r>
              <a:rPr lang="en-US" altLang="en-US" sz="2200" baseline="33000" dirty="0"/>
              <a:t>2	</a:t>
            </a:r>
            <a:r>
              <a:rPr lang="en-US" altLang="en-US" sz="2200" dirty="0"/>
              <a:t> 	- O(N</a:t>
            </a:r>
            <a:r>
              <a:rPr lang="en-US" altLang="en-US" sz="2200" baseline="30000" dirty="0"/>
              <a:t>3</a:t>
            </a:r>
            <a:r>
              <a:rPr lang="en-US" altLang="en-US" sz="2200" dirty="0"/>
              <a:t> log(N))</a:t>
            </a:r>
            <a:endParaRPr lang="en-US" altLang="en-US" sz="2200" baseline="33000" dirty="0"/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4</a:t>
            </a:r>
            <a:r>
              <a:rPr lang="de-DE" altLang="en-US" sz="2200" dirty="0"/>
              <a:t>(N) = 2N</a:t>
            </a:r>
            <a:r>
              <a:rPr lang="en-US" altLang="en-US" sz="2200" baseline="33000" dirty="0"/>
              <a:t>3</a:t>
            </a:r>
            <a:r>
              <a:rPr lang="de-DE" altLang="en-US" sz="2200" dirty="0"/>
              <a:t> + 100N + 10</a:t>
            </a:r>
            <a:r>
              <a:rPr lang="en-US" altLang="en-US" sz="2200" baseline="33000" dirty="0"/>
              <a:t>8		</a:t>
            </a:r>
            <a:r>
              <a:rPr lang="en-US" altLang="en-US" sz="2200" dirty="0"/>
              <a:t>- O(N</a:t>
            </a:r>
            <a:r>
              <a:rPr lang="en-US" altLang="en-US" sz="2200" baseline="30000" dirty="0"/>
              <a:t>3</a:t>
            </a:r>
            <a:r>
              <a:rPr lang="en-US" altLang="en-US" sz="2200" dirty="0"/>
              <a:t>)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5</a:t>
            </a:r>
            <a:r>
              <a:rPr lang="de-DE" altLang="en-US" sz="2200" dirty="0"/>
              <a:t>(N) = (log(N))</a:t>
            </a:r>
            <a:r>
              <a:rPr lang="en-US" altLang="en-US" sz="2200" baseline="33000" dirty="0"/>
              <a:t>15</a:t>
            </a:r>
            <a:r>
              <a:rPr lang="en-US" altLang="en-US" sz="2200" dirty="0"/>
              <a:t>			</a:t>
            </a:r>
            <a:r>
              <a:rPr lang="en-US" altLang="en-US" sz="2200" baseline="33000" dirty="0"/>
              <a:t>	</a:t>
            </a:r>
            <a:r>
              <a:rPr lang="en-US" altLang="en-US" sz="2200" dirty="0"/>
              <a:t>- log</a:t>
            </a:r>
            <a:r>
              <a:rPr lang="en-US" altLang="en-US" sz="2200" baseline="-25000" dirty="0"/>
              <a:t>10</a:t>
            </a:r>
            <a:r>
              <a:rPr lang="en-US" altLang="en-US" sz="2200" dirty="0"/>
              <a:t>(N)</a:t>
            </a:r>
            <a:r>
              <a:rPr lang="en-US" altLang="en-US" sz="2200" baseline="30000" dirty="0"/>
              <a:t>15</a:t>
            </a:r>
            <a:r>
              <a:rPr lang="en-US" altLang="en-US" sz="2200" dirty="0"/>
              <a:t> &lt;&lt; N 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6</a:t>
            </a:r>
            <a:r>
              <a:rPr lang="de-DE" altLang="en-US" sz="2200" dirty="0"/>
              <a:t>(N) = 99N + log(N) + 4</a:t>
            </a:r>
            <a:r>
              <a:rPr lang="en-US" altLang="en-US" sz="2200" baseline="33000" dirty="0"/>
              <a:t>N		</a:t>
            </a:r>
            <a:r>
              <a:rPr lang="en-US" altLang="en-US" sz="2200" dirty="0"/>
              <a:t>- O(4</a:t>
            </a:r>
            <a:r>
              <a:rPr lang="en-US" altLang="en-US" sz="2200" baseline="30000" dirty="0"/>
              <a:t>N</a:t>
            </a:r>
            <a:r>
              <a:rPr lang="en-US" altLang="en-US" sz="2200" dirty="0"/>
              <a:t>)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7</a:t>
            </a:r>
            <a:r>
              <a:rPr lang="de-DE" altLang="en-US" sz="2200" dirty="0"/>
              <a:t>(N) = N log(N) + 100N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8</a:t>
            </a:r>
            <a:r>
              <a:rPr lang="de-DE" altLang="en-US" sz="2200" dirty="0"/>
              <a:t>(N) = log(N/2)</a:t>
            </a:r>
          </a:p>
          <a:p>
            <a:pPr marL="639763" indent="-528638">
              <a:lnSpc>
                <a:spcPct val="95000"/>
              </a:lnSpc>
              <a:buClrTx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25000" dirty="0"/>
              <a:t>8</a:t>
            </a:r>
            <a:r>
              <a:rPr lang="de-DE" altLang="en-US" sz="2200" dirty="0"/>
              <a:t> &lt; f</a:t>
            </a:r>
            <a:r>
              <a:rPr lang="de-DE" altLang="en-US" sz="2200" baseline="-25000" dirty="0"/>
              <a:t>5</a:t>
            </a:r>
            <a:r>
              <a:rPr lang="de-DE" altLang="en-US" sz="2200" dirty="0"/>
              <a:t> &lt; f</a:t>
            </a:r>
            <a:r>
              <a:rPr lang="de-DE" altLang="en-US" sz="2200" baseline="-25000" dirty="0"/>
              <a:t>7</a:t>
            </a:r>
            <a:r>
              <a:rPr lang="de-DE" altLang="en-US" sz="2200" dirty="0"/>
              <a:t> &lt; f</a:t>
            </a:r>
            <a:r>
              <a:rPr lang="de-DE" altLang="en-US" sz="2200" baseline="-25000" dirty="0"/>
              <a:t>1</a:t>
            </a:r>
            <a:r>
              <a:rPr lang="de-DE" altLang="en-US" sz="2200" dirty="0"/>
              <a:t> &lt; f</a:t>
            </a:r>
            <a:r>
              <a:rPr lang="de-DE" altLang="en-US" sz="2200" baseline="-25000" dirty="0"/>
              <a:t>4</a:t>
            </a:r>
            <a:r>
              <a:rPr lang="de-DE" altLang="en-US" sz="2200" dirty="0"/>
              <a:t> &lt; f</a:t>
            </a:r>
            <a:r>
              <a:rPr lang="de-DE" altLang="en-US" sz="2200" baseline="-25000" dirty="0"/>
              <a:t>3</a:t>
            </a:r>
            <a:r>
              <a:rPr lang="de-DE" altLang="en-US" sz="2200" dirty="0"/>
              <a:t> &lt; f</a:t>
            </a:r>
            <a:r>
              <a:rPr lang="de-DE" altLang="en-US" sz="2200" baseline="-25000" dirty="0"/>
              <a:t>2</a:t>
            </a:r>
            <a:r>
              <a:rPr lang="de-DE" altLang="en-US" sz="2200" dirty="0"/>
              <a:t> &lt; f</a:t>
            </a:r>
            <a:r>
              <a:rPr lang="de-DE" altLang="en-US" sz="2200" baseline="-25000" dirty="0"/>
              <a:t>6</a:t>
            </a:r>
          </a:p>
          <a:p>
            <a:pPr marL="639763" indent="-528638">
              <a:lnSpc>
                <a:spcPct val="95000"/>
              </a:lnSpc>
              <a:buClrTx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Go to https://www.desmos.com/ and draw all these functions</a:t>
            </a:r>
          </a:p>
        </p:txBody>
      </p:sp>
    </p:spTree>
    <p:extLst>
      <p:ext uri="{BB962C8B-B14F-4D97-AF65-F5344CB8AC3E}">
        <p14:creationId xmlns:p14="http://schemas.microsoft.com/office/powerpoint/2010/main" val="24310666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u="sng" dirty="0"/>
              <a:t>Prove</a:t>
            </a:r>
            <a:r>
              <a:rPr lang="en-US" altLang="en-US" sz="2200" dirty="0"/>
              <a:t> log</a:t>
            </a:r>
            <a:r>
              <a:rPr lang="en-US" altLang="en-US" sz="2200" baseline="-25000" dirty="0"/>
              <a:t>10</a:t>
            </a:r>
            <a:r>
              <a:rPr lang="en-US" altLang="en-US" sz="2200" dirty="0"/>
              <a:t>(N)</a:t>
            </a:r>
            <a:r>
              <a:rPr lang="en-US" altLang="en-US" sz="2200" baseline="30000" dirty="0"/>
              <a:t>15</a:t>
            </a:r>
            <a:r>
              <a:rPr lang="en-US" altLang="en-US" sz="2200" dirty="0"/>
              <a:t> &lt;&lt; N  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Assuming N is large enough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For really huge numbers…, say, N &gt; 10</a:t>
            </a:r>
            <a:r>
              <a:rPr lang="en-US" altLang="en-US" sz="2200" baseline="30000" dirty="0"/>
              <a:t>20</a:t>
            </a:r>
            <a:endParaRPr lang="en-US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(log</a:t>
            </a:r>
            <a:r>
              <a:rPr lang="en-US" altLang="en-US" sz="2200" baseline="-25000" dirty="0"/>
              <a:t>10</a:t>
            </a:r>
            <a:r>
              <a:rPr lang="en-US" altLang="en-US" sz="2200" dirty="0"/>
              <a:t>(N))</a:t>
            </a:r>
            <a:r>
              <a:rPr lang="en-US" altLang="en-US" sz="2200" baseline="30000" dirty="0"/>
              <a:t>15</a:t>
            </a:r>
            <a:r>
              <a:rPr lang="en-US" altLang="en-US" sz="2200" dirty="0"/>
              <a:t> = 20</a:t>
            </a:r>
            <a:r>
              <a:rPr lang="en-US" altLang="en-US" sz="2200" baseline="30000" dirty="0"/>
              <a:t>15</a:t>
            </a:r>
            <a:r>
              <a:rPr lang="en-US" altLang="en-US" sz="2200" dirty="0"/>
              <a:t> &lt; 10</a:t>
            </a:r>
            <a:r>
              <a:rPr lang="en-US" altLang="en-US" sz="2200" baseline="30000" dirty="0"/>
              <a:t>20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20</a:t>
            </a:r>
            <a:r>
              <a:rPr lang="en-US" altLang="en-US" sz="2200" baseline="30000" dirty="0"/>
              <a:t>3</a:t>
            </a:r>
            <a:r>
              <a:rPr lang="en-US" altLang="en-US" sz="2200" dirty="0"/>
              <a:t>=8000&lt;10000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HW: show it for all N&gt;10</a:t>
            </a:r>
            <a:r>
              <a:rPr lang="en-US" altLang="en-US" sz="2200" baseline="30000" dirty="0"/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217448124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Search algorithms</a:t>
            </a:r>
          </a:p>
        </p:txBody>
      </p:sp>
    </p:spTree>
    <p:extLst>
      <p:ext uri="{BB962C8B-B14F-4D97-AF65-F5344CB8AC3E}">
        <p14:creationId xmlns:p14="http://schemas.microsoft.com/office/powerpoint/2010/main" val="38922246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Multidimensional arrays</a:t>
            </a:r>
          </a:p>
        </p:txBody>
      </p:sp>
    </p:spTree>
    <p:extLst>
      <p:ext uri="{BB962C8B-B14F-4D97-AF65-F5344CB8AC3E}">
        <p14:creationId xmlns:p14="http://schemas.microsoft.com/office/powerpoint/2010/main" val="101851416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Searching in array</a:t>
            </a: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b="1" u="sng" dirty="0"/>
              <a:t>Goal</a:t>
            </a:r>
            <a:r>
              <a:rPr lang="de-DE" altLang="en-US" sz="2200" dirty="0"/>
              <a:t>: Search for a given element in an array.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b="1" u="sng" dirty="0"/>
              <a:t>Q</a:t>
            </a:r>
            <a:r>
              <a:rPr lang="de-DE" altLang="en-US" sz="2200" dirty="0"/>
              <a:t>: do we have any information about the array?</a:t>
            </a:r>
          </a:p>
        </p:txBody>
      </p:sp>
    </p:spTree>
    <p:extLst>
      <p:ext uri="{BB962C8B-B14F-4D97-AF65-F5344CB8AC3E}">
        <p14:creationId xmlns:p14="http://schemas.microsoft.com/office/powerpoint/2010/main" val="18919289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Searching in an unsorted array</a:t>
            </a:r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If we do not know how the elements are arranged in the array, we can use a linear search (</a:t>
            </a:r>
            <a:r>
              <a:rPr lang="en-US" alt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loop</a:t>
            </a:r>
            <a:r>
              <a:rPr lang="en-US" altLang="en-US" sz="2200" dirty="0"/>
              <a:t>), iterating over all elements in the array one after another.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In the worst case, the element we are looking for may be the last element in the array, or may not be in the array at all.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Therefore, </a:t>
            </a:r>
            <a:r>
              <a:rPr lang="en-US" altLang="en-US" sz="2200" dirty="0"/>
              <a:t>if the array contains </a:t>
            </a:r>
            <a:r>
              <a:rPr lang="en-US" altLang="en-US" sz="2200" i="1" dirty="0">
                <a:solidFill>
                  <a:srgbClr val="002060"/>
                </a:solidFill>
              </a:rPr>
              <a:t>N</a:t>
            </a:r>
            <a:r>
              <a:rPr lang="en-US" altLang="en-US" sz="2200" dirty="0"/>
              <a:t> elements </a:t>
            </a:r>
            <a:r>
              <a:rPr lang="en-US" altLang="en-US" sz="2200" dirty="0">
                <a:cs typeface="Times New Roman" panose="02020603050405020304" pitchFamily="18" charset="0"/>
              </a:rPr>
              <a:t>the running time of the search is </a:t>
            </a:r>
            <a:r>
              <a:rPr lang="en-US" altLang="en-US" sz="2200" i="1" dirty="0">
                <a:solidFill>
                  <a:srgbClr val="002060"/>
                </a:solidFill>
                <a:cs typeface="Times New Roman" panose="02020603050405020304" pitchFamily="18" charset="0"/>
              </a:rPr>
              <a:t>linear- O(N)</a:t>
            </a:r>
            <a:r>
              <a:rPr lang="en-US" altLang="en-US" sz="2200" dirty="0">
                <a:cs typeface="Times New Roman" panose="02020603050405020304" pitchFamily="18" charset="0"/>
              </a:rPr>
              <a:t>.</a:t>
            </a:r>
          </a:p>
          <a:p>
            <a:pPr marL="6350" indent="0">
              <a:buClrTx/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200" dirty="0">
              <a:cs typeface="Times New Roman" panose="02020603050405020304" pitchFamily="18" charset="0"/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E1E1513-B787-465F-A797-1EF9326382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4472" y="4758649"/>
            <a:ext cx="3891361" cy="80217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Why isn’t the runtime exactly N?</a:t>
            </a:r>
          </a:p>
        </p:txBody>
      </p:sp>
    </p:spTree>
    <p:extLst>
      <p:ext uri="{BB962C8B-B14F-4D97-AF65-F5344CB8AC3E}">
        <p14:creationId xmlns:p14="http://schemas.microsoft.com/office/powerpoint/2010/main" val="42753204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Searching in a sorted array</a:t>
            </a: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If the array is </a:t>
            </a:r>
            <a:r>
              <a:rPr lang="en-US" altLang="en-US" sz="2400" u="sng" dirty="0"/>
              <a:t>sorted</a:t>
            </a:r>
            <a:r>
              <a:rPr lang="en-US" altLang="en-US" sz="2400" dirty="0"/>
              <a:t>, then searching for an element in the array becomes easier.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For example, when looking for a word in a dictionary, we do not go through the entire dictionary.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We use the fact that the dictionary is sorted to quickly find the word we are looking for.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4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i="1" u="sng" dirty="0"/>
              <a:t>Idea:</a:t>
            </a:r>
            <a:r>
              <a:rPr lang="en-US" altLang="en-US" sz="2400" b="1" dirty="0"/>
              <a:t> divide and conquer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Divide: cut the array into 2 roughly equal pieces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Use the fact that the array is sorted:</a:t>
            </a:r>
            <a:br>
              <a:rPr lang="en-US" altLang="en-US" sz="2200" dirty="0"/>
            </a:br>
            <a:r>
              <a:rPr lang="en-US" altLang="en-US" sz="2200" dirty="0"/>
              <a:t>			search in only one of the pieces.</a:t>
            </a:r>
          </a:p>
        </p:txBody>
      </p:sp>
    </p:spTree>
    <p:extLst>
      <p:ext uri="{BB962C8B-B14F-4D97-AF65-F5344CB8AC3E}">
        <p14:creationId xmlns:p14="http://schemas.microsoft.com/office/powerpoint/2010/main" val="35135381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Binary search</a:t>
            </a:r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u="sng" dirty="0"/>
              <a:t>Input: A sorted array, an element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u="sng" dirty="0"/>
              <a:t>Output: Index of the element in the array (or N/A)</a:t>
            </a:r>
            <a:endParaRPr lang="en-US" altLang="en-US" sz="2200" dirty="0"/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1. Compute the midpoint of the array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2. If array[midpoint] == element</a:t>
            </a:r>
            <a:br>
              <a:rPr lang="en-US" altLang="en-US" sz="2200" i="1" dirty="0">
                <a:solidFill>
                  <a:srgbClr val="002060"/>
                </a:solidFill>
              </a:rPr>
            </a:br>
            <a:r>
              <a:rPr lang="en-US" altLang="en-US" sz="2200" i="1" dirty="0">
                <a:solidFill>
                  <a:srgbClr val="002060"/>
                </a:solidFill>
              </a:rPr>
              <a:t>			2.1 Return midpoint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3. Else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			3.1 If array[midpoint] &gt; element</a:t>
            </a:r>
            <a:br>
              <a:rPr lang="en-US" altLang="en-US" sz="2200" i="1" dirty="0">
                <a:solidFill>
                  <a:srgbClr val="002060"/>
                </a:solidFill>
              </a:rPr>
            </a:br>
            <a:r>
              <a:rPr lang="en-US" altLang="en-US" sz="2200" i="1" dirty="0">
                <a:solidFill>
                  <a:srgbClr val="002060"/>
                </a:solidFill>
              </a:rPr>
              <a:t>				3.1.1 Search in the left half of the array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			3.2 Else </a:t>
            </a:r>
            <a:r>
              <a:rPr lang="en-US" altLang="en-US" sz="1800" i="1" dirty="0">
                <a:solidFill>
                  <a:schemeClr val="tx1"/>
                </a:solidFill>
              </a:rPr>
              <a:t>// array[midpoint] &lt; element</a:t>
            </a:r>
            <a:br>
              <a:rPr lang="en-US" altLang="en-US" sz="2200" i="1" dirty="0">
                <a:solidFill>
                  <a:schemeClr val="tx1"/>
                </a:solidFill>
              </a:rPr>
            </a:br>
            <a:r>
              <a:rPr lang="en-US" altLang="en-US" sz="2200" i="1" dirty="0">
                <a:solidFill>
                  <a:srgbClr val="002060"/>
                </a:solidFill>
              </a:rPr>
              <a:t>				3.2.1 Search in the right half of the array</a:t>
            </a:r>
            <a:br>
              <a:rPr lang="en-US" altLang="en-US" sz="2200" i="1" dirty="0">
                <a:solidFill>
                  <a:srgbClr val="002060"/>
                </a:solidFill>
              </a:rPr>
            </a:br>
            <a:r>
              <a:rPr lang="en-US" altLang="en-US" sz="2200" i="1" dirty="0">
                <a:solidFill>
                  <a:srgbClr val="002060"/>
                </a:solidFill>
              </a:rPr>
              <a:t>		}</a:t>
            </a: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5497512" y="960437"/>
            <a:ext cx="4495800" cy="104503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b="1" u="sng" dirty="0">
                <a:latin typeface="+mj-lt"/>
              </a:rPr>
              <a:t>Running time for array of length N</a:t>
            </a:r>
            <a:r>
              <a:rPr lang="en-US" altLang="en-US" sz="2000" dirty="0">
                <a:latin typeface="+mj-lt"/>
              </a:rPr>
              <a:t>: Denote the running time by T(N)</a:t>
            </a: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5954712" y="3450851"/>
            <a:ext cx="3427579" cy="62853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Checking if statements: O(1)</a:t>
            </a: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7275410" y="4297899"/>
            <a:ext cx="2560637" cy="46716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Recursion:  T(N/2)</a:t>
            </a: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4022750" y="6493129"/>
            <a:ext cx="3357980" cy="74254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Total: T(N) = T(N/2) + O(1)</a:t>
            </a:r>
          </a:p>
        </p:txBody>
      </p:sp>
      <p:cxnSp>
        <p:nvCxnSpPr>
          <p:cNvPr id="8" name="AutoShape 4"/>
          <p:cNvCxnSpPr>
            <a:cxnSpLocks noChangeShapeType="1"/>
            <a:stCxn id="29701" idx="1"/>
            <a:endCxn id="9" idx="0"/>
          </p:cNvCxnSpPr>
          <p:nvPr/>
        </p:nvCxnSpPr>
        <p:spPr bwMode="auto">
          <a:xfrm rot="10800000" flipV="1">
            <a:off x="5170930" y="4531478"/>
            <a:ext cx="2104481" cy="404721"/>
          </a:xfrm>
          <a:prstGeom prst="bentConnector2">
            <a:avLst/>
          </a:prstGeom>
          <a:noFill/>
          <a:ln w="6480" cap="flat">
            <a:solidFill>
              <a:srgbClr val="5B9BD5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9" name="Rounded Rectangle 8"/>
          <p:cNvSpPr/>
          <p:nvPr/>
        </p:nvSpPr>
        <p:spPr bwMode="auto">
          <a:xfrm>
            <a:off x="3059112" y="4936200"/>
            <a:ext cx="4223634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4" name="AutoShape 4"/>
          <p:cNvCxnSpPr>
            <a:cxnSpLocks noChangeShapeType="1"/>
            <a:stCxn id="29701" idx="2"/>
            <a:endCxn id="17" idx="3"/>
          </p:cNvCxnSpPr>
          <p:nvPr/>
        </p:nvCxnSpPr>
        <p:spPr bwMode="auto">
          <a:xfrm rot="5400000">
            <a:off x="7470274" y="4773498"/>
            <a:ext cx="1093894" cy="1077017"/>
          </a:xfrm>
          <a:prstGeom prst="bentConnector2">
            <a:avLst/>
          </a:prstGeom>
          <a:noFill/>
          <a:ln w="6480" cap="flat">
            <a:solidFill>
              <a:srgbClr val="5B9BD5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7" name="Rounded Rectangle 16"/>
          <p:cNvSpPr/>
          <p:nvPr/>
        </p:nvSpPr>
        <p:spPr bwMode="auto">
          <a:xfrm>
            <a:off x="3059112" y="5676873"/>
            <a:ext cx="4419600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62372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animBg="1"/>
      <p:bldP spid="29700" grpId="0" animBg="1"/>
      <p:bldP spid="29701" grpId="0" animBg="1"/>
      <p:bldP spid="29702" grpId="0" animBg="1"/>
      <p:bldP spid="9" grpId="0" animBg="1"/>
      <p:bldP spid="17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Binary search</a:t>
            </a:r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u="sng" dirty="0">
                <a:latin typeface="+mj-lt"/>
              </a:rPr>
              <a:t>Analyzing the running time T(N)</a:t>
            </a:r>
            <a:r>
              <a:rPr lang="en-US" altLang="en-US" sz="2200" dirty="0">
                <a:latin typeface="+mj-lt"/>
              </a:rPr>
              <a:t>: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>
                <a:latin typeface="+mj-lt"/>
              </a:rPr>
              <a:t>The recursion formula is 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</a:rPr>
              <a:t>T(N) = T(N/2) + O(1)</a:t>
            </a:r>
            <a:r>
              <a:rPr lang="en-US" altLang="en-US" sz="2200" dirty="0">
                <a:latin typeface="+mj-lt"/>
              </a:rPr>
              <a:t>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>
                <a:latin typeface="+mj-lt"/>
              </a:rPr>
              <a:t>How do we solve it?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</a:rPr>
              <a:t>				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T(N) 	= T(N/2) + 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			= T(N/4) + 2*O(1)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			= T(N/8) + 3*O(1)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			= …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</a:t>
            </a:r>
            <a:r>
              <a:rPr lang="en-US" alt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[For </a:t>
            </a:r>
            <a:r>
              <a:rPr lang="en-US" altLang="en-US" sz="2200" dirty="0" err="1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i</a:t>
            </a:r>
            <a:r>
              <a:rPr lang="en-US" alt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&gt; 0]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= T(N/2</a:t>
            </a:r>
            <a:r>
              <a:rPr lang="en-US" altLang="en-US" sz="2200" i="1" baseline="33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i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) + </a:t>
            </a:r>
            <a:r>
              <a:rPr lang="en-US" altLang="en-US" sz="2200" i="1" dirty="0" err="1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i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*O(1)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[For </a:t>
            </a:r>
            <a:r>
              <a:rPr lang="en-US" altLang="en-US" sz="2200" dirty="0" err="1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i</a:t>
            </a:r>
            <a:r>
              <a:rPr lang="en-US" alt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= log</a:t>
            </a:r>
            <a:r>
              <a:rPr lang="en-US" altLang="en-US" sz="2200" baseline="-25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2</a:t>
            </a:r>
            <a:r>
              <a:rPr lang="en-US" alt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(N)]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= T(1) + log</a:t>
            </a:r>
            <a:r>
              <a:rPr lang="en-US" altLang="en-US" sz="2200" i="1" baseline="-25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2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(N)*O(1) 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			= O(log(N))</a:t>
            </a:r>
            <a:r>
              <a:rPr lang="en-US" altLang="en-US" sz="2200" dirty="0">
                <a:latin typeface="+mj-lt"/>
              </a:rPr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21833774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</a:t>
            </a: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Advantages: really fast!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Requirements: the array must be sorted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000" dirty="0"/>
              <a:t>If the array is dynamic, this can be expensive.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000" dirty="0"/>
              <a:t>For example, if we need to insert new values into the array	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4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u="sng" dirty="0"/>
              <a:t>Homework</a:t>
            </a:r>
            <a:r>
              <a:rPr lang="en-US" altLang="en-US" sz="2400" dirty="0"/>
              <a:t>: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1) write a recursive/non-recursive version of binary search.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	</a:t>
            </a:r>
            <a:r>
              <a:rPr lang="en-US" altLang="en-US" sz="2400" i="1" dirty="0"/>
              <a:t>int </a:t>
            </a:r>
            <a:r>
              <a:rPr lang="en-US" altLang="en-US" sz="2400" i="1" dirty="0" err="1"/>
              <a:t>binary_search</a:t>
            </a:r>
            <a:r>
              <a:rPr lang="en-US" altLang="en-US" sz="2400" i="1" dirty="0"/>
              <a:t>(int* </a:t>
            </a:r>
            <a:r>
              <a:rPr lang="en-US" altLang="en-US" sz="2400" i="1" dirty="0" err="1">
                <a:solidFill>
                  <a:srgbClr val="0F0FCF"/>
                </a:solidFill>
              </a:rPr>
              <a:t>ar</a:t>
            </a:r>
            <a:r>
              <a:rPr lang="en-US" altLang="en-US" sz="2400" i="1" dirty="0"/>
              <a:t>, int n, int </a:t>
            </a:r>
            <a:r>
              <a:rPr lang="en-US" altLang="en-US" sz="2400" i="1" dirty="0" err="1">
                <a:solidFill>
                  <a:srgbClr val="FF0000"/>
                </a:solidFill>
              </a:rPr>
              <a:t>elt</a:t>
            </a:r>
            <a:r>
              <a:rPr lang="en-US" altLang="en-US" sz="2400" i="1" dirty="0"/>
              <a:t>); </a:t>
            </a:r>
            <a:r>
              <a:rPr lang="en-US" altLang="en-US" sz="1800" i="1" dirty="0"/>
              <a:t>// find </a:t>
            </a:r>
            <a:r>
              <a:rPr lang="en-US" altLang="en-US" sz="1800" i="1" dirty="0" err="1">
                <a:solidFill>
                  <a:srgbClr val="FF0000"/>
                </a:solidFill>
              </a:rPr>
              <a:t>elt</a:t>
            </a:r>
            <a:r>
              <a:rPr lang="en-US" altLang="en-US" sz="1800" i="1" dirty="0"/>
              <a:t> in </a:t>
            </a:r>
            <a:r>
              <a:rPr lang="en-US" altLang="en-US" sz="1800" i="1" dirty="0" err="1">
                <a:solidFill>
                  <a:srgbClr val="0F0FCF"/>
                </a:solidFill>
              </a:rPr>
              <a:t>ar</a:t>
            </a:r>
            <a:r>
              <a:rPr lang="en-US" altLang="en-US" sz="1800" i="1" dirty="0"/>
              <a:t> of length n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2) write a recursive/non-recursive version of linear search.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	</a:t>
            </a:r>
            <a:r>
              <a:rPr lang="en-US" altLang="en-US" sz="2400" i="1" dirty="0"/>
              <a:t>int </a:t>
            </a:r>
            <a:r>
              <a:rPr lang="en-US" altLang="en-US" sz="2400" i="1" dirty="0" err="1"/>
              <a:t>linear_search</a:t>
            </a:r>
            <a:r>
              <a:rPr lang="en-US" altLang="en-US" sz="2400" i="1" dirty="0"/>
              <a:t>(int* </a:t>
            </a:r>
            <a:r>
              <a:rPr lang="en-US" altLang="en-US" sz="2400" i="1" dirty="0" err="1">
                <a:solidFill>
                  <a:srgbClr val="0F0FCF"/>
                </a:solidFill>
              </a:rPr>
              <a:t>ar</a:t>
            </a:r>
            <a:r>
              <a:rPr lang="en-US" altLang="en-US" sz="2400" i="1" dirty="0"/>
              <a:t>, int n, int </a:t>
            </a:r>
            <a:r>
              <a:rPr lang="en-US" altLang="en-US" sz="2400" i="1" dirty="0" err="1">
                <a:solidFill>
                  <a:srgbClr val="FF0000"/>
                </a:solidFill>
              </a:rPr>
              <a:t>elt</a:t>
            </a:r>
            <a:r>
              <a:rPr lang="en-US" altLang="en-US" sz="2400" i="1" dirty="0"/>
              <a:t>); </a:t>
            </a:r>
            <a:r>
              <a:rPr lang="en-US" altLang="en-US" sz="1800" i="1" dirty="0"/>
              <a:t>// find </a:t>
            </a:r>
            <a:r>
              <a:rPr lang="en-US" altLang="en-US" sz="1800" i="1" dirty="0" err="1">
                <a:solidFill>
                  <a:srgbClr val="FF0000"/>
                </a:solidFill>
              </a:rPr>
              <a:t>elt</a:t>
            </a:r>
            <a:r>
              <a:rPr lang="en-US" altLang="en-US" sz="1800" i="1" dirty="0"/>
              <a:t> in </a:t>
            </a:r>
            <a:r>
              <a:rPr lang="en-US" altLang="en-US" sz="1800" i="1" dirty="0" err="1">
                <a:solidFill>
                  <a:srgbClr val="0F0FCF"/>
                </a:solidFill>
              </a:rPr>
              <a:t>ar</a:t>
            </a:r>
            <a:r>
              <a:rPr lang="en-US" altLang="en-US" sz="1800" i="1" dirty="0"/>
              <a:t> of length n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4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400" dirty="0"/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457627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/>
              <a:t>Big-O </a:t>
            </a:r>
            <a:r>
              <a:rPr lang="de-DE" altLang="en-US" sz="8000" dirty="0"/>
              <a:t>notation</a:t>
            </a:r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Examples</a:t>
            </a:r>
          </a:p>
        </p:txBody>
      </p:sp>
    </p:spTree>
    <p:extLst>
      <p:ext uri="{BB962C8B-B14F-4D97-AF65-F5344CB8AC3E}">
        <p14:creationId xmlns:p14="http://schemas.microsoft.com/office/powerpoint/2010/main" val="3004432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How many iterations are performed in the following for loop?</a:t>
            </a:r>
          </a:p>
          <a:p>
            <a:r>
              <a:rPr lang="en-US" sz="2200" u="sng" dirty="0">
                <a:solidFill>
                  <a:srgbClr val="002060"/>
                </a:solidFill>
              </a:rPr>
              <a:t>foo(N)</a:t>
            </a:r>
            <a:r>
              <a:rPr lang="en-US" sz="2200" dirty="0">
                <a:solidFill>
                  <a:srgbClr val="002060"/>
                </a:solidFill>
              </a:rPr>
              <a:t>: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 		sum = 0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		for (int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 = 0 ;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 &lt; N ;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 = i+1) {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			sum = </a:t>
            </a:r>
            <a:r>
              <a:rPr lang="en-US" sz="2200" dirty="0" err="1">
                <a:solidFill>
                  <a:srgbClr val="002060"/>
                </a:solidFill>
              </a:rPr>
              <a:t>sum+i</a:t>
            </a:r>
            <a:r>
              <a:rPr lang="en-US" sz="2200" dirty="0">
                <a:solidFill>
                  <a:srgbClr val="002060"/>
                </a:solidFill>
              </a:rPr>
              <a:t>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}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		return sum;</a:t>
            </a:r>
          </a:p>
          <a:p>
            <a:r>
              <a:rPr lang="en-US" altLang="en-US" sz="2200" dirty="0"/>
              <a:t>Use O() notation to express the running time. </a:t>
            </a:r>
            <a:r>
              <a:rPr lang="en-US" altLang="en-US" sz="2200" u="sng" dirty="0"/>
              <a:t>A</a:t>
            </a:r>
            <a:r>
              <a:rPr lang="en-US" altLang="en-US" sz="2200" dirty="0"/>
              <a:t>: O(N)</a:t>
            </a:r>
          </a:p>
          <a:p>
            <a:r>
              <a:rPr lang="en-US" altLang="en-US" sz="2200" dirty="0"/>
              <a:t>Rewrite the function so that the running time is O(1).</a:t>
            </a:r>
          </a:p>
          <a:p>
            <a:r>
              <a:rPr lang="en-US" altLang="en-US" sz="2200" u="sng" dirty="0"/>
              <a:t>A</a:t>
            </a:r>
            <a:r>
              <a:rPr lang="en-US" altLang="en-US" sz="2200" dirty="0"/>
              <a:t>: This is the sum of arithmetic progression.</a:t>
            </a:r>
            <a:br>
              <a:rPr lang="en-US" altLang="en-US" sz="2200" dirty="0"/>
            </a:br>
            <a:r>
              <a:rPr lang="en-US" altLang="en-US" sz="2200" dirty="0"/>
              <a:t>			This is equal to 1+2+3+…+(N-1) = N*(N-1)/2</a:t>
            </a:r>
          </a:p>
        </p:txBody>
      </p:sp>
    </p:spTree>
    <p:extLst>
      <p:ext uri="{BB962C8B-B14F-4D97-AF65-F5344CB8AC3E}">
        <p14:creationId xmlns:p14="http://schemas.microsoft.com/office/powerpoint/2010/main" val="34935743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1+2+3</a:t>
            </a:r>
            <a:r>
              <a:rPr lang="de-DE" altLang="en-US" dirty="0"/>
              <a:t>+...+N = N</a:t>
            </a:r>
            <a:r>
              <a:rPr lang="de-DE" altLang="en-US"/>
              <a:t>*(N+1</a:t>
            </a:r>
            <a:r>
              <a:rPr lang="de-DE" altLang="en-US" dirty="0"/>
              <a:t>)/2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60601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1+2+3+…+ N = 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Denote S</a:t>
            </a:r>
            <a:r>
              <a:rPr lang="en-US" altLang="en-US" sz="2200" baseline="-25000" dirty="0"/>
              <a:t>N</a:t>
            </a:r>
            <a:r>
              <a:rPr lang="en-US" altLang="en-US" sz="2200" dirty="0"/>
              <a:t> = 1+2+3+…+ N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Write: 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		S</a:t>
            </a:r>
            <a:r>
              <a:rPr lang="en-US" altLang="en-US" sz="2200" baseline="-25000" dirty="0"/>
              <a:t>N</a:t>
            </a:r>
            <a:r>
              <a:rPr lang="en-US" altLang="en-US" sz="2200" dirty="0"/>
              <a:t> = 1  +   2     +    3    + … + N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		S</a:t>
            </a:r>
            <a:r>
              <a:rPr lang="en-US" altLang="en-US" sz="2200" baseline="-25000" dirty="0"/>
              <a:t>N</a:t>
            </a:r>
            <a:r>
              <a:rPr lang="en-US" altLang="en-US" sz="2200" dirty="0"/>
              <a:t> = N + (N-1) + (N-1) + … +  1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Add the two together: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 2*S</a:t>
            </a:r>
            <a:r>
              <a:rPr lang="en-US" altLang="en-US" sz="2200" baseline="-25000" dirty="0"/>
              <a:t>N</a:t>
            </a:r>
            <a:r>
              <a:rPr lang="en-US" altLang="en-US" sz="2200" dirty="0"/>
              <a:t> = (N+1) + (N+1) + (N+1) + … +  (N+1) = N*(N+1)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200" dirty="0"/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Therefore, S</a:t>
            </a:r>
            <a:r>
              <a:rPr lang="en-US" altLang="en-US" sz="2200" baseline="-25000" dirty="0"/>
              <a:t>N</a:t>
            </a:r>
            <a:r>
              <a:rPr lang="en-US" altLang="en-US" sz="2200" dirty="0"/>
              <a:t> = N*(N-1)/2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200" dirty="0"/>
          </a:p>
        </p:txBody>
      </p:sp>
    </p:spTree>
    <p:extLst>
      <p:ext uri="{BB962C8B-B14F-4D97-AF65-F5344CB8AC3E}">
        <p14:creationId xmlns:p14="http://schemas.microsoft.com/office/powerpoint/2010/main" val="22748683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How many iterations are performed in the following for loop?</a:t>
            </a:r>
          </a:p>
          <a:p>
            <a:r>
              <a:rPr lang="en-US" sz="2200" u="sng" dirty="0">
                <a:solidFill>
                  <a:srgbClr val="002060"/>
                </a:solidFill>
              </a:rPr>
              <a:t>foo(N)</a:t>
            </a:r>
            <a:r>
              <a:rPr lang="en-US" sz="2200" dirty="0">
                <a:solidFill>
                  <a:srgbClr val="002060"/>
                </a:solidFill>
              </a:rPr>
              <a:t>: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 		sum=0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for (int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 = 1 ;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 &lt; N ;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 =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*2) {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sum = </a:t>
            </a:r>
            <a:r>
              <a:rPr lang="en-US" sz="2200" dirty="0" err="1">
                <a:solidFill>
                  <a:srgbClr val="002060"/>
                </a:solidFill>
              </a:rPr>
              <a:t>sum+i</a:t>
            </a:r>
            <a:r>
              <a:rPr lang="en-US" sz="2200" dirty="0">
                <a:solidFill>
                  <a:srgbClr val="002060"/>
                </a:solidFill>
              </a:rPr>
              <a:t>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}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return sum;</a:t>
            </a:r>
          </a:p>
          <a:p>
            <a:r>
              <a:rPr lang="en-US" altLang="en-US" sz="2200" dirty="0"/>
              <a:t>Use O() notation to express the running time.</a:t>
            </a:r>
          </a:p>
          <a:p>
            <a:r>
              <a:rPr lang="en-US" altLang="en-US" sz="2200" dirty="0"/>
              <a:t>A: O(log(N))</a:t>
            </a:r>
          </a:p>
          <a:p>
            <a:r>
              <a:rPr lang="en-US" altLang="en-US" sz="2200" dirty="0"/>
              <a:t>Because we start with </a:t>
            </a:r>
            <a:r>
              <a:rPr lang="en-US" altLang="en-US" sz="2200" dirty="0" err="1"/>
              <a:t>i</a:t>
            </a:r>
            <a:r>
              <a:rPr lang="en-US" altLang="en-US" sz="2200" dirty="0"/>
              <a:t>=1, then 2, then 4, then 8… until we reach N</a:t>
            </a:r>
          </a:p>
          <a:p>
            <a:r>
              <a:rPr lang="en-US" altLang="en-US" sz="2200" dirty="0"/>
              <a:t>So how many times do we multiply 2x2x2…x2 until it is &gt;=N</a:t>
            </a:r>
          </a:p>
          <a:p>
            <a:r>
              <a:rPr lang="en-US" altLang="en-US" sz="2200" dirty="0"/>
              <a:t>		A: log</a:t>
            </a:r>
            <a:r>
              <a:rPr lang="en-US" altLang="en-US" sz="2200" baseline="-25000" dirty="0"/>
              <a:t>2</a:t>
            </a:r>
            <a:r>
              <a:rPr lang="en-US" altLang="en-US" sz="2200" dirty="0"/>
              <a:t>(N) – rounded up</a:t>
            </a:r>
          </a:p>
        </p:txBody>
      </p:sp>
    </p:spTree>
    <p:extLst>
      <p:ext uri="{BB962C8B-B14F-4D97-AF65-F5344CB8AC3E}">
        <p14:creationId xmlns:p14="http://schemas.microsoft.com/office/powerpoint/2010/main" val="10759788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Multidimensional array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So far we've only seen 1D arrays.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But often we need 2D / 3D arrays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Examples: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de-DE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Picture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: each entry in the array is color of a pixel. (~ .bmp format)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de-DE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Temperature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in each point in the room.</a:t>
            </a:r>
          </a:p>
        </p:txBody>
      </p:sp>
    </p:spTree>
    <p:extLst>
      <p:ext uri="{BB962C8B-B14F-4D97-AF65-F5344CB8AC3E}">
        <p14:creationId xmlns:p14="http://schemas.microsoft.com/office/powerpoint/2010/main" val="283079044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/>
              <a:t>How many iterations are performed in the following for loop?</a:t>
            </a:r>
          </a:p>
          <a:p>
            <a:r>
              <a:rPr lang="en-US" sz="1800" u="sng" dirty="0">
                <a:solidFill>
                  <a:srgbClr val="002060"/>
                </a:solidFill>
              </a:rPr>
              <a:t>foo(N)</a:t>
            </a:r>
            <a:r>
              <a:rPr lang="en-US" sz="1800" dirty="0">
                <a:solidFill>
                  <a:srgbClr val="002060"/>
                </a:solidFill>
              </a:rPr>
              <a:t>:</a:t>
            </a:r>
            <a:br>
              <a:rPr lang="en-US" sz="1800" dirty="0">
                <a:solidFill>
                  <a:srgbClr val="002060"/>
                </a:solidFill>
              </a:rPr>
            </a:br>
            <a:r>
              <a:rPr lang="en-US" sz="1800" dirty="0">
                <a:solidFill>
                  <a:srgbClr val="002060"/>
                </a:solidFill>
              </a:rPr>
              <a:t> 		sum=0</a:t>
            </a:r>
            <a:br>
              <a:rPr lang="en-US" sz="1800" dirty="0">
                <a:solidFill>
                  <a:srgbClr val="002060"/>
                </a:solidFill>
              </a:rPr>
            </a:br>
            <a:r>
              <a:rPr lang="en-US" sz="1800" dirty="0">
                <a:solidFill>
                  <a:srgbClr val="002060"/>
                </a:solidFill>
              </a:rPr>
              <a:t>		for (int </a:t>
            </a:r>
            <a:r>
              <a:rPr lang="en-US" sz="1800" dirty="0" err="1">
                <a:solidFill>
                  <a:srgbClr val="002060"/>
                </a:solidFill>
              </a:rPr>
              <a:t>i</a:t>
            </a:r>
            <a:r>
              <a:rPr lang="en-US" sz="1800" dirty="0">
                <a:solidFill>
                  <a:srgbClr val="002060"/>
                </a:solidFill>
              </a:rPr>
              <a:t> = 1 ; </a:t>
            </a:r>
            <a:r>
              <a:rPr lang="en-US" sz="1800" dirty="0" err="1">
                <a:solidFill>
                  <a:srgbClr val="002060"/>
                </a:solidFill>
              </a:rPr>
              <a:t>i</a:t>
            </a:r>
            <a:r>
              <a:rPr lang="en-US" sz="1800" dirty="0">
                <a:solidFill>
                  <a:srgbClr val="002060"/>
                </a:solidFill>
              </a:rPr>
              <a:t> &lt; N ; </a:t>
            </a:r>
            <a:r>
              <a:rPr lang="en-US" sz="1800" dirty="0" err="1">
                <a:solidFill>
                  <a:srgbClr val="002060"/>
                </a:solidFill>
              </a:rPr>
              <a:t>i</a:t>
            </a:r>
            <a:r>
              <a:rPr lang="en-US" sz="1800" dirty="0">
                <a:solidFill>
                  <a:srgbClr val="002060"/>
                </a:solidFill>
              </a:rPr>
              <a:t>++) </a:t>
            </a:r>
            <a:br>
              <a:rPr lang="en-US" sz="1800" dirty="0">
                <a:solidFill>
                  <a:srgbClr val="002060"/>
                </a:solidFill>
              </a:rPr>
            </a:br>
            <a:r>
              <a:rPr lang="en-US" sz="1800" dirty="0">
                <a:solidFill>
                  <a:srgbClr val="002060"/>
                </a:solidFill>
              </a:rPr>
              <a:t>	 		for (int j = 1 ; j &lt; </a:t>
            </a:r>
            <a:r>
              <a:rPr lang="en-US" sz="1800" dirty="0" err="1">
                <a:solidFill>
                  <a:srgbClr val="002060"/>
                </a:solidFill>
              </a:rPr>
              <a:t>i</a:t>
            </a:r>
            <a:r>
              <a:rPr lang="en-US" sz="1800" dirty="0">
                <a:solidFill>
                  <a:srgbClr val="002060"/>
                </a:solidFill>
              </a:rPr>
              <a:t> ; </a:t>
            </a:r>
            <a:r>
              <a:rPr lang="en-US" sz="1800" dirty="0" err="1">
                <a:solidFill>
                  <a:srgbClr val="002060"/>
                </a:solidFill>
              </a:rPr>
              <a:t>j++</a:t>
            </a:r>
            <a:r>
              <a:rPr lang="en-US" sz="1800" dirty="0">
                <a:solidFill>
                  <a:srgbClr val="002060"/>
                </a:solidFill>
              </a:rPr>
              <a:t>) </a:t>
            </a:r>
            <a:br>
              <a:rPr lang="en-US" sz="1800" dirty="0">
                <a:solidFill>
                  <a:srgbClr val="002060"/>
                </a:solidFill>
              </a:rPr>
            </a:br>
            <a:r>
              <a:rPr lang="en-US" sz="1800" dirty="0">
                <a:solidFill>
                  <a:srgbClr val="002060"/>
                </a:solidFill>
              </a:rPr>
              <a:t>				sum = sum+1;   (*)</a:t>
            </a:r>
            <a:br>
              <a:rPr lang="en-US" sz="1800" dirty="0">
                <a:solidFill>
                  <a:srgbClr val="002060"/>
                </a:solidFill>
              </a:rPr>
            </a:br>
            <a:r>
              <a:rPr lang="en-US" sz="1800" dirty="0">
                <a:solidFill>
                  <a:srgbClr val="002060"/>
                </a:solidFill>
              </a:rPr>
              <a:t>		return sum;</a:t>
            </a:r>
          </a:p>
          <a:p>
            <a:r>
              <a:rPr lang="en-US" altLang="en-US" sz="1800" dirty="0"/>
              <a:t>Use O() notation to express the running time.</a:t>
            </a:r>
          </a:p>
          <a:p>
            <a:r>
              <a:rPr lang="en-US" altLang="en-US" sz="1800" dirty="0"/>
              <a:t>	For each </a:t>
            </a:r>
            <a:r>
              <a:rPr lang="en-US" altLang="en-US" sz="1800" dirty="0" err="1"/>
              <a:t>i</a:t>
            </a:r>
            <a:r>
              <a:rPr lang="en-US" altLang="en-US" sz="1800" dirty="0"/>
              <a:t> how many iterations of the inner loop are there?</a:t>
            </a:r>
            <a:br>
              <a:rPr lang="en-US" altLang="en-US" sz="1800" dirty="0"/>
            </a:br>
            <a:r>
              <a:rPr lang="en-US" altLang="en-US" sz="1800" dirty="0"/>
              <a:t>There are j=1…i-1  -- &gt; i-1 iterations.</a:t>
            </a:r>
          </a:p>
          <a:p>
            <a:r>
              <a:rPr lang="en-US" altLang="en-US" sz="1800" dirty="0"/>
              <a:t>	</a:t>
            </a:r>
            <a:r>
              <a:rPr lang="en-US" altLang="en-US" sz="1800" dirty="0">
                <a:sym typeface="Wingdings" panose="05000000000000000000" pitchFamily="2" charset="2"/>
              </a:rPr>
              <a:t> </a:t>
            </a:r>
            <a:r>
              <a:rPr lang="en-US" altLang="en-US" sz="1800" dirty="0"/>
              <a:t>total number of times we execute (*) is 0+1+2+3+…(N-2) = O(N</a:t>
            </a:r>
            <a:r>
              <a:rPr lang="en-US" altLang="en-US" sz="1800" baseline="30000" dirty="0"/>
              <a:t>2</a:t>
            </a:r>
            <a:r>
              <a:rPr lang="en-US" altLang="en-US" sz="1800" dirty="0"/>
              <a:t>)</a:t>
            </a:r>
          </a:p>
          <a:p>
            <a:r>
              <a:rPr lang="en-US" altLang="en-US" sz="1800" dirty="0"/>
              <a:t>Rewrite the function so that the running time is O(1)</a:t>
            </a:r>
          </a:p>
          <a:p>
            <a:r>
              <a:rPr lang="en-US" altLang="en-US" sz="1800" dirty="0"/>
              <a:t>	A: foo(N):	// need to return 0+1+2+3+…(N-2) </a:t>
            </a:r>
            <a:br>
              <a:rPr lang="en-US" altLang="en-US" sz="1800" dirty="0"/>
            </a:br>
            <a:r>
              <a:rPr lang="en-US" altLang="en-US" sz="1800" dirty="0"/>
              <a:t>		if N&gt;2 return (N-1)*(N-2)/2</a:t>
            </a:r>
            <a:br>
              <a:rPr lang="en-US" altLang="en-US" sz="1800" dirty="0"/>
            </a:br>
            <a:r>
              <a:rPr lang="en-US" altLang="en-US" sz="1800" dirty="0"/>
              <a:t>		else return 0</a:t>
            </a:r>
          </a:p>
        </p:txBody>
      </p:sp>
    </p:spTree>
    <p:extLst>
      <p:ext uri="{BB962C8B-B14F-4D97-AF65-F5344CB8AC3E}">
        <p14:creationId xmlns:p14="http://schemas.microsoft.com/office/powerpoint/2010/main" val="12713370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How many iterations are performed in the following for loop?</a:t>
            </a:r>
          </a:p>
          <a:p>
            <a:r>
              <a:rPr lang="en-US" sz="2200" u="sng" dirty="0">
                <a:solidFill>
                  <a:srgbClr val="002060"/>
                </a:solidFill>
              </a:rPr>
              <a:t>foo(N)</a:t>
            </a:r>
            <a:r>
              <a:rPr lang="en-US" sz="2200" dirty="0">
                <a:solidFill>
                  <a:srgbClr val="002060"/>
                </a:solidFill>
              </a:rPr>
              <a:t>: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 		sum=0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for (int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 = 0 ;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 &lt; N ;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++) 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 		for (int j = 1 ; j &lt;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 ; </a:t>
            </a:r>
            <a:r>
              <a:rPr lang="en-US" sz="2200" i="1" dirty="0">
                <a:solidFill>
                  <a:srgbClr val="FF0000"/>
                </a:solidFill>
              </a:rPr>
              <a:t>j=j*2</a:t>
            </a:r>
            <a:r>
              <a:rPr lang="en-US" sz="2200" dirty="0">
                <a:solidFill>
                  <a:srgbClr val="002060"/>
                </a:solidFill>
              </a:rPr>
              <a:t>) 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	sum = sum+1;   (*)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return sum;</a:t>
            </a:r>
          </a:p>
          <a:p>
            <a:r>
              <a:rPr lang="en-US" altLang="en-US" sz="2200" dirty="0"/>
              <a:t>Use O() notation to express the running time.</a:t>
            </a:r>
          </a:p>
          <a:p>
            <a:r>
              <a:rPr lang="en-US" altLang="en-US" sz="2200" dirty="0"/>
              <a:t>A: In each iteration </a:t>
            </a:r>
            <a:r>
              <a:rPr lang="en-US" altLang="en-US" sz="2200" dirty="0" err="1"/>
              <a:t>i</a:t>
            </a:r>
            <a:r>
              <a:rPr lang="en-US" altLang="en-US" sz="2200" dirty="0"/>
              <a:t> we have log</a:t>
            </a:r>
            <a:r>
              <a:rPr lang="en-US" altLang="en-US" sz="2200" baseline="-25000" dirty="0"/>
              <a:t>2</a:t>
            </a:r>
            <a:r>
              <a:rPr lang="en-US" altLang="en-US" sz="2200" dirty="0"/>
              <a:t>(</a:t>
            </a:r>
            <a:r>
              <a:rPr lang="en-US" altLang="en-US" sz="2200" dirty="0" err="1"/>
              <a:t>i</a:t>
            </a:r>
            <a:r>
              <a:rPr lang="en-US" altLang="en-US" sz="2200" dirty="0"/>
              <a:t>)&lt;log</a:t>
            </a:r>
            <a:r>
              <a:rPr lang="en-US" altLang="en-US" sz="2200" baseline="-25000" dirty="0"/>
              <a:t>2</a:t>
            </a:r>
            <a:r>
              <a:rPr lang="en-US" altLang="en-US" sz="2200" dirty="0"/>
              <a:t>(N) inner iterations?</a:t>
            </a:r>
          </a:p>
          <a:p>
            <a:r>
              <a:rPr lang="en-US" altLang="en-US" sz="2200" dirty="0"/>
              <a:t>Because we start j=1, and multiply it log</a:t>
            </a:r>
            <a:r>
              <a:rPr lang="en-US" altLang="en-US" sz="2200" baseline="-25000" dirty="0"/>
              <a:t>2</a:t>
            </a:r>
            <a:r>
              <a:rPr lang="en-US" altLang="en-US" sz="2200" dirty="0"/>
              <a:t>(</a:t>
            </a:r>
            <a:r>
              <a:rPr lang="en-US" altLang="en-US" sz="2200" dirty="0" err="1"/>
              <a:t>i</a:t>
            </a:r>
            <a:r>
              <a:rPr lang="en-US" altLang="en-US" sz="2200" dirty="0"/>
              <a:t>) times by 2, until reaching above I</a:t>
            </a:r>
          </a:p>
          <a:p>
            <a:r>
              <a:rPr lang="en-US" altLang="en-US" sz="2200" dirty="0"/>
              <a:t>So the total running time: O(N * log</a:t>
            </a:r>
            <a:r>
              <a:rPr lang="en-US" altLang="en-US" sz="2200" baseline="-25000" dirty="0"/>
              <a:t>2</a:t>
            </a:r>
            <a:r>
              <a:rPr lang="en-US" altLang="en-US" sz="2200" dirty="0"/>
              <a:t>(N))</a:t>
            </a:r>
          </a:p>
        </p:txBody>
      </p:sp>
    </p:spTree>
    <p:extLst>
      <p:ext uri="{BB962C8B-B14F-4D97-AF65-F5344CB8AC3E}">
        <p14:creationId xmlns:p14="http://schemas.microsoft.com/office/powerpoint/2010/main" val="5924975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Express the run time of the following program using Big-O notation.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foo(int N) {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print(N)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 		if (N &gt; 1)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foo(N-3)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}</a:t>
            </a:r>
          </a:p>
          <a:p>
            <a:r>
              <a:rPr lang="en-US" sz="2200" dirty="0">
                <a:solidFill>
                  <a:srgbClr val="002060"/>
                </a:solidFill>
              </a:rPr>
              <a:t>What will be printed?   N, N-3, N-6, N-9,…. 1 (or 0 or -1)</a:t>
            </a:r>
          </a:p>
          <a:p>
            <a:r>
              <a:rPr lang="en-US" sz="2200" dirty="0">
                <a:solidFill>
                  <a:srgbClr val="002060"/>
                </a:solidFill>
              </a:rPr>
              <a:t>The total number of recursive calls is N/3. </a:t>
            </a:r>
            <a:r>
              <a:rPr lang="en-US" sz="2200" dirty="0">
                <a:solidFill>
                  <a:srgbClr val="002060"/>
                </a:solidFill>
                <a:sym typeface="Wingdings" panose="05000000000000000000" pitchFamily="2" charset="2"/>
              </a:rPr>
              <a:t> Total running time is O(N).</a:t>
            </a:r>
            <a:endParaRPr lang="en-US" sz="2200" dirty="0">
              <a:solidFill>
                <a:srgbClr val="002060"/>
              </a:solidFill>
            </a:endParaRPr>
          </a:p>
          <a:p>
            <a:pPr>
              <a:lnSpc>
                <a:spcPct val="100000"/>
              </a:lnSpc>
              <a:spcAft>
                <a:spcPts val="800"/>
              </a:spcAft>
            </a:pPr>
            <a:r>
              <a:rPr lang="en-US" sz="1600" b="1" u="sng" dirty="0">
                <a:solidFill>
                  <a:srgbClr val="002060"/>
                </a:solidFill>
              </a:rPr>
              <a:t>The formula is</a:t>
            </a:r>
            <a:r>
              <a:rPr lang="en-US" sz="1600" dirty="0">
                <a:solidFill>
                  <a:srgbClr val="002060"/>
                </a:solidFill>
              </a:rPr>
              <a:t>: T(N) = C + T(N-3), T(0) = C, T(1) = C, T(-1) =C 	// C is basically 2 – print and if</a:t>
            </a:r>
          </a:p>
          <a:p>
            <a:pPr>
              <a:lnSpc>
                <a:spcPct val="100000"/>
              </a:lnSpc>
              <a:spcAft>
                <a:spcPts val="800"/>
              </a:spcAft>
            </a:pPr>
            <a:r>
              <a:rPr lang="en-US" sz="1600" dirty="0">
                <a:solidFill>
                  <a:srgbClr val="002060"/>
                </a:solidFill>
              </a:rPr>
              <a:t>T(N) = C + T(N-3) = 2C + T(N-3*2) = … = </a:t>
            </a:r>
            <a:r>
              <a:rPr lang="en-US" sz="1600" dirty="0" err="1">
                <a:solidFill>
                  <a:srgbClr val="002060"/>
                </a:solidFill>
              </a:rPr>
              <a:t>i</a:t>
            </a:r>
            <a:r>
              <a:rPr lang="en-US" sz="1600" dirty="0">
                <a:solidFill>
                  <a:srgbClr val="002060"/>
                </a:solidFill>
              </a:rPr>
              <a:t>*C + T(N-3i) = </a:t>
            </a:r>
          </a:p>
          <a:p>
            <a:pPr>
              <a:lnSpc>
                <a:spcPct val="100000"/>
              </a:lnSpc>
              <a:spcAft>
                <a:spcPts val="800"/>
              </a:spcAft>
            </a:pPr>
            <a:r>
              <a:rPr lang="en-US" sz="1600" dirty="0">
                <a:solidFill>
                  <a:srgbClr val="002060"/>
                </a:solidFill>
              </a:rPr>
              <a:t>We will stop for </a:t>
            </a:r>
            <a:r>
              <a:rPr lang="en-US" sz="1600" dirty="0" err="1">
                <a:solidFill>
                  <a:srgbClr val="002060"/>
                </a:solidFill>
              </a:rPr>
              <a:t>i</a:t>
            </a:r>
            <a:r>
              <a:rPr lang="en-US" sz="1600" dirty="0">
                <a:solidFill>
                  <a:srgbClr val="002060"/>
                </a:solidFill>
              </a:rPr>
              <a:t>=N/3</a:t>
            </a:r>
          </a:p>
          <a:p>
            <a:pPr>
              <a:lnSpc>
                <a:spcPct val="100000"/>
              </a:lnSpc>
              <a:spcAft>
                <a:spcPts val="800"/>
              </a:spcAft>
            </a:pPr>
            <a:r>
              <a:rPr lang="en-US" sz="1600" dirty="0">
                <a:solidFill>
                  <a:srgbClr val="002060"/>
                </a:solidFill>
              </a:rPr>
              <a:t>For </a:t>
            </a:r>
            <a:r>
              <a:rPr lang="en-US" sz="1600" dirty="0" err="1">
                <a:solidFill>
                  <a:srgbClr val="002060"/>
                </a:solidFill>
              </a:rPr>
              <a:t>i</a:t>
            </a:r>
            <a:r>
              <a:rPr lang="en-US" sz="1600" dirty="0">
                <a:solidFill>
                  <a:srgbClr val="002060"/>
                </a:solidFill>
              </a:rPr>
              <a:t>=N/3 we’ll get </a:t>
            </a:r>
          </a:p>
          <a:p>
            <a:pPr>
              <a:lnSpc>
                <a:spcPct val="100000"/>
              </a:lnSpc>
              <a:spcAft>
                <a:spcPts val="800"/>
              </a:spcAft>
            </a:pPr>
            <a:r>
              <a:rPr lang="en-US" sz="1600" dirty="0">
                <a:solidFill>
                  <a:srgbClr val="002060"/>
                </a:solidFill>
              </a:rPr>
              <a:t>T(N) = (N/3)*C + T(const) = O(N)</a:t>
            </a:r>
          </a:p>
        </p:txBody>
      </p:sp>
    </p:spTree>
    <p:extLst>
      <p:ext uri="{BB962C8B-B14F-4D97-AF65-F5344CB8AC3E}">
        <p14:creationId xmlns:p14="http://schemas.microsoft.com/office/powerpoint/2010/main" val="35042717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Express the run time of the following program using Big-O notation.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foo(int N) {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 		if (N &gt; 1)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foo(N/2);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}</a:t>
            </a:r>
          </a:p>
          <a:p>
            <a:endParaRPr lang="en-US" sz="2200" dirty="0">
              <a:solidFill>
                <a:srgbClr val="002060"/>
              </a:solidFill>
            </a:endParaRPr>
          </a:p>
          <a:p>
            <a:r>
              <a:rPr lang="en-US" sz="2200" dirty="0">
                <a:solidFill>
                  <a:srgbClr val="002060"/>
                </a:solidFill>
              </a:rPr>
              <a:t>T(N) = O(1) + T(N/2)</a:t>
            </a:r>
          </a:p>
          <a:p>
            <a:r>
              <a:rPr lang="en-US" sz="2200" dirty="0">
                <a:solidFill>
                  <a:srgbClr val="002060"/>
                </a:solidFill>
              </a:rPr>
              <a:t>T(0) = 1</a:t>
            </a:r>
          </a:p>
          <a:p>
            <a:r>
              <a:rPr lang="en-US" sz="2200" dirty="0">
                <a:solidFill>
                  <a:srgbClr val="002060"/>
                </a:solidFill>
              </a:rPr>
              <a:t>T(N) = C + T(N/2) = C + ( C+T(N/4) ) = 2C + T(N/4)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										= 3C + T(N/8) … =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*C + T(N/2</a:t>
            </a:r>
            <a:r>
              <a:rPr lang="en-US" sz="2200" baseline="30000" dirty="0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)</a:t>
            </a:r>
          </a:p>
          <a:p>
            <a:r>
              <a:rPr lang="en-US" sz="2200" dirty="0">
                <a:solidFill>
                  <a:srgbClr val="002060"/>
                </a:solidFill>
              </a:rPr>
              <a:t>We stop after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=log</a:t>
            </a:r>
            <a:r>
              <a:rPr lang="en-US" sz="2200" baseline="-25000" dirty="0">
                <a:solidFill>
                  <a:srgbClr val="002060"/>
                </a:solidFill>
              </a:rPr>
              <a:t>2</a:t>
            </a:r>
            <a:r>
              <a:rPr lang="en-US" sz="2200" dirty="0">
                <a:solidFill>
                  <a:srgbClr val="002060"/>
                </a:solidFill>
              </a:rPr>
              <a:t>(N) iterations </a:t>
            </a:r>
            <a:r>
              <a:rPr lang="en-US" sz="2200" dirty="0">
                <a:solidFill>
                  <a:srgbClr val="002060"/>
                </a:solidFill>
                <a:sym typeface="Wingdings" panose="05000000000000000000" pitchFamily="2" charset="2"/>
              </a:rPr>
              <a:t> T(N) = log</a:t>
            </a:r>
            <a:r>
              <a:rPr lang="en-US" sz="2200" baseline="-25000" dirty="0">
                <a:solidFill>
                  <a:srgbClr val="002060"/>
                </a:solidFill>
                <a:sym typeface="Wingdings" panose="05000000000000000000" pitchFamily="2" charset="2"/>
              </a:rPr>
              <a:t>2</a:t>
            </a:r>
            <a:r>
              <a:rPr lang="en-US" sz="2200" dirty="0">
                <a:solidFill>
                  <a:srgbClr val="002060"/>
                </a:solidFill>
                <a:sym typeface="Wingdings" panose="05000000000000000000" pitchFamily="2" charset="2"/>
              </a:rPr>
              <a:t>(N)*C+T(N/2</a:t>
            </a:r>
            <a:r>
              <a:rPr lang="en-US" sz="2200" baseline="30000" dirty="0">
                <a:solidFill>
                  <a:srgbClr val="002060"/>
                </a:solidFill>
                <a:sym typeface="Wingdings" panose="05000000000000000000" pitchFamily="2" charset="2"/>
              </a:rPr>
              <a:t>log(N)</a:t>
            </a:r>
            <a:r>
              <a:rPr lang="en-US" sz="2200" dirty="0">
                <a:solidFill>
                  <a:srgbClr val="002060"/>
                </a:solidFill>
                <a:sym typeface="Wingdings" panose="05000000000000000000" pitchFamily="2" charset="2"/>
              </a:rPr>
              <a:t> =1)</a:t>
            </a:r>
            <a:endParaRPr lang="en-US" sz="2200" dirty="0">
              <a:solidFill>
                <a:srgbClr val="002060"/>
              </a:solidFill>
            </a:endParaRPr>
          </a:p>
          <a:p>
            <a:r>
              <a:rPr lang="en-US" sz="2200" dirty="0">
                <a:solidFill>
                  <a:srgbClr val="002060"/>
                </a:solidFill>
                <a:sym typeface="Wingdings" panose="05000000000000000000" pitchFamily="2" charset="2"/>
              </a:rPr>
              <a:t> T(N) = O(log(N))</a:t>
            </a:r>
            <a:endParaRPr lang="en-US" sz="2200" dirty="0">
              <a:solidFill>
                <a:srgbClr val="002060"/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3EBBD571-042B-4890-9449-E92E27FF2A5B}"/>
              </a:ext>
            </a:extLst>
          </p:cNvPr>
          <p:cNvSpPr/>
          <p:nvPr/>
        </p:nvSpPr>
        <p:spPr bwMode="auto">
          <a:xfrm>
            <a:off x="2051824" y="5283820"/>
            <a:ext cx="836342" cy="546409"/>
          </a:xfrm>
          <a:prstGeom prst="roundRect">
            <a:avLst/>
          </a:prstGeom>
          <a:solidFill>
            <a:srgbClr val="00B8FF">
              <a:alpha val="22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F27DD45F-994B-407D-8510-91747E78C457}"/>
              </a:ext>
            </a:extLst>
          </p:cNvPr>
          <p:cNvSpPr/>
          <p:nvPr/>
        </p:nvSpPr>
        <p:spPr bwMode="auto">
          <a:xfrm>
            <a:off x="3866143" y="5315415"/>
            <a:ext cx="1352628" cy="394010"/>
          </a:xfrm>
          <a:prstGeom prst="roundRect">
            <a:avLst/>
          </a:prstGeom>
          <a:solidFill>
            <a:srgbClr val="00B8FF">
              <a:alpha val="22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516306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Express the run time of the following program using Big-O notation.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foo(int N) {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		for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=1…N: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print(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 		if (N &gt; 1)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foo(N/2);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}</a:t>
            </a:r>
          </a:p>
          <a:p>
            <a:r>
              <a:rPr lang="en-US" sz="2200" dirty="0">
                <a:solidFill>
                  <a:srgbClr val="002060"/>
                </a:solidFill>
              </a:rPr>
              <a:t>What will be printed for N=16?</a:t>
            </a:r>
          </a:p>
          <a:p>
            <a:r>
              <a:rPr lang="en-US" sz="2200" dirty="0">
                <a:solidFill>
                  <a:srgbClr val="002060"/>
                </a:solidFill>
              </a:rPr>
              <a:t>1,2,3,4…16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1,2,3,…8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1,2,3,4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1,2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4027297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Express the run time of the following program using Big-O notation.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foo(int N) {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		for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=1…N: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print(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 		if (N &gt; 1)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foo(N/2);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}</a:t>
            </a:r>
          </a:p>
          <a:p>
            <a:r>
              <a:rPr lang="en-US" sz="2200" dirty="0">
                <a:solidFill>
                  <a:srgbClr val="002060"/>
                </a:solidFill>
              </a:rPr>
              <a:t>T(N) = C*N + T(N/2)</a:t>
            </a:r>
          </a:p>
          <a:p>
            <a:r>
              <a:rPr lang="en-US" sz="2200" dirty="0">
                <a:solidFill>
                  <a:srgbClr val="002060"/>
                </a:solidFill>
              </a:rPr>
              <a:t>Naively, you could say we have log(N) recursive calls and in each call we make &lt;N prints, so the total running time is O(N*log(N))</a:t>
            </a:r>
          </a:p>
          <a:p>
            <a:endParaRPr lang="en-US" sz="2200" dirty="0">
              <a:solidFill>
                <a:srgbClr val="002060"/>
              </a:solidFill>
            </a:endParaRPr>
          </a:p>
          <a:p>
            <a:r>
              <a:rPr lang="en-US" sz="2200" dirty="0">
                <a:solidFill>
                  <a:srgbClr val="002060"/>
                </a:solidFill>
              </a:rPr>
              <a:t>This is true, but it is not tight. The tight answer is O(N)</a:t>
            </a:r>
          </a:p>
          <a:p>
            <a:endParaRPr lang="en-US" sz="2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4621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Express the run time of the following program using Big-O notation.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foo(int N) {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for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=1…N: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print(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 		if (N &gt; 1)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foo(N/2);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}</a:t>
            </a:r>
          </a:p>
          <a:p>
            <a:r>
              <a:rPr lang="en-US" sz="2200" dirty="0">
                <a:solidFill>
                  <a:srgbClr val="002060"/>
                </a:solidFill>
              </a:rPr>
              <a:t>T(N) = C*N + T(N/2)</a:t>
            </a:r>
          </a:p>
          <a:p>
            <a:r>
              <a:rPr lang="en-US" sz="2200" dirty="0">
                <a:solidFill>
                  <a:srgbClr val="002060"/>
                </a:solidFill>
              </a:rPr>
              <a:t>T(N) = C*N + T(N/2) = C*N + ( C*N/2 + T(N/4) ) = (1 + ½ )C*N + T(N/4)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		= (1 + ½ )C*N + (CN/4 + T(N/8) ) = (1+1/2 + 1/4)C*N +T(N/8)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		…(1 + ½ + (½)</a:t>
            </a:r>
            <a:r>
              <a:rPr lang="en-US" sz="2200" baseline="30000" dirty="0">
                <a:solidFill>
                  <a:srgbClr val="002060"/>
                </a:solidFill>
              </a:rPr>
              <a:t>2</a:t>
            </a:r>
            <a:r>
              <a:rPr lang="en-US" sz="2200" dirty="0">
                <a:solidFill>
                  <a:srgbClr val="002060"/>
                </a:solidFill>
              </a:rPr>
              <a:t> + (½)</a:t>
            </a:r>
            <a:r>
              <a:rPr lang="en-US" sz="2200" baseline="30000" dirty="0">
                <a:solidFill>
                  <a:srgbClr val="002060"/>
                </a:solidFill>
              </a:rPr>
              <a:t>3</a:t>
            </a:r>
            <a:r>
              <a:rPr lang="en-US" sz="2200" dirty="0">
                <a:solidFill>
                  <a:srgbClr val="002060"/>
                </a:solidFill>
              </a:rPr>
              <a:t>  … (½)</a:t>
            </a:r>
            <a:r>
              <a:rPr lang="en-US" sz="2200" baseline="30000" dirty="0">
                <a:solidFill>
                  <a:srgbClr val="002060"/>
                </a:solidFill>
              </a:rPr>
              <a:t>log(N)</a:t>
            </a:r>
            <a:r>
              <a:rPr lang="en-US" sz="2200" dirty="0">
                <a:solidFill>
                  <a:srgbClr val="002060"/>
                </a:solidFill>
              </a:rPr>
              <a:t> )*CN +T(1)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											&lt; 2*CN + T(1) = O(N)</a:t>
            </a:r>
          </a:p>
          <a:p>
            <a:endParaRPr lang="en-US" sz="2200" dirty="0">
              <a:solidFill>
                <a:srgbClr val="002060"/>
              </a:solidFill>
            </a:endParaRPr>
          </a:p>
          <a:p>
            <a:endParaRPr lang="en-US" sz="2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9024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Express the run time of the following program using Big-O notation.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foo(int N) {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for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=1…N: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print(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 		if (N &gt; 1)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foo(N/2);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}</a:t>
            </a:r>
          </a:p>
          <a:p>
            <a:r>
              <a:rPr lang="en-US" sz="2200" dirty="0">
                <a:solidFill>
                  <a:srgbClr val="002060"/>
                </a:solidFill>
              </a:rPr>
              <a:t>Iterations only</a:t>
            </a:r>
            <a:r>
              <a:rPr lang="en-US" sz="2200">
                <a:solidFill>
                  <a:srgbClr val="002060"/>
                </a:solidFill>
              </a:rPr>
              <a:t>, no recursion</a:t>
            </a:r>
            <a:r>
              <a:rPr lang="en-US" sz="2200" dirty="0">
                <a:solidFill>
                  <a:srgbClr val="002060"/>
                </a:solidFill>
              </a:rPr>
              <a:t>: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for (j=N; j&gt;=1; j =j/2)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for (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=1…j)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print(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)</a:t>
            </a:r>
          </a:p>
          <a:p>
            <a:r>
              <a:rPr lang="en-US" sz="2200" dirty="0">
                <a:solidFill>
                  <a:srgbClr val="002060"/>
                </a:solidFill>
              </a:rPr>
              <a:t>Running time: N + N/2 + N/4 + N/8 … 1 = this is a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geometric series, and its sum is &lt;2N.</a:t>
            </a:r>
          </a:p>
        </p:txBody>
      </p:sp>
    </p:spTree>
    <p:extLst>
      <p:ext uri="{BB962C8B-B14F-4D97-AF65-F5344CB8AC3E}">
        <p14:creationId xmlns:p14="http://schemas.microsoft.com/office/powerpoint/2010/main" val="39334977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  <p:extLst>
      <p:ext uri="{BB962C8B-B14F-4D97-AF65-F5344CB8AC3E}">
        <p14:creationId xmlns:p14="http://schemas.microsoft.com/office/powerpoint/2010/main" val="7191911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Multidimensional array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width = 640, height = 480;</a:t>
            </a:r>
            <a:b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image[height][width]</a:t>
            </a: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Accessing a 2D array: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i,j;</a:t>
            </a:r>
            <a:b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</a:t>
            </a:r>
          </a:p>
          <a:p>
            <a:pPr lvl="0"/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image[i][j] = 128;</a:t>
            </a: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</a:p>
          <a:p>
            <a:pPr lvl="0"/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(*(image+i))[j] = 128;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each element of image is of type int[width]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	// the size of each element is sizeof(int)*width</a:t>
            </a: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See multid_array.c</a:t>
            </a:r>
          </a:p>
        </p:txBody>
      </p:sp>
    </p:spTree>
    <p:extLst>
      <p:ext uri="{BB962C8B-B14F-4D97-AF65-F5344CB8AC3E}">
        <p14:creationId xmlns:p14="http://schemas.microsoft.com/office/powerpoint/2010/main" val="26779117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Multidimensional array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Q: Is the type </a:t>
            </a: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int**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equivalent to </a:t>
            </a: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int[][]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A: </a:t>
            </a: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int**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</a:p>
          <a:p>
            <a:pPr marL="342900" lvl="0" indent="-3429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Array of pointers </a:t>
            </a:r>
          </a:p>
          <a:p>
            <a:pPr marL="342900" lvl="0" indent="-3429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Array of (1-d) arrays, possibly of different lengths</a:t>
            </a:r>
          </a:p>
          <a:p>
            <a:pPr marL="342900" lvl="0" indent="-3429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Pointer to a pointer</a:t>
            </a: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43574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Multidimensional array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-US" sz="2200" u="sng" dirty="0">
                <a:latin typeface="Arial" panose="020B0604020202020204" pitchFamily="34" charset="0"/>
                <a:cs typeface="Arial" panose="020B0604020202020204" pitchFamily="34" charset="0"/>
              </a:rPr>
              <a:t>Easier example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: Write a function that gets an array of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ints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, and checks if it contains two equal numbers.</a:t>
            </a:r>
          </a:p>
          <a:p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1. For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=0…n-1</a:t>
            </a:r>
          </a:p>
          <a:p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2.   For j=0..n-1</a:t>
            </a:r>
          </a:p>
          <a:p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3.        if a[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]=a[j], return true</a:t>
            </a:r>
          </a:p>
          <a:p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4. If reached here, return false</a:t>
            </a:r>
          </a:p>
          <a:p>
            <a:pPr lvl="0"/>
            <a:r>
              <a:rPr lang="en-US" sz="2200" u="sng" dirty="0"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: Write a function that gets a 2d array, and checks if there are two equal rows in the array.</a:t>
            </a:r>
          </a:p>
          <a:p>
            <a:pPr lvl="0"/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- Replace 3. with if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I’th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row is equal to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j’th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row:</a:t>
            </a:r>
          </a:p>
          <a:p>
            <a:pPr lvl="0"/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	check a[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][k] = a[j][k] for all k -  that’s another loop</a:t>
            </a:r>
          </a:p>
          <a:p>
            <a:pPr lvl="0"/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Tx/>
              <a:buChar char="-"/>
            </a:pP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8760656"/>
      </p:ext>
    </p:extLst>
  </p:cSld>
  <p:clrMapOvr>
    <a:masterClrMapping/>
  </p:clrMapOvr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2430</TotalTime>
  <Words>6177</Words>
  <Application>Microsoft Office PowerPoint</Application>
  <PresentationFormat>Custom</PresentationFormat>
  <Paragraphs>502</Paragraphs>
  <Slides>68</Slides>
  <Notes>68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68</vt:i4>
      </vt:variant>
    </vt:vector>
  </HeadingPairs>
  <TitlesOfParts>
    <vt:vector size="76" baseType="lpstr">
      <vt:lpstr>Albany</vt:lpstr>
      <vt:lpstr>Arial</vt:lpstr>
      <vt:lpstr>Calibri</vt:lpstr>
      <vt:lpstr>Times New Roman</vt:lpstr>
      <vt:lpstr>Wingdings</vt:lpstr>
      <vt:lpstr>water</vt:lpstr>
      <vt:lpstr>lyt blackandwhite</vt:lpstr>
      <vt:lpstr>Office Theme</vt:lpstr>
      <vt:lpstr>PowerPoint Presentation</vt:lpstr>
      <vt:lpstr>Lab exam – March 20-22</vt:lpstr>
      <vt:lpstr>Assignment 3 - March 26</vt:lpstr>
      <vt:lpstr>PowerPoint Presentation</vt:lpstr>
      <vt:lpstr>PowerPoint Presentation</vt:lpstr>
      <vt:lpstr>Multidimensional array</vt:lpstr>
      <vt:lpstr>Multidimensional array</vt:lpstr>
      <vt:lpstr>Multidimensional array</vt:lpstr>
      <vt:lpstr>Multidimensional array</vt:lpstr>
      <vt:lpstr>PowerPoint Presentation</vt:lpstr>
      <vt:lpstr>Function Pointers</vt:lpstr>
      <vt:lpstr>PowerPoint Presentation</vt:lpstr>
      <vt:lpstr>What we did not cover</vt:lpstr>
      <vt:lpstr>One last example just for fun</vt:lpstr>
      <vt:lpstr>PowerPoint Presentation</vt:lpstr>
      <vt:lpstr>PowerPoint Presentation</vt:lpstr>
      <vt:lpstr>Pseudo-code</vt:lpstr>
      <vt:lpstr>PowerPoint Presentation</vt:lpstr>
      <vt:lpstr>Recursion</vt:lpstr>
      <vt:lpstr>Recursion</vt:lpstr>
      <vt:lpstr>Recursion</vt:lpstr>
      <vt:lpstr>Recursion</vt:lpstr>
      <vt:lpstr>Fun fact about Fibonacci numbers</vt:lpstr>
      <vt:lpstr>Fun fact about Fibonacci numbers</vt:lpstr>
      <vt:lpstr>Computing an</vt:lpstr>
      <vt:lpstr>PowerPoint Presentation</vt:lpstr>
      <vt:lpstr>Merge sort</vt:lpstr>
      <vt:lpstr>Merge sort</vt:lpstr>
      <vt:lpstr>PowerPoint Presentation</vt:lpstr>
      <vt:lpstr>Space Filling algorithm</vt:lpstr>
      <vt:lpstr>PowerPoint Presentation</vt:lpstr>
      <vt:lpstr>Measuring performance of algorithms</vt:lpstr>
      <vt:lpstr>Measuring performance of algorithms</vt:lpstr>
      <vt:lpstr>Checking duplicates</vt:lpstr>
      <vt:lpstr>Two examples</vt:lpstr>
      <vt:lpstr>Three more examples</vt:lpstr>
      <vt:lpstr>PowerPoint Presentation</vt:lpstr>
      <vt:lpstr>Big-O notation</vt:lpstr>
      <vt:lpstr>Big-O notation</vt:lpstr>
      <vt:lpstr>Big-O notation</vt:lpstr>
      <vt:lpstr>Big-O notation - Definition</vt:lpstr>
      <vt:lpstr>Big-O notation - Definition</vt:lpstr>
      <vt:lpstr>Big-O notation</vt:lpstr>
      <vt:lpstr>Common orders of magnitude</vt:lpstr>
      <vt:lpstr>Big-O notation – simple rules</vt:lpstr>
      <vt:lpstr>Big-O notation – simple rules</vt:lpstr>
      <vt:lpstr>Big-O notation</vt:lpstr>
      <vt:lpstr>Big-O notation</vt:lpstr>
      <vt:lpstr>PowerPoint Presentation</vt:lpstr>
      <vt:lpstr>Searching in array</vt:lpstr>
      <vt:lpstr>Searching in an unsorted array</vt:lpstr>
      <vt:lpstr>Searching in a sorted array</vt:lpstr>
      <vt:lpstr>Binary search</vt:lpstr>
      <vt:lpstr>Binary search</vt:lpstr>
      <vt:lpstr>Binary search</vt:lpstr>
      <vt:lpstr>PowerPoint Presentation</vt:lpstr>
      <vt:lpstr>Big-O notation - Examples</vt:lpstr>
      <vt:lpstr>1+2+3+...+N = N*(N+1)/2</vt:lpstr>
      <vt:lpstr>Big-O notation - Examples</vt:lpstr>
      <vt:lpstr>Big-O notation - Examples</vt:lpstr>
      <vt:lpstr>Big-O notation - Examples</vt:lpstr>
      <vt:lpstr>Big-O notation - Examples</vt:lpstr>
      <vt:lpstr>Big-O notation - Examples</vt:lpstr>
      <vt:lpstr>Big-O notation - Examples</vt:lpstr>
      <vt:lpstr>Big-O notation - Examples</vt:lpstr>
      <vt:lpstr>Big-O notation - Examples</vt:lpstr>
      <vt:lpstr>Big-O notation - Examples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824</cp:revision>
  <dcterms:created xsi:type="dcterms:W3CDTF">2017-07-19T12:15:02Z</dcterms:created>
  <dcterms:modified xsi:type="dcterms:W3CDTF">2023-03-13T15:54:17Z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