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1"/>
  </p:notesMasterIdLst>
  <p:sldIdLst>
    <p:sldId id="256" r:id="rId3"/>
    <p:sldId id="512" r:id="rId4"/>
    <p:sldId id="474" r:id="rId5"/>
    <p:sldId id="495" r:id="rId6"/>
    <p:sldId id="482" r:id="rId7"/>
    <p:sldId id="483" r:id="rId8"/>
    <p:sldId id="484" r:id="rId9"/>
    <p:sldId id="485" r:id="rId10"/>
    <p:sldId id="486" r:id="rId11"/>
    <p:sldId id="487" r:id="rId12"/>
    <p:sldId id="488" r:id="rId13"/>
    <p:sldId id="489" r:id="rId14"/>
    <p:sldId id="490" r:id="rId15"/>
    <p:sldId id="491" r:id="rId16"/>
    <p:sldId id="492" r:id="rId17"/>
    <p:sldId id="493" r:id="rId18"/>
    <p:sldId id="494" r:id="rId19"/>
    <p:sldId id="454" r:id="rId20"/>
    <p:sldId id="480" r:id="rId21"/>
    <p:sldId id="496" r:id="rId22"/>
    <p:sldId id="497" r:id="rId23"/>
    <p:sldId id="498" r:id="rId24"/>
    <p:sldId id="499" r:id="rId25"/>
    <p:sldId id="500" r:id="rId26"/>
    <p:sldId id="501" r:id="rId27"/>
    <p:sldId id="502" r:id="rId28"/>
    <p:sldId id="503" r:id="rId29"/>
    <p:sldId id="291" r:id="rId3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3A9445-2ED5-4D72-90A0-08FC41A9BD26}" v="27" dt="2023-03-31T16:58:19.3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47" d="100"/>
          <a:sy n="47" d="100"/>
        </p:scale>
        <p:origin x="1592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883A9445-2ED5-4D72-90A0-08FC41A9BD26}"/>
    <pc:docChg chg="custSel addSld delSld modSld">
      <pc:chgData name="Igor Shinkar" userId="db6eb1b41a9778dd" providerId="LiveId" clId="{883A9445-2ED5-4D72-90A0-08FC41A9BD26}" dt="2023-03-31T16:58:19.340" v="426" actId="20577"/>
      <pc:docMkLst>
        <pc:docMk/>
      </pc:docMkLst>
      <pc:sldChg chg="modSp mod">
        <pc:chgData name="Igor Shinkar" userId="db6eb1b41a9778dd" providerId="LiveId" clId="{883A9445-2ED5-4D72-90A0-08FC41A9BD26}" dt="2023-03-31T14:32:03.158" v="7" actId="20577"/>
        <pc:sldMkLst>
          <pc:docMk/>
          <pc:sldMk cId="0" sldId="256"/>
        </pc:sldMkLst>
        <pc:spChg chg="mod">
          <ac:chgData name="Igor Shinkar" userId="db6eb1b41a9778dd" providerId="LiveId" clId="{883A9445-2ED5-4D72-90A0-08FC41A9BD26}" dt="2023-03-31T14:32:03.158" v="7" actId="20577"/>
          <ac:spMkLst>
            <pc:docMk/>
            <pc:sldMk cId="0" sldId="256"/>
            <ac:spMk id="4097" creationId="{00000000-0000-0000-0000-000000000000}"/>
          </ac:spMkLst>
        </pc:spChg>
      </pc:sldChg>
      <pc:sldChg chg="del">
        <pc:chgData name="Igor Shinkar" userId="db6eb1b41a9778dd" providerId="LiveId" clId="{883A9445-2ED5-4D72-90A0-08FC41A9BD26}" dt="2023-03-31T14:32:05.418" v="8" actId="47"/>
        <pc:sldMkLst>
          <pc:docMk/>
          <pc:sldMk cId="8617267" sldId="409"/>
        </pc:sldMkLst>
      </pc:sldChg>
      <pc:sldChg chg="modSp">
        <pc:chgData name="Igor Shinkar" userId="db6eb1b41a9778dd" providerId="LiveId" clId="{883A9445-2ED5-4D72-90A0-08FC41A9BD26}" dt="2023-03-31T16:58:19.340" v="426" actId="20577"/>
        <pc:sldMkLst>
          <pc:docMk/>
          <pc:sldMk cId="2154863297" sldId="483"/>
        </pc:sldMkLst>
        <pc:spChg chg="mod">
          <ac:chgData name="Igor Shinkar" userId="db6eb1b41a9778dd" providerId="LiveId" clId="{883A9445-2ED5-4D72-90A0-08FC41A9BD26}" dt="2023-03-31T16:58:19.340" v="426" actId="20577"/>
          <ac:spMkLst>
            <pc:docMk/>
            <pc:sldMk cId="2154863297" sldId="483"/>
            <ac:spMk id="4" creationId="{00000000-0000-0000-0000-000000000000}"/>
          </ac:spMkLst>
        </pc:spChg>
      </pc:sldChg>
      <pc:sldChg chg="modSp del">
        <pc:chgData name="Igor Shinkar" userId="db6eb1b41a9778dd" providerId="LiveId" clId="{883A9445-2ED5-4D72-90A0-08FC41A9BD26}" dt="2023-03-31T14:32:37.164" v="20" actId="47"/>
        <pc:sldMkLst>
          <pc:docMk/>
          <pc:sldMk cId="4119460595" sldId="504"/>
        </pc:sldMkLst>
        <pc:spChg chg="mod">
          <ac:chgData name="Igor Shinkar" userId="db6eb1b41a9778dd" providerId="LiveId" clId="{883A9445-2ED5-4D72-90A0-08FC41A9BD26}" dt="2023-03-31T14:32:17.753" v="18" actId="20577"/>
          <ac:spMkLst>
            <pc:docMk/>
            <pc:sldMk cId="4119460595" sldId="504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883A9445-2ED5-4D72-90A0-08FC41A9BD26}" dt="2023-03-31T14:35:30.999" v="410" actId="20577"/>
        <pc:sldMkLst>
          <pc:docMk/>
          <pc:sldMk cId="3084220528" sldId="512"/>
        </pc:sldMkLst>
        <pc:spChg chg="mod">
          <ac:chgData name="Igor Shinkar" userId="db6eb1b41a9778dd" providerId="LiveId" clId="{883A9445-2ED5-4D72-90A0-08FC41A9BD26}" dt="2023-03-31T14:35:30.999" v="410" actId="20577"/>
          <ac:spMkLst>
            <pc:docMk/>
            <pc:sldMk cId="3084220528" sldId="512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C6ED9E50-9E36-4D13-8646-61FD33F6B0AE}"/>
    <pc:docChg chg="addSld modSld">
      <pc:chgData name="Igor Shinkar" userId="db6eb1b41a9778dd" providerId="LiveId" clId="{C6ED9E50-9E36-4D13-8646-61FD33F6B0AE}" dt="2022-03-24T00:49:57.504" v="538" actId="20577"/>
      <pc:docMkLst>
        <pc:docMk/>
      </pc:docMkLst>
      <pc:sldChg chg="modSp add">
        <pc:chgData name="Igor Shinkar" userId="db6eb1b41a9778dd" providerId="LiveId" clId="{C6ED9E50-9E36-4D13-8646-61FD33F6B0AE}" dt="2022-03-24T00:30:39.049" v="534" actId="6549"/>
        <pc:sldMkLst>
          <pc:docMk/>
          <pc:sldMk cId="8617267" sldId="409"/>
        </pc:sldMkLst>
        <pc:spChg chg="mod">
          <ac:chgData name="Igor Shinkar" userId="db6eb1b41a9778dd" providerId="LiveId" clId="{C6ED9E50-9E36-4D13-8646-61FD33F6B0AE}" dt="2022-03-24T00:30:39.049" v="534" actId="6549"/>
          <ac:spMkLst>
            <pc:docMk/>
            <pc:sldMk cId="8617267" sldId="409"/>
            <ac:spMk id="3" creationId="{00000000-0000-0000-0000-000000000000}"/>
          </ac:spMkLst>
        </pc:spChg>
      </pc:sldChg>
      <pc:sldChg chg="modSp mod">
        <pc:chgData name="Igor Shinkar" userId="db6eb1b41a9778dd" providerId="LiveId" clId="{C6ED9E50-9E36-4D13-8646-61FD33F6B0AE}" dt="2022-03-24T00:49:57.504" v="538" actId="20577"/>
        <pc:sldMkLst>
          <pc:docMk/>
          <pc:sldMk cId="4250138406" sldId="486"/>
        </pc:sldMkLst>
        <pc:spChg chg="mod">
          <ac:chgData name="Igor Shinkar" userId="db6eb1b41a9778dd" providerId="LiveId" clId="{C6ED9E50-9E36-4D13-8646-61FD33F6B0AE}" dt="2022-03-24T00:49:57.504" v="538" actId="20577"/>
          <ac:spMkLst>
            <pc:docMk/>
            <pc:sldMk cId="4250138406" sldId="486"/>
            <ac:spMk id="5121" creationId="{00000000-0000-0000-0000-000000000000}"/>
          </ac:spMkLst>
        </pc:spChg>
      </pc:sldChg>
      <pc:sldChg chg="modSp add mod modAnim">
        <pc:chgData name="Igor Shinkar" userId="db6eb1b41a9778dd" providerId="LiveId" clId="{C6ED9E50-9E36-4D13-8646-61FD33F6B0AE}" dt="2022-03-24T00:32:58.426" v="536" actId="20577"/>
        <pc:sldMkLst>
          <pc:docMk/>
          <pc:sldMk cId="4119460595" sldId="504"/>
        </pc:sldMkLst>
        <pc:spChg chg="mod">
          <ac:chgData name="Igor Shinkar" userId="db6eb1b41a9778dd" providerId="LiveId" clId="{C6ED9E50-9E36-4D13-8646-61FD33F6B0AE}" dt="2022-03-24T00:23:35.672" v="12" actId="20577"/>
          <ac:spMkLst>
            <pc:docMk/>
            <pc:sldMk cId="4119460595" sldId="504"/>
            <ac:spMk id="2" creationId="{00000000-0000-0000-0000-000000000000}"/>
          </ac:spMkLst>
        </pc:spChg>
        <pc:spChg chg="mod">
          <ac:chgData name="Igor Shinkar" userId="db6eb1b41a9778dd" providerId="LiveId" clId="{C6ED9E50-9E36-4D13-8646-61FD33F6B0AE}" dt="2022-03-24T00:32:58.426" v="536" actId="20577"/>
          <ac:spMkLst>
            <pc:docMk/>
            <pc:sldMk cId="4119460595" sldId="504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08428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7973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9183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152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2537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2198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7048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43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369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655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712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386335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37935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55949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8636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60361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2106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53912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950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3038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46607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1261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2952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9974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Week 13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/>
              <a:t>cpp</a:t>
            </a:r>
            <a:r>
              <a:rPr lang="en-US" altLang="he-IL" sz="4000" dirty="0"/>
              <a:t>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are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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can call its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73819" y="1855715"/>
            <a:ext cx="3581400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stack::push(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do something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377826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 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 // do something…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2608539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6933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private vs public members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members/methods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can be accessed by anyone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Use the keyword </a:t>
            </a: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to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protect your data from external access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Modifying them should be possible </a:t>
            </a:r>
            <a:r>
              <a:rPr lang="en-US" sz="2200" i="1" u="sng" dirty="0"/>
              <a:t>only via methods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is not merely a matter of style.  It’s a matter of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i="1" u="sng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59512" y="1417637"/>
            <a:ext cx="3468688" cy="323525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8884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Invoking methods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 implementations use the syntax 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class::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methodName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Methods are called by the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object.method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Or by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ptrToObject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-&gt;method()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05917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Constructors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constructor is a </a:t>
            </a:r>
            <a:r>
              <a:rPr lang="en-US" sz="2200" i="1" u="sng" dirty="0">
                <a:latin typeface="+mj-lt"/>
                <a:ea typeface="Courier New"/>
                <a:cs typeface="Courier New"/>
                <a:sym typeface="Courier New"/>
              </a:rPr>
              <a:t>special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initialize all the data in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same name as the 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 upon instantiation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Either as a local variable 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or using </a:t>
            </a: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When using </a:t>
            </a:r>
            <a:r>
              <a:rPr lang="en-US" sz="28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no need to use </a:t>
            </a:r>
            <a:r>
              <a:rPr lang="en-US" sz="2400" dirty="0" err="1">
                <a:ea typeface="Courier New"/>
                <a:cs typeface="Courier New"/>
                <a:sym typeface="Courier New"/>
              </a:rPr>
              <a:t>malloc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()!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000" dirty="0">
                <a:ea typeface="Courier New"/>
                <a:cs typeface="Courier New"/>
                <a:sym typeface="Courier New"/>
              </a:rPr>
              <a:t> allocates memory and creates an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constructor can take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class can have several constructors</a:t>
            </a:r>
            <a:br>
              <a:rPr lang="en-US" sz="2400" dirty="0">
                <a:ea typeface="Courier New"/>
                <a:cs typeface="Courier New"/>
                <a:sym typeface="Courier New"/>
              </a:rPr>
            </a:br>
            <a:endParaRPr lang="en-US" sz="24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example1.cpp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411912" y="1795837"/>
            <a:ext cx="2362200" cy="13716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list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6411912" y="4008437"/>
            <a:ext cx="2859088" cy="533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stack* s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stack();</a:t>
            </a:r>
          </a:p>
        </p:txBody>
      </p:sp>
    </p:spTree>
    <p:extLst>
      <p:ext uri="{BB962C8B-B14F-4D97-AF65-F5344CB8AC3E}">
        <p14:creationId xmlns:p14="http://schemas.microsoft.com/office/powerpoint/2010/main" val="1435708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Add a destructor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destructor is a special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clean-up all resources used by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Implement it if your class creates variables on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name ~class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Courier New"/>
                <a:cs typeface="Courier New"/>
                <a:sym typeface="Courier New"/>
              </a:rPr>
              <a:t>For local variable - when the scope terminates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invokes ~class() and then releases the memory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Courier New"/>
                <a:cs typeface="Courier New"/>
                <a:sym typeface="Courier New"/>
              </a:rPr>
              <a:t>No need to use </a:t>
            </a: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free().</a:t>
            </a:r>
            <a:endParaRPr lang="en-US" sz="20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destructor takes no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example2.cpp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7097712" y="1722437"/>
            <a:ext cx="2304274" cy="1054975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stack::~stack()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53775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 (review)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1143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01712" y="54562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7202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() vs new()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In C++ we use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8382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154112" y="42370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1122415" y="6059390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arr[1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127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free() vs delete()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Both release the allocated space to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runs a destructor before releasing the memory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77912" y="3234531"/>
            <a:ext cx="5486400" cy="1524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node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node;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77912" y="4906613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delete[]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84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Classes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/>
              <a:t>Classes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C++ we define types of variables as classes.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is an instance of a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can be created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either as a local variable (on the stack)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Or on the heap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If an object is created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he-IL" sz="2200" dirty="0"/>
              <a:t>, it must be deleted in the end.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Student* s =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Student();</a:t>
            </a:r>
            <a:br>
              <a:rPr lang="en-US" altLang="he-IL" sz="2200" dirty="0"/>
            </a:br>
            <a:r>
              <a:rPr lang="en-US" altLang="he-IL" sz="2200" dirty="0"/>
              <a:t>		- allocates memory and calls a constructor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delete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s;</a:t>
            </a:r>
            <a:b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-</a:t>
            </a:r>
            <a:r>
              <a:rPr lang="en-US" altLang="he-IL" sz="2200" dirty="0"/>
              <a:t> calls the destructor and then releases the memory.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87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Saturday, April 15 8:30am-12:30am. Location: WMC 3520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Same format as the midterm and previous exams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is pen and paper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cheat sheets, no calculators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look at the course homepage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we did inn the course and in the labs</a:t>
            </a:r>
          </a:p>
          <a:p>
            <a:pPr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take a bus, please check schedule on weekends.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 think there is no </a:t>
            </a:r>
            <a:r>
              <a:rPr lang="de-DE" sz="2000">
                <a:latin typeface="Arial" panose="020B0604020202020204" pitchFamily="34" charset="0"/>
                <a:cs typeface="Arial" panose="020B0604020202020204" pitchFamily="34" charset="0"/>
              </a:rPr>
              <a:t>143 on Saturday morning from Burquitlam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220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Inheritance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6094294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Inheritance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object oriented programming (OOP) inheritance is a mechanism that allows to </a:t>
            </a:r>
            <a:r>
              <a:rPr lang="en-US" sz="2200" dirty="0"/>
              <a:t>derive a class from another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Child class inherits the attributes and methods of the parent.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Example: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x,y</a:t>
            </a:r>
            <a:r>
              <a:rPr lang="en-US" dirty="0">
                <a:solidFill>
                  <a:schemeClr val="tx1"/>
                </a:solidFill>
              </a:rPr>
              <a:t> coordinates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05928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Is-a vs has-a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err="1"/>
              <a:t>GeometricShape</a:t>
            </a:r>
            <a:r>
              <a:rPr lang="en-US" sz="2200" dirty="0"/>
              <a:t> has a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Rectangle is </a:t>
            </a:r>
            <a:r>
              <a:rPr lang="en-US" sz="2200"/>
              <a:t>a Geometric </a:t>
            </a:r>
            <a:r>
              <a:rPr lang="en-US" sz="2200" dirty="0"/>
              <a:t>Shape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Point p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6488112" y="2354263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int</a:t>
            </a:r>
            <a:r>
              <a:rPr lang="en-US" dirty="0">
                <a:solidFill>
                  <a:schemeClr val="tx1"/>
                </a:solidFill>
              </a:rPr>
              <a:t> x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kumimoji="0" 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20509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2" grpId="0" animBg="1"/>
      <p:bldP spid="5" grpId="0" animBg="1"/>
      <p:bldP spid="6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on inheritance/polymorphisms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You will see more 	inheritance and polymorphisms in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CMPT213 – OOP in Java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CMPT276 - project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My personal recommendation: Take a course with William Sumner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CMPT373 </a:t>
            </a:r>
            <a:r>
              <a:rPr lang="en-US" sz="2200"/>
              <a:t>- Software Development Methods</a:t>
            </a: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737707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dirty="0"/>
              <a:t>Passing arguments</a:t>
            </a:r>
            <a:br>
              <a:rPr lang="en-US" altLang="he-IL" sz="6600" dirty="0"/>
            </a:br>
            <a:r>
              <a:rPr lang="en-US" altLang="he-IL" sz="6600" dirty="0"/>
              <a:t>by reference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en-US" sz="66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en-US" sz="6600" dirty="0"/>
              <a:t>Copy constructors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3774196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Passing arguments by reference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pass arguments to function either by value or by points.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In C++ we can also pass value by reference.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This means, the user sends the variable the same as by value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The function gets the address of the variable (and not it’s copy)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</a:t>
            </a:r>
            <a:r>
              <a:rPr lang="en-US" sz="2400">
                <a:latin typeface="+mj-lt"/>
                <a:ea typeface="Courier New"/>
                <a:cs typeface="Courier New"/>
                <a:sym typeface="Courier New"/>
              </a:rPr>
              <a:t>code examples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228032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/>
              <a:t>Operators </a:t>
            </a:r>
            <a:r>
              <a:rPr lang="en-US" altLang="he-IL" sz="6600" dirty="0"/>
              <a:t>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382013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Operators in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can define operators acting on objects, such +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For example,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string s("ABC");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s = s + “DEFG";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</a:t>
            </a:r>
            <a:r>
              <a:rPr lang="en-US" sz="2200" dirty="0" err="1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cout</a:t>
            </a:r>
            <a:r>
              <a:rPr lang="en-US" sz="220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&lt;&lt; s </a:t>
            </a: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Will print “ABCDEFG”.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Examples with addition of Points</a:t>
            </a:r>
          </a:p>
        </p:txBody>
      </p:sp>
    </p:spTree>
    <p:extLst>
      <p:ext uri="{BB962C8B-B14F-4D97-AF65-F5344CB8AC3E}">
        <p14:creationId xmlns:p14="http://schemas.microsoft.com/office/powerpoint/2010/main" val="42286977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Encapsulation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structs vs classes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new() vs malloc()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delete vs free()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Inheritance/polymorphisms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Working with generic types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129862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B</a:t>
            </a:r>
            <a:r>
              <a:rPr lang="en-US" sz="2200" dirty="0"/>
              <a:t>undle related data and operations together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We want a </a:t>
            </a:r>
            <a:r>
              <a:rPr lang="en-US" sz="2200" b="1" i="1" dirty="0"/>
              <a:t>feature in the language </a:t>
            </a:r>
            <a:r>
              <a:rPr lang="en-US" sz="2200" dirty="0"/>
              <a:t>that allows 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bind data and operations together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control access to data – hide some parts of data from the user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99126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739524" y="2408237"/>
            <a:ext cx="4834188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(void);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queue_enqueue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q,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data);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t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35262" y="1842308"/>
            <a:ext cx="236220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So far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9312" y="5684837"/>
            <a:ext cx="5867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 information is not hidden.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A user can access q-&gt;list and modify it.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Potential misuse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11912" y="5906436"/>
            <a:ext cx="3352800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Similar to what we </a:t>
            </a:r>
            <a:r>
              <a:rPr lang="en-US" sz="2000">
                <a:solidFill>
                  <a:schemeClr val="accent2"/>
                </a:solidFill>
              </a:rPr>
              <a:t>have in assignment </a:t>
            </a:r>
            <a:r>
              <a:rPr lang="en-US" sz="2000" dirty="0">
                <a:solidFill>
                  <a:schemeClr val="accent2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54863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Upgrade to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Motivated by these interface issues, C++ evolved out of C.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Formulated by Bjarne </a:t>
            </a:r>
            <a:r>
              <a:rPr lang="en-US" sz="2200" dirty="0" err="1">
                <a:latin typeface="+mj-lt"/>
              </a:rPr>
              <a:t>Stroustrup</a:t>
            </a:r>
            <a:r>
              <a:rPr lang="en-US" sz="2200" dirty="0">
                <a:latin typeface="+mj-lt"/>
              </a:rPr>
              <a:t> in 1978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Provides the syntactic sugar for: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information hiding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encapsulation of data and methods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common code re-use situations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Today:  Migrate from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struct</a:t>
            </a:r>
            <a:r>
              <a:rPr lang="en-US" sz="2200" dirty="0">
                <a:latin typeface="+mj-lt"/>
              </a:rPr>
              <a:t> →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class</a:t>
            </a:r>
            <a:endParaRPr lang="en-US" sz="2200" dirty="0">
              <a:latin typeface="+mj-lt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pic>
        <p:nvPicPr>
          <p:cNvPr id="4" name="Google Shape;65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1112" y="2560637"/>
            <a:ext cx="1744375" cy="22416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7;p12"/>
          <p:cNvSpPr txBox="1"/>
          <p:nvPr/>
        </p:nvSpPr>
        <p:spPr>
          <a:xfrm>
            <a:off x="7357299" y="4846935"/>
            <a:ext cx="2292000" cy="61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Bjarne </a:t>
            </a:r>
            <a:r>
              <a:rPr lang="en-US">
                <a:solidFill>
                  <a:schemeClr val="tx1"/>
                </a:solidFill>
              </a:rPr>
              <a:t>Stroustrup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975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.h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Instead of:		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{ … }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Use:			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class stack { … };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fr-FR" sz="2000" dirty="0" err="1"/>
              <a:t>Adjust</a:t>
            </a:r>
            <a:r>
              <a:rPr lang="fr-FR" sz="2000" dirty="0"/>
              <a:t> type </a:t>
            </a:r>
            <a:r>
              <a:rPr lang="fr-FR" sz="2000" dirty="0" err="1"/>
              <a:t>names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/>
              <a:t>to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</a:t>
            </a:r>
            <a:endParaRPr lang="fr-FR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20725" y="38369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52085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48971" y="3467028"/>
            <a:ext cx="3581400" cy="3482974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6139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Structs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/>
              <a:t>hpp</a:t>
            </a:r>
            <a:r>
              <a:rPr lang="en-US" altLang="he-IL" sz="4000" dirty="0"/>
              <a:t>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are called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will call its own methods.   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s.push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  <a:endParaRPr lang="en-US" sz="2200" dirty="0">
              <a:latin typeface="+mj-lt"/>
              <a:ea typeface="Courier New"/>
              <a:cs typeface="Courier New"/>
              <a:sym typeface="Wingdings" panose="05000000000000000000" pitchFamily="2" charset="2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62688" y="1493837"/>
            <a:ext cx="3581400" cy="356227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50361" y="32273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0138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7376</TotalTime>
  <Words>1597</Words>
  <Application>Microsoft Office PowerPoint</Application>
  <PresentationFormat>Custom</PresentationFormat>
  <Paragraphs>278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Final exam</vt:lpstr>
      <vt:lpstr>Today</vt:lpstr>
      <vt:lpstr>PowerPoint Presentation</vt:lpstr>
      <vt:lpstr>Encapsulation</vt:lpstr>
      <vt:lpstr>Encapsulation</vt:lpstr>
      <vt:lpstr>Upgrade to C++</vt:lpstr>
      <vt:lpstr>Structs Objects: .h file</vt:lpstr>
      <vt:lpstr>Structs Objects: .hpp file</vt:lpstr>
      <vt:lpstr>Structs Objects: .cpp file</vt:lpstr>
      <vt:lpstr>private vs public members</vt:lpstr>
      <vt:lpstr>Invoking methods</vt:lpstr>
      <vt:lpstr>Constructors</vt:lpstr>
      <vt:lpstr>Add a destructor</vt:lpstr>
      <vt:lpstr>malloc (review)</vt:lpstr>
      <vt:lpstr>malloc() vs new()</vt:lpstr>
      <vt:lpstr>free() vs delete()</vt:lpstr>
      <vt:lpstr>PowerPoint Presentation</vt:lpstr>
      <vt:lpstr>Classes</vt:lpstr>
      <vt:lpstr>PowerPoint Presentation</vt:lpstr>
      <vt:lpstr>Inheritance</vt:lpstr>
      <vt:lpstr>Is-a vs has-a</vt:lpstr>
      <vt:lpstr>More on inheritance/polymorphisms</vt:lpstr>
      <vt:lpstr>PowerPoint Presentation</vt:lpstr>
      <vt:lpstr>Passing arguments by reference</vt:lpstr>
      <vt:lpstr>PowerPoint Presentation</vt:lpstr>
      <vt:lpstr>Operators in C++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1466</cp:revision>
  <cp:lastPrinted>1601-01-01T00:00:00Z</cp:lastPrinted>
  <dcterms:created xsi:type="dcterms:W3CDTF">2017-07-19T19:15:02Z</dcterms:created>
  <dcterms:modified xsi:type="dcterms:W3CDTF">2023-03-31T16:58:19Z</dcterms:modified>
</cp:coreProperties>
</file>