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handoutMasterIdLst>
    <p:handoutMasterId r:id="rId35"/>
  </p:handoutMasterIdLst>
  <p:sldIdLst>
    <p:sldId id="256" r:id="rId3"/>
    <p:sldId id="265" r:id="rId4"/>
    <p:sldId id="336" r:id="rId5"/>
    <p:sldId id="337" r:id="rId6"/>
    <p:sldId id="338" r:id="rId7"/>
    <p:sldId id="495" r:id="rId8"/>
    <p:sldId id="276" r:id="rId9"/>
    <p:sldId id="347" r:id="rId10"/>
    <p:sldId id="266" r:id="rId11"/>
    <p:sldId id="344" r:id="rId12"/>
    <p:sldId id="515" r:id="rId13"/>
    <p:sldId id="348" r:id="rId14"/>
    <p:sldId id="494" r:id="rId15"/>
    <p:sldId id="514" r:id="rId16"/>
    <p:sldId id="280" r:id="rId17"/>
    <p:sldId id="498" r:id="rId18"/>
    <p:sldId id="339" r:id="rId19"/>
    <p:sldId id="496" r:id="rId20"/>
    <p:sldId id="497" r:id="rId21"/>
    <p:sldId id="512" r:id="rId22"/>
    <p:sldId id="526" r:id="rId23"/>
    <p:sldId id="511" r:id="rId24"/>
    <p:sldId id="501" r:id="rId25"/>
    <p:sldId id="500" r:id="rId26"/>
    <p:sldId id="502" r:id="rId27"/>
    <p:sldId id="503" r:id="rId28"/>
    <p:sldId id="504" r:id="rId29"/>
    <p:sldId id="505" r:id="rId30"/>
    <p:sldId id="506" r:id="rId31"/>
    <p:sldId id="516" r:id="rId32"/>
    <p:sldId id="334" r:id="rId3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48EE99-B015-475C-BD64-D275F0DD63AE}" v="1840" dt="2023-01-08T22:18:15.8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348EE99-B015-475C-BD64-D275F0DD63AE}"/>
    <pc:docChg chg="undo redo custSel addSld delSld modSld sldOrd">
      <pc:chgData name="Igor Shinkar" userId="db6eb1b41a9778dd" providerId="LiveId" clId="{8348EE99-B015-475C-BD64-D275F0DD63AE}" dt="2023-01-08T22:18:15.872" v="2006" actId="20577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modSp add">
        <pc:chgData name="Igor Shinkar" userId="db6eb1b41a9778dd" providerId="LiveId" clId="{8348EE99-B015-475C-BD64-D275F0DD63AE}" dt="2023-01-08T22:18:15.872" v="2006" actId="20577"/>
        <pc:sldMkLst>
          <pc:docMk/>
          <pc:sldMk cId="2934363011" sldId="506"/>
        </pc:sldMkLst>
        <pc:spChg chg="mod">
          <ac:chgData name="Igor Shinkar" userId="db6eb1b41a9778dd" providerId="LiveId" clId="{8348EE99-B015-475C-BD64-D275F0DD63AE}" dt="2023-01-08T22:18:15.872" v="2006" actId="20577"/>
          <ac:spMkLst>
            <pc:docMk/>
            <pc:sldMk cId="2934363011" sldId="506"/>
            <ac:spMk id="3" creationId="{00000000-0000-0000-0000-000000000000}"/>
          </ac:spMkLst>
        </pc:spChg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915010586" sldId="507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2812135973" sldId="508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3744354784" sldId="509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 del">
        <pc:chgData name="Igor Shinkar" userId="db6eb1b41a9778dd" providerId="LiveId" clId="{8348EE99-B015-475C-BD64-D275F0DD63AE}" dt="2023-01-08T22:18:03.223" v="1986" actId="47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 del">
        <pc:chgData name="Igor Shinkar" userId="db6eb1b41a9778dd" providerId="LiveId" clId="{8348EE99-B015-475C-BD64-D275F0DD63AE}" dt="2023-01-08T22:17:59.598" v="1985" actId="47"/>
        <pc:sldMkLst>
          <pc:docMk/>
          <pc:sldMk cId="77631059" sldId="517"/>
        </pc:sldMkLst>
      </pc:sldChg>
      <pc:sldChg chg="add del">
        <pc:chgData name="Igor Shinkar" userId="db6eb1b41a9778dd" providerId="LiveId" clId="{8348EE99-B015-475C-BD64-D275F0DD63AE}" dt="2023-01-08T22:17:59.598" v="1985" actId="47"/>
        <pc:sldMkLst>
          <pc:docMk/>
          <pc:sldMk cId="2937597572" sldId="518"/>
        </pc:sldMkLst>
      </pc:sldChg>
      <pc:sldChg chg="add del">
        <pc:chgData name="Igor Shinkar" userId="db6eb1b41a9778dd" providerId="LiveId" clId="{8348EE99-B015-475C-BD64-D275F0DD63AE}" dt="2023-01-08T22:17:57.766" v="1984" actId="47"/>
        <pc:sldMkLst>
          <pc:docMk/>
          <pc:sldMk cId="2788669836" sldId="519"/>
        </pc:sldMkLst>
      </pc:sldChg>
      <pc:sldChg chg="add del">
        <pc:chgData name="Igor Shinkar" userId="db6eb1b41a9778dd" providerId="LiveId" clId="{8348EE99-B015-475C-BD64-D275F0DD63AE}" dt="2023-01-08T22:17:57.766" v="1984" actId="47"/>
        <pc:sldMkLst>
          <pc:docMk/>
          <pc:sldMk cId="2319280325" sldId="520"/>
        </pc:sldMkLst>
      </pc:sldChg>
      <pc:sldChg chg="add del">
        <pc:chgData name="Igor Shinkar" userId="db6eb1b41a9778dd" providerId="LiveId" clId="{8348EE99-B015-475C-BD64-D275F0DD63AE}" dt="2023-01-08T22:17:57.766" v="1984" actId="47"/>
        <pc:sldMkLst>
          <pc:docMk/>
          <pc:sldMk cId="284162790" sldId="521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2242719841" sldId="522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1495137352" sldId="523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539327138" sldId="524"/>
        </pc:sldMkLst>
      </pc:sldChg>
      <pc:sldChg chg="add del">
        <pc:chgData name="Igor Shinkar" userId="db6eb1b41a9778dd" providerId="LiveId" clId="{8348EE99-B015-475C-BD64-D275F0DD63AE}" dt="2023-01-08T22:17:55.006" v="1983" actId="47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67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5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90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45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55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80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232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731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29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1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386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960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81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92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446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46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75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3/cmpt2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princeton.edu/courses/archive/fall20/cos226/lectures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algs4.cs.princeton.edu/home/" TargetMode="External"/><Relationship Id="rId5" Type="http://schemas.openxmlformats.org/officeDocument/2006/relationships/hyperlink" Target="https://cs.nyu.edu/~joannakl/cs102_s17/daily.php" TargetMode="External"/><Relationship Id="rId4" Type="http://schemas.openxmlformats.org/officeDocument/2006/relationships/hyperlink" Target="https://courses.cs.washington.edu/courses/cse326/03wi/326lecturesa.s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Programming language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Java (a bit non-standard in SFU in recent years, but common in other universities)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IDEs: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class I will code using Eclipse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other good IDEs for Java: IntelliJ, NetBeans, BlueJ...</a:t>
            </a:r>
          </a:p>
          <a:p>
            <a:pPr lvl="0">
              <a:buSzPct val="45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assignments: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runs correctly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See the first tutorial for more details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Setting the expectations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lvl="0"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language we use in the couse is Java.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I‘m not assuming you to know Java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I will expect you to get used to it after the first assignment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It shouldn‘t be too hard if you know C/C++/Python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general, for a CS student syntax should not be a problem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is fundamental lower division course, and hence is quite theoretical.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 will learn the basics of data structures and some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Almost no applications (no Machine Learning, no Computer Vision, no fancy buzzwords)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strong fundamentals will help you when you get to applications.</a:t>
            </a:r>
          </a:p>
        </p:txBody>
      </p:sp>
    </p:spTree>
    <p:extLst>
      <p:ext uri="{BB962C8B-B14F-4D97-AF65-F5344CB8AC3E}">
        <p14:creationId xmlns:p14="http://schemas.microsoft.com/office/powerpoint/2010/main" val="157004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assignemnts/exams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your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honestly, you should be able to solve the problem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freelancer.is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similar services of experts.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my experience, the level of CMPT225 is too difficult for these “experts“. 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trusting a company whose business model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to facilitate cheating with your private info (name, address, credit card).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</a:t>
            </a:r>
            <a:r>
              <a:rPr 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UBSD)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133965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So far you have learned coding/algorithms: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An algorithm is a sequence of instructios to solve the problem</a:t>
            </a:r>
          </a:p>
          <a:p>
            <a:pPr marL="457200" lvl="1" indent="0"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(That is, if we oversimplify this notion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until each grain of charm is</a:t>
            </a:r>
          </a:p>
          <a:p>
            <a:pPr marL="457200" lvl="1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...uh...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se dice, eh… squeezed out of it.)</a:t>
            </a:r>
          </a:p>
          <a:p>
            <a:pPr>
              <a:spcAft>
                <a:spcPts val="0"/>
              </a:spcAft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Data structures: method to organize data in memory</a:t>
            </a:r>
            <a:b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These are the standard building blocks of any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“…the difference between a bad programmer and a good one is whether he considers his code or his data structures more important. Bad programmers worry about the code. Good programmers worry about data structures and their relationships. ”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Linus Torvalds (architect of Linux and git)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What are data structures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data structure: a way to organize data items in a memory that allows items to be stored and retrieved by some fixed methods.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implement a Set?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Set is a collection of elements with no repetitions.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organize your file system?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to store directories/files in a natural way? 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store a list of cities and roads between them?</a:t>
            </a:r>
          </a:p>
        </p:txBody>
      </p:sp>
    </p:spTree>
    <p:extLst>
      <p:ext uri="{BB962C8B-B14F-4D97-AF65-F5344CB8AC3E}">
        <p14:creationId xmlns:p14="http://schemas.microsoft.com/office/powerpoint/2010/main" val="17614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would you implement a Set?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Idea 1: Use an array. Resize the array whenever needed.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the following operations?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Idea 2: Balanced Binary Search Tree (we’ll learn it in this course)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the following operations?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35FA1BC-5D6F-4F93-944A-20BA6FCD6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281982"/>
              </p:ext>
            </p:extLst>
          </p:nvPr>
        </p:nvGraphicFramePr>
        <p:xfrm>
          <a:off x="1178299" y="3408997"/>
          <a:ext cx="67204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4">
                  <a:extLst>
                    <a:ext uri="{9D8B030D-6E8A-4147-A177-3AD203B41FA5}">
                      <a16:colId xmlns:a16="http://schemas.microsoft.com/office/drawing/2014/main" val="720775597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1952471701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680578556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352319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isEmpty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8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O(1)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57250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8B77A64E-CD22-4B84-93DF-F73433D1A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706058"/>
              </p:ext>
            </p:extLst>
          </p:nvPr>
        </p:nvGraphicFramePr>
        <p:xfrm>
          <a:off x="1178299" y="5451664"/>
          <a:ext cx="67204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104">
                  <a:extLst>
                    <a:ext uri="{9D8B030D-6E8A-4147-A177-3AD203B41FA5}">
                      <a16:colId xmlns:a16="http://schemas.microsoft.com/office/drawing/2014/main" val="720775597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1952471701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680578556"/>
                    </a:ext>
                  </a:extLst>
                </a:gridCol>
                <a:gridCol w="1680104">
                  <a:extLst>
                    <a:ext uri="{9D8B030D-6E8A-4147-A177-3AD203B41FA5}">
                      <a16:colId xmlns:a16="http://schemas.microsoft.com/office/drawing/2014/main" val="35231969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Delete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isEmpty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8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357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80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https://www.cs.sfu.ca/~ishinkar/teaching/spring23/cmpt225/info.html</a:t>
            </a:r>
          </a:p>
          <a:p>
            <a:pPr lvl="0"/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Google for </a:t>
            </a:r>
            <a:r>
              <a:rPr lang="de-DE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Igor Shinkar sfu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225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Before we get to data structures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Let’s spend a couple of weeks getting used to: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Java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Object Oriented Programming</a:t>
            </a:r>
          </a:p>
          <a:p>
            <a:pPr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 don’t call it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purpose.</a:t>
            </a:r>
          </a:p>
          <a:p>
            <a:pPr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know C/C++/Python, it shouldn’t take you too long to get used to the Java syntax.</a:t>
            </a:r>
          </a:p>
        </p:txBody>
      </p:sp>
    </p:spTree>
    <p:extLst>
      <p:ext uri="{BB962C8B-B14F-4D97-AF65-F5344CB8AC3E}">
        <p14:creationId xmlns:p14="http://schemas.microsoft.com/office/powerpoint/2010/main" val="347362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Let‘s write a simple "Hello </a:t>
            </a: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world"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Create a file </a:t>
            </a:r>
            <a:r>
              <a:rPr lang="en-US" altLang="he-IL" sz="2000" dirty="0">
                <a:solidFill>
                  <a:srgbClr val="FF0000"/>
                </a:solidFill>
              </a:rPr>
              <a:t>MyFirstJavaProgram.java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altLang="he-IL" sz="2000" dirty="0">
                <a:solidFill>
                  <a:schemeClr val="accent2">
                    <a:lumMod val="75000"/>
                  </a:schemeClr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>
                <a:solidFill>
                  <a:schemeClr val="accent5"/>
                </a:solidFill>
              </a:rPr>
              <a:t>MyFirstJavaProgram</a:t>
            </a:r>
            <a:r>
              <a:rPr lang="en-US" altLang="he-IL" sz="2000" dirty="0"/>
              <a:t> {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chemeClr val="accent2">
                    <a:lumMod val="75000"/>
                  </a:schemeClr>
                </a:solidFill>
              </a:rPr>
              <a:t> public class void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main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chemeClr val="accent5"/>
                </a:solidFill>
              </a:rPr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>
                <a:solidFill>
                  <a:schemeClr val="accent5"/>
                </a:solidFill>
              </a:rPr>
              <a:t>args</a:t>
            </a:r>
            <a:r>
              <a:rPr lang="en-US" altLang="he-IL" sz="2000" dirty="0"/>
              <a:t>) {</a:t>
            </a:r>
            <a:br>
              <a:rPr lang="en-US" altLang="he-IL" sz="2000" dirty="0"/>
            </a:br>
            <a:r>
              <a:rPr lang="en-US" altLang="he-IL" sz="2000" dirty="0"/>
              <a:t>		</a:t>
            </a:r>
            <a:r>
              <a:rPr lang="en-US" altLang="he-IL" sz="2000" dirty="0" err="1">
                <a:solidFill>
                  <a:schemeClr val="accent5"/>
                </a:solidFill>
              </a:rPr>
              <a:t>System</a:t>
            </a:r>
            <a:r>
              <a:rPr lang="en-US" altLang="he-IL" sz="2000" dirty="0" err="1"/>
              <a:t>.</a:t>
            </a:r>
            <a:r>
              <a:rPr lang="en-US" altLang="he-IL" sz="2000" dirty="0" err="1">
                <a:solidFill>
                  <a:schemeClr val="accent5"/>
                </a:solidFill>
              </a:rPr>
              <a:t>out</a:t>
            </a:r>
            <a:r>
              <a:rPr lang="en-US" altLang="he-IL" sz="2000" dirty="0" err="1"/>
              <a:t>.</a:t>
            </a:r>
            <a:r>
              <a:rPr lang="en-US" altLang="he-IL" sz="2000" dirty="0" err="1">
                <a:solidFill>
                  <a:schemeClr val="accent6"/>
                </a:solidFill>
              </a:rPr>
              <a:t>println</a:t>
            </a:r>
            <a:r>
              <a:rPr lang="en-US" altLang="he-IL" sz="2000" dirty="0"/>
              <a:t>(</a:t>
            </a:r>
            <a:r>
              <a:rPr lang="en-US" altLang="he-IL" sz="2000" dirty="0">
                <a:solidFill>
                  <a:srgbClr val="00B050"/>
                </a:solidFill>
              </a:rPr>
              <a:t>"Hello world"</a:t>
            </a:r>
            <a:r>
              <a:rPr lang="en-US" altLang="he-IL" sz="2000" dirty="0"/>
              <a:t>);</a:t>
            </a:r>
            <a:br>
              <a:rPr lang="en-US" altLang="he-IL" sz="2000" dirty="0"/>
            </a:br>
            <a:r>
              <a:rPr lang="en-US" altLang="he-IL" sz="2000" dirty="0"/>
              <a:t>	}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Compile: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javac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MyFirstJavaProgram.java</a:t>
            </a:r>
          </a:p>
          <a:p>
            <a:r>
              <a:rPr lang="en-US" altLang="he-IL" sz="2000" dirty="0">
                <a:solidFill>
                  <a:schemeClr val="tx1"/>
                </a:solidFill>
              </a:rPr>
              <a:t>Creates the file </a:t>
            </a:r>
            <a:r>
              <a:rPr lang="en-US" altLang="he-IL" sz="2000" dirty="0" err="1">
                <a:solidFill>
                  <a:srgbClr val="FF0000"/>
                </a:solidFill>
              </a:rPr>
              <a:t>MyFirstJavaProgram.class</a:t>
            </a:r>
            <a:endParaRPr lang="en-US" altLang="he-IL" sz="2000" dirty="0">
              <a:solidFill>
                <a:srgbClr val="FF0000"/>
              </a:solidFill>
            </a:endParaRPr>
          </a:p>
          <a:p>
            <a:r>
              <a:rPr lang="en-US" altLang="he-IL" sz="2000" dirty="0">
                <a:solidFill>
                  <a:schemeClr val="tx1"/>
                </a:solidFill>
              </a:rPr>
              <a:t>Run: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java </a:t>
            </a:r>
            <a:r>
              <a:rPr lang="en-US" altLang="he-IL" sz="2000" dirty="0" err="1">
                <a:solidFill>
                  <a:srgbClr val="FF0000"/>
                </a:solidFill>
              </a:rPr>
              <a:t>MyFirstJavaProgram</a:t>
            </a:r>
            <a:endParaRPr lang="en-US" altLang="he-IL" sz="2000" dirty="0">
              <a:solidFill>
                <a:srgbClr val="FF0000"/>
              </a:solidFill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Prints: Hello world</a:t>
            </a:r>
          </a:p>
          <a:p>
            <a:pPr marL="457200" indent="-457200">
              <a:buAutoNum type="arabicPeriod"/>
            </a:pPr>
            <a:endParaRPr lang="en-US" sz="2000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08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Object Oriented Programming</a:t>
            </a:r>
          </a:p>
        </p:txBody>
      </p:sp>
    </p:spTree>
    <p:extLst>
      <p:ext uri="{BB962C8B-B14F-4D97-AF65-F5344CB8AC3E}">
        <p14:creationId xmlns:p14="http://schemas.microsoft.com/office/powerpoint/2010/main" val="3574181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 Oriented Design	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Suppose we want to store an information about a list of people.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Let’s say for each person we want to store: First name, Last name, ID.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could hold: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strings for first names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strings for last names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for IDs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is terribly wrong: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Very hard to maintain, need to keep track of the indices in different arrays.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information for each person is all over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 Oriented Design	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</a:t>
            </a:r>
            <a:r>
              <a:rPr lang="en-US" altLang="he-IL" sz="2000" b="1" u="sng" dirty="0"/>
              <a:t>class</a:t>
            </a:r>
            <a:r>
              <a:rPr lang="en-US" altLang="he-IL" sz="2000" dirty="0"/>
              <a:t> is a template for creating objects of the same type.</a:t>
            </a:r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 person, student, car, circle, book, library.</a:t>
            </a:r>
          </a:p>
          <a:p>
            <a:endParaRPr lang="en-US" altLang="he-IL" sz="2000" dirty="0"/>
          </a:p>
          <a:p>
            <a:r>
              <a:rPr lang="en-US" altLang="he-IL" sz="2000" dirty="0"/>
              <a:t>An </a:t>
            </a:r>
            <a:r>
              <a:rPr lang="en-US" altLang="he-IL" sz="2000" b="1" u="sng" dirty="0"/>
              <a:t>object </a:t>
            </a:r>
            <a:r>
              <a:rPr lang="en-US" altLang="he-IL" sz="2000" dirty="0"/>
              <a:t>represents an entity in the real world, and instance of  a class. There may be many entities of the same type (class).</a:t>
            </a:r>
          </a:p>
          <a:p>
            <a:endParaRPr lang="en-US" altLang="he-IL" sz="2000" u="sng" dirty="0"/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</a:t>
            </a:r>
          </a:p>
          <a:p>
            <a:r>
              <a:rPr lang="en-US" altLang="he-IL" sz="2000" dirty="0"/>
              <a:t>Tom is an instance of the class Person.</a:t>
            </a:r>
          </a:p>
          <a:p>
            <a:r>
              <a:rPr lang="en-US" altLang="he-IL" sz="2000" dirty="0"/>
              <a:t>Huck is an instance of the class Person.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P</a:t>
            </a:r>
            <a:r>
              <a:rPr lang="en-US" altLang="he-IL" sz="2000" i="1" dirty="0"/>
              <a:t>erson.java</a:t>
            </a:r>
            <a:r>
              <a:rPr lang="en-US" altLang="he-IL" sz="2000" i="1" dirty="0">
                <a:cs typeface="Times New Roman" panose="02020603050405020304" pitchFamily="18" charset="0"/>
              </a:rPr>
              <a:t>]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pPr>
              <a:buSzPct val="100000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1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Object Composition</a:t>
            </a:r>
            <a:br>
              <a:rPr lang="en-US" altLang="he-IL" dirty="0"/>
            </a:br>
            <a:r>
              <a:rPr lang="en-US" altLang="he-IL" dirty="0"/>
              <a:t>HAS-A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An object can contain other objects as its data fields.</a:t>
            </a:r>
          </a:p>
          <a:p>
            <a:pPr>
              <a:defRPr/>
            </a:pPr>
            <a:r>
              <a:rPr lang="en-US" sz="2000" dirty="0"/>
              <a:t>This is called a </a:t>
            </a:r>
            <a:r>
              <a:rPr lang="en-US" sz="2000" i="1" dirty="0"/>
              <a:t>HAS-A relationship</a:t>
            </a:r>
          </a:p>
          <a:p>
            <a:pPr>
              <a:defRPr/>
            </a:pPr>
            <a:r>
              <a:rPr lang="en-US" sz="2000" u="sng" dirty="0"/>
              <a:t>Example</a:t>
            </a:r>
            <a:r>
              <a:rPr lang="en-US" sz="2000" dirty="0"/>
              <a:t>: Person has-a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First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Last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Address</a:t>
            </a:r>
          </a:p>
          <a:p>
            <a:pPr>
              <a:defRPr/>
            </a:pPr>
            <a:r>
              <a:rPr lang="en-US" sz="2000" dirty="0"/>
              <a:t>…</a:t>
            </a:r>
          </a:p>
          <a:p>
            <a:pPr>
              <a:defRPr/>
            </a:pPr>
            <a:r>
              <a:rPr lang="en-US" sz="2000" dirty="0"/>
              <a:t>These are </a:t>
            </a:r>
            <a:r>
              <a:rPr lang="en-US" sz="2000" i="1" u="sng" dirty="0"/>
              <a:t>data-fields/properties</a:t>
            </a:r>
            <a:r>
              <a:rPr lang="en-US" sz="2000" dirty="0"/>
              <a:t> of a class.</a:t>
            </a:r>
          </a:p>
          <a:p>
            <a:pPr>
              <a:defRPr/>
            </a:pPr>
            <a:r>
              <a:rPr lang="en-US" sz="2000" dirty="0"/>
              <a:t>Person is a </a:t>
            </a:r>
            <a:r>
              <a:rPr lang="en-US" sz="2000" i="1" dirty="0"/>
              <a:t>data class</a:t>
            </a:r>
            <a:r>
              <a:rPr lang="en-US" sz="2000" dirty="0"/>
              <a:t>: contains only fields and methods for accessing them (getters and setters)</a:t>
            </a:r>
          </a:p>
          <a:p>
            <a:pPr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5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Inheritance: defining new classes based on existing ones.</a:t>
            </a:r>
            <a:endParaRPr lang="en-US" sz="2000" i="1" dirty="0"/>
          </a:p>
          <a:p>
            <a:pPr>
              <a:defRPr/>
            </a:pPr>
            <a:r>
              <a:rPr lang="en-US" sz="2000" u="sng" dirty="0"/>
              <a:t>Examples</a:t>
            </a:r>
            <a:r>
              <a:rPr lang="en-US" sz="2000" dirty="0"/>
              <a:t>: </a:t>
            </a:r>
          </a:p>
          <a:p>
            <a:pPr>
              <a:defRPr/>
            </a:pPr>
            <a:r>
              <a:rPr lang="en-US" sz="2000" dirty="0"/>
              <a:t>Dog is an Animal</a:t>
            </a:r>
          </a:p>
          <a:p>
            <a:pPr>
              <a:defRPr/>
            </a:pPr>
            <a:r>
              <a:rPr lang="en-US" sz="2000" dirty="0"/>
              <a:t>Cow is an Animal</a:t>
            </a:r>
          </a:p>
          <a:p>
            <a:pPr>
              <a:defRPr/>
            </a:pPr>
            <a:r>
              <a:rPr lang="en-US" sz="2000" dirty="0"/>
              <a:t>Circle is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Rectangle is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Square is a ( special type of ) Rectangle,</a:t>
            </a:r>
            <a:br>
              <a:rPr lang="en-US" sz="2000" dirty="0"/>
            </a:br>
            <a:r>
              <a:rPr lang="en-US" sz="2000" dirty="0"/>
              <a:t>	which is itself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….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</a:t>
            </a:r>
            <a:r>
              <a:rPr lang="en-US" sz="2000" dirty="0"/>
              <a:t>GeometricShape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.java]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989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Syntax</a:t>
            </a:r>
            <a:r>
              <a:rPr lang="en-US" sz="2000" dirty="0"/>
              <a:t>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/>
              <a:t>Student </a:t>
            </a:r>
            <a:r>
              <a:rPr lang="en-US" sz="2000" b="1" dirty="0">
                <a:solidFill>
                  <a:srgbClr val="C00000"/>
                </a:solidFill>
              </a:rPr>
              <a:t>extends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Person</a:t>
            </a:r>
            <a:endParaRPr lang="en-US" sz="2000" u="sng" dirty="0"/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{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….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}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A class can extend from at most one superclass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Every class extends from Object – the super-class of all classes</a:t>
            </a:r>
          </a:p>
          <a:p>
            <a:pPr>
              <a:defRPr/>
            </a:pPr>
            <a:r>
              <a:rPr lang="en-US" altLang="he-IL" sz="2000" u="sng" dirty="0">
                <a:ea typeface="Arial Unicode MS" pitchFamily="34" charset="-128"/>
                <a:cs typeface="Times New Roman" pitchFamily="18" charset="0"/>
              </a:rPr>
              <a:t>A possible confusion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subclass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has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more</a:t>
            </a:r>
            <a:r>
              <a:rPr lang="en-US" altLang="he-IL" sz="20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data-fields/properties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11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super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keyword – used to access the superclass. May access: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Constructor of the superclass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Methods of the superclass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Data fields of the superclass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[See Person.java and Student.java]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9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Overriding methods of superclass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Overriding:  Redefining a method of a superclass in a subclass. 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The overridden method </a:t>
            </a:r>
            <a:r>
              <a:rPr lang="en-US" sz="2000" b="1" i="1" dirty="0">
                <a:solidFill>
                  <a:srgbClr val="C00000"/>
                </a:solidFill>
              </a:rPr>
              <a:t>must have the same signature</a:t>
            </a:r>
            <a:r>
              <a:rPr lang="en-US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parameter list in the </a:t>
            </a:r>
            <a:r>
              <a:rPr lang="en-US" sz="2000" dirty="0" err="1"/>
              <a:t>samee</a:t>
            </a:r>
            <a:r>
              <a:rPr lang="en-US" sz="2000"/>
              <a:t> order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return type</a:t>
            </a:r>
          </a:p>
          <a:p>
            <a:pPr>
              <a:defRPr/>
            </a:pPr>
            <a:r>
              <a:rPr lang="en-US" sz="2000" dirty="0"/>
              <a:t>as the method in the superclass.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Student.toString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()]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43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Ashish Gola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Jordan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Horacsek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Mohammad Mahdi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Khodabandeh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Harsimran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Singh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Their emails, office hours/format: on the course webpage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cmpt-225-help@sfu.ca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Access level modifiers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>
              <a:defRPr/>
            </a:pPr>
            <a:r>
              <a:rPr lang="en-US" altLang="he-IL" sz="2000" dirty="0">
                <a:latin typeface="Arial" panose="020B0604020202020204" pitchFamily="34" charset="0"/>
              </a:rPr>
              <a:t>The following table shows the access to members permitted by each modifier.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F774CA3-DD0C-4A31-B2C4-60D0C39658F3}"/>
              </a:ext>
            </a:extLst>
          </p:cNvPr>
          <p:cNvGraphicFramePr>
            <a:graphicFrameLocks noGrp="1"/>
          </p:cNvGraphicFramePr>
          <p:nvPr/>
        </p:nvGraphicFramePr>
        <p:xfrm>
          <a:off x="902368" y="3019928"/>
          <a:ext cx="8277630" cy="29597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5526">
                  <a:extLst>
                    <a:ext uri="{9D8B030D-6E8A-4147-A177-3AD203B41FA5}">
                      <a16:colId xmlns:a16="http://schemas.microsoft.com/office/drawing/2014/main" val="211018495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946339400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2167349955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3127284432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3298689110"/>
                    </a:ext>
                  </a:extLst>
                </a:gridCol>
              </a:tblGrid>
              <a:tr h="591953">
                <a:tc>
                  <a:txBody>
                    <a:bodyPr/>
                    <a:lstStyle/>
                    <a:p>
                      <a:pPr algn="ctr"/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Package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Subclass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World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415186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744805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protected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965263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modifier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392782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</a:rPr>
                        <a:t>rivate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135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14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4 programming assignments, every ~2 weeks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 coding project toward the end of the course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March 10, 2023, 10:30AM-12:20PM, SWH 10081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During the regular Friday class. 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TBA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go.sfu for schedule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https://www.cs.sfu.ca/~ishinkar/teaching/spring23/cmpt225/info.html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 will be posted on the course homepage.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My page has the notes from the course I taught (online) in spring 2021.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person only. No zoom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course from spring 2021 was recorded. Use it at your own risk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Tutorials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1 hour/ week in CSIL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My office hours are Wednesdays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after class o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 schedule by email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of the TAs will hold 1 office hour/week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Feel free to ask questions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Often it is faster to ask questions on piazza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are several paths leading to CMPT225: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120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125/127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130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CMPT 135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ENSC 251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ENSC 252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Transfer programs…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with: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concepts of programming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variables, data types, functions, loops, conditions...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Sorting, searching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Standard operations on arrays/lists (find, map, reduce) 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basic problem solving</a:t>
            </a:r>
          </a:p>
          <a:p>
            <a:pPr marL="1143000" lvl="1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Basic data structures</a:t>
            </a:r>
          </a:p>
          <a:p>
            <a:pPr marL="1600200" lvl="2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Arrays, linked lists, stacks, queues, trees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References/Textbooks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Syllabus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https://www.cs.princeton.edu/courses/archive/fall20/cos226/lectures.php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https://courses.cs.washington.edu/courses/cse326/03wi/326lecturesa.shtml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https://cs.nyu.edu/~joannakl/cs102_s17/daily.php</a:t>
            </a:r>
            <a:b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Textbooks (not mandatory):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Introduction to Algorithms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Cormen, Leiserson, Rivest, Stein.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Object-Oriented Data Structures Using Java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Dale, Joyce, Weems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Algorithms, Sedgewick and Wayne.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See also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https://algs4.cs.princeton.edu/home/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82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Final – 35%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- 25%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Project – 20%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– 20%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2068</TotalTime>
  <Words>1904</Words>
  <Application>Microsoft Office PowerPoint</Application>
  <PresentationFormat>Custom</PresentationFormat>
  <Paragraphs>296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General information</vt:lpstr>
      <vt:lpstr>Prerequisites</vt:lpstr>
      <vt:lpstr>References/Textbooks</vt:lpstr>
      <vt:lpstr>Grading</vt:lpstr>
      <vt:lpstr>Coding</vt:lpstr>
      <vt:lpstr>Setting the expectations</vt:lpstr>
      <vt:lpstr>On using the interweb</vt:lpstr>
      <vt:lpstr>Working with other students</vt:lpstr>
      <vt:lpstr>Academic integrity</vt:lpstr>
      <vt:lpstr>PowerPoint Presentation</vt:lpstr>
      <vt:lpstr>PowerPoint Presentation</vt:lpstr>
      <vt:lpstr>Data Structures</vt:lpstr>
      <vt:lpstr>Data Structures</vt:lpstr>
      <vt:lpstr>Set</vt:lpstr>
      <vt:lpstr>Before we get to data structures</vt:lpstr>
      <vt:lpstr>Let‘s write a simple "Hello world"</vt:lpstr>
      <vt:lpstr>PowerPoint Presentation</vt:lpstr>
      <vt:lpstr>Object Oriented Design </vt:lpstr>
      <vt:lpstr>Object Oriented Design </vt:lpstr>
      <vt:lpstr>Object Composition HAS-A relationship</vt:lpstr>
      <vt:lpstr>Inheritance and IS-A relationship</vt:lpstr>
      <vt:lpstr>Inheritance and IS-A relationship</vt:lpstr>
      <vt:lpstr>Inheritance and IS-A relationship</vt:lpstr>
      <vt:lpstr>Overriding methods of superclass</vt:lpstr>
      <vt:lpstr>Access level modifiers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2023-01-08T22:18:16Z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