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6"/>
  </p:notesMasterIdLst>
  <p:handoutMasterIdLst>
    <p:handoutMasterId r:id="rId67"/>
  </p:handoutMasterIdLst>
  <p:sldIdLst>
    <p:sldId id="256" r:id="rId3"/>
    <p:sldId id="511" r:id="rId4"/>
    <p:sldId id="507" r:id="rId5"/>
    <p:sldId id="508" r:id="rId6"/>
    <p:sldId id="509" r:id="rId7"/>
    <p:sldId id="546" r:id="rId8"/>
    <p:sldId id="548" r:id="rId9"/>
    <p:sldId id="550" r:id="rId10"/>
    <p:sldId id="551" r:id="rId11"/>
    <p:sldId id="552" r:id="rId12"/>
    <p:sldId id="553" r:id="rId13"/>
    <p:sldId id="510" r:id="rId14"/>
    <p:sldId id="513" r:id="rId15"/>
    <p:sldId id="517" r:id="rId16"/>
    <p:sldId id="518" r:id="rId17"/>
    <p:sldId id="519" r:id="rId18"/>
    <p:sldId id="520" r:id="rId19"/>
    <p:sldId id="521" r:id="rId20"/>
    <p:sldId id="522" r:id="rId21"/>
    <p:sldId id="523" r:id="rId22"/>
    <p:sldId id="524" r:id="rId23"/>
    <p:sldId id="525" r:id="rId24"/>
    <p:sldId id="536" r:id="rId25"/>
    <p:sldId id="537" r:id="rId26"/>
    <p:sldId id="538" r:id="rId27"/>
    <p:sldId id="539" r:id="rId28"/>
    <p:sldId id="540" r:id="rId29"/>
    <p:sldId id="542" r:id="rId30"/>
    <p:sldId id="555" r:id="rId31"/>
    <p:sldId id="567" r:id="rId32"/>
    <p:sldId id="568" r:id="rId33"/>
    <p:sldId id="541" r:id="rId34"/>
    <p:sldId id="549" r:id="rId35"/>
    <p:sldId id="544" r:id="rId36"/>
    <p:sldId id="545" r:id="rId37"/>
    <p:sldId id="547" r:id="rId38"/>
    <p:sldId id="556" r:id="rId39"/>
    <p:sldId id="557" r:id="rId40"/>
    <p:sldId id="558" r:id="rId41"/>
    <p:sldId id="559" r:id="rId42"/>
    <p:sldId id="560" r:id="rId43"/>
    <p:sldId id="561" r:id="rId44"/>
    <p:sldId id="562" r:id="rId45"/>
    <p:sldId id="563" r:id="rId46"/>
    <p:sldId id="564" r:id="rId47"/>
    <p:sldId id="526" r:id="rId48"/>
    <p:sldId id="527" r:id="rId49"/>
    <p:sldId id="528" r:id="rId50"/>
    <p:sldId id="529" r:id="rId51"/>
    <p:sldId id="530" r:id="rId52"/>
    <p:sldId id="531" r:id="rId53"/>
    <p:sldId id="532" r:id="rId54"/>
    <p:sldId id="533" r:id="rId55"/>
    <p:sldId id="534" r:id="rId56"/>
    <p:sldId id="535" r:id="rId57"/>
    <p:sldId id="565" r:id="rId58"/>
    <p:sldId id="566" r:id="rId59"/>
    <p:sldId id="569" r:id="rId60"/>
    <p:sldId id="570" r:id="rId61"/>
    <p:sldId id="571" r:id="rId62"/>
    <p:sldId id="572" r:id="rId63"/>
    <p:sldId id="573" r:id="rId64"/>
    <p:sldId id="334" r:id="rId65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C7B6E7-AA42-46BF-B72A-26C315BF79C1}" v="80" dt="2023-01-08T22:45:18.0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79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microsoft.com/office/2016/11/relationships/changesInfo" Target="changesInfos/changesInfo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71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8348EE99-B015-475C-BD64-D275F0DD63AE}"/>
    <pc:docChg chg="undo redo custSel addSld modSld sldOrd">
      <pc:chgData name="Igor Shinkar" userId="db6eb1b41a9778dd" providerId="LiveId" clId="{8348EE99-B015-475C-BD64-D275F0DD63AE}" dt="2023-01-06T20:16:10.403" v="1982"/>
      <pc:docMkLst>
        <pc:docMk/>
      </pc:docMkLst>
      <pc:sldChg chg="modSp mod">
        <pc:chgData name="Igor Shinkar" userId="db6eb1b41a9778dd" providerId="LiveId" clId="{8348EE99-B015-475C-BD64-D275F0DD63AE}" dt="2023-01-02T21:20:56.370" v="6" actId="6549"/>
        <pc:sldMkLst>
          <pc:docMk/>
          <pc:sldMk cId="0" sldId="256"/>
        </pc:sldMkLst>
        <pc:spChg chg="mod">
          <ac:chgData name="Igor Shinkar" userId="db6eb1b41a9778dd" providerId="LiveId" clId="{8348EE99-B015-475C-BD64-D275F0DD63AE}" dt="2023-01-02T21:20:56.370" v="6" actId="6549"/>
          <ac:spMkLst>
            <pc:docMk/>
            <pc:sldMk cId="0" sldId="256"/>
            <ac:spMk id="2" creationId="{00000000-0000-0000-0000-000000000000}"/>
          </ac:spMkLst>
        </pc:spChg>
      </pc:sldChg>
      <pc:sldChg chg="modSp mod">
        <pc:chgData name="Igor Shinkar" userId="db6eb1b41a9778dd" providerId="LiveId" clId="{8348EE99-B015-475C-BD64-D275F0DD63AE}" dt="2023-01-02T21:26:43.817" v="333" actId="6549"/>
        <pc:sldMkLst>
          <pc:docMk/>
          <pc:sldMk cId="0" sldId="265"/>
        </pc:sldMkLst>
        <pc:spChg chg="mod">
          <ac:chgData name="Igor Shinkar" userId="db6eb1b41a9778dd" providerId="LiveId" clId="{8348EE99-B015-475C-BD64-D275F0DD63AE}" dt="2023-01-02T21:26:43.817" v="333" actId="6549"/>
          <ac:spMkLst>
            <pc:docMk/>
            <pc:sldMk cId="0" sldId="265"/>
            <ac:spMk id="3" creationId="{00000000-0000-0000-0000-000000000000}"/>
          </ac:spMkLst>
        </pc:spChg>
      </pc:sldChg>
      <pc:sldChg chg="modSp mod">
        <pc:chgData name="Igor Shinkar" userId="db6eb1b41a9778dd" providerId="LiveId" clId="{8348EE99-B015-475C-BD64-D275F0DD63AE}" dt="2023-01-02T21:33:22.299" v="578" actId="20577"/>
        <pc:sldMkLst>
          <pc:docMk/>
          <pc:sldMk cId="0" sldId="266"/>
        </pc:sldMkLst>
        <pc:spChg chg="mod">
          <ac:chgData name="Igor Shinkar" userId="db6eb1b41a9778dd" providerId="LiveId" clId="{8348EE99-B015-475C-BD64-D275F0DD63AE}" dt="2023-01-02T21:33:22.299" v="578" actId="20577"/>
          <ac:spMkLst>
            <pc:docMk/>
            <pc:sldMk cId="0" sldId="266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4T19:42:10.119" v="1963" actId="6549"/>
        <pc:sldMkLst>
          <pc:docMk/>
          <pc:sldMk cId="0" sldId="276"/>
        </pc:sldMkLst>
        <pc:spChg chg="mod">
          <ac:chgData name="Igor Shinkar" userId="db6eb1b41a9778dd" providerId="LiveId" clId="{8348EE99-B015-475C-BD64-D275F0DD63AE}" dt="2023-01-04T19:42:10.119" v="1963" actId="6549"/>
          <ac:spMkLst>
            <pc:docMk/>
            <pc:sldMk cId="0" sldId="276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4T19:33:45.259" v="1953" actId="20577"/>
        <pc:sldMkLst>
          <pc:docMk/>
          <pc:sldMk cId="947332408" sldId="336"/>
        </pc:sldMkLst>
        <pc:spChg chg="mod">
          <ac:chgData name="Igor Shinkar" userId="db6eb1b41a9778dd" providerId="LiveId" clId="{8348EE99-B015-475C-BD64-D275F0DD63AE}" dt="2023-01-04T19:33:45.259" v="1953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2T21:24:14.173" v="112" actId="12"/>
        <pc:sldMkLst>
          <pc:docMk/>
          <pc:sldMk cId="2237389832" sldId="337"/>
        </pc:sldMkLst>
        <pc:spChg chg="mod">
          <ac:chgData name="Igor Shinkar" userId="db6eb1b41a9778dd" providerId="LiveId" clId="{8348EE99-B015-475C-BD64-D275F0DD63AE}" dt="2023-01-02T21:24:14.173" v="112" actId="12"/>
          <ac:spMkLst>
            <pc:docMk/>
            <pc:sldMk cId="2237389832" sldId="337"/>
            <ac:spMk id="3" creationId="{00000000-0000-0000-0000-000000000000}"/>
          </ac:spMkLst>
        </pc:spChg>
      </pc:sldChg>
      <pc:sldChg chg="modSp">
        <pc:chgData name="Igor Shinkar" userId="db6eb1b41a9778dd" providerId="LiveId" clId="{8348EE99-B015-475C-BD64-D275F0DD63AE}" dt="2023-01-02T21:25:13.113" v="174" actId="20577"/>
        <pc:sldMkLst>
          <pc:docMk/>
          <pc:sldMk cId="2907227556" sldId="338"/>
        </pc:sldMkLst>
        <pc:spChg chg="mod">
          <ac:chgData name="Igor Shinkar" userId="db6eb1b41a9778dd" providerId="LiveId" clId="{8348EE99-B015-475C-BD64-D275F0DD63AE}" dt="2023-01-02T21:25:13.113" v="174" actId="20577"/>
          <ac:spMkLst>
            <pc:docMk/>
            <pc:sldMk cId="2907227556" sldId="338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2T21:49:07.754" v="1461" actId="6549"/>
        <pc:sldMkLst>
          <pc:docMk/>
          <pc:sldMk cId="4071907234" sldId="339"/>
        </pc:sldMkLst>
        <pc:spChg chg="mod">
          <ac:chgData name="Igor Shinkar" userId="db6eb1b41a9778dd" providerId="LiveId" clId="{8348EE99-B015-475C-BD64-D275F0DD63AE}" dt="2023-01-02T21:49:07.754" v="1461" actId="6549"/>
          <ac:spMkLst>
            <pc:docMk/>
            <pc:sldMk cId="4071907234" sldId="339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6T18:27:48.032" v="1978"/>
        <pc:sldMkLst>
          <pc:docMk/>
          <pc:sldMk cId="436824287" sldId="347"/>
        </pc:sldMkLst>
        <pc:spChg chg="mod">
          <ac:chgData name="Igor Shinkar" userId="db6eb1b41a9778dd" providerId="LiveId" clId="{8348EE99-B015-475C-BD64-D275F0DD63AE}" dt="2023-01-06T18:27:48.032" v="1978"/>
          <ac:spMkLst>
            <pc:docMk/>
            <pc:sldMk cId="436824287" sldId="347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2T21:27:52.942" v="468" actId="20577"/>
        <pc:sldMkLst>
          <pc:docMk/>
          <pc:sldMk cId="2909664935" sldId="495"/>
        </pc:sldMkLst>
        <pc:spChg chg="mod">
          <ac:chgData name="Igor Shinkar" userId="db6eb1b41a9778dd" providerId="LiveId" clId="{8348EE99-B015-475C-BD64-D275F0DD63AE}" dt="2023-01-02T21:27:52.942" v="468" actId="20577"/>
          <ac:spMkLst>
            <pc:docMk/>
            <pc:sldMk cId="2909664935" sldId="495"/>
            <ac:spMk id="3" creationId="{00000000-0000-0000-0000-000000000000}"/>
          </ac:spMkLst>
        </pc:spChg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169810448" sldId="50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4049421656" sldId="501"/>
        </pc:sldMkLst>
      </pc:sldChg>
      <pc:sldChg chg="modSp add mod modAnim">
        <pc:chgData name="Igor Shinkar" userId="db6eb1b41a9778dd" providerId="LiveId" clId="{8348EE99-B015-475C-BD64-D275F0DD63AE}" dt="2023-01-02T21:52:33.197" v="1541" actId="6549"/>
        <pc:sldMkLst>
          <pc:docMk/>
          <pc:sldMk cId="2280857075" sldId="502"/>
        </pc:sldMkLst>
        <pc:spChg chg="mod">
          <ac:chgData name="Igor Shinkar" userId="db6eb1b41a9778dd" providerId="LiveId" clId="{8348EE99-B015-475C-BD64-D275F0DD63AE}" dt="2023-01-02T21:52:33.197" v="1541" actId="6549"/>
          <ac:spMkLst>
            <pc:docMk/>
            <pc:sldMk cId="2280857075" sldId="502"/>
            <ac:spMk id="3" creationId="{00000000-0000-0000-0000-000000000000}"/>
          </ac:spMkLst>
        </pc:spChg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689895654" sldId="503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03115787" sldId="504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33979628" sldId="505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34363011" sldId="506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915010586" sldId="507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812135973" sldId="508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744354784" sldId="509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06724508" sldId="51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574181270" sldId="511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089987187" sldId="513"/>
        </pc:sldMkLst>
      </pc:sldChg>
      <pc:sldChg chg="modSp add mod ord modAnim">
        <pc:chgData name="Igor Shinkar" userId="db6eb1b41a9778dd" providerId="LiveId" clId="{8348EE99-B015-475C-BD64-D275F0DD63AE}" dt="2023-01-02T21:39:40.901" v="1447"/>
        <pc:sldMkLst>
          <pc:docMk/>
          <pc:sldMk cId="1570045698" sldId="515"/>
        </pc:sldMkLst>
        <pc:spChg chg="mod">
          <ac:chgData name="Igor Shinkar" userId="db6eb1b41a9778dd" providerId="LiveId" clId="{8348EE99-B015-475C-BD64-D275F0DD63AE}" dt="2023-01-02T21:34:07.385" v="645" actId="20577"/>
          <ac:spMkLst>
            <pc:docMk/>
            <pc:sldMk cId="1570045698" sldId="515"/>
            <ac:spMk id="2" creationId="{00000000-0000-0000-0000-000000000000}"/>
          </ac:spMkLst>
        </pc:spChg>
        <pc:spChg chg="mod">
          <ac:chgData name="Igor Shinkar" userId="db6eb1b41a9778dd" providerId="LiveId" clId="{8348EE99-B015-475C-BD64-D275F0DD63AE}" dt="2023-01-02T21:39:15.245" v="1443" actId="20577"/>
          <ac:spMkLst>
            <pc:docMk/>
            <pc:sldMk cId="1570045698" sldId="515"/>
            <ac:spMk id="3" creationId="{00000000-0000-0000-0000-000000000000}"/>
          </ac:spMkLst>
        </pc:spChg>
      </pc:sldChg>
      <pc:sldChg chg="add ord">
        <pc:chgData name="Igor Shinkar" userId="db6eb1b41a9778dd" providerId="LiveId" clId="{8348EE99-B015-475C-BD64-D275F0DD63AE}" dt="2023-01-06T20:16:10.403" v="1982"/>
        <pc:sldMkLst>
          <pc:docMk/>
          <pc:sldMk cId="3983144007" sldId="516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77631059" sldId="517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937597572" sldId="518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788669836" sldId="519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319280325" sldId="520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84162790" sldId="521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242719841" sldId="522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1495137352" sldId="523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539327138" sldId="524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451340240" sldId="525"/>
        </pc:sldMkLst>
      </pc:sldChg>
      <pc:sldChg chg="modSp add mod modAnim">
        <pc:chgData name="Igor Shinkar" userId="db6eb1b41a9778dd" providerId="LiveId" clId="{8348EE99-B015-475C-BD64-D275F0DD63AE}" dt="2023-01-02T22:22:38.747" v="1946" actId="20577"/>
        <pc:sldMkLst>
          <pc:docMk/>
          <pc:sldMk cId="869081382" sldId="526"/>
        </pc:sldMkLst>
        <pc:spChg chg="mod">
          <ac:chgData name="Igor Shinkar" userId="db6eb1b41a9778dd" providerId="LiveId" clId="{8348EE99-B015-475C-BD64-D275F0DD63AE}" dt="2023-01-02T22:22:38.747" v="1946" actId="20577"/>
          <ac:spMkLst>
            <pc:docMk/>
            <pc:sldMk cId="869081382" sldId="526"/>
            <ac:spMk id="2" creationId="{00000000-0000-0000-0000-000000000000}"/>
          </ac:spMkLst>
        </pc:spChg>
        <pc:spChg chg="mod">
          <ac:chgData name="Igor Shinkar" userId="db6eb1b41a9778dd" providerId="LiveId" clId="{8348EE99-B015-475C-BD64-D275F0DD63AE}" dt="2023-01-02T22:22:26.696" v="1932" actId="20577"/>
          <ac:spMkLst>
            <pc:docMk/>
            <pc:sldMk cId="869081382" sldId="526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C4C7B6E7-AA42-46BF-B72A-26C315BF79C1}"/>
    <pc:docChg chg="undo custSel addSld delSld modSld">
      <pc:chgData name="Igor Shinkar" userId="db6eb1b41a9778dd" providerId="LiveId" clId="{C4C7B6E7-AA42-46BF-B72A-26C315BF79C1}" dt="2023-01-08T22:45:18.002" v="128"/>
      <pc:docMkLst>
        <pc:docMk/>
      </pc:docMkLst>
      <pc:sldChg chg="modSp mod">
        <pc:chgData name="Igor Shinkar" userId="db6eb1b41a9778dd" providerId="LiveId" clId="{C4C7B6E7-AA42-46BF-B72A-26C315BF79C1}" dt="2023-01-08T22:29:34.461" v="118" actId="6549"/>
        <pc:sldMkLst>
          <pc:docMk/>
          <pc:sldMk cId="0" sldId="256"/>
        </pc:sldMkLst>
        <pc:spChg chg="mod">
          <ac:chgData name="Igor Shinkar" userId="db6eb1b41a9778dd" providerId="LiveId" clId="{C4C7B6E7-AA42-46BF-B72A-26C315BF79C1}" dt="2023-01-08T22:29:34.461" v="118" actId="6549"/>
          <ac:spMkLst>
            <pc:docMk/>
            <pc:sldMk cId="0" sldId="256"/>
            <ac:spMk id="2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7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80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947332408" sldId="33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237389832" sldId="33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7227556" sldId="33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071907234" sldId="339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804230959" sldId="34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36824287" sldId="34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9713663" sldId="34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48285957" sldId="49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9664935" sldId="49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761493880" sldId="49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6808468" sldId="49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133965738" sldId="498"/>
        </pc:sldMkLst>
      </pc:sldChg>
      <pc:sldChg chg="del">
        <pc:chgData name="Igor Shinkar" userId="db6eb1b41a9778dd" providerId="LiveId" clId="{C4C7B6E7-AA42-46BF-B72A-26C315BF79C1}" dt="2023-01-08T22:18:50.081" v="38" actId="47"/>
        <pc:sldMkLst>
          <pc:docMk/>
          <pc:sldMk cId="3169810448" sldId="500"/>
        </pc:sldMkLst>
      </pc:sldChg>
      <pc:sldChg chg="del">
        <pc:chgData name="Igor Shinkar" userId="db6eb1b41a9778dd" providerId="LiveId" clId="{C4C7B6E7-AA42-46BF-B72A-26C315BF79C1}" dt="2023-01-08T22:18:49.290" v="37" actId="47"/>
        <pc:sldMkLst>
          <pc:docMk/>
          <pc:sldMk cId="4049421656" sldId="501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280857075" sldId="502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689895654" sldId="503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903115787" sldId="504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33979628" sldId="505"/>
        </pc:sldMkLst>
      </pc:sldChg>
      <pc:sldChg chg="del">
        <pc:chgData name="Igor Shinkar" userId="db6eb1b41a9778dd" providerId="LiveId" clId="{C4C7B6E7-AA42-46BF-B72A-26C315BF79C1}" dt="2023-01-08T22:18:54.152" v="40" actId="47"/>
        <pc:sldMkLst>
          <pc:docMk/>
          <pc:sldMk cId="2934363011" sldId="506"/>
        </pc:sldMkLst>
      </pc:sldChg>
      <pc:sldChg chg="modSp modAnim">
        <pc:chgData name="Igor Shinkar" userId="db6eb1b41a9778dd" providerId="LiveId" clId="{C4C7B6E7-AA42-46BF-B72A-26C315BF79C1}" dt="2023-01-08T22:19:54.283" v="108" actId="20577"/>
        <pc:sldMkLst>
          <pc:docMk/>
          <pc:sldMk cId="915010586" sldId="507"/>
        </pc:sldMkLst>
        <pc:spChg chg="mod">
          <ac:chgData name="Igor Shinkar" userId="db6eb1b41a9778dd" providerId="LiveId" clId="{C4C7B6E7-AA42-46BF-B72A-26C315BF79C1}" dt="2023-01-08T22:19:54.283" v="108" actId="20577"/>
          <ac:spMkLst>
            <pc:docMk/>
            <pc:sldMk cId="915010586" sldId="507"/>
            <ac:spMk id="3" creationId="{00000000-0000-0000-0000-000000000000}"/>
          </ac:spMkLst>
        </pc:spChg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206724508" sldId="510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1863227473" sldId="510"/>
        </pc:sldMkLst>
      </pc:sldChg>
      <pc:sldChg chg="modSp add del mod">
        <pc:chgData name="Igor Shinkar" userId="db6eb1b41a9778dd" providerId="LiveId" clId="{C4C7B6E7-AA42-46BF-B72A-26C315BF79C1}" dt="2023-01-08T22:18:47.258" v="36" actId="20577"/>
        <pc:sldMkLst>
          <pc:docMk/>
          <pc:sldMk cId="3574181270" sldId="511"/>
        </pc:sldMkLst>
        <pc:spChg chg="mod">
          <ac:chgData name="Igor Shinkar" userId="db6eb1b41a9778dd" providerId="LiveId" clId="{C4C7B6E7-AA42-46BF-B72A-26C315BF79C1}" dt="2023-01-08T22:18:47.258" v="36" actId="20577"/>
          <ac:spMkLst>
            <pc:docMk/>
            <pc:sldMk cId="3574181270" sldId="511"/>
            <ac:spMk id="3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73629223" sldId="512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3050185687" sldId="513"/>
        </pc:sldMkLst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3089987187" sldId="513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229445077" sldId="51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570045698" sldId="515"/>
        </pc:sldMkLst>
      </pc:sldChg>
      <pc:sldChg chg="del">
        <pc:chgData name="Igor Shinkar" userId="db6eb1b41a9778dd" providerId="LiveId" clId="{C4C7B6E7-AA42-46BF-B72A-26C315BF79C1}" dt="2023-01-08T22:18:54.923" v="41" actId="47"/>
        <pc:sldMkLst>
          <pc:docMk/>
          <pc:sldMk cId="3983144007" sldId="516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860126165" sldId="52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869081382" sldId="52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20262035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4017014876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31261912" sldId="52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440317548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109080155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289898078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182177540" sldId="52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189237254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71059800" sldId="52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00448313" sldId="529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316670015" sldId="52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54073163" sldId="53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023471458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960703077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66164813" sldId="53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13973606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338205397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94963467" sldId="532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57009868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0402197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05654693" sldId="53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14532163" sldId="53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782475651" sldId="53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155676573" sldId="53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90134011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89317654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551827567" sldId="535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248506378" sldId="535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590899397" sldId="535"/>
        </pc:sldMkLst>
      </pc:sldChg>
      <pc:sldChg chg="modSp add mod">
        <pc:chgData name="Igor Shinkar" userId="db6eb1b41a9778dd" providerId="LiveId" clId="{C4C7B6E7-AA42-46BF-B72A-26C315BF79C1}" dt="2023-01-08T22:24:30.413" v="110" actId="20577"/>
        <pc:sldMkLst>
          <pc:docMk/>
          <pc:sldMk cId="1980821399" sldId="536"/>
        </pc:sldMkLst>
        <pc:spChg chg="mod">
          <ac:chgData name="Igor Shinkar" userId="db6eb1b41a9778dd" providerId="LiveId" clId="{C4C7B6E7-AA42-46BF-B72A-26C315BF79C1}" dt="2023-01-08T22:24:30.413" v="110" actId="20577"/>
          <ac:spMkLst>
            <pc:docMk/>
            <pc:sldMk cId="1980821399" sldId="536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C4C7B6E7-AA42-46BF-B72A-26C315BF79C1}" dt="2023-01-08T22:26:43.510" v="113" actId="6549"/>
        <pc:sldMkLst>
          <pc:docMk/>
          <pc:sldMk cId="1402092979" sldId="537"/>
        </pc:sldMkLst>
        <pc:spChg chg="mod">
          <ac:chgData name="Igor Shinkar" userId="db6eb1b41a9778dd" providerId="LiveId" clId="{C4C7B6E7-AA42-46BF-B72A-26C315BF79C1}" dt="2023-01-08T22:26:43.510" v="113" actId="6549"/>
          <ac:spMkLst>
            <pc:docMk/>
            <pc:sldMk cId="1402092979" sldId="537"/>
            <ac:spMk id="3" creationId="{00000000-0000-0000-0000-000000000000}"/>
          </ac:spMkLst>
        </pc:spChg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557727761" sldId="53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12419667" sldId="539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985219997" sldId="540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786750932" sldId="541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346430107" sldId="542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145301613" sldId="544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459527958" sldId="545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066890158" sldId="546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2315248279" sldId="546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828685778" sldId="54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516215389" sldId="547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613735698" sldId="548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052768120" sldId="548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569998721" sldId="54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607092206" sldId="549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911470249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181093977" sldId="550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23914908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71824222" sldId="551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2072112997" sldId="551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774231396" sldId="551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2424230344" sldId="552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623747808" sldId="552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13552500" sldId="552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599038826" sldId="553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750445217" sldId="553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2465753551" sldId="553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09230227" sldId="555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918711554" sldId="55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17942213" sldId="55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26173978" sldId="557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2939353969" sldId="55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656258" sldId="55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78495760" sldId="55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980827212" sldId="558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5649901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119429063" sldId="55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615798983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29390406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62225964" sldId="56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59584165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2807681" sldId="56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85707041" sldId="56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45596428" sldId="561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23426222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856864328" sldId="56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933598193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46164449" sldId="56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813894368" sldId="56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812885270" sldId="56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05418758" sldId="564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62630688" sldId="56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715328083" sldId="564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1726513342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2233187104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1177342316" sldId="566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2209327837" sldId="56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566282011" sldId="567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4281939165" sldId="568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393668340" sldId="569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390362977" sldId="570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208400286" sldId="571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4037376122" sldId="572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53985266" sldId="57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141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4536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671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796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4545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1731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0126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595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526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272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4545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4363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9940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7136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2514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029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651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0938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5438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1016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544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2077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1689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5198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78152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9379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55437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39790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33448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29880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29668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930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8169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88458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731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14869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24004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82479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34038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46870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0346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06983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0258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90940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92548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35539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04898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89638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4558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33356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9243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41377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17839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3793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81026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6515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093849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504869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7959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2750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399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oracle.com/javase/8/docs/api/java/util/Iterator.html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4775666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02</a:t>
            </a:r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Implementing Comparable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</a:rPr>
              <a:t>public class </a:t>
            </a:r>
            <a:r>
              <a:rPr lang="en-US" sz="2000" dirty="0" err="1">
                <a:solidFill>
                  <a:schemeClr val="tx1"/>
                </a:solidFill>
              </a:rPr>
              <a:t>MyClass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rgbClr val="C00000"/>
                </a:solidFill>
              </a:rPr>
              <a:t>implements </a:t>
            </a:r>
            <a:r>
              <a:rPr lang="en-US" sz="2000" dirty="0">
                <a:solidFill>
                  <a:schemeClr val="tx1"/>
                </a:solidFill>
              </a:rPr>
              <a:t>Comparable&lt;T&gt;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</a:rPr>
              <a:t>Usually, we will set T to be </a:t>
            </a:r>
            <a:r>
              <a:rPr lang="en-US" sz="2000" dirty="0" err="1">
                <a:solidFill>
                  <a:schemeClr val="tx1"/>
                </a:solidFill>
              </a:rPr>
              <a:t>MyClass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</a:rPr>
              <a:t>But we may let T be a different class.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</a:rPr>
              <a:t>T does not need to have to be related to </a:t>
            </a:r>
            <a:r>
              <a:rPr lang="en-US" sz="2000" dirty="0" err="1">
                <a:solidFill>
                  <a:schemeClr val="tx1"/>
                </a:solidFill>
              </a:rPr>
              <a:t>MyClass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</a:rPr>
              <a:t>T does not need to be Comparable itself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 err="1">
                <a:solidFill>
                  <a:schemeClr val="tx1"/>
                </a:solidFill>
              </a:rPr>
              <a:t>T.compareTo</a:t>
            </a:r>
            <a:r>
              <a:rPr lang="en-US" sz="2000" dirty="0">
                <a:solidFill>
                  <a:schemeClr val="tx1"/>
                </a:solidFill>
              </a:rPr>
              <a:t>(…) may not be defined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</a:rPr>
              <a:t>[See MyComparableClass.java]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230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Searching and sorting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the .equals() method we can write a single linear search method that will work for all classes.</a:t>
            </a: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the .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compareTo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method we can write a single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BinarySearch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method  that will work for all classes. In order to do this, we write a Generic method.</a:t>
            </a: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syntax is a bit unusual:</a:t>
            </a:r>
          </a:p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static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&lt;T&gt;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findElement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ArrayList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&lt;T&gt; a ,T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 {…}</a:t>
            </a:r>
          </a:p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static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&lt;T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extends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Comparable&lt;T&gt;&gt;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void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mergeSort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ArrayList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&lt;T&gt; a) {…}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[See SearchUnsorted.java, SearchSorted.java ,MergeSort.java]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753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Object Oriented Design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u="sng" dirty="0"/>
              <a:t>Homework</a:t>
            </a:r>
            <a:r>
              <a:rPr lang="en-US" sz="2000" dirty="0"/>
              <a:t>: Write an object-oriented design for Chess.</a:t>
            </a:r>
          </a:p>
          <a:p>
            <a:pPr>
              <a:defRPr/>
            </a:pPr>
            <a:r>
              <a:rPr lang="en-US" sz="2000" dirty="0"/>
              <a:t>We have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A board – what is its type?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Different kinds of chess pieces: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	king, queen, rooks, bishops, knights, pawns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Different types of players: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	human player, computer player, net player…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How will you use inheritance here?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Will you use interfaces/abstract classes?</a:t>
            </a:r>
          </a:p>
        </p:txBody>
      </p:sp>
    </p:spTree>
    <p:extLst>
      <p:ext uri="{BB962C8B-B14F-4D97-AF65-F5344CB8AC3E}">
        <p14:creationId xmlns:p14="http://schemas.microsoft.com/office/powerpoint/2010/main" val="1863227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More on Object Oriented Design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In this course we will learn on the basics of OOP in Java.</a:t>
            </a:r>
          </a:p>
          <a:p>
            <a:pPr>
              <a:defRPr/>
            </a:pPr>
            <a:r>
              <a:rPr lang="en-US" sz="2000" dirty="0"/>
              <a:t>Mostly we will learn the features of the language.</a:t>
            </a:r>
          </a:p>
          <a:p>
            <a:pPr>
              <a:defRPr/>
            </a:pPr>
            <a:r>
              <a:rPr lang="en-US" sz="2000" dirty="0"/>
              <a:t>To learn OOP more in depth I recommend: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CMPT213 - Object oriented design in Java (Brian Fraser)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CMPT276 - Intro Software Engineering (Saba </a:t>
            </a:r>
            <a:r>
              <a:rPr lang="en-US" sz="2000" dirty="0" err="1"/>
              <a:t>Alimadadi</a:t>
            </a:r>
            <a:r>
              <a:rPr lang="en-US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CMPT373 - Software Development Methods (Nick Sumner)</a:t>
            </a:r>
          </a:p>
        </p:txBody>
      </p:sp>
    </p:spTree>
    <p:extLst>
      <p:ext uri="{BB962C8B-B14F-4D97-AF65-F5344CB8AC3E}">
        <p14:creationId xmlns:p14="http://schemas.microsoft.com/office/powerpoint/2010/main" val="305018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>
                <a:latin typeface="Arial" panose="020B0604020202020204" pitchFamily="34" charset="0"/>
                <a:cs typeface="Arial" panose="020B0604020202020204" pitchFamily="34" charset="0"/>
              </a:rPr>
              <a:t>Passing arguments </a:t>
            </a: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to functions</a:t>
            </a:r>
          </a:p>
        </p:txBody>
      </p:sp>
    </p:spTree>
    <p:extLst>
      <p:ext uri="{BB962C8B-B14F-4D97-AF65-F5344CB8AC3E}">
        <p14:creationId xmlns:p14="http://schemas.microsoft.com/office/powerpoint/2010/main" val="776310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sz="3800" dirty="0">
                <a:latin typeface="Arial" panose="020B0604020202020204" pitchFamily="34" charset="0"/>
                <a:cs typeface="Arial" panose="020B0604020202020204" pitchFamily="34" charset="0"/>
              </a:rPr>
              <a:t>Primite datatypes are passed by value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sz="2000" b="1" dirty="0">
                <a:solidFill>
                  <a:srgbClr val="C00000"/>
                </a:solidFill>
              </a:rPr>
              <a:t>int </a:t>
            </a:r>
            <a:r>
              <a:rPr lang="en-US" altLang="he-IL" sz="2000" b="1" dirty="0"/>
              <a:t>n = …;</a:t>
            </a:r>
          </a:p>
          <a:p>
            <a:r>
              <a:rPr lang="en-US" altLang="he-IL" sz="2000" dirty="0"/>
              <a:t>When invoking a method with parameter n</a:t>
            </a:r>
          </a:p>
          <a:p>
            <a:r>
              <a:rPr lang="en-US" altLang="he-IL" sz="2000" b="1" dirty="0"/>
              <a:t>	bar(n)…</a:t>
            </a:r>
          </a:p>
          <a:p>
            <a:r>
              <a:rPr lang="en-US" altLang="he-IL" sz="2000" dirty="0"/>
              <a:t>the argument is sent by value.</a:t>
            </a:r>
          </a:p>
          <a:p>
            <a:r>
              <a:rPr lang="en-US" altLang="he-IL" sz="2000" dirty="0"/>
              <a:t>That is, if n is changed inside bar(), it has no effect outside of bar()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bar ( </a:t>
            </a:r>
            <a:r>
              <a:rPr lang="en-US" altLang="he-IL" sz="2000" b="1" dirty="0">
                <a:solidFill>
                  <a:srgbClr val="C00000"/>
                </a:solidFill>
              </a:rPr>
              <a:t>int</a:t>
            </a:r>
            <a:r>
              <a:rPr lang="en-US" altLang="he-IL" sz="2000" b="1" dirty="0"/>
              <a:t> </a:t>
            </a:r>
            <a:r>
              <a:rPr lang="en-US" altLang="he-IL" sz="2000" dirty="0"/>
              <a:t>n )  {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n = 5;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main ( </a:t>
            </a:r>
            <a:r>
              <a:rPr lang="en-US" altLang="he-IL" sz="2000" b="1" dirty="0"/>
              <a:t>String</a:t>
            </a:r>
            <a:r>
              <a:rPr lang="en-US" altLang="he-IL" sz="2000" dirty="0"/>
              <a:t>[] </a:t>
            </a:r>
            <a:r>
              <a:rPr lang="en-US" altLang="he-IL" sz="2000" dirty="0" err="1"/>
              <a:t>args</a:t>
            </a:r>
            <a:r>
              <a:rPr lang="en-US" altLang="he-IL" sz="2000" dirty="0"/>
              <a:t> )  {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int</a:t>
            </a:r>
            <a:r>
              <a:rPr lang="en-US" altLang="he-IL" sz="2000" b="1" dirty="0"/>
              <a:t> </a:t>
            </a:r>
            <a:r>
              <a:rPr lang="en-US" altLang="he-IL" sz="2000" dirty="0"/>
              <a:t>n = 1;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bar(n);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System.out.println</a:t>
            </a:r>
            <a:r>
              <a:rPr lang="en-US" altLang="he-IL" sz="2000" dirty="0"/>
              <a:t>(n);  // prints 1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endParaRPr lang="en-US" altLang="he-IL" sz="14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937597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Objects are passed by reference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b="1" dirty="0"/>
              <a:t>	</a:t>
            </a:r>
            <a:r>
              <a:rPr lang="en-US" altLang="he-IL" sz="2000" b="1" dirty="0" err="1"/>
              <a:t>MyClass</a:t>
            </a:r>
            <a:r>
              <a:rPr lang="en-US" altLang="he-IL" sz="2000" b="1" dirty="0"/>
              <a:t> mc = …;</a:t>
            </a:r>
          </a:p>
          <a:p>
            <a:r>
              <a:rPr lang="en-US" altLang="he-IL" sz="2000" dirty="0"/>
              <a:t>The variable </a:t>
            </a:r>
            <a:r>
              <a:rPr lang="en-US" altLang="he-IL" sz="2000" i="1" dirty="0"/>
              <a:t>mc</a:t>
            </a:r>
            <a:r>
              <a:rPr lang="en-US" altLang="he-IL" sz="2000" dirty="0"/>
              <a:t> is a reference variable that stores the memory address of the object it points to.</a:t>
            </a:r>
          </a:p>
          <a:p>
            <a:r>
              <a:rPr lang="en-US" altLang="he-IL" sz="2000" dirty="0"/>
              <a:t>When invoking a method with parameter mc</a:t>
            </a:r>
          </a:p>
          <a:p>
            <a:r>
              <a:rPr lang="en-US" altLang="he-IL" sz="2000" b="1" dirty="0"/>
              <a:t>	foo(mc)…</a:t>
            </a:r>
          </a:p>
          <a:p>
            <a:r>
              <a:rPr lang="en-US" altLang="he-IL" sz="2000" dirty="0"/>
              <a:t>we are sending to foo() the address of the object in memory.</a:t>
            </a:r>
          </a:p>
          <a:p>
            <a:r>
              <a:rPr lang="en-US" altLang="he-IL" sz="2000" dirty="0"/>
              <a:t>If we change a data field of mc in foo(), it affects the object everywhere.</a:t>
            </a:r>
          </a:p>
        </p:txBody>
      </p:sp>
    </p:spTree>
    <p:extLst>
      <p:ext uri="{BB962C8B-B14F-4D97-AF65-F5344CB8AC3E}">
        <p14:creationId xmlns:p14="http://schemas.microsoft.com/office/powerpoint/2010/main" val="2788669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Passing Argument by Reference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foo ( </a:t>
            </a:r>
            <a:r>
              <a:rPr lang="en-US" altLang="he-IL" sz="2000" b="1" dirty="0"/>
              <a:t>Person </a:t>
            </a:r>
            <a:r>
              <a:rPr lang="en-US" altLang="he-IL" sz="2000" dirty="0"/>
              <a:t>p )  {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/>
              <a:t>	Person </a:t>
            </a:r>
            <a:r>
              <a:rPr lang="en-US" altLang="he-IL" sz="2000" dirty="0"/>
              <a:t>q = </a:t>
            </a:r>
            <a:r>
              <a:rPr lang="en-US" altLang="he-IL" sz="2000" b="1" dirty="0">
                <a:solidFill>
                  <a:srgbClr val="C00000"/>
                </a:solidFill>
              </a:rPr>
              <a:t>new</a:t>
            </a:r>
            <a:r>
              <a:rPr lang="en-US" altLang="he-IL" sz="2000" b="1" dirty="0"/>
              <a:t> Person</a:t>
            </a:r>
            <a:r>
              <a:rPr lang="en-US" altLang="he-IL" sz="2000" dirty="0"/>
              <a:t>("Jack");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p = q;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bar ( </a:t>
            </a:r>
            <a:r>
              <a:rPr lang="en-US" altLang="he-IL" sz="2000" b="1" dirty="0"/>
              <a:t>Person </a:t>
            </a:r>
            <a:r>
              <a:rPr lang="en-US" altLang="he-IL" sz="2000" dirty="0"/>
              <a:t>p )  {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p.setName</a:t>
            </a:r>
            <a:r>
              <a:rPr lang="en-US" altLang="he-IL" sz="2000" dirty="0"/>
              <a:t>("Tom");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main ( </a:t>
            </a:r>
            <a:r>
              <a:rPr lang="en-US" altLang="he-IL" sz="2000" b="1" dirty="0"/>
              <a:t>String</a:t>
            </a:r>
            <a:r>
              <a:rPr lang="en-US" altLang="he-IL" sz="2000" dirty="0"/>
              <a:t>[] </a:t>
            </a:r>
            <a:r>
              <a:rPr lang="en-US" altLang="he-IL" sz="2000" dirty="0" err="1"/>
              <a:t>args</a:t>
            </a:r>
            <a:r>
              <a:rPr lang="en-US" altLang="he-IL" sz="2000" dirty="0"/>
              <a:t> )  {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/>
              <a:t>	Person </a:t>
            </a:r>
            <a:r>
              <a:rPr lang="en-US" altLang="he-IL" sz="2000" dirty="0"/>
              <a:t>p = </a:t>
            </a:r>
            <a:r>
              <a:rPr lang="en-US" altLang="he-IL" sz="2000" b="1" dirty="0">
                <a:solidFill>
                  <a:srgbClr val="C00000"/>
                </a:solidFill>
              </a:rPr>
              <a:t>new</a:t>
            </a:r>
            <a:r>
              <a:rPr lang="en-US" altLang="he-IL" sz="2000" b="1" dirty="0"/>
              <a:t> Person</a:t>
            </a:r>
            <a:r>
              <a:rPr lang="en-US" altLang="he-IL" sz="2000" dirty="0"/>
              <a:t>("John");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System.out.println</a:t>
            </a:r>
            <a:r>
              <a:rPr lang="en-US" altLang="he-IL" sz="2000" dirty="0"/>
              <a:t>(</a:t>
            </a:r>
            <a:r>
              <a:rPr lang="en-US" altLang="he-IL" sz="2000" dirty="0" err="1"/>
              <a:t>p.getName</a:t>
            </a:r>
            <a:r>
              <a:rPr lang="en-US" altLang="he-IL" sz="2000" dirty="0"/>
              <a:t>());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foo(p);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System.out.println</a:t>
            </a:r>
            <a:r>
              <a:rPr lang="en-US" altLang="he-IL" sz="2000" dirty="0"/>
              <a:t>(</a:t>
            </a:r>
            <a:r>
              <a:rPr lang="en-US" altLang="he-IL" sz="2000" dirty="0" err="1"/>
              <a:t>p.getName</a:t>
            </a:r>
            <a:r>
              <a:rPr lang="en-US" altLang="he-IL" sz="2000" dirty="0"/>
              <a:t>());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bar(p);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System.out.println</a:t>
            </a:r>
            <a:r>
              <a:rPr lang="en-US" altLang="he-IL" sz="2000" dirty="0"/>
              <a:t>(</a:t>
            </a:r>
            <a:r>
              <a:rPr lang="en-US" altLang="he-IL" sz="2000" dirty="0" err="1"/>
              <a:t>p.getName</a:t>
            </a:r>
            <a:r>
              <a:rPr lang="en-US" altLang="he-IL" sz="2000" dirty="0"/>
              <a:t>());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endParaRPr lang="en-US" altLang="he-IL" sz="1400" dirty="0"/>
          </a:p>
        </p:txBody>
      </p:sp>
    </p:spTree>
    <p:extLst>
      <p:ext uri="{BB962C8B-B14F-4D97-AF65-F5344CB8AC3E}">
        <p14:creationId xmlns:p14="http://schemas.microsoft.com/office/powerpoint/2010/main" val="2319280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Passing Argument by Reference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foo ( </a:t>
            </a:r>
            <a:r>
              <a:rPr lang="en-US" altLang="he-IL" sz="2000" b="1" dirty="0"/>
              <a:t>Person </a:t>
            </a:r>
            <a:r>
              <a:rPr lang="en-US" altLang="he-IL" sz="2000" dirty="0"/>
              <a:t>r )  {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/>
              <a:t>	Person </a:t>
            </a:r>
            <a:r>
              <a:rPr lang="en-US" altLang="he-IL" sz="2000" dirty="0"/>
              <a:t>q = </a:t>
            </a:r>
            <a:r>
              <a:rPr lang="en-US" altLang="he-IL" sz="2000" b="1" dirty="0">
                <a:solidFill>
                  <a:srgbClr val="C00000"/>
                </a:solidFill>
              </a:rPr>
              <a:t>new</a:t>
            </a:r>
            <a:r>
              <a:rPr lang="en-US" altLang="he-IL" sz="2000" b="1" dirty="0"/>
              <a:t> Person</a:t>
            </a:r>
            <a:r>
              <a:rPr lang="en-US" altLang="he-IL" sz="2000" dirty="0"/>
              <a:t>("Jack");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r = q;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bar ( </a:t>
            </a:r>
            <a:r>
              <a:rPr lang="en-US" altLang="he-IL" sz="2000" b="1" dirty="0"/>
              <a:t>Person </a:t>
            </a:r>
            <a:r>
              <a:rPr lang="en-US" altLang="he-IL" sz="2000" dirty="0"/>
              <a:t>s )  {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s.setName</a:t>
            </a:r>
            <a:r>
              <a:rPr lang="en-US" altLang="he-IL" sz="2000" dirty="0"/>
              <a:t>("Tom");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main ( </a:t>
            </a:r>
            <a:r>
              <a:rPr lang="en-US" altLang="he-IL" sz="2000" b="1" dirty="0"/>
              <a:t>String</a:t>
            </a:r>
            <a:r>
              <a:rPr lang="en-US" altLang="he-IL" sz="2000" dirty="0"/>
              <a:t>[] </a:t>
            </a:r>
            <a:r>
              <a:rPr lang="en-US" altLang="he-IL" sz="2000" dirty="0" err="1"/>
              <a:t>args</a:t>
            </a:r>
            <a:r>
              <a:rPr lang="en-US" altLang="he-IL" sz="2000" dirty="0"/>
              <a:t> )  {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/>
              <a:t>	Person </a:t>
            </a:r>
            <a:r>
              <a:rPr lang="en-US" altLang="he-IL" sz="2000" dirty="0"/>
              <a:t>p = null;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p = </a:t>
            </a:r>
            <a:r>
              <a:rPr lang="en-US" altLang="he-IL" sz="2000" b="1" dirty="0">
                <a:solidFill>
                  <a:srgbClr val="C00000"/>
                </a:solidFill>
              </a:rPr>
              <a:t>new</a:t>
            </a:r>
            <a:r>
              <a:rPr lang="en-US" altLang="he-IL" sz="2000" b="1" dirty="0"/>
              <a:t> Person</a:t>
            </a:r>
            <a:r>
              <a:rPr lang="en-US" altLang="he-IL" sz="2000" dirty="0"/>
              <a:t>("John");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System.out.println</a:t>
            </a:r>
            <a:r>
              <a:rPr lang="en-US" altLang="he-IL" sz="2000" dirty="0"/>
              <a:t>(</a:t>
            </a:r>
            <a:r>
              <a:rPr lang="en-US" altLang="he-IL" sz="2000" dirty="0" err="1"/>
              <a:t>p.getName</a:t>
            </a:r>
            <a:r>
              <a:rPr lang="en-US" altLang="he-IL" sz="2000" dirty="0"/>
              <a:t>());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foo(p);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System.out.println</a:t>
            </a:r>
            <a:r>
              <a:rPr lang="en-US" altLang="he-IL" sz="2000" dirty="0"/>
              <a:t>(</a:t>
            </a:r>
            <a:r>
              <a:rPr lang="en-US" altLang="he-IL" sz="2000" dirty="0" err="1"/>
              <a:t>p.getName</a:t>
            </a:r>
            <a:r>
              <a:rPr lang="en-US" altLang="he-IL" sz="2000" dirty="0"/>
              <a:t>());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bar(p);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System.out.println</a:t>
            </a:r>
            <a:r>
              <a:rPr lang="en-US" altLang="he-IL" sz="2000" dirty="0"/>
              <a:t>(</a:t>
            </a:r>
            <a:r>
              <a:rPr lang="en-US" altLang="he-IL" sz="2000" dirty="0" err="1"/>
              <a:t>p.getName</a:t>
            </a:r>
            <a:r>
              <a:rPr lang="en-US" altLang="he-IL" sz="2000" dirty="0"/>
              <a:t>());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endParaRPr lang="en-US" altLang="he-IL" sz="140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5BC8358-B1E6-44F4-ADC3-68DD41322E55}"/>
              </a:ext>
            </a:extLst>
          </p:cNvPr>
          <p:cNvGrpSpPr>
            <a:grpSpLocks/>
          </p:cNvGrpSpPr>
          <p:nvPr/>
        </p:nvGrpSpPr>
        <p:grpSpPr bwMode="auto">
          <a:xfrm>
            <a:off x="5845902" y="4670618"/>
            <a:ext cx="3916362" cy="346075"/>
            <a:chOff x="4726546" y="3606085"/>
            <a:chExt cx="3915178" cy="345581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F215D40-041F-47DE-B346-3EDF93C13E20}"/>
                </a:ext>
              </a:extLst>
            </p:cNvPr>
            <p:cNvSpPr/>
            <p:nvPr/>
          </p:nvSpPr>
          <p:spPr>
            <a:xfrm>
              <a:off x="4726546" y="3606085"/>
              <a:ext cx="836359" cy="33448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p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4CF4464-88A3-4DE4-ADA8-201254708F05}"/>
                </a:ext>
              </a:extLst>
            </p:cNvPr>
            <p:cNvSpPr/>
            <p:nvPr/>
          </p:nvSpPr>
          <p:spPr>
            <a:xfrm>
              <a:off x="6424657" y="3617182"/>
              <a:ext cx="2217067" cy="33448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>
                <a:defRPr/>
              </a:pPr>
              <a:r>
                <a:rPr lang="en-US" b="1" dirty="0">
                  <a:solidFill>
                    <a:schemeClr val="tx1"/>
                  </a:solidFill>
                </a:rPr>
                <a:t>Person</a:t>
              </a:r>
              <a:r>
                <a:rPr lang="en-US" dirty="0">
                  <a:solidFill>
                    <a:schemeClr val="tx1"/>
                  </a:solidFill>
                </a:rPr>
                <a:t>: name=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58EF7CBF-3A4A-4279-988A-24658770613F}"/>
                </a:ext>
              </a:extLst>
            </p:cNvPr>
            <p:cNvCxnSpPr>
              <a:stCxn id="25" idx="3"/>
              <a:endCxn id="26" idx="1"/>
            </p:cNvCxnSpPr>
            <p:nvPr/>
          </p:nvCxnSpPr>
          <p:spPr>
            <a:xfrm>
              <a:off x="5562905" y="3774120"/>
              <a:ext cx="861752" cy="9511"/>
            </a:xfrm>
            <a:prstGeom prst="straightConnector1">
              <a:avLst/>
            </a:prstGeom>
            <a:ln w="34925" cmpd="sng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19201F1-5E53-4D3D-A7F6-9E7266FEFDF8}"/>
              </a:ext>
            </a:extLst>
          </p:cNvPr>
          <p:cNvGrpSpPr>
            <a:grpSpLocks/>
          </p:cNvGrpSpPr>
          <p:nvPr/>
        </p:nvGrpSpPr>
        <p:grpSpPr bwMode="auto">
          <a:xfrm>
            <a:off x="5161689" y="3195832"/>
            <a:ext cx="3332163" cy="1512888"/>
            <a:chOff x="4041819" y="2865531"/>
            <a:chExt cx="4422488" cy="1815667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36D526E-EF73-4250-99B0-ED25633B97DC}"/>
                </a:ext>
              </a:extLst>
            </p:cNvPr>
            <p:cNvSpPr/>
            <p:nvPr/>
          </p:nvSpPr>
          <p:spPr>
            <a:xfrm>
              <a:off x="4041819" y="2865531"/>
              <a:ext cx="836695" cy="33484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s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87CCD04A-D802-4677-8D0A-67AF6A6E3163}"/>
                </a:ext>
              </a:extLst>
            </p:cNvPr>
            <p:cNvCxnSpPr>
              <a:stCxn id="29" idx="3"/>
              <a:endCxn id="26" idx="0"/>
            </p:cNvCxnSpPr>
            <p:nvPr/>
          </p:nvCxnSpPr>
          <p:spPr>
            <a:xfrm>
              <a:off x="4878514" y="3032954"/>
              <a:ext cx="3585793" cy="1648244"/>
            </a:xfrm>
            <a:prstGeom prst="straightConnector1">
              <a:avLst/>
            </a:prstGeom>
            <a:ln w="34925" cmpd="sng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0195883F-EE2A-4A7C-AD4A-12FA8DD6A151}"/>
              </a:ext>
            </a:extLst>
          </p:cNvPr>
          <p:cNvSpPr/>
          <p:nvPr/>
        </p:nvSpPr>
        <p:spPr>
          <a:xfrm>
            <a:off x="5206139" y="1902018"/>
            <a:ext cx="838200" cy="3349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r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D3C9932-E86C-4ACE-A047-8EC822A7737F}"/>
              </a:ext>
            </a:extLst>
          </p:cNvPr>
          <p:cNvCxnSpPr>
            <a:stCxn id="31" idx="3"/>
            <a:endCxn id="26" idx="0"/>
          </p:cNvCxnSpPr>
          <p:nvPr/>
        </p:nvCxnSpPr>
        <p:spPr>
          <a:xfrm>
            <a:off x="6044339" y="2068706"/>
            <a:ext cx="2608263" cy="2613025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493ECBF-6706-46EB-9C08-DEC715A63795}"/>
              </a:ext>
            </a:extLst>
          </p:cNvPr>
          <p:cNvCxnSpPr>
            <a:stCxn id="31" idx="3"/>
            <a:endCxn id="39" idx="0"/>
          </p:cNvCxnSpPr>
          <p:nvPr/>
        </p:nvCxnSpPr>
        <p:spPr>
          <a:xfrm>
            <a:off x="6044339" y="2068706"/>
            <a:ext cx="2206625" cy="304800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862FFE9F-093D-4F63-9416-D5D12CEE20A7}"/>
              </a:ext>
            </a:extLst>
          </p:cNvPr>
          <p:cNvSpPr/>
          <p:nvPr/>
        </p:nvSpPr>
        <p:spPr>
          <a:xfrm>
            <a:off x="8165239" y="5388168"/>
            <a:ext cx="1506538" cy="3349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en-US" b="1" dirty="0">
                <a:solidFill>
                  <a:schemeClr val="tx1"/>
                </a:solidFill>
              </a:rPr>
              <a:t>String</a:t>
            </a:r>
            <a:r>
              <a:rPr lang="en-US" dirty="0">
                <a:solidFill>
                  <a:schemeClr val="tx1"/>
                </a:solidFill>
              </a:rPr>
              <a:t>: John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09BCE50-A855-42D8-B616-A386C24CA80D}"/>
              </a:ext>
            </a:extLst>
          </p:cNvPr>
          <p:cNvSpPr/>
          <p:nvPr/>
        </p:nvSpPr>
        <p:spPr>
          <a:xfrm>
            <a:off x="8165239" y="3687956"/>
            <a:ext cx="1506538" cy="3349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en-US" b="1" dirty="0">
                <a:solidFill>
                  <a:schemeClr val="tx1"/>
                </a:solidFill>
              </a:rPr>
              <a:t>String</a:t>
            </a:r>
            <a:r>
              <a:rPr lang="en-US" dirty="0">
                <a:solidFill>
                  <a:schemeClr val="tx1"/>
                </a:solidFill>
              </a:rPr>
              <a:t>: Tom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F489D3B-4EFE-439E-A005-C273808BBC9D}"/>
              </a:ext>
            </a:extLst>
          </p:cNvPr>
          <p:cNvCxnSpPr>
            <a:endCxn id="34" idx="0"/>
          </p:cNvCxnSpPr>
          <p:nvPr/>
        </p:nvCxnSpPr>
        <p:spPr>
          <a:xfrm flipH="1">
            <a:off x="8917714" y="4837306"/>
            <a:ext cx="469900" cy="550862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623B36F-B2F9-4E9D-BD65-2155C81AA241}"/>
              </a:ext>
            </a:extLst>
          </p:cNvPr>
          <p:cNvCxnSpPr>
            <a:endCxn id="35" idx="2"/>
          </p:cNvCxnSpPr>
          <p:nvPr/>
        </p:nvCxnSpPr>
        <p:spPr>
          <a:xfrm flipH="1" flipV="1">
            <a:off x="8917714" y="4022918"/>
            <a:ext cx="469900" cy="825500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10503A82-07C1-45D9-9482-AC72C67FC00F}"/>
              </a:ext>
            </a:extLst>
          </p:cNvPr>
          <p:cNvSpPr/>
          <p:nvPr/>
        </p:nvSpPr>
        <p:spPr>
          <a:xfrm>
            <a:off x="5445852" y="2362393"/>
            <a:ext cx="836612" cy="3349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q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EF9F277-00F3-4767-8D7A-58EF63BBD798}"/>
              </a:ext>
            </a:extLst>
          </p:cNvPr>
          <p:cNvSpPr/>
          <p:nvPr/>
        </p:nvSpPr>
        <p:spPr>
          <a:xfrm>
            <a:off x="7142889" y="2373506"/>
            <a:ext cx="2217738" cy="3349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en-US" b="1" dirty="0">
                <a:solidFill>
                  <a:schemeClr val="tx1"/>
                </a:solidFill>
              </a:rPr>
              <a:t>Person</a:t>
            </a:r>
            <a:r>
              <a:rPr lang="en-US" dirty="0">
                <a:solidFill>
                  <a:schemeClr val="tx1"/>
                </a:solidFill>
              </a:rPr>
              <a:t>: name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BB48B5F-B699-456F-8DA0-FFA302B15507}"/>
              </a:ext>
            </a:extLst>
          </p:cNvPr>
          <p:cNvCxnSpPr>
            <a:stCxn id="38" idx="3"/>
            <a:endCxn id="39" idx="1"/>
          </p:cNvCxnSpPr>
          <p:nvPr/>
        </p:nvCxnSpPr>
        <p:spPr>
          <a:xfrm>
            <a:off x="6282464" y="2530668"/>
            <a:ext cx="860425" cy="11113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5836835E-45A3-4D08-8A47-CEA87F7F2797}"/>
              </a:ext>
            </a:extLst>
          </p:cNvPr>
          <p:cNvSpPr/>
          <p:nvPr/>
        </p:nvSpPr>
        <p:spPr>
          <a:xfrm>
            <a:off x="7739789" y="3143443"/>
            <a:ext cx="1506538" cy="3349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en-US" b="1" dirty="0">
                <a:solidFill>
                  <a:schemeClr val="tx1"/>
                </a:solidFill>
              </a:rPr>
              <a:t>String</a:t>
            </a:r>
            <a:r>
              <a:rPr lang="en-US" dirty="0">
                <a:solidFill>
                  <a:schemeClr val="tx1"/>
                </a:solidFill>
              </a:rPr>
              <a:t>: Jack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A7B904B5-0E7D-464A-B3A0-AF0EE0104CD6}"/>
              </a:ext>
            </a:extLst>
          </p:cNvPr>
          <p:cNvCxnSpPr>
            <a:endCxn id="41" idx="0"/>
          </p:cNvCxnSpPr>
          <p:nvPr/>
        </p:nvCxnSpPr>
        <p:spPr>
          <a:xfrm flipH="1">
            <a:off x="8493852" y="2530668"/>
            <a:ext cx="404812" cy="612775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893DA75A-2EAF-4F47-9792-30ECB5C185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4327" y="5350068"/>
            <a:ext cx="26479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u="sng">
                <a:latin typeface="Arial" panose="020B0604020202020204" pitchFamily="34" charset="0"/>
              </a:rPr>
              <a:t>Output:::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&gt;&gt;John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&gt;&gt;John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&gt;&gt; Tom</a:t>
            </a:r>
          </a:p>
        </p:txBody>
      </p:sp>
    </p:spTree>
    <p:extLst>
      <p:ext uri="{BB962C8B-B14F-4D97-AF65-F5344CB8AC3E}">
        <p14:creationId xmlns:p14="http://schemas.microsoft.com/office/powerpoint/2010/main" val="284162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34" grpId="0" animBg="1"/>
      <p:bldP spid="35" grpId="0" animBg="1"/>
      <p:bldP spid="38" grpId="0" animBg="1"/>
      <p:bldP spid="38" grpId="1" animBg="1"/>
      <p:bldP spid="39" grpId="0" animBg="1"/>
      <p:bldP spid="39" grpId="1" animBg="1"/>
      <p:bldP spid="41" grpId="0" animBg="1"/>
      <p:bldP spid="41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Stack memory vs Heap memory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All objects are created in the </a:t>
            </a:r>
            <a:r>
              <a:rPr lang="en-US" altLang="he-IL" sz="2000" b="1" dirty="0"/>
              <a:t>heap memory</a:t>
            </a:r>
            <a:r>
              <a:rPr lang="en-US" altLang="he-IL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Objects in the heap space have global access.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Objects remain in the memory after the method ends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Garbage collector frees the memory when it is not used anymore.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As opposed to C/C++, we don’t need to release the memory.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Garbage collector keeps track of the references for each object and releases it when it is not used anymore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24271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Interfaces and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Abstract Classes</a:t>
            </a:r>
          </a:p>
        </p:txBody>
      </p:sp>
    </p:spTree>
    <p:extLst>
      <p:ext uri="{BB962C8B-B14F-4D97-AF65-F5344CB8AC3E}">
        <p14:creationId xmlns:p14="http://schemas.microsoft.com/office/powerpoint/2010/main" val="35741812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Stack memory vs Heap memory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Local variables are held on the </a:t>
            </a:r>
            <a:r>
              <a:rPr lang="en-US" altLang="he-IL" sz="2000" b="1" dirty="0"/>
              <a:t>stack</a:t>
            </a:r>
            <a:r>
              <a:rPr lang="en-US" altLang="he-IL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Whenever a method is invoked, a new block is created in the stack memory.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Variables/references can be accessed only within the method.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 memory on stack becomes unused when the method ends.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Local variables cannot be accessed after the method ends.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Variables of primitive types (int, char) are always on the stack.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If we have int inside a class, then it is always created on the heap, because the class in on the heap</a:t>
            </a:r>
          </a:p>
        </p:txBody>
      </p:sp>
    </p:spTree>
    <p:extLst>
      <p:ext uri="{BB962C8B-B14F-4D97-AF65-F5344CB8AC3E}">
        <p14:creationId xmlns:p14="http://schemas.microsoft.com/office/powerpoint/2010/main" val="1495137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Arrays </a:t>
            </a:r>
            <a:r>
              <a:rPr lang="de-DE" sz="6000">
                <a:latin typeface="Arial" panose="020B0604020202020204" pitchFamily="34" charset="0"/>
                <a:cs typeface="Arial" panose="020B0604020202020204" pitchFamily="34" charset="0"/>
              </a:rPr>
              <a:t>in Java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3271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Arrays are always on the heap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65977"/>
            <a:ext cx="8855643" cy="4763155"/>
          </a:xfrm>
        </p:spPr>
        <p:txBody>
          <a:bodyPr/>
          <a:lstStyle/>
          <a:p>
            <a:r>
              <a:rPr lang="en-US" altLang="he-IL" sz="2000" dirty="0"/>
              <a:t>Arrays are always stored on the </a:t>
            </a:r>
            <a:r>
              <a:rPr lang="en-US" altLang="he-IL" sz="2000" b="1" dirty="0"/>
              <a:t>heap</a:t>
            </a:r>
            <a:r>
              <a:rPr lang="en-US" altLang="he-IL" sz="2000" dirty="0"/>
              <a:t>.</a:t>
            </a:r>
          </a:p>
          <a:p>
            <a:r>
              <a:rPr lang="en-US" altLang="he-IL" sz="2000" u="sng" dirty="0"/>
              <a:t>A longer explanation</a:t>
            </a:r>
            <a:r>
              <a:rPr lang="en-US" altLang="he-IL" sz="2000" dirty="0"/>
              <a:t>: Arrays are objects, and all objects are stored on </a:t>
            </a:r>
            <a:r>
              <a:rPr lang="en-US" altLang="he-IL" sz="2000" b="1" dirty="0"/>
              <a:t>heap</a:t>
            </a:r>
            <a:r>
              <a:rPr lang="en-US" altLang="he-IL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How to create an arrays? </a:t>
            </a:r>
          </a:p>
          <a:p>
            <a:r>
              <a:rPr lang="en-US" altLang="he-IL" sz="2000" b="1" dirty="0">
                <a:solidFill>
                  <a:srgbClr val="C00000"/>
                </a:solidFill>
              </a:rPr>
              <a:t>	int</a:t>
            </a:r>
            <a:r>
              <a:rPr lang="en-US" altLang="he-IL" sz="2000" dirty="0"/>
              <a:t>[] a = </a:t>
            </a:r>
            <a:r>
              <a:rPr lang="en-US" altLang="he-IL" sz="2000" b="1" dirty="0">
                <a:solidFill>
                  <a:srgbClr val="C00000"/>
                </a:solidFill>
              </a:rPr>
              <a:t>new int</a:t>
            </a:r>
            <a:r>
              <a:rPr lang="en-US" altLang="he-IL" sz="2000" b="1" dirty="0"/>
              <a:t> </a:t>
            </a:r>
            <a:r>
              <a:rPr lang="en-US" altLang="he-IL" sz="2000" dirty="0"/>
              <a:t>[10]; 	// here a is a reference to an array</a:t>
            </a:r>
          </a:p>
          <a:p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 int</a:t>
            </a:r>
            <a:r>
              <a:rPr lang="en-US" altLang="he-IL" sz="2000" b="1" dirty="0"/>
              <a:t> </a:t>
            </a:r>
            <a:r>
              <a:rPr lang="en-US" altLang="he-IL" sz="2000" dirty="0"/>
              <a:t>save[] = a;		// save the 10 </a:t>
            </a:r>
            <a:r>
              <a:rPr lang="en-US" altLang="he-IL" sz="2000" dirty="0" err="1"/>
              <a:t>ints</a:t>
            </a:r>
            <a:r>
              <a:rPr lang="en-US" altLang="he-IL" sz="2000" dirty="0"/>
              <a:t> array</a:t>
            </a:r>
          </a:p>
          <a:p>
            <a:r>
              <a:rPr lang="en-US" altLang="he-IL" sz="2000" b="1" dirty="0">
                <a:solidFill>
                  <a:srgbClr val="C00000"/>
                </a:solidFill>
              </a:rPr>
              <a:t>	</a:t>
            </a:r>
            <a:r>
              <a:rPr lang="en-US" altLang="he-IL" sz="2000" dirty="0"/>
              <a:t>a = </a:t>
            </a:r>
            <a:r>
              <a:rPr lang="en-US" altLang="he-IL" sz="2000" b="1" dirty="0">
                <a:solidFill>
                  <a:srgbClr val="C00000"/>
                </a:solidFill>
              </a:rPr>
              <a:t>new int</a:t>
            </a:r>
            <a:r>
              <a:rPr lang="en-US" altLang="he-IL" sz="2000" b="1" dirty="0"/>
              <a:t> </a:t>
            </a:r>
            <a:r>
              <a:rPr lang="en-US" altLang="he-IL" sz="2000" dirty="0"/>
              <a:t>[20]; 	// now a points to another array</a:t>
            </a:r>
          </a:p>
          <a:p>
            <a:r>
              <a:rPr lang="en-US" altLang="he-IL" sz="2000" b="1" dirty="0">
                <a:solidFill>
                  <a:srgbClr val="C00000"/>
                </a:solidFill>
              </a:rPr>
              <a:t>	int</a:t>
            </a:r>
            <a:r>
              <a:rPr lang="en-US" altLang="he-IL" sz="2000" dirty="0"/>
              <a:t>[] b = {1,3,8}; 		// here b points to the array {1,3,8} of length 3</a:t>
            </a:r>
          </a:p>
          <a:p>
            <a:r>
              <a:rPr lang="en-US" altLang="he-IL" sz="2000" b="1" dirty="0">
                <a:solidFill>
                  <a:srgbClr val="C00000"/>
                </a:solidFill>
              </a:rPr>
              <a:t>	</a:t>
            </a:r>
            <a:r>
              <a:rPr lang="en-US" altLang="he-IL" sz="2000" dirty="0"/>
              <a:t>b = a; 			// now b points to array of length 20</a:t>
            </a:r>
          </a:p>
          <a:p>
            <a:r>
              <a:rPr lang="en-US" altLang="he-IL" sz="2000" b="1" dirty="0">
                <a:solidFill>
                  <a:srgbClr val="C00000"/>
                </a:solidFill>
              </a:rPr>
              <a:t>	int</a:t>
            </a:r>
            <a:r>
              <a:rPr lang="en-US" altLang="he-IL" sz="2000" b="1" dirty="0"/>
              <a:t> </a:t>
            </a:r>
            <a:r>
              <a:rPr lang="en-US" altLang="he-IL" sz="2000" dirty="0"/>
              <a:t>c[5]; 		</a:t>
            </a:r>
            <a:r>
              <a:rPr lang="en-US" altLang="he-IL" sz="2000" dirty="0">
                <a:solidFill>
                  <a:srgbClr val="FF0000"/>
                </a:solidFill>
              </a:rPr>
              <a:t>// NO! must initialize the created object</a:t>
            </a:r>
            <a:endParaRPr lang="en-US" altLang="he-IL" sz="2000" b="1" dirty="0">
              <a:solidFill>
                <a:srgbClr val="FF0000"/>
              </a:solidFill>
            </a:endParaRPr>
          </a:p>
          <a:p>
            <a:endParaRPr lang="en-US" altLang="he-IL" sz="2000" b="1" dirty="0">
              <a:solidFill>
                <a:srgbClr val="C00000"/>
              </a:solidFill>
            </a:endParaRPr>
          </a:p>
          <a:p>
            <a:r>
              <a:rPr lang="en-US" altLang="he-IL" sz="2000" dirty="0"/>
              <a:t>	</a:t>
            </a:r>
          </a:p>
          <a:p>
            <a:endParaRPr lang="en-US" altLang="he-IL" sz="20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A8526D0-2662-4B26-81EA-203618ABF368}"/>
              </a:ext>
            </a:extLst>
          </p:cNvPr>
          <p:cNvCxnSpPr>
            <a:cxnSpLocks/>
          </p:cNvCxnSpPr>
          <p:nvPr/>
        </p:nvCxnSpPr>
        <p:spPr>
          <a:xfrm flipH="1">
            <a:off x="1178519" y="5726358"/>
            <a:ext cx="2129883" cy="5129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DF648BB-09E0-4262-8A60-CF14F91E12DE}"/>
              </a:ext>
            </a:extLst>
          </p:cNvPr>
          <p:cNvCxnSpPr>
            <a:cxnSpLocks/>
          </p:cNvCxnSpPr>
          <p:nvPr/>
        </p:nvCxnSpPr>
        <p:spPr>
          <a:xfrm flipH="1" flipV="1">
            <a:off x="1178519" y="5726358"/>
            <a:ext cx="1951464" cy="5129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340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Iterators</a:t>
            </a:r>
          </a:p>
        </p:txBody>
      </p:sp>
    </p:spTree>
    <p:extLst>
      <p:ext uri="{BB962C8B-B14F-4D97-AF65-F5344CB8AC3E}">
        <p14:creationId xmlns:p14="http://schemas.microsoft.com/office/powerpoint/2010/main" val="19808213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Iterators in Java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An iterator is an object that allows us to go over a collection.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Simple example: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	Iterator&lt;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GeometricShape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&gt; it;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	for (it =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arrayList.iterator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();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it.hasNext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(); )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System.out.println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it.next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());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The iterator holds an inner state that “remembers” which element is to be returned next.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Read more on this at</a:t>
            </a:r>
          </a:p>
          <a:p>
            <a: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  <a:hlinkClick r:id="rId3"/>
              </a:rPr>
              <a:t>https://docs.oracle.com/javase/8/docs/api/java/util/Iterator.html</a:t>
            </a:r>
            <a:endParaRPr lang="en-US" altLang="he-IL" sz="2000" i="1" dirty="0">
              <a:ea typeface="Arial Unicode MS" pitchFamily="34" charset="-128"/>
              <a:cs typeface="Times New Roman" panose="02020603050405020304" pitchFamily="18" charset="0"/>
            </a:endParaRP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[See GeometricShape.java – GeomMain.java]</a:t>
            </a:r>
          </a:p>
        </p:txBody>
      </p:sp>
    </p:spTree>
    <p:extLst>
      <p:ext uri="{BB962C8B-B14F-4D97-AF65-F5344CB8AC3E}">
        <p14:creationId xmlns:p14="http://schemas.microsoft.com/office/powerpoint/2010/main" val="1402092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Static variables</a:t>
            </a:r>
          </a:p>
        </p:txBody>
      </p:sp>
    </p:spTree>
    <p:extLst>
      <p:ext uri="{BB962C8B-B14F-4D97-AF65-F5344CB8AC3E}">
        <p14:creationId xmlns:p14="http://schemas.microsoft.com/office/powerpoint/2010/main" val="25577277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Static variables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Static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fields and methods belong to the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and not to an instance of the class.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We can access them without creating an instance of the class.</a:t>
            </a:r>
          </a:p>
          <a:p>
            <a:pPr marL="1028700" lvl="1" indent="-342900">
              <a:buFont typeface="Wingdings" panose="05000000000000000000" pitchFamily="2" charset="2"/>
              <a:buChar char="Ø"/>
              <a:defRPr/>
            </a:pPr>
            <a:r>
              <a:rPr lang="en-US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ClassName.methodName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args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028700" lvl="1" indent="-342900">
              <a:buFont typeface="Wingdings" panose="05000000000000000000" pitchFamily="2" charset="2"/>
              <a:buChar char="Ø"/>
              <a:defRPr/>
            </a:pPr>
            <a:r>
              <a:rPr lang="en-US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ClassName.globalVariable</a:t>
            </a: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US" altLang="he-IL" sz="2000" dirty="0"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Question: What is the first example of static method?</a:t>
            </a:r>
          </a:p>
        </p:txBody>
      </p:sp>
    </p:spTree>
    <p:extLst>
      <p:ext uri="{BB962C8B-B14F-4D97-AF65-F5344CB8AC3E}">
        <p14:creationId xmlns:p14="http://schemas.microsoft.com/office/powerpoint/2010/main" val="3112419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Static variables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Static variables can be used:</a:t>
            </a:r>
          </a:p>
          <a:p>
            <a:pPr>
              <a:defRPr/>
            </a:pP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To hold global constants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static int</a:t>
            </a: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MAX_NUMBER = 1000;</a:t>
            </a:r>
          </a:p>
          <a:p>
            <a:pPr>
              <a:defRPr/>
            </a:pP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To hold variables that are global to the class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static int </a:t>
            </a:r>
            <a:r>
              <a:rPr lang="en-US" altLang="he-IL" sz="2000" dirty="0" err="1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numberOfInstances</a:t>
            </a: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= 0;</a:t>
            </a:r>
          </a:p>
          <a:p>
            <a:pPr>
              <a:defRPr/>
            </a:pP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To give access to methods that do not require instantiation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Arrays.sort</a:t>
            </a: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(…)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Collections.binarySearch</a:t>
            </a: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(…)</a:t>
            </a:r>
          </a:p>
          <a:p>
            <a:pPr>
              <a:defRPr/>
            </a:pPr>
            <a:endParaRPr lang="en-US" altLang="he-IL" sz="2000" dirty="0"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21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en-US" altLang="he-IL" sz="6000" dirty="0" err="1"/>
              <a:t>getClass</a:t>
            </a:r>
            <a:r>
              <a:rPr lang="en-US" altLang="he-IL" sz="6000" dirty="0"/>
              <a:t>() vs </a:t>
            </a:r>
            <a:r>
              <a:rPr lang="en-US" altLang="he-IL" sz="6000" dirty="0" err="1"/>
              <a:t>instanceof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4301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getClass</a:t>
            </a:r>
            <a:r>
              <a:rPr lang="en-US" altLang="he-IL" dirty="0"/>
              <a:t>() vs </a:t>
            </a:r>
            <a:r>
              <a:rPr lang="en-US" altLang="he-IL" dirty="0" err="1"/>
              <a:t>instanceof</a:t>
            </a:r>
            <a:endParaRPr lang="en-US" altLang="he-IL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8847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obj.getClass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(): return the Class of the given object (including the package)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  <a:t>obj </a:t>
            </a:r>
            <a:r>
              <a:rPr lang="en-US" altLang="he-IL" sz="2000" b="1" i="1" dirty="0" err="1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instanceof</a:t>
            </a:r>
            <a:r>
              <a:rPr lang="en-US" altLang="he-IL" sz="2000" i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000" i="1" dirty="0" err="1">
                <a:ea typeface="Arial Unicode MS" pitchFamily="34" charset="-128"/>
                <a:cs typeface="Times New Roman" panose="02020603050405020304" pitchFamily="18" charset="0"/>
              </a:rPr>
              <a:t>MyClass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: checks that the type of obj is subclass of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MyClass</a:t>
            </a:r>
            <a:endParaRPr lang="en-US" altLang="he-IL" sz="2000" dirty="0">
              <a:ea typeface="Arial Unicode MS" pitchFamily="34" charset="-128"/>
              <a:cs typeface="Times New Roman" panose="02020603050405020304" pitchFamily="18" charset="0"/>
            </a:endParaRPr>
          </a:p>
          <a:p>
            <a:endParaRPr lang="en-US" altLang="he-IL" sz="2000" dirty="0">
              <a:ea typeface="Arial Unicode MS" pitchFamily="34" charset="-128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ea typeface="Arial Unicode MS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23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Interfaces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A template specifying the behavior.</a:t>
            </a:r>
          </a:p>
          <a:p>
            <a:pPr>
              <a:defRPr/>
            </a:pPr>
            <a:r>
              <a:rPr lang="en-US" sz="2000" dirty="0"/>
              <a:t>Does not specify the implementation.</a:t>
            </a:r>
          </a:p>
          <a:p>
            <a:pPr>
              <a:defRPr/>
            </a:pPr>
            <a:r>
              <a:rPr lang="en-US" sz="2000" dirty="0"/>
              <a:t>Allows a class to implement several interfaces.</a:t>
            </a:r>
          </a:p>
          <a:p>
            <a:pPr>
              <a:defRPr/>
            </a:pPr>
            <a:r>
              <a:rPr lang="en-US" sz="2000" u="sng" dirty="0"/>
              <a:t>Example</a:t>
            </a:r>
            <a:r>
              <a:rPr lang="en-US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Dog is an Animal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Cow is an Animal.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Animal has no default implementation of </a:t>
            </a:r>
            <a:r>
              <a:rPr lang="en-US" sz="2000" dirty="0" err="1"/>
              <a:t>makeSound</a:t>
            </a:r>
            <a:r>
              <a:rPr lang="en-US" sz="2000" dirty="0"/>
              <a:t>().</a:t>
            </a:r>
          </a:p>
          <a:p>
            <a:pPr>
              <a:defRPr/>
            </a:pPr>
            <a:r>
              <a:rPr lang="en-US" sz="2000" dirty="0"/>
              <a:t>[See Animal.java]</a:t>
            </a:r>
          </a:p>
          <a:p>
            <a:pPr>
              <a:defRPr/>
            </a:pPr>
            <a:r>
              <a:rPr lang="en-US" sz="2000" u="sng" dirty="0"/>
              <a:t>More examples</a:t>
            </a:r>
            <a:r>
              <a:rPr lang="en-US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Comparable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/>
              <a:t>Printable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15010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en-US" altLang="he-IL" sz="6000" dirty="0"/>
              <a:t>Generics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2820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Generics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8847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Recall the syntax</a:t>
            </a:r>
          </a:p>
          <a:p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class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MyArray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 &lt;E&gt; {…}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ea typeface="Arial Unicode MS" pitchFamily="34" charset="-128"/>
              <a:cs typeface="Times New Roman" panose="02020603050405020304" pitchFamily="18" charset="0"/>
            </a:endParaRPr>
          </a:p>
          <a:p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public static 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&lt;E&gt;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int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findElement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 (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ArrayList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&lt;E&gt; a , E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elt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 ) {…}</a:t>
            </a:r>
          </a:p>
          <a:p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public static</a:t>
            </a:r>
            <a:r>
              <a:rPr lang="en-US" altLang="he-IL" sz="2000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&lt;E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extends 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Comparable&lt;E&gt;&gt;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void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mergeSort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ArrayList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&lt;E&gt; a) {…}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ea typeface="Arial Unicode MS" pitchFamily="34" charset="-128"/>
              <a:cs typeface="Times New Roman" panose="02020603050405020304" pitchFamily="18" charset="0"/>
            </a:endParaRP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Let’s see more examples.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[MyArrays.java]</a:t>
            </a:r>
          </a:p>
        </p:txBody>
      </p:sp>
    </p:spTree>
    <p:extLst>
      <p:ext uri="{BB962C8B-B14F-4D97-AF65-F5344CB8AC3E}">
        <p14:creationId xmlns:p14="http://schemas.microsoft.com/office/powerpoint/2010/main" val="4281939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.equals() vs ==</a:t>
            </a: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and .clone()</a:t>
            </a:r>
          </a:p>
        </p:txBody>
      </p:sp>
    </p:spTree>
    <p:extLst>
      <p:ext uri="{BB962C8B-B14F-4D97-AF65-F5344CB8AC3E}">
        <p14:creationId xmlns:p14="http://schemas.microsoft.com/office/powerpoint/2010/main" val="27867509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Checking if objects are equal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+mn-cs"/>
              </a:rPr>
              <a:t>We are familiar with algorithms for searching an array of integers.</a:t>
            </a: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But we may want to search in arrays of other classes.</a:t>
            </a:r>
          </a:p>
          <a:p>
            <a:r>
              <a:rPr lang="en-US" altLang="he-IL" sz="2000" u="sng" dirty="0">
                <a:ea typeface="Arial Unicode MS" pitchFamily="34" charset="-128"/>
                <a:cs typeface="+mn-cs"/>
              </a:rPr>
              <a:t>Example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: we want to search in an array/list of cars.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To be able to do it we need a way to check if two objects are equal.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For this we use: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The method .equals()</a:t>
            </a:r>
          </a:p>
        </p:txBody>
      </p:sp>
    </p:spTree>
    <p:extLst>
      <p:ext uri="{BB962C8B-B14F-4D97-AF65-F5344CB8AC3E}">
        <p14:creationId xmlns:p14="http://schemas.microsoft.com/office/powerpoint/2010/main" val="3607092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.equals()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+mn-cs"/>
              </a:rPr>
              <a:t>Usually used to checking if two objects are equal in all data fields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Deep Comparison: typically invokes .equals() on all data fields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Signature: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itchFamily="34" charset="-128"/>
                <a:cs typeface="+mn-cs"/>
              </a:rPr>
              <a:t>equals(Object obj)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Note: the parameter is of type Object (and not </a:t>
            </a:r>
            <a:r>
              <a:rPr lang="en-US" altLang="he-IL" sz="2000" dirty="0" err="1">
                <a:ea typeface="Arial Unicode MS" pitchFamily="34" charset="-128"/>
                <a:cs typeface="+mn-cs"/>
              </a:rPr>
              <a:t>MyClass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) -- need to check the type of the object.</a:t>
            </a: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[See TestingEquals.java, Points.java]</a:t>
            </a:r>
          </a:p>
        </p:txBody>
      </p:sp>
    </p:spTree>
    <p:extLst>
      <p:ext uri="{BB962C8B-B14F-4D97-AF65-F5344CB8AC3E}">
        <p14:creationId xmlns:p14="http://schemas.microsoft.com/office/powerpoint/2010/main" val="114530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.equals() vs == operator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itchFamily="34" charset="-128"/>
                <a:cs typeface="+mn-cs"/>
              </a:rPr>
              <a:t>the “==” operator is used to check if the references refer to the same object.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itchFamily="34" charset="-128"/>
                <a:cs typeface="+mn-cs"/>
              </a:rPr>
              <a:t>In C this would mean checking for equality of the pointers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itchFamily="34" charset="-128"/>
                <a:cs typeface="+mn-cs"/>
              </a:rPr>
              <a:t>.equals() maybe be overridden, and may depends on the implementation.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itchFamily="34" charset="-128"/>
                <a:cs typeface="+mn-cs"/>
              </a:rPr>
              <a:t>The default implementation of </a:t>
            </a:r>
            <a:r>
              <a:rPr lang="en-US" altLang="he-IL" sz="2000" dirty="0" err="1">
                <a:ea typeface="Arial Unicode MS" pitchFamily="34" charset="-128"/>
                <a:cs typeface="+mn-cs"/>
              </a:rPr>
              <a:t>Object.equals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(Object obj) is: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	equals(Object obj)  { return this == obj; }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ea typeface="Arial Unicode MS" pitchFamily="34" charset="-128"/>
              <a:cs typeface="+mn-cs"/>
            </a:endParaRPr>
          </a:p>
          <a:p>
            <a:r>
              <a:rPr lang="en-US" altLang="he-IL" sz="2000" u="sng" dirty="0">
                <a:ea typeface="Arial Unicode MS" pitchFamily="34" charset="-128"/>
              </a:rPr>
              <a:t>Example</a:t>
            </a:r>
            <a:r>
              <a:rPr lang="en-US" altLang="he-IL" sz="2000" dirty="0">
                <a:ea typeface="Arial Unicode MS" pitchFamily="34" charset="-128"/>
              </a:rPr>
              <a:t>:</a:t>
            </a:r>
          </a:p>
          <a:p>
            <a:r>
              <a:rPr lang="en-US" altLang="he-IL" sz="2000" dirty="0"/>
              <a:t>Person p1 = </a:t>
            </a:r>
            <a:r>
              <a:rPr lang="en-US" altLang="he-IL" sz="2000" dirty="0">
                <a:solidFill>
                  <a:srgbClr val="C00000"/>
                </a:solidFill>
              </a:rPr>
              <a:t>new</a:t>
            </a:r>
            <a:r>
              <a:rPr lang="en-US" altLang="he-IL" sz="2000" dirty="0"/>
              <a:t> Person(“Jack“, “Nicholson”);</a:t>
            </a:r>
          </a:p>
          <a:p>
            <a:r>
              <a:rPr lang="en-US" altLang="he-IL" sz="2000" dirty="0"/>
              <a:t>Person p2 = </a:t>
            </a:r>
            <a:r>
              <a:rPr lang="en-US" altLang="he-IL" sz="2000" dirty="0">
                <a:solidFill>
                  <a:srgbClr val="C00000"/>
                </a:solidFill>
              </a:rPr>
              <a:t>new</a:t>
            </a:r>
            <a:r>
              <a:rPr lang="en-US" altLang="he-IL" sz="2000" dirty="0"/>
              <a:t> Person(“Jack“, “Nicholson”); </a:t>
            </a:r>
          </a:p>
          <a:p>
            <a:r>
              <a:rPr lang="en-US" altLang="he-IL" sz="2000" i="1" dirty="0"/>
              <a:t>1) p1.equals(p2)</a:t>
            </a:r>
            <a:r>
              <a:rPr lang="en-US" altLang="he-IL" sz="2000" dirty="0"/>
              <a:t> should return </a:t>
            </a:r>
            <a:r>
              <a:rPr lang="en-US" altLang="he-IL" sz="2000" b="1" dirty="0">
                <a:solidFill>
                  <a:srgbClr val="C00000"/>
                </a:solidFill>
              </a:rPr>
              <a:t>true</a:t>
            </a:r>
            <a:r>
              <a:rPr lang="en-US" altLang="he-IL" sz="2000" dirty="0"/>
              <a:t> if it is implemented accordingly</a:t>
            </a:r>
            <a:endParaRPr lang="en-US" altLang="he-IL" sz="2000" dirty="0">
              <a:solidFill>
                <a:srgbClr val="C00000"/>
              </a:solidFill>
            </a:endParaRPr>
          </a:p>
          <a:p>
            <a:r>
              <a:rPr lang="en-US" altLang="he-IL" sz="2000" i="1" dirty="0"/>
              <a:t>2) p1 == p2</a:t>
            </a:r>
            <a:r>
              <a:rPr lang="en-US" altLang="he-IL" sz="2000" dirty="0"/>
              <a:t> is </a:t>
            </a:r>
            <a:r>
              <a:rPr lang="en-US" altLang="he-IL" sz="2000" b="1" dirty="0">
                <a:solidFill>
                  <a:srgbClr val="C00000"/>
                </a:solidFill>
              </a:rPr>
              <a:t>false	</a:t>
            </a:r>
            <a:r>
              <a:rPr lang="en-US" altLang="he-IL" sz="2000" dirty="0"/>
              <a:t> // the objects are different, but have the same name</a:t>
            </a:r>
            <a:endParaRPr lang="en-US" altLang="he-IL" sz="2000" b="1" dirty="0">
              <a:solidFill>
                <a:srgbClr val="C00000"/>
              </a:solidFill>
            </a:endParaRPr>
          </a:p>
          <a:p>
            <a:endParaRPr lang="en-US" altLang="he-IL" sz="2000" dirty="0">
              <a:ea typeface="Arial Unicode MS" pitchFamily="34" charset="-128"/>
            </a:endParaRP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952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.equals() vs == for Strings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The class String is implemented in an unusual way:</a:t>
            </a:r>
          </a:p>
          <a:p>
            <a:r>
              <a:rPr lang="en-US" altLang="he-IL" sz="2000" dirty="0">
                <a:cs typeface="+mn-cs"/>
              </a:rPr>
              <a:t>If we have</a:t>
            </a:r>
          </a:p>
          <a:p>
            <a:r>
              <a:rPr lang="en-US" altLang="he-IL" sz="2000" dirty="0">
                <a:cs typeface="+mn-cs"/>
              </a:rPr>
              <a:t>String s1 = "ABC";</a:t>
            </a:r>
          </a:p>
          <a:p>
            <a:r>
              <a:rPr lang="en-US" altLang="he-IL" sz="2000" dirty="0">
                <a:cs typeface="+mn-cs"/>
              </a:rPr>
              <a:t>String s2 = "ABC";</a:t>
            </a:r>
          </a:p>
          <a:p>
            <a:r>
              <a:rPr lang="en-US" altLang="he-IL" sz="2000" dirty="0">
                <a:cs typeface="+mn-cs"/>
              </a:rPr>
              <a:t>You would expect these to be two different objects.</a:t>
            </a:r>
          </a:p>
          <a:p>
            <a:r>
              <a:rPr lang="en-US" altLang="he-IL" sz="2000" dirty="0">
                <a:cs typeface="+mn-cs"/>
              </a:rPr>
              <a:t>However, </a:t>
            </a:r>
          </a:p>
          <a:p>
            <a:r>
              <a:rPr lang="en-US" altLang="he-IL" sz="2000" i="1" dirty="0">
                <a:cs typeface="+mn-cs"/>
              </a:rPr>
              <a:t>1) </a:t>
            </a:r>
            <a:r>
              <a:rPr lang="en-US" altLang="he-IL" sz="2000" i="1" dirty="0"/>
              <a:t>s1.equals(s2)</a:t>
            </a:r>
            <a:r>
              <a:rPr lang="en-US" altLang="he-IL" sz="2000" dirty="0"/>
              <a:t> returns </a:t>
            </a:r>
            <a:r>
              <a:rPr lang="en-US" altLang="he-IL" sz="2000" dirty="0">
                <a:solidFill>
                  <a:srgbClr val="C00000"/>
                </a:solidFill>
              </a:rPr>
              <a:t>true</a:t>
            </a:r>
          </a:p>
          <a:p>
            <a:r>
              <a:rPr lang="en-US" altLang="he-IL" sz="2000" i="1" dirty="0">
                <a:cs typeface="+mn-cs"/>
              </a:rPr>
              <a:t>2) s1 == s2</a:t>
            </a:r>
            <a:r>
              <a:rPr lang="en-US" altLang="he-IL" sz="2000" dirty="0">
                <a:cs typeface="+mn-cs"/>
              </a:rPr>
              <a:t> is also </a:t>
            </a:r>
            <a:r>
              <a:rPr lang="en-US" altLang="he-IL" sz="2000" dirty="0">
                <a:solidFill>
                  <a:srgbClr val="C00000"/>
                </a:solidFill>
                <a:cs typeface="+mn-cs"/>
              </a:rPr>
              <a:t>true</a:t>
            </a:r>
          </a:p>
          <a:p>
            <a:endParaRPr lang="en-US" altLang="he-IL" sz="2000" dirty="0"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3776D3-BEA1-494E-AD70-53324A6569D0}"/>
              </a:ext>
            </a:extLst>
          </p:cNvPr>
          <p:cNvSpPr/>
          <p:nvPr/>
        </p:nvSpPr>
        <p:spPr>
          <a:xfrm>
            <a:off x="3838562" y="5344075"/>
            <a:ext cx="5341437" cy="96244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tx1"/>
                </a:solidFill>
              </a:rPr>
              <a:t>How do you think this is implemented?</a:t>
            </a:r>
          </a:p>
        </p:txBody>
      </p:sp>
    </p:spTree>
    <p:extLst>
      <p:ext uri="{BB962C8B-B14F-4D97-AF65-F5344CB8AC3E}">
        <p14:creationId xmlns:p14="http://schemas.microsoft.com/office/powerpoint/2010/main" val="516215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.clone()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We use .clone() in order to create from a given object another identical object.</a:t>
            </a:r>
          </a:p>
          <a:p>
            <a:r>
              <a:rPr lang="en-US" altLang="he-IL" sz="2000" u="sng" dirty="0">
                <a:cs typeface="+mn-cs"/>
              </a:rPr>
              <a:t>Example</a:t>
            </a:r>
            <a:r>
              <a:rPr lang="en-US" altLang="he-IL" sz="2000" dirty="0">
                <a:cs typeface="+mn-cs"/>
              </a:rPr>
              <a:t>:</a:t>
            </a:r>
          </a:p>
          <a:p>
            <a:r>
              <a:rPr lang="en-US" altLang="he-IL" sz="2000" dirty="0">
                <a:cs typeface="+mn-cs"/>
              </a:rPr>
              <a:t>Car </a:t>
            </a:r>
            <a:r>
              <a:rPr lang="en-US" altLang="he-IL" sz="2000" dirty="0" err="1">
                <a:cs typeface="+mn-cs"/>
              </a:rPr>
              <a:t>firstToyotaCorolla</a:t>
            </a:r>
            <a:r>
              <a:rPr lang="en-US" altLang="he-IL" sz="2000" dirty="0">
                <a:cs typeface="+mn-cs"/>
              </a:rPr>
              <a:t> = </a:t>
            </a:r>
            <a:r>
              <a:rPr lang="en-US" altLang="he-IL" sz="2000" dirty="0" err="1">
                <a:cs typeface="+mn-cs"/>
              </a:rPr>
              <a:t>createOneCar</a:t>
            </a:r>
            <a:r>
              <a:rPr lang="en-US" altLang="he-IL" sz="2000" dirty="0">
                <a:cs typeface="+mn-cs"/>
              </a:rPr>
              <a:t>(“Toyota”, “Corolla”);</a:t>
            </a:r>
          </a:p>
          <a:p>
            <a:r>
              <a:rPr lang="en-US" altLang="he-IL" sz="2000" dirty="0" err="1"/>
              <a:t>ArrayList</a:t>
            </a:r>
            <a:r>
              <a:rPr lang="en-US" altLang="he-IL" sz="2000" dirty="0"/>
              <a:t>&lt;Car&gt; </a:t>
            </a:r>
            <a:r>
              <a:rPr lang="en-US" altLang="he-IL" sz="2000" dirty="0" err="1"/>
              <a:t>listToyotaCorolla</a:t>
            </a:r>
            <a:r>
              <a:rPr lang="en-US" altLang="he-IL" sz="2000" dirty="0"/>
              <a:t> = </a:t>
            </a:r>
            <a:r>
              <a:rPr lang="en-US" sz="2000" b="1" dirty="0">
                <a:solidFill>
                  <a:srgbClr val="C00000"/>
                </a:solidFill>
              </a:rPr>
              <a:t>new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altLang="he-IL" sz="2000" dirty="0" err="1"/>
              <a:t>ArrayList</a:t>
            </a:r>
            <a:r>
              <a:rPr lang="en-US" altLang="he-IL" sz="2000" dirty="0"/>
              <a:t>&lt;Car&gt;;</a:t>
            </a:r>
            <a:br>
              <a:rPr lang="en-US" altLang="he-IL" sz="2000" dirty="0"/>
            </a:br>
            <a:endParaRPr lang="en-US" altLang="he-IL" sz="2000" dirty="0"/>
          </a:p>
          <a:p>
            <a:r>
              <a:rPr lang="en-US" altLang="he-IL" sz="2000" dirty="0">
                <a:cs typeface="+mn-cs"/>
              </a:rPr>
              <a:t>for (</a:t>
            </a:r>
            <a:r>
              <a:rPr lang="en-US" sz="2000" b="1" dirty="0">
                <a:solidFill>
                  <a:srgbClr val="C00000"/>
                </a:solidFill>
              </a:rPr>
              <a:t>int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altLang="he-IL" sz="2000" dirty="0" err="1"/>
              <a:t>i</a:t>
            </a:r>
            <a:r>
              <a:rPr lang="en-US" altLang="he-IL" sz="2000" dirty="0"/>
              <a:t>=0; </a:t>
            </a:r>
            <a:r>
              <a:rPr lang="en-US" altLang="he-IL" sz="2000" dirty="0" err="1"/>
              <a:t>i</a:t>
            </a:r>
            <a:r>
              <a:rPr lang="en-US" altLang="he-IL" sz="2000" dirty="0"/>
              <a:t> &lt; 100; </a:t>
            </a:r>
            <a:r>
              <a:rPr lang="en-US" altLang="he-IL" sz="2000" dirty="0" err="1"/>
              <a:t>i</a:t>
            </a:r>
            <a:r>
              <a:rPr lang="en-US" altLang="he-IL" sz="2000" dirty="0"/>
              <a:t>++) // creates 100 copies of the same car</a:t>
            </a:r>
          </a:p>
          <a:p>
            <a:r>
              <a:rPr lang="en-US" altLang="he-IL" sz="2000" dirty="0"/>
              <a:t>	Car </a:t>
            </a:r>
            <a:r>
              <a:rPr lang="en-US" altLang="he-IL" sz="2000" dirty="0" err="1"/>
              <a:t>newCar</a:t>
            </a:r>
            <a:r>
              <a:rPr lang="en-US" altLang="he-IL" sz="2000" dirty="0"/>
              <a:t> = </a:t>
            </a:r>
            <a:r>
              <a:rPr lang="en-US" altLang="he-IL" sz="2000" dirty="0" err="1"/>
              <a:t>firstToyotaCorolla.clone</a:t>
            </a:r>
            <a:r>
              <a:rPr lang="en-US" altLang="he-IL" sz="2000" dirty="0"/>
              <a:t>();</a:t>
            </a:r>
          </a:p>
          <a:p>
            <a:r>
              <a:rPr lang="en-US" altLang="he-IL" sz="2000" dirty="0"/>
              <a:t>	</a:t>
            </a:r>
            <a:r>
              <a:rPr lang="en-US" altLang="he-IL" sz="2000" dirty="0" err="1"/>
              <a:t>newCar.setUniqueID</a:t>
            </a:r>
            <a:r>
              <a:rPr lang="en-US" altLang="he-IL" sz="2000" dirty="0"/>
              <a:t>(…);</a:t>
            </a:r>
          </a:p>
          <a:p>
            <a:r>
              <a:rPr lang="en-US" altLang="he-IL" sz="2000" dirty="0">
                <a:cs typeface="+mn-cs"/>
              </a:rPr>
              <a:t>	</a:t>
            </a:r>
            <a:r>
              <a:rPr lang="en-US" altLang="he-IL" sz="2000" dirty="0" err="1"/>
              <a:t>listToyotaCorolla.add</a:t>
            </a:r>
            <a:r>
              <a:rPr lang="en-US" altLang="he-IL" sz="2000" dirty="0"/>
              <a:t>(</a:t>
            </a:r>
            <a:r>
              <a:rPr lang="en-US" altLang="he-IL" sz="2000" dirty="0" err="1"/>
              <a:t>newCar</a:t>
            </a:r>
            <a:r>
              <a:rPr lang="en-US" altLang="he-IL" sz="2000" dirty="0"/>
              <a:t>);</a:t>
            </a:r>
          </a:p>
          <a:p>
            <a:br>
              <a:rPr lang="en-US" altLang="he-IL" sz="2000" dirty="0"/>
            </a:br>
            <a:r>
              <a:rPr lang="en-US" altLang="he-IL" sz="2000" dirty="0"/>
              <a:t>[see CarBuilder.java]</a:t>
            </a:r>
          </a:p>
        </p:txBody>
      </p:sp>
    </p:spTree>
    <p:extLst>
      <p:ext uri="{BB962C8B-B14F-4D97-AF65-F5344CB8AC3E}">
        <p14:creationId xmlns:p14="http://schemas.microsoft.com/office/powerpoint/2010/main" val="191871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FILE I/O</a:t>
            </a:r>
          </a:p>
        </p:txBody>
      </p:sp>
    </p:spTree>
    <p:extLst>
      <p:ext uri="{BB962C8B-B14F-4D97-AF65-F5344CB8AC3E}">
        <p14:creationId xmlns:p14="http://schemas.microsoft.com/office/powerpoint/2010/main" val="10179422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Reading from a file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File </a:t>
            </a:r>
            <a:r>
              <a:rPr lang="en-US" altLang="he-IL" sz="2000" dirty="0" err="1"/>
              <a:t>file</a:t>
            </a:r>
            <a:r>
              <a:rPr lang="en-US" altLang="he-IL" sz="2000" dirty="0"/>
              <a:t> = </a:t>
            </a:r>
            <a:r>
              <a:rPr lang="en-US" altLang="he-IL" sz="2000" b="1" dirty="0">
                <a:solidFill>
                  <a:srgbClr val="C00000"/>
                </a:solidFill>
              </a:rPr>
              <a:t>new </a:t>
            </a:r>
            <a:r>
              <a:rPr lang="en-US" altLang="he-IL" sz="2000" dirty="0"/>
              <a:t>File(</a:t>
            </a:r>
            <a:r>
              <a:rPr lang="en-US" altLang="he-IL" sz="2000" dirty="0" err="1"/>
              <a:t>fileName</a:t>
            </a:r>
            <a:r>
              <a:rPr lang="en-US" altLang="he-IL" sz="2000" dirty="0"/>
              <a:t>);</a:t>
            </a:r>
          </a:p>
          <a:p>
            <a:r>
              <a:rPr lang="en-US" altLang="he-IL" sz="2000" dirty="0"/>
              <a:t>Scanner reader = </a:t>
            </a:r>
            <a:r>
              <a:rPr lang="en-US" altLang="he-IL" sz="2000" b="1" dirty="0">
                <a:solidFill>
                  <a:srgbClr val="C00000"/>
                </a:solidFill>
              </a:rPr>
              <a:t>new </a:t>
            </a:r>
            <a:r>
              <a:rPr lang="en-US" altLang="he-IL" sz="2000" dirty="0"/>
              <a:t>Scanner(file);</a:t>
            </a:r>
          </a:p>
          <a:p>
            <a:r>
              <a:rPr lang="en-US" altLang="he-IL" sz="2000" dirty="0"/>
              <a:t>String </a:t>
            </a:r>
            <a:r>
              <a:rPr lang="en-US" altLang="he-IL" sz="2000" dirty="0" err="1"/>
              <a:t>firstLine</a:t>
            </a:r>
            <a:r>
              <a:rPr lang="en-US" altLang="he-IL" sz="2000" dirty="0"/>
              <a:t> = </a:t>
            </a:r>
            <a:r>
              <a:rPr lang="en-US" altLang="he-IL" sz="2000" dirty="0" err="1"/>
              <a:t>reader.nextLine</a:t>
            </a:r>
            <a:r>
              <a:rPr lang="en-US" altLang="he-IL" sz="2000" dirty="0"/>
              <a:t>();	// reads the first line of the file</a:t>
            </a:r>
          </a:p>
          <a:p>
            <a:r>
              <a:rPr lang="en-US" altLang="he-IL" sz="2000" dirty="0"/>
              <a:t>String str = </a:t>
            </a:r>
            <a:r>
              <a:rPr lang="en-US" altLang="he-IL" sz="2000" dirty="0" err="1"/>
              <a:t>reader.next</a:t>
            </a:r>
            <a:r>
              <a:rPr lang="en-US" altLang="he-IL" sz="2000" dirty="0"/>
              <a:t>(); 		// reads a string until reaching space</a:t>
            </a:r>
          </a:p>
          <a:p>
            <a:r>
              <a:rPr lang="en-US" altLang="he-IL" sz="2000" b="1" dirty="0">
                <a:solidFill>
                  <a:srgbClr val="C00000"/>
                </a:solidFill>
              </a:rPr>
              <a:t>int</a:t>
            </a:r>
            <a:r>
              <a:rPr lang="en-US" altLang="he-IL" sz="2000" dirty="0"/>
              <a:t> ID = </a:t>
            </a:r>
            <a:r>
              <a:rPr lang="en-US" altLang="he-IL" sz="2000" dirty="0" err="1"/>
              <a:t>reader.nextInt</a:t>
            </a:r>
            <a:r>
              <a:rPr lang="en-US" altLang="he-IL" sz="2000" dirty="0"/>
              <a:t>(); 		// reads an int</a:t>
            </a:r>
          </a:p>
          <a:p>
            <a:r>
              <a:rPr lang="en-US" altLang="he-IL" sz="2000" dirty="0"/>
              <a:t>	// We assume that we know the structure of the file</a:t>
            </a:r>
          </a:p>
          <a:p>
            <a:r>
              <a:rPr lang="en-US" altLang="he-IL" sz="2000" dirty="0" err="1"/>
              <a:t>reader.hasNext</a:t>
            </a:r>
            <a:r>
              <a:rPr lang="en-US" altLang="he-IL" sz="2000" dirty="0"/>
              <a:t>() 	// Returns true if scanner has more tokens</a:t>
            </a:r>
          </a:p>
          <a:p>
            <a:r>
              <a:rPr lang="en-US" altLang="he-IL" sz="2000" dirty="0" err="1"/>
              <a:t>reader.close</a:t>
            </a:r>
            <a:r>
              <a:rPr lang="en-US" altLang="he-IL" sz="2000" dirty="0"/>
              <a:t>()		// important to close the file in the end</a:t>
            </a:r>
          </a:p>
          <a:p>
            <a:b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</a:br>
            <a: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  <a:t>[See ReadFromFile.java]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363656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Abstract Classes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A template specifying the behavior.</a:t>
            </a:r>
          </a:p>
          <a:p>
            <a:pPr>
              <a:defRPr/>
            </a:pPr>
            <a:r>
              <a:rPr lang="en-US" sz="2000" dirty="0"/>
              <a:t>May have default implementation of methods.</a:t>
            </a:r>
          </a:p>
          <a:p>
            <a:pPr>
              <a:defRPr/>
            </a:pPr>
            <a:r>
              <a:rPr lang="en-US" sz="2000" dirty="0"/>
              <a:t>May declare non-static or non-public fields.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[See GeometricShape.java]</a:t>
            </a:r>
          </a:p>
          <a:p>
            <a:pPr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1213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Writing to a file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b="1" dirty="0"/>
              <a:t>File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file</a:t>
            </a:r>
            <a:r>
              <a:rPr lang="en-US" altLang="he-IL" sz="2000" dirty="0"/>
              <a:t> = </a:t>
            </a:r>
            <a:r>
              <a:rPr lang="en-US" altLang="he-IL" sz="2000" b="1" dirty="0">
                <a:solidFill>
                  <a:srgbClr val="C00000"/>
                </a:solidFill>
              </a:rPr>
              <a:t>new </a:t>
            </a:r>
            <a:r>
              <a:rPr lang="en-US" altLang="he-IL" sz="2000" b="1" dirty="0"/>
              <a:t>File</a:t>
            </a:r>
            <a:r>
              <a:rPr lang="en-US" altLang="he-IL" sz="2000" dirty="0"/>
              <a:t>(</a:t>
            </a:r>
            <a:r>
              <a:rPr lang="en-US" altLang="he-IL" sz="2000" dirty="0" err="1">
                <a:solidFill>
                  <a:schemeClr val="tx2"/>
                </a:solidFill>
              </a:rPr>
              <a:t>nameOfFile</a:t>
            </a:r>
            <a:r>
              <a:rPr lang="en-US" altLang="he-IL" sz="2000" dirty="0"/>
              <a:t>)</a:t>
            </a:r>
            <a:r>
              <a:rPr lang="en-US" altLang="he-IL" sz="2000" b="1" dirty="0"/>
              <a:t>;</a:t>
            </a:r>
          </a:p>
          <a:p>
            <a:r>
              <a:rPr lang="en-US" altLang="he-IL" sz="2000" b="1" dirty="0" err="1"/>
              <a:t>PrintWriter</a:t>
            </a:r>
            <a:r>
              <a:rPr lang="en-US" altLang="he-IL" sz="2000" dirty="0"/>
              <a:t> output = </a:t>
            </a:r>
            <a:r>
              <a:rPr lang="en-US" altLang="he-IL" sz="2000" b="1" dirty="0">
                <a:solidFill>
                  <a:srgbClr val="C00000"/>
                </a:solidFill>
              </a:rPr>
              <a:t>new</a:t>
            </a:r>
            <a:r>
              <a:rPr lang="en-US" altLang="he-IL" sz="2000" b="1" dirty="0"/>
              <a:t> </a:t>
            </a:r>
            <a:r>
              <a:rPr lang="en-US" altLang="he-IL" sz="2000" b="1" dirty="0" err="1"/>
              <a:t>PrintWriter</a:t>
            </a:r>
            <a:r>
              <a:rPr lang="en-US" altLang="he-IL" sz="2000" dirty="0"/>
              <a:t>(file);</a:t>
            </a:r>
          </a:p>
          <a:p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output</a:t>
            </a:r>
            <a:r>
              <a:rPr lang="en-US" altLang="he-IL" sz="2000" dirty="0" err="1"/>
              <a:t>.print</a:t>
            </a:r>
            <a:r>
              <a:rPr lang="en-US" altLang="he-IL" sz="2000" dirty="0"/>
              <a:t>(“string");</a:t>
            </a:r>
          </a:p>
          <a:p>
            <a:r>
              <a:rPr lang="en-US" altLang="he-IL" sz="2000" dirty="0" err="1">
                <a:cs typeface="Times New Roman" panose="02020603050405020304" pitchFamily="18" charset="0"/>
              </a:rPr>
              <a:t>output</a:t>
            </a:r>
            <a:r>
              <a:rPr lang="en-US" altLang="he-IL" sz="2000" dirty="0" err="1"/>
              <a:t>.print</a:t>
            </a:r>
            <a:r>
              <a:rPr lang="en-US" altLang="he-IL" sz="2000" dirty="0"/>
              <a:t>(123);</a:t>
            </a:r>
          </a:p>
          <a:p>
            <a:r>
              <a:rPr lang="en-US" altLang="he-IL" sz="2000" dirty="0">
                <a:cs typeface="Times New Roman" panose="02020603050405020304" pitchFamily="18" charset="0"/>
              </a:rPr>
              <a:t>…</a:t>
            </a:r>
          </a:p>
          <a:p>
            <a:endParaRPr lang="en-US" altLang="he-IL" sz="2000" dirty="0">
              <a:cs typeface="Times New Roman" panose="02020603050405020304" pitchFamily="18" charset="0"/>
            </a:endParaRPr>
          </a:p>
          <a:p>
            <a:r>
              <a:rPr lang="en-US" altLang="he-IL" sz="2000" dirty="0" err="1">
                <a:cs typeface="Times New Roman" panose="02020603050405020304" pitchFamily="18" charset="0"/>
              </a:rPr>
              <a:t>output.close</a:t>
            </a:r>
            <a:r>
              <a:rPr lang="en-US" altLang="he-IL" sz="2000" dirty="0">
                <a:cs typeface="Times New Roman" panose="02020603050405020304" pitchFamily="18" charset="0"/>
              </a:rPr>
              <a:t>()</a:t>
            </a:r>
          </a:p>
          <a:p>
            <a:endParaRPr lang="en-US" altLang="he-IL" sz="2000" dirty="0"/>
          </a:p>
          <a:p>
            <a: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  <a:t>[See WriteToFile.java]</a:t>
            </a: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75649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Java from command line</a:t>
            </a:r>
          </a:p>
        </p:txBody>
      </p:sp>
    </p:spTree>
    <p:extLst>
      <p:ext uri="{BB962C8B-B14F-4D97-AF65-F5344CB8AC3E}">
        <p14:creationId xmlns:p14="http://schemas.microsoft.com/office/powerpoint/2010/main" val="13595841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Java from command line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Use </a:t>
            </a:r>
            <a:r>
              <a:rPr lang="en-US" altLang="he-IL" sz="2000" b="1" i="1" dirty="0" err="1">
                <a:ea typeface="Arial Unicode MS" pitchFamily="34" charset="-128"/>
                <a:cs typeface="Times New Roman" pitchFamily="18" charset="0"/>
              </a:rPr>
              <a:t>javac</a:t>
            </a: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 to compile your program</a:t>
            </a: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&gt; </a:t>
            </a:r>
            <a:r>
              <a:rPr lang="en-US" altLang="he-IL" sz="2000" i="1" dirty="0" err="1">
                <a:ea typeface="Arial Unicode MS" pitchFamily="34" charset="-128"/>
                <a:cs typeface="Times New Roman" pitchFamily="18" charset="0"/>
              </a:rPr>
              <a:t>javac</a:t>
            </a: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altLang="he-IL" sz="2000" i="1" dirty="0" err="1">
                <a:ea typeface="Arial Unicode MS" pitchFamily="34" charset="-128"/>
                <a:cs typeface="Times New Roman" pitchFamily="18" charset="0"/>
              </a:rPr>
              <a:t>mypackage</a:t>
            </a: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/MyClass.java</a:t>
            </a:r>
          </a:p>
          <a:p>
            <a:pPr>
              <a:defRPr/>
            </a:pPr>
            <a:endParaRPr lang="en-US" altLang="he-IL" sz="2000" i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This creates a file </a:t>
            </a:r>
            <a:r>
              <a:rPr lang="en-US" altLang="he-IL" sz="2000" i="1" dirty="0" err="1">
                <a:ea typeface="Arial Unicode MS" pitchFamily="34" charset="-128"/>
                <a:cs typeface="Times New Roman" pitchFamily="18" charset="0"/>
              </a:rPr>
              <a:t>MyClass.class</a:t>
            </a:r>
            <a:endParaRPr lang="en-US" altLang="he-IL" sz="2000" i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000" i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Use </a:t>
            </a:r>
            <a:r>
              <a:rPr lang="en-US" altLang="he-IL" sz="2000" b="1" i="1" dirty="0">
                <a:ea typeface="Arial Unicode MS" pitchFamily="34" charset="-128"/>
                <a:cs typeface="Times New Roman" pitchFamily="18" charset="0"/>
              </a:rPr>
              <a:t>java</a:t>
            </a: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 to run your program</a:t>
            </a: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&gt; java </a:t>
            </a:r>
            <a:r>
              <a:rPr lang="en-US" altLang="he-IL" sz="2000" i="1" dirty="0" err="1">
                <a:ea typeface="Arial Unicode MS" pitchFamily="34" charset="-128"/>
                <a:cs typeface="Times New Roman" pitchFamily="18" charset="0"/>
              </a:rPr>
              <a:t>mypackage.MyClass</a:t>
            </a:r>
            <a:endParaRPr lang="en-US" altLang="he-IL" sz="2000" i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000" i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[See CommandLineExample.java]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745596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Using command line arguments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We may want to run our program with arguments, e.g.</a:t>
            </a: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&gt; java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CommLine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abc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cde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1234</a:t>
            </a: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&gt; java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CommLine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 “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abc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cde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” 1234</a:t>
            </a: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The arguments are passed to </a:t>
            </a:r>
            <a:r>
              <a:rPr lang="en-US" altLang="he-IL" sz="2000" b="1" dirty="0">
                <a:ea typeface="Arial Unicode MS" pitchFamily="34" charset="-128"/>
                <a:cs typeface="Times New Roman" pitchFamily="18" charset="0"/>
              </a:rPr>
              <a:t>main 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method, and are stored in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args</a:t>
            </a: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</a:rPr>
              <a:t>	public static void </a:t>
            </a:r>
            <a:r>
              <a:rPr lang="en-US" sz="2000" b="1" dirty="0"/>
              <a:t>main(String[] </a:t>
            </a:r>
            <a:r>
              <a:rPr lang="en-US" sz="2000" b="1" dirty="0" err="1"/>
              <a:t>args</a:t>
            </a:r>
            <a:r>
              <a:rPr lang="en-US" sz="2000" b="1" dirty="0"/>
              <a:t>)</a:t>
            </a:r>
          </a:p>
          <a:p>
            <a:pPr>
              <a:defRPr/>
            </a:pPr>
            <a:endParaRPr lang="en-US" altLang="he-IL" sz="2000" b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000" b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000" b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  <a:t>[See CommandLineExample.java]</a:t>
            </a:r>
          </a:p>
          <a:p>
            <a:pPr>
              <a:defRPr/>
            </a:pP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82F0111C-6FE9-4864-B74B-D956ECE02E44}"/>
              </a:ext>
            </a:extLst>
          </p:cNvPr>
          <p:cNvSpPr/>
          <p:nvPr/>
        </p:nvSpPr>
        <p:spPr>
          <a:xfrm rot="7795794">
            <a:off x="6162650" y="3885950"/>
            <a:ext cx="615833" cy="2305412"/>
          </a:xfrm>
          <a:prstGeom prst="downArrow">
            <a:avLst>
              <a:gd name="adj1" fmla="val 50000"/>
              <a:gd name="adj2" fmla="val 640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359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Exceptions</a:t>
            </a:r>
          </a:p>
        </p:txBody>
      </p:sp>
    </p:spTree>
    <p:extLst>
      <p:ext uri="{BB962C8B-B14F-4D97-AF65-F5344CB8AC3E}">
        <p14:creationId xmlns:p14="http://schemas.microsoft.com/office/powerpoint/2010/main" val="181389436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i="1" dirty="0"/>
              <a:t>An exception</a:t>
            </a:r>
            <a:r>
              <a:rPr lang="en-US" altLang="he-IL" sz="2000" dirty="0"/>
              <a:t> is an event, which occurs during the execution of a program, that disrupts the normal flow of the program's instructions. </a:t>
            </a:r>
          </a:p>
          <a:p>
            <a:r>
              <a:rPr lang="en-US" altLang="he-IL" sz="2000" u="sng" dirty="0"/>
              <a:t>Examples</a:t>
            </a:r>
            <a:r>
              <a:rPr lang="en-US" altLang="he-IL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Division by zero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Illegal argument, e.g. radius &lt; 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Accessing a null pointer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File not found or wrong format of a file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Hardware issue</a:t>
            </a:r>
          </a:p>
          <a:p>
            <a:r>
              <a:rPr lang="en-US" altLang="he-IL" sz="2000" dirty="0"/>
              <a:t>When an error occurs, the method creates a special </a:t>
            </a:r>
            <a:r>
              <a:rPr lang="en-US" altLang="he-IL" sz="2000" i="1" dirty="0"/>
              <a:t>object</a:t>
            </a:r>
            <a:r>
              <a:rPr lang="en-US" altLang="he-IL" sz="2000" dirty="0"/>
              <a:t>, called </a:t>
            </a:r>
            <a:r>
              <a:rPr lang="en-US" altLang="he-IL" sz="2000" b="1" dirty="0"/>
              <a:t>an exception</a:t>
            </a:r>
            <a:r>
              <a:rPr lang="en-US" altLang="he-IL" sz="2000" dirty="0"/>
              <a:t>, and hands it off to the runtime system.</a:t>
            </a:r>
          </a:p>
          <a:p>
            <a:r>
              <a:rPr lang="en-US" altLang="he-IL" sz="2000" dirty="0"/>
              <a:t>Exception contains information about the error, including its type and the state of the program when the error occurred. 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36263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Creating an exception and handing it to the runtime system is called </a:t>
            </a:r>
            <a:r>
              <a:rPr lang="en-US" altLang="he-IL" sz="2000" b="1" dirty="0"/>
              <a:t>throwing an exception</a:t>
            </a:r>
            <a:r>
              <a:rPr lang="en-US" altLang="he-IL" sz="2000" dirty="0"/>
              <a:t>.</a:t>
            </a:r>
          </a:p>
          <a:p>
            <a:r>
              <a:rPr lang="en-US" altLang="he-IL" sz="2000" dirty="0"/>
              <a:t>After a method throws an exception, the calling methods can either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catch and handle the exception, 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re-throw the exception further</a:t>
            </a:r>
          </a:p>
          <a:p>
            <a:r>
              <a:rPr lang="en-US" altLang="he-IL" sz="2000" dirty="0"/>
              <a:t>If an exception is thrown all the way up to the Java Virtual Machine (i.e., from main method), or ignored, then the program </a:t>
            </a:r>
            <a:r>
              <a:rPr lang="en-US" altLang="he-IL" sz="2000" b="1" dirty="0">
                <a:solidFill>
                  <a:srgbClr val="FF0000"/>
                </a:solidFill>
              </a:rPr>
              <a:t>crashes</a:t>
            </a:r>
            <a:r>
              <a:rPr lang="en-US" altLang="he-IL" sz="2000" dirty="0"/>
              <a:t>.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Important</a:t>
            </a:r>
            <a:r>
              <a:rPr lang="en-US" altLang="he-IL" sz="2000" dirty="0"/>
              <a:t>: Exception is not returned. It is thrown.</a:t>
            </a:r>
          </a:p>
          <a:p>
            <a:r>
              <a:rPr lang="en-US" altLang="he-IL" sz="2000" dirty="0"/>
              <a:t>Throwing an exception breaks the natural flow of the program </a:t>
            </a:r>
          </a:p>
          <a:p>
            <a:endParaRPr lang="en-US" altLang="he-IL" sz="20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020262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Exceptions are objects, just like everything else in Java.</a:t>
            </a:r>
          </a:p>
          <a:p>
            <a:r>
              <a:rPr lang="en-US" altLang="he-IL" sz="2000" dirty="0"/>
              <a:t>In particular, they inherit from Object.</a:t>
            </a:r>
          </a:p>
          <a:p>
            <a:endParaRPr lang="en-US" altLang="he-IL" sz="20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A1546BD-8988-4978-9E68-B3F79531D7C6}"/>
              </a:ext>
            </a:extLst>
          </p:cNvPr>
          <p:cNvGrpSpPr/>
          <p:nvPr/>
        </p:nvGrpSpPr>
        <p:grpSpPr>
          <a:xfrm>
            <a:off x="1200149" y="2812256"/>
            <a:ext cx="8239113" cy="4170320"/>
            <a:chOff x="1200149" y="2812256"/>
            <a:chExt cx="8239113" cy="417032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913E91F-7741-46B4-89C6-4A48AED28C2C}"/>
                </a:ext>
              </a:extLst>
            </p:cNvPr>
            <p:cNvSpPr/>
            <p:nvPr/>
          </p:nvSpPr>
          <p:spPr>
            <a:xfrm>
              <a:off x="3236912" y="3534568"/>
              <a:ext cx="1803400" cy="49053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Throwable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92A436-1C3E-401E-836A-AE6883288DB3}"/>
                </a:ext>
              </a:extLst>
            </p:cNvPr>
            <p:cNvSpPr/>
            <p:nvPr/>
          </p:nvSpPr>
          <p:spPr>
            <a:xfrm>
              <a:off x="3236912" y="2812256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Object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4B00427-E66A-436E-BAFB-27EBDE272839}"/>
                </a:ext>
              </a:extLst>
            </p:cNvPr>
            <p:cNvSpPr/>
            <p:nvPr/>
          </p:nvSpPr>
          <p:spPr>
            <a:xfrm>
              <a:off x="1200149" y="4368006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Error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4620561-E5E0-484C-BC75-C890F1D11A04}"/>
                </a:ext>
              </a:extLst>
            </p:cNvPr>
            <p:cNvSpPr/>
            <p:nvPr/>
          </p:nvSpPr>
          <p:spPr>
            <a:xfrm>
              <a:off x="4443412" y="4366418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Exception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490244-1F3D-4838-9811-0AAFFC4A4362}"/>
                </a:ext>
              </a:extLst>
            </p:cNvPr>
            <p:cNvSpPr/>
            <p:nvPr/>
          </p:nvSpPr>
          <p:spPr>
            <a:xfrm>
              <a:off x="6064249" y="5166518"/>
              <a:ext cx="1979613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RuntimeException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B77E743-E4A1-4A50-B8DE-C589146300F6}"/>
                </a:ext>
              </a:extLst>
            </p:cNvPr>
            <p:cNvSpPr/>
            <p:nvPr/>
          </p:nvSpPr>
          <p:spPr>
            <a:xfrm>
              <a:off x="3146598" y="5155578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IOException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5CE21F5-693A-4835-BF78-25E3FD08563B}"/>
                </a:ext>
              </a:extLst>
            </p:cNvPr>
            <p:cNvSpPr/>
            <p:nvPr/>
          </p:nvSpPr>
          <p:spPr>
            <a:xfrm>
              <a:off x="7159612" y="5931420"/>
              <a:ext cx="2279650" cy="49053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NullPointerException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52DE27F-7D4D-4483-A628-CE401F715EB7}"/>
                </a:ext>
              </a:extLst>
            </p:cNvPr>
            <p:cNvSpPr/>
            <p:nvPr/>
          </p:nvSpPr>
          <p:spPr>
            <a:xfrm>
              <a:off x="4638673" y="6493626"/>
              <a:ext cx="3122613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IndexOutOfBoundsException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D454797-0593-462A-88E8-BBDE2311FE26}"/>
                </a:ext>
              </a:extLst>
            </p:cNvPr>
            <p:cNvSpPr/>
            <p:nvPr/>
          </p:nvSpPr>
          <p:spPr>
            <a:xfrm>
              <a:off x="2049964" y="6068508"/>
              <a:ext cx="24130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FileNotFoundException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D1D95D2-8829-4A8D-8A61-3A549B5A7BDA}"/>
                </a:ext>
              </a:extLst>
            </p:cNvPr>
            <p:cNvCxnSpPr>
              <a:stCxn id="5" idx="2"/>
              <a:endCxn id="4" idx="0"/>
            </p:cNvCxnSpPr>
            <p:nvPr/>
          </p:nvCxnSpPr>
          <p:spPr>
            <a:xfrm>
              <a:off x="4138612" y="3301206"/>
              <a:ext cx="0" cy="23336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235C0F1-5675-4D18-BD0C-B603D6429DFC}"/>
                </a:ext>
              </a:extLst>
            </p:cNvPr>
            <p:cNvCxnSpPr>
              <a:stCxn id="8" idx="2"/>
              <a:endCxn id="10" idx="0"/>
            </p:cNvCxnSpPr>
            <p:nvPr/>
          </p:nvCxnSpPr>
          <p:spPr>
            <a:xfrm>
              <a:off x="7054056" y="5655468"/>
              <a:ext cx="1245381" cy="27595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1E7BDC6-21B6-4AFA-80C9-BC875F8A8715}"/>
                </a:ext>
              </a:extLst>
            </p:cNvPr>
            <p:cNvCxnSpPr>
              <a:cxnSpLocks/>
              <a:stCxn id="8" idx="2"/>
              <a:endCxn id="11" idx="0"/>
            </p:cNvCxnSpPr>
            <p:nvPr/>
          </p:nvCxnSpPr>
          <p:spPr>
            <a:xfrm flipH="1">
              <a:off x="6199980" y="5655468"/>
              <a:ext cx="854076" cy="838158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3BA6C30-79A3-4D79-B4D7-132DEBA746F6}"/>
                </a:ext>
              </a:extLst>
            </p:cNvPr>
            <p:cNvCxnSpPr>
              <a:stCxn id="9" idx="2"/>
              <a:endCxn id="12" idx="0"/>
            </p:cNvCxnSpPr>
            <p:nvPr/>
          </p:nvCxnSpPr>
          <p:spPr>
            <a:xfrm flipH="1">
              <a:off x="3256464" y="5644528"/>
              <a:ext cx="791834" cy="42398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9802823-1737-4D98-B160-AE3B50D433CC}"/>
                </a:ext>
              </a:extLst>
            </p:cNvPr>
            <p:cNvCxnSpPr>
              <a:stCxn id="9" idx="0"/>
              <a:endCxn id="7" idx="2"/>
            </p:cNvCxnSpPr>
            <p:nvPr/>
          </p:nvCxnSpPr>
          <p:spPr>
            <a:xfrm flipV="1">
              <a:off x="4048298" y="4855368"/>
              <a:ext cx="1296814" cy="30021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5A6370A-DD58-4268-B480-9C781A10946D}"/>
                </a:ext>
              </a:extLst>
            </p:cNvPr>
            <p:cNvCxnSpPr>
              <a:stCxn id="7" idx="2"/>
              <a:endCxn id="8" idx="0"/>
            </p:cNvCxnSpPr>
            <p:nvPr/>
          </p:nvCxnSpPr>
          <p:spPr>
            <a:xfrm>
              <a:off x="5345112" y="4855368"/>
              <a:ext cx="1709737" cy="31115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FA7C0C4-17ED-487D-87A9-ECF967EDC15D}"/>
                </a:ext>
              </a:extLst>
            </p:cNvPr>
            <p:cNvCxnSpPr>
              <a:stCxn id="4" idx="2"/>
              <a:endCxn id="7" idx="0"/>
            </p:cNvCxnSpPr>
            <p:nvPr/>
          </p:nvCxnSpPr>
          <p:spPr>
            <a:xfrm>
              <a:off x="4138612" y="4025106"/>
              <a:ext cx="1206500" cy="34131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E62FB6E-1DAB-43D7-ABC2-41F1902D99E2}"/>
                </a:ext>
              </a:extLst>
            </p:cNvPr>
            <p:cNvCxnSpPr>
              <a:stCxn id="4" idx="2"/>
              <a:endCxn id="6" idx="0"/>
            </p:cNvCxnSpPr>
            <p:nvPr/>
          </p:nvCxnSpPr>
          <p:spPr>
            <a:xfrm flipH="1">
              <a:off x="2101849" y="4025106"/>
              <a:ext cx="2036763" cy="34290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09080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The class Throwable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Has the following constructors: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Throwable()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Throwable( String message)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Throwable(Throwable cause)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Throwable(String message, Throwable cause)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i="1" dirty="0"/>
          </a:p>
        </p:txBody>
      </p:sp>
    </p:spTree>
    <p:extLst>
      <p:ext uri="{BB962C8B-B14F-4D97-AF65-F5344CB8AC3E}">
        <p14:creationId xmlns:p14="http://schemas.microsoft.com/office/powerpoint/2010/main" val="128989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The class Throwable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Has the following methods: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String </a:t>
            </a:r>
            <a:r>
              <a:rPr lang="en-US" altLang="he-IL" sz="2000" i="1" dirty="0" err="1"/>
              <a:t>getMessage</a:t>
            </a:r>
            <a:r>
              <a:rPr lang="en-US" altLang="he-IL" sz="2000" i="1" dirty="0"/>
              <a:t>()</a:t>
            </a:r>
          </a:p>
          <a:p>
            <a:r>
              <a:rPr lang="en-US" altLang="he-IL" sz="2000" dirty="0"/>
              <a:t>Returns the detail message string of this throwable.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 </a:t>
            </a:r>
            <a:r>
              <a:rPr lang="en-US" altLang="he-IL" sz="2000" i="1" dirty="0" err="1"/>
              <a:t>getCause</a:t>
            </a:r>
            <a:r>
              <a:rPr lang="en-US" altLang="he-IL" sz="2000" i="1" dirty="0"/>
              <a:t>()</a:t>
            </a:r>
          </a:p>
          <a:p>
            <a:r>
              <a:rPr lang="en-US" altLang="he-IL" sz="2000" dirty="0"/>
              <a:t>Returns the cause of this throwable or null.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 err="1"/>
              <a:t>StackTraceElement</a:t>
            </a:r>
            <a:r>
              <a:rPr lang="en-US" altLang="he-IL" sz="2000" i="1" dirty="0"/>
              <a:t>[] </a:t>
            </a:r>
            <a:r>
              <a:rPr lang="en-US" altLang="he-IL" sz="2000" i="1" dirty="0" err="1"/>
              <a:t>getStackTrace</a:t>
            </a:r>
            <a:r>
              <a:rPr lang="en-US" altLang="he-IL" sz="2000" i="1" dirty="0"/>
              <a:t>()</a:t>
            </a:r>
          </a:p>
          <a:p>
            <a:r>
              <a:rPr lang="en-US" altLang="he-IL" sz="2000" dirty="0"/>
              <a:t>Returns the stack trace.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String </a:t>
            </a:r>
            <a:r>
              <a:rPr lang="en-US" altLang="he-IL" sz="2000" i="1" dirty="0" err="1"/>
              <a:t>printStackTrace</a:t>
            </a:r>
            <a:r>
              <a:rPr lang="en-US" altLang="he-IL" sz="2000" i="1" dirty="0"/>
              <a:t> ()</a:t>
            </a:r>
          </a:p>
          <a:p>
            <a:r>
              <a:rPr lang="en-US" altLang="he-IL" sz="2000" dirty="0"/>
              <a:t>Prints this throwable and its stack trace.</a:t>
            </a:r>
          </a:p>
        </p:txBody>
      </p:sp>
    </p:spTree>
    <p:extLst>
      <p:ext uri="{BB962C8B-B14F-4D97-AF65-F5344CB8AC3E}">
        <p14:creationId xmlns:p14="http://schemas.microsoft.com/office/powerpoint/2010/main" val="3316670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Interfaces vs Abstract classes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u="sng" dirty="0"/>
              <a:t>Abstract classes</a:t>
            </a:r>
            <a:r>
              <a:rPr lang="en-US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May have default implementation of methods.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Sharing code among related classes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Want to declare non-static or non-public fields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u="sng" dirty="0"/>
              <a:t>Interfaces</a:t>
            </a:r>
            <a:r>
              <a:rPr lang="en-US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Expect unrelated classes to share the interface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Specify the behavior, but not the implementation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Take advantage of multiple inheritance.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u="sng" dirty="0"/>
              <a:t>Example</a:t>
            </a:r>
            <a:r>
              <a:rPr lang="en-US" sz="2000" dirty="0"/>
              <a:t>: Comparable interface has a method </a:t>
            </a:r>
            <a:r>
              <a:rPr lang="en-US" sz="2000" dirty="0" err="1"/>
              <a:t>compareTo</a:t>
            </a:r>
            <a:r>
              <a:rPr lang="en-US" sz="2000" dirty="0"/>
              <a:t>()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4435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Three kinds of 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1. Checked exceptions</a:t>
            </a:r>
            <a:r>
              <a:rPr lang="en-US" altLang="he-IL" sz="2000" dirty="0"/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These are exceptional conditions that a well-written application should </a:t>
            </a:r>
            <a:r>
              <a:rPr lang="en-US" altLang="he-IL" sz="2000" b="1" dirty="0"/>
              <a:t>anticipate and recover from</a:t>
            </a:r>
            <a:r>
              <a:rPr lang="en-US" altLang="he-IL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Usually are subclasses of </a:t>
            </a:r>
            <a:r>
              <a:rPr lang="en-US" altLang="he-IL" sz="2000" dirty="0" err="1"/>
              <a:t>java.lang</a:t>
            </a:r>
            <a:r>
              <a:rPr lang="en-US" altLang="he-IL" sz="2000" dirty="0"/>
              <a:t>. Exception</a:t>
            </a:r>
          </a:p>
          <a:p>
            <a:r>
              <a:rPr lang="en-US" altLang="he-IL" sz="2000" dirty="0"/>
              <a:t>Examples: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An unexpected parameter that the method cannot handle (e.g. a circle has radius &lt; 0).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Trying to read from file that does not exist.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Reading from file with a wrong format.</a:t>
            </a:r>
          </a:p>
          <a:p>
            <a:endParaRPr lang="en-US" altLang="he-IL" sz="2000" dirty="0"/>
          </a:p>
          <a:p>
            <a:r>
              <a:rPr lang="en-US" altLang="he-IL" sz="2000" dirty="0"/>
              <a:t>They are subject to the Catch or Specify Requirement. </a:t>
            </a:r>
          </a:p>
          <a:p>
            <a:endParaRPr lang="en-US" altLang="he-IL" sz="20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02347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Three kinds of 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2. Unchecked exceptions:</a:t>
            </a:r>
          </a:p>
          <a:p>
            <a:r>
              <a:rPr lang="en-US" altLang="he-IL" sz="2000" dirty="0"/>
              <a:t>These are subclasses of </a:t>
            </a:r>
            <a:r>
              <a:rPr lang="en-US" altLang="he-IL" sz="2000" dirty="0" err="1"/>
              <a:t>java.lang.RuntimeException</a:t>
            </a:r>
            <a:endParaRPr lang="en-US" altLang="he-IL" sz="2000" dirty="0"/>
          </a:p>
          <a:p>
            <a:r>
              <a:rPr lang="en-US" altLang="he-IL" sz="2000" dirty="0"/>
              <a:t>They are, unfortunately, so abundant, that it would be almost impossible to try to catch and handle these.</a:t>
            </a:r>
          </a:p>
          <a:p>
            <a:r>
              <a:rPr lang="en-US" altLang="he-IL" sz="2000" dirty="0"/>
              <a:t>Examples: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NullPointerException</a:t>
            </a:r>
            <a:r>
              <a:rPr lang="en-US" altLang="he-IL" sz="2000" dirty="0"/>
              <a:t>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IndexOutOfBoundsException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ArithmeticException</a:t>
            </a:r>
            <a:r>
              <a:rPr lang="en-US" altLang="he-IL" sz="2000" dirty="0"/>
              <a:t>  (e.g., division by zero)</a:t>
            </a:r>
          </a:p>
          <a:p>
            <a:endParaRPr lang="en-US" altLang="he-IL" sz="2000" dirty="0"/>
          </a:p>
          <a:p>
            <a:r>
              <a:rPr lang="en-US" altLang="he-IL" sz="2000" dirty="0"/>
              <a:t>The compiler does not make sure that you check for those.</a:t>
            </a:r>
          </a:p>
          <a:p>
            <a:endParaRPr lang="en-US" altLang="he-IL" sz="20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13973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Three kinds of 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3. Errors:</a:t>
            </a:r>
          </a:p>
          <a:p>
            <a:r>
              <a:rPr lang="en-US" altLang="he-IL" sz="2000" dirty="0"/>
              <a:t>These are subclasses of </a:t>
            </a:r>
            <a:r>
              <a:rPr lang="en-US" altLang="he-IL" sz="2000" dirty="0" err="1"/>
              <a:t>java.lang.Error</a:t>
            </a:r>
            <a:endParaRPr lang="en-US" altLang="he-IL" sz="2000" dirty="0"/>
          </a:p>
          <a:p>
            <a:r>
              <a:rPr lang="en-US" altLang="he-IL" sz="2000" dirty="0"/>
              <a:t>These are exceptional conditions that are external to the application (e.g. due to hardware or system errors)</a:t>
            </a:r>
          </a:p>
          <a:p>
            <a:r>
              <a:rPr lang="en-US" altLang="he-IL" sz="2000" dirty="0"/>
              <a:t>Examples: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LinkageError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OutOfMemoryError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IOError</a:t>
            </a:r>
            <a:endParaRPr lang="en-US" altLang="he-IL" sz="2000" dirty="0"/>
          </a:p>
          <a:p>
            <a:endParaRPr lang="en-US" altLang="he-IL" sz="2000" dirty="0"/>
          </a:p>
          <a:p>
            <a:r>
              <a:rPr lang="en-US" altLang="he-IL" sz="2000" dirty="0"/>
              <a:t>The compiler does not make sure that you check for those.</a:t>
            </a:r>
          </a:p>
          <a:p>
            <a:endParaRPr lang="en-US" altLang="he-IL" sz="20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363040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Exceptions are objects, just like everything else in Java.</a:t>
            </a:r>
          </a:p>
          <a:p>
            <a:r>
              <a:rPr lang="en-US" altLang="he-IL" sz="2000" dirty="0"/>
              <a:t>In particular, they inherit from Object.</a:t>
            </a:r>
          </a:p>
          <a:p>
            <a:endParaRPr lang="en-US" altLang="he-IL" sz="20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A1546BD-8988-4978-9E68-B3F79531D7C6}"/>
              </a:ext>
            </a:extLst>
          </p:cNvPr>
          <p:cNvGrpSpPr/>
          <p:nvPr/>
        </p:nvGrpSpPr>
        <p:grpSpPr>
          <a:xfrm>
            <a:off x="1080176" y="2812256"/>
            <a:ext cx="8359086" cy="4170320"/>
            <a:chOff x="1080176" y="2812256"/>
            <a:chExt cx="8359086" cy="417032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913E91F-7741-46B4-89C6-4A48AED28C2C}"/>
                </a:ext>
              </a:extLst>
            </p:cNvPr>
            <p:cNvSpPr/>
            <p:nvPr/>
          </p:nvSpPr>
          <p:spPr>
            <a:xfrm>
              <a:off x="3236912" y="3534568"/>
              <a:ext cx="1803400" cy="49053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Throwable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92A436-1C3E-401E-836A-AE6883288DB3}"/>
                </a:ext>
              </a:extLst>
            </p:cNvPr>
            <p:cNvSpPr/>
            <p:nvPr/>
          </p:nvSpPr>
          <p:spPr>
            <a:xfrm>
              <a:off x="3236912" y="2812256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Object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4B00427-E66A-436E-BAFB-27EBDE272839}"/>
                </a:ext>
              </a:extLst>
            </p:cNvPr>
            <p:cNvSpPr/>
            <p:nvPr/>
          </p:nvSpPr>
          <p:spPr>
            <a:xfrm>
              <a:off x="1080176" y="4368006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Error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4620561-E5E0-484C-BC75-C890F1D11A04}"/>
                </a:ext>
              </a:extLst>
            </p:cNvPr>
            <p:cNvSpPr/>
            <p:nvPr/>
          </p:nvSpPr>
          <p:spPr>
            <a:xfrm>
              <a:off x="4443412" y="4366418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Exception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490244-1F3D-4838-9811-0AAFFC4A4362}"/>
                </a:ext>
              </a:extLst>
            </p:cNvPr>
            <p:cNvSpPr/>
            <p:nvPr/>
          </p:nvSpPr>
          <p:spPr>
            <a:xfrm>
              <a:off x="6064249" y="5166518"/>
              <a:ext cx="1979613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RuntimeException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B77E743-E4A1-4A50-B8DE-C589146300F6}"/>
                </a:ext>
              </a:extLst>
            </p:cNvPr>
            <p:cNvSpPr/>
            <p:nvPr/>
          </p:nvSpPr>
          <p:spPr>
            <a:xfrm>
              <a:off x="3146598" y="5155578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IOException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5CE21F5-693A-4835-BF78-25E3FD08563B}"/>
                </a:ext>
              </a:extLst>
            </p:cNvPr>
            <p:cNvSpPr/>
            <p:nvPr/>
          </p:nvSpPr>
          <p:spPr>
            <a:xfrm>
              <a:off x="7159612" y="5931420"/>
              <a:ext cx="2279650" cy="49053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NullPointerException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52DE27F-7D4D-4483-A628-CE401F715EB7}"/>
                </a:ext>
              </a:extLst>
            </p:cNvPr>
            <p:cNvSpPr/>
            <p:nvPr/>
          </p:nvSpPr>
          <p:spPr>
            <a:xfrm>
              <a:off x="4638673" y="6493626"/>
              <a:ext cx="3122613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IndexOutOfBoundsException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D454797-0593-462A-88E8-BBDE2311FE26}"/>
                </a:ext>
              </a:extLst>
            </p:cNvPr>
            <p:cNvSpPr/>
            <p:nvPr/>
          </p:nvSpPr>
          <p:spPr>
            <a:xfrm>
              <a:off x="2049964" y="6068508"/>
              <a:ext cx="24130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FileNotFoundException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D1D95D2-8829-4A8D-8A61-3A549B5A7BDA}"/>
                </a:ext>
              </a:extLst>
            </p:cNvPr>
            <p:cNvCxnSpPr>
              <a:stCxn id="5" idx="2"/>
              <a:endCxn id="4" idx="0"/>
            </p:cNvCxnSpPr>
            <p:nvPr/>
          </p:nvCxnSpPr>
          <p:spPr>
            <a:xfrm>
              <a:off x="4138612" y="3301206"/>
              <a:ext cx="0" cy="23336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235C0F1-5675-4D18-BD0C-B603D6429DFC}"/>
                </a:ext>
              </a:extLst>
            </p:cNvPr>
            <p:cNvCxnSpPr>
              <a:stCxn id="8" idx="2"/>
              <a:endCxn id="10" idx="0"/>
            </p:cNvCxnSpPr>
            <p:nvPr/>
          </p:nvCxnSpPr>
          <p:spPr>
            <a:xfrm>
              <a:off x="7054056" y="5655468"/>
              <a:ext cx="1245381" cy="27595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1E7BDC6-21B6-4AFA-80C9-BC875F8A8715}"/>
                </a:ext>
              </a:extLst>
            </p:cNvPr>
            <p:cNvCxnSpPr>
              <a:cxnSpLocks/>
              <a:stCxn id="8" idx="2"/>
              <a:endCxn id="11" idx="0"/>
            </p:cNvCxnSpPr>
            <p:nvPr/>
          </p:nvCxnSpPr>
          <p:spPr>
            <a:xfrm flipH="1">
              <a:off x="6199980" y="5655468"/>
              <a:ext cx="854076" cy="838158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3BA6C30-79A3-4D79-B4D7-132DEBA746F6}"/>
                </a:ext>
              </a:extLst>
            </p:cNvPr>
            <p:cNvCxnSpPr>
              <a:stCxn id="9" idx="2"/>
              <a:endCxn id="12" idx="0"/>
            </p:cNvCxnSpPr>
            <p:nvPr/>
          </p:nvCxnSpPr>
          <p:spPr>
            <a:xfrm flipH="1">
              <a:off x="3256464" y="5644528"/>
              <a:ext cx="791834" cy="42398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9802823-1737-4D98-B160-AE3B50D433CC}"/>
                </a:ext>
              </a:extLst>
            </p:cNvPr>
            <p:cNvCxnSpPr>
              <a:stCxn id="9" idx="0"/>
              <a:endCxn id="7" idx="2"/>
            </p:cNvCxnSpPr>
            <p:nvPr/>
          </p:nvCxnSpPr>
          <p:spPr>
            <a:xfrm flipV="1">
              <a:off x="4048298" y="4855368"/>
              <a:ext cx="1296814" cy="30021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5A6370A-DD58-4268-B480-9C781A10946D}"/>
                </a:ext>
              </a:extLst>
            </p:cNvPr>
            <p:cNvCxnSpPr>
              <a:stCxn id="7" idx="2"/>
              <a:endCxn id="8" idx="0"/>
            </p:cNvCxnSpPr>
            <p:nvPr/>
          </p:nvCxnSpPr>
          <p:spPr>
            <a:xfrm>
              <a:off x="5345112" y="4855368"/>
              <a:ext cx="1709737" cy="31115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FA7C0C4-17ED-487D-87A9-ECF967EDC15D}"/>
                </a:ext>
              </a:extLst>
            </p:cNvPr>
            <p:cNvCxnSpPr>
              <a:stCxn id="4" idx="2"/>
              <a:endCxn id="7" idx="0"/>
            </p:cNvCxnSpPr>
            <p:nvPr/>
          </p:nvCxnSpPr>
          <p:spPr>
            <a:xfrm>
              <a:off x="4138612" y="4025106"/>
              <a:ext cx="1206500" cy="34131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E62FB6E-1DAB-43D7-ABC2-41F1902D99E2}"/>
                </a:ext>
              </a:extLst>
            </p:cNvPr>
            <p:cNvCxnSpPr>
              <a:stCxn id="4" idx="2"/>
              <a:endCxn id="6" idx="0"/>
            </p:cNvCxnSpPr>
            <p:nvPr/>
          </p:nvCxnSpPr>
          <p:spPr>
            <a:xfrm flipH="1">
              <a:off x="1981876" y="4025106"/>
              <a:ext cx="2156736" cy="34290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565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How to throw an exception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Syntax: </a:t>
            </a:r>
          </a:p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	</a:t>
            </a:r>
            <a:r>
              <a:rPr lang="en-US" sz="2000" b="1" dirty="0">
                <a:solidFill>
                  <a:srgbClr val="C00000"/>
                </a:solidFill>
              </a:rPr>
              <a:t>throw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i="1" dirty="0" err="1"/>
              <a:t>someThrowableObject</a:t>
            </a:r>
            <a:r>
              <a:rPr lang="en-US" sz="2000" dirty="0"/>
              <a:t>;</a:t>
            </a:r>
          </a:p>
          <a:p>
            <a:pPr>
              <a:defRPr/>
            </a:pPr>
            <a:r>
              <a:rPr lang="en-US" sz="2000" dirty="0"/>
              <a:t>Remember: </a:t>
            </a:r>
            <a:r>
              <a:rPr lang="en-US" sz="2000" i="1" dirty="0" err="1"/>
              <a:t>someThrowableObject</a:t>
            </a:r>
            <a:r>
              <a:rPr lang="en-US" sz="2000" i="1" dirty="0"/>
              <a:t> must be crated using a corresponding constructor.</a:t>
            </a:r>
          </a:p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	</a:t>
            </a:r>
            <a:r>
              <a:rPr lang="en-US" sz="2000" b="1" dirty="0">
                <a:solidFill>
                  <a:srgbClr val="C00000"/>
                </a:solidFill>
              </a:rPr>
              <a:t>throw new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/>
              <a:t>IllegalArgumentException</a:t>
            </a:r>
            <a:r>
              <a:rPr lang="en-US" sz="2000" dirty="0"/>
              <a:t>(“radius &lt; 0”);</a:t>
            </a:r>
          </a:p>
          <a:p>
            <a:pPr>
              <a:defRPr/>
            </a:pPr>
            <a:r>
              <a:rPr lang="en-US" sz="2000" dirty="0"/>
              <a:t>or</a:t>
            </a:r>
          </a:p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	</a:t>
            </a:r>
            <a:r>
              <a:rPr lang="en-US" sz="2000" dirty="0" err="1"/>
              <a:t>PizzaException</a:t>
            </a:r>
            <a:r>
              <a:rPr lang="en-US" sz="2000" dirty="0"/>
              <a:t> ex = </a:t>
            </a:r>
            <a:r>
              <a:rPr lang="en-US" sz="2000" b="1" dirty="0">
                <a:solidFill>
                  <a:srgbClr val="C00000"/>
                </a:solidFill>
              </a:rPr>
              <a:t>new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/>
              <a:t>PizzaException</a:t>
            </a:r>
            <a:r>
              <a:rPr lang="en-US" sz="2000" dirty="0"/>
              <a:t>(“Pizza with pineapples”)</a:t>
            </a:r>
            <a:endParaRPr lang="en-US" sz="2000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	</a:t>
            </a:r>
            <a:r>
              <a:rPr lang="en-US" sz="2000" b="1" dirty="0">
                <a:solidFill>
                  <a:srgbClr val="C00000"/>
                </a:solidFill>
              </a:rPr>
              <a:t>throw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/>
              <a:t>ex;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55676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Catch or Specify Requirement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After a method throws an exception, the calling methods can either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catch and handle the exception, or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re-throw the exception – declared in the method</a:t>
            </a:r>
          </a:p>
          <a:p>
            <a:pPr>
              <a:defRPr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/>
              <a:t>finally </a:t>
            </a:r>
            <a:r>
              <a:rPr lang="en-US" sz="2000" dirty="0"/>
              <a:t>{} block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[See Circle.java ]</a:t>
            </a:r>
          </a:p>
        </p:txBody>
      </p:sp>
    </p:spTree>
    <p:extLst>
      <p:ext uri="{BB962C8B-B14F-4D97-AF65-F5344CB8AC3E}">
        <p14:creationId xmlns:p14="http://schemas.microsoft.com/office/powerpoint/2010/main" val="324850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Coding </a:t>
            </a:r>
            <a:r>
              <a:rPr lang="en-US" altLang="he-IL" sz="6000" dirty="0"/>
              <a:t>style</a:t>
            </a: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 conventions</a:t>
            </a:r>
          </a:p>
        </p:txBody>
      </p:sp>
    </p:spTree>
    <p:extLst>
      <p:ext uri="{BB962C8B-B14F-4D97-AF65-F5344CB8AC3E}">
        <p14:creationId xmlns:p14="http://schemas.microsoft.com/office/powerpoint/2010/main" val="223318710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Coding style conventions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Class names should use the </a:t>
            </a:r>
            <a:r>
              <a:rPr lang="en-US" altLang="he-IL" sz="2000" dirty="0" err="1"/>
              <a:t>UpperCamelCase</a:t>
            </a:r>
            <a:r>
              <a:rPr lang="en-US" altLang="he-IL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Array, Car, LinkedList, </a:t>
            </a:r>
            <a:r>
              <a:rPr lang="en-US" altLang="he-IL" sz="2000" dirty="0" err="1"/>
              <a:t>UndergraduateStudent</a:t>
            </a:r>
            <a:endParaRPr lang="en-US" altLang="he-IL" sz="2000" dirty="0"/>
          </a:p>
          <a:p>
            <a:r>
              <a:rPr lang="en-US" altLang="he-IL" sz="2000" dirty="0"/>
              <a:t>Methods and variable names should the </a:t>
            </a:r>
            <a:r>
              <a:rPr lang="en-US" altLang="he-IL" sz="2000" dirty="0" err="1"/>
              <a:t>lowerCamelCase</a:t>
            </a:r>
            <a:r>
              <a:rPr lang="en-US" altLang="he-IL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listOfGrades</a:t>
            </a:r>
            <a:r>
              <a:rPr lang="en-US" altLang="he-IL" sz="2000" dirty="0"/>
              <a:t>; </a:t>
            </a:r>
            <a:r>
              <a:rPr lang="en-US" altLang="he-IL" sz="2000" dirty="0" err="1"/>
              <a:t>firstName</a:t>
            </a:r>
            <a:r>
              <a:rPr lang="en-US" altLang="he-IL" sz="2000" dirty="0"/>
              <a:t>;  sort(); </a:t>
            </a:r>
            <a:r>
              <a:rPr lang="en-US" altLang="he-IL" sz="2000" dirty="0" err="1"/>
              <a:t>printAllStudents</a:t>
            </a:r>
            <a:r>
              <a:rPr lang="en-US" altLang="he-IL" sz="2000" dirty="0"/>
              <a:t>(); </a:t>
            </a:r>
            <a:r>
              <a:rPr lang="en-US" altLang="he-IL" sz="2000" dirty="0" err="1"/>
              <a:t>toString</a:t>
            </a:r>
            <a:r>
              <a:rPr lang="en-US" altLang="he-IL" sz="2000" dirty="0"/>
              <a:t>()</a:t>
            </a:r>
          </a:p>
          <a:p>
            <a:r>
              <a:rPr lang="en-US" altLang="he-IL" sz="2000" dirty="0"/>
              <a:t>Constant names are written using all uppercase letters with underscores to separate the words: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MAX_SIZE; NUMBER_OF_ELEMENTS; </a:t>
            </a:r>
          </a:p>
          <a:p>
            <a:r>
              <a:rPr lang="en-US" altLang="he-IL" sz="2000" dirty="0"/>
              <a:t>Indentations, brackets – please make it readable</a:t>
            </a:r>
          </a:p>
          <a:p>
            <a:r>
              <a:rPr lang="en-US" altLang="he-IL" sz="2000" dirty="0"/>
              <a:t>All names must descriptive: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b="1" dirty="0">
                <a:solidFill>
                  <a:schemeClr val="accent6">
                    <a:lumMod val="75000"/>
                  </a:schemeClr>
                </a:solidFill>
              </a:rPr>
              <a:t>Good</a:t>
            </a:r>
            <a:r>
              <a:rPr lang="en-US" altLang="he-IL" sz="2000" dirty="0"/>
              <a:t> 	- 	</a:t>
            </a:r>
            <a:r>
              <a:rPr lang="en-US" altLang="he-IL" sz="2000" dirty="0" err="1"/>
              <a:t>firstName</a:t>
            </a:r>
            <a:r>
              <a:rPr lang="en-US" altLang="he-IL" sz="2000" dirty="0"/>
              <a:t>, </a:t>
            </a:r>
            <a:r>
              <a:rPr lang="en-US" altLang="he-IL" sz="2000" dirty="0" err="1"/>
              <a:t>listOfMembers</a:t>
            </a:r>
            <a:r>
              <a:rPr lang="en-US" altLang="he-IL" sz="2000" dirty="0"/>
              <a:t>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b="1" dirty="0">
                <a:solidFill>
                  <a:srgbClr val="FF0000"/>
                </a:solidFill>
              </a:rPr>
              <a:t>Bad</a:t>
            </a:r>
            <a:r>
              <a:rPr lang="en-US" altLang="he-IL" sz="2000" dirty="0"/>
              <a:t> 		-	</a:t>
            </a:r>
            <a:r>
              <a:rPr lang="en-US" altLang="he-IL" sz="2000" dirty="0" err="1"/>
              <a:t>fnm</a:t>
            </a:r>
            <a:r>
              <a:rPr lang="en-US" altLang="he-IL" sz="2000" dirty="0"/>
              <a:t>, </a:t>
            </a:r>
            <a:r>
              <a:rPr lang="en-US" altLang="he-IL" sz="2000" dirty="0" err="1"/>
              <a:t>xstr</a:t>
            </a:r>
            <a:r>
              <a:rPr lang="en-US" altLang="he-IL" sz="2000" dirty="0"/>
              <a:t>, </a:t>
            </a:r>
            <a:r>
              <a:rPr lang="en-US" altLang="he-IL" sz="2000" dirty="0" err="1"/>
              <a:t>lst</a:t>
            </a:r>
            <a:br>
              <a:rPr lang="en-US" altLang="he-IL" sz="2000" dirty="0"/>
            </a:b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177342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Design Patterns</a:t>
            </a:r>
          </a:p>
        </p:txBody>
      </p:sp>
    </p:spTree>
    <p:extLst>
      <p:ext uri="{BB962C8B-B14F-4D97-AF65-F5344CB8AC3E}">
        <p14:creationId xmlns:p14="http://schemas.microsoft.com/office/powerpoint/2010/main" val="139366834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Design patterns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A design patterns is a general, reusable solution to a commonly occurring problem within a given context in software design.</a:t>
            </a:r>
          </a:p>
          <a:p>
            <a:r>
              <a:rPr lang="en-US" altLang="he-IL" sz="2000" dirty="0"/>
              <a:t>It is a description or template for how to solve a problem that can be used in many different situations.</a:t>
            </a:r>
          </a:p>
          <a:p>
            <a:r>
              <a:rPr lang="en-US" altLang="he-IL" sz="2000" dirty="0"/>
              <a:t>Design patterns are formalized best practices that programmers use to solve common problems when designing an application or system.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39036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Comparing Objects:</a:t>
            </a: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Comparable interface</a:t>
            </a:r>
          </a:p>
        </p:txBody>
      </p:sp>
    </p:spTree>
    <p:extLst>
      <p:ext uri="{BB962C8B-B14F-4D97-AF65-F5344CB8AC3E}">
        <p14:creationId xmlns:p14="http://schemas.microsoft.com/office/powerpoint/2010/main" val="231524827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Singleton</a:t>
            </a:r>
          </a:p>
        </p:txBody>
      </p:sp>
    </p:spTree>
    <p:extLst>
      <p:ext uri="{BB962C8B-B14F-4D97-AF65-F5344CB8AC3E}">
        <p14:creationId xmlns:p14="http://schemas.microsoft.com/office/powerpoint/2010/main" val="220840028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Singleton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Suppose we want to write a class that allows to have only 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one 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object of this class.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If we want an instance of this class, we should get the 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same 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object as everyone else.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For example, we want an object representing a database that will be shared by all users of our application.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How would we implement this?</a:t>
            </a:r>
          </a:p>
        </p:txBody>
      </p:sp>
    </p:spTree>
    <p:extLst>
      <p:ext uri="{BB962C8B-B14F-4D97-AF65-F5344CB8AC3E}">
        <p14:creationId xmlns:p14="http://schemas.microsoft.com/office/powerpoint/2010/main" val="403737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Singleton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Singleton pattern restricts the instantiation of a class to only 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one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object.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This is useful when exactly one object is needed to coordinate actions across the system. </a:t>
            </a:r>
          </a:p>
          <a:p>
            <a:pPr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Ingredients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class</a:t>
            </a:r>
            <a:r>
              <a:rPr lang="en-US" altLang="he-IL" sz="2000" b="1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Singleton {</a:t>
            </a:r>
          </a:p>
          <a:p>
            <a:pPr>
              <a:spcAft>
                <a:spcPts val="0"/>
              </a:spcAft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static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Singleton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getInstance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{} // returns the unique instance</a:t>
            </a:r>
          </a:p>
          <a:p>
            <a:pPr>
              <a:spcAft>
                <a:spcPts val="0"/>
              </a:spcAft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sz="2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private</a:t>
            </a:r>
            <a:r>
              <a:rPr lang="en-US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Singleton() {…} //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private constructor!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endParaRPr lang="en-US" altLang="he-IL" sz="2000" i="1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sz="2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private static 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Singleton instance; 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// the unique instance</a:t>
            </a:r>
          </a:p>
          <a:p>
            <a:pPr>
              <a:spcAft>
                <a:spcPts val="0"/>
              </a:spcAft>
              <a:defRPr/>
            </a:pP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…more data fields, e.g., DB connection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}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[see Singleton.java]</a:t>
            </a:r>
          </a:p>
        </p:txBody>
      </p:sp>
    </p:spTree>
    <p:extLst>
      <p:ext uri="{BB962C8B-B14F-4D97-AF65-F5344CB8AC3E}">
        <p14:creationId xmlns:p14="http://schemas.microsoft.com/office/powerpoint/2010/main" val="15398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Comparing objects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+mn-cs"/>
              </a:rPr>
              <a:t>We are familiar with algorithms for sorting an array of integers.</a:t>
            </a: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But we may want to sort arrays of other classes.</a:t>
            </a:r>
          </a:p>
          <a:p>
            <a:r>
              <a:rPr lang="en-US" altLang="he-IL" sz="2000" u="sng" dirty="0">
                <a:ea typeface="Arial Unicode MS" pitchFamily="34" charset="-128"/>
                <a:cs typeface="+mn-cs"/>
              </a:rPr>
              <a:t>Example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: we want to sort an array of used cars according to their price.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To be able to do it we need a way to compare two objects of type Car.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For this we use: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The method .</a:t>
            </a:r>
            <a:r>
              <a:rPr lang="en-US" altLang="he-IL" sz="2000" dirty="0" err="1">
                <a:ea typeface="Arial Unicode MS" pitchFamily="34" charset="-128"/>
                <a:cs typeface="+mn-cs"/>
              </a:rPr>
              <a:t>compareTo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() from the Comparable interface</a:t>
            </a:r>
          </a:p>
        </p:txBody>
      </p:sp>
    </p:spTree>
    <p:extLst>
      <p:ext uri="{BB962C8B-B14F-4D97-AF65-F5344CB8AC3E}">
        <p14:creationId xmlns:p14="http://schemas.microsoft.com/office/powerpoint/2010/main" val="613735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.</a:t>
            </a:r>
            <a:r>
              <a:rPr lang="en-US" altLang="he-IL" dirty="0" err="1"/>
              <a:t>compareTo</a:t>
            </a:r>
            <a:r>
              <a:rPr lang="en-US" altLang="he-IL" dirty="0"/>
              <a:t>()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+mn-cs"/>
              </a:rPr>
              <a:t>To be able to sort/search an array of objects it we need a way to compare two objects.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We do it by implementing the </a:t>
            </a:r>
            <a:r>
              <a:rPr lang="en-US" altLang="he-IL" sz="2000" b="1" dirty="0">
                <a:ea typeface="Arial Unicode MS" pitchFamily="34" charset="-128"/>
                <a:cs typeface="+mn-cs"/>
              </a:rPr>
              <a:t>Comparable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+mn-cs"/>
              </a:rPr>
              <a:t>interface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.</a:t>
            </a: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For example, if we want to be able to use </a:t>
            </a:r>
            <a:r>
              <a:rPr lang="en-US" altLang="he-IL" sz="2000" dirty="0" err="1">
                <a:ea typeface="Arial Unicode MS" pitchFamily="34" charset="-128"/>
                <a:cs typeface="+mn-cs"/>
              </a:rPr>
              <a:t>Arrays.sort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(…) or </a:t>
            </a:r>
            <a:r>
              <a:rPr lang="en-US" altLang="he-IL" sz="2000" dirty="0" err="1">
                <a:ea typeface="Arial Unicode MS" pitchFamily="34" charset="-128"/>
                <a:cs typeface="+mn-cs"/>
              </a:rPr>
              <a:t>Collections.sort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(...), the class must implement the Comparable interface.</a:t>
            </a: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147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Implementing Comparable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</a:rPr>
              <a:t>public class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/>
              <a:t>MyClass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C00000"/>
                </a:solidFill>
              </a:rPr>
              <a:t>implements</a:t>
            </a:r>
            <a:r>
              <a:rPr lang="en-US" sz="2000" dirty="0"/>
              <a:t> Comparable&lt;Student&gt;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Comparable&lt;T&gt; interface has only one method: </a:t>
            </a:r>
            <a:r>
              <a:rPr lang="en-US" sz="2000" b="1" i="1" dirty="0">
                <a:solidFill>
                  <a:srgbClr val="C00000"/>
                </a:solidFill>
              </a:rPr>
              <a:t>int </a:t>
            </a:r>
            <a:r>
              <a:rPr lang="en-US" sz="2000" i="1" dirty="0" err="1"/>
              <a:t>compareTo</a:t>
            </a:r>
            <a:r>
              <a:rPr lang="en-US" sz="2000" i="1" dirty="0"/>
              <a:t>(T </a:t>
            </a:r>
            <a:r>
              <a:rPr lang="en-US" sz="2000" i="1" dirty="0" err="1"/>
              <a:t>otherObj</a:t>
            </a:r>
            <a:r>
              <a:rPr lang="en-US" sz="2000" i="1" dirty="0"/>
              <a:t>)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The only requirement of this interface is that </a:t>
            </a:r>
            <a:r>
              <a:rPr lang="en-US" sz="2000" dirty="0" err="1"/>
              <a:t>MyClass</a:t>
            </a:r>
            <a:r>
              <a:rPr lang="en-US" sz="2000" dirty="0"/>
              <a:t> implements </a:t>
            </a:r>
            <a:r>
              <a:rPr lang="en-US" sz="2000" i="1" dirty="0" err="1"/>
              <a:t>compareTo</a:t>
            </a:r>
            <a:r>
              <a:rPr lang="en-US" sz="2000" i="1" dirty="0"/>
              <a:t>(T </a:t>
            </a:r>
            <a:r>
              <a:rPr lang="en-US" sz="2000" i="1" dirty="0" err="1"/>
              <a:t>otherObj</a:t>
            </a:r>
            <a:r>
              <a:rPr lang="en-US" sz="2000" i="1" dirty="0"/>
              <a:t>)</a:t>
            </a:r>
            <a:r>
              <a:rPr lang="en-US" sz="2000" dirty="0"/>
              <a:t>. </a:t>
            </a:r>
          </a:p>
          <a:p>
            <a:pPr>
              <a:defRPr/>
            </a:pPr>
            <a:r>
              <a:rPr lang="en-US" sz="2000" dirty="0"/>
              <a:t>The method </a:t>
            </a:r>
            <a:r>
              <a:rPr lang="en-US" sz="2000" b="1" i="1" dirty="0">
                <a:solidFill>
                  <a:srgbClr val="C00000"/>
                </a:solidFill>
              </a:rPr>
              <a:t>public int </a:t>
            </a:r>
            <a:r>
              <a:rPr lang="en-US" sz="2000" i="1" dirty="0" err="1"/>
              <a:t>compareTo</a:t>
            </a:r>
            <a:r>
              <a:rPr lang="en-US" sz="2000" i="1" dirty="0"/>
              <a:t>(T </a:t>
            </a:r>
            <a:r>
              <a:rPr lang="en-US" sz="2000" i="1" dirty="0" err="1"/>
              <a:t>otherObj</a:t>
            </a:r>
            <a:r>
              <a:rPr lang="en-US" sz="2000" i="1" dirty="0"/>
              <a:t>) </a:t>
            </a:r>
            <a:r>
              <a:rPr lang="en-US" sz="2000" dirty="0"/>
              <a:t> returns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sz="2000" dirty="0"/>
              <a:t>a negative integer if this object is less than other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sz="2000" dirty="0"/>
              <a:t>a positive integer if this object is greater than other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sz="2000" dirty="0"/>
              <a:t>returns zero if the two objects are equal</a:t>
            </a:r>
          </a:p>
          <a:p>
            <a:pPr>
              <a:defRPr/>
            </a:pPr>
            <a:r>
              <a:rPr lang="en-US" sz="2000" dirty="0"/>
              <a:t>Typically, obj1.compare(obj2) == 0 if and only is obj1.equals(obj2)</a:t>
            </a:r>
          </a:p>
        </p:txBody>
      </p:sp>
    </p:spTree>
    <p:extLst>
      <p:ext uri="{BB962C8B-B14F-4D97-AF65-F5344CB8AC3E}">
        <p14:creationId xmlns:p14="http://schemas.microsoft.com/office/powerpoint/2010/main" val="207211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2081</TotalTime>
  <Words>3416</Words>
  <Application>Microsoft Office PowerPoint</Application>
  <PresentationFormat>Custom</PresentationFormat>
  <Paragraphs>491</Paragraphs>
  <Slides>63</Slides>
  <Notes>63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63</vt:i4>
      </vt:variant>
    </vt:vector>
  </HeadingPairs>
  <TitlesOfParts>
    <vt:vector size="70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PowerPoint Presentation</vt:lpstr>
      <vt:lpstr>PowerPoint Presentation</vt:lpstr>
      <vt:lpstr>Interfaces</vt:lpstr>
      <vt:lpstr>Abstract Classes</vt:lpstr>
      <vt:lpstr>Interfaces vs Abstract classes</vt:lpstr>
      <vt:lpstr>PowerPoint Presentation</vt:lpstr>
      <vt:lpstr>Comparing objects</vt:lpstr>
      <vt:lpstr>.compareTo()</vt:lpstr>
      <vt:lpstr>Implementing Comparable</vt:lpstr>
      <vt:lpstr>Implementing Comparable</vt:lpstr>
      <vt:lpstr>Searching and sorting</vt:lpstr>
      <vt:lpstr>Object Oriented Design</vt:lpstr>
      <vt:lpstr>More on Object Oriented Design</vt:lpstr>
      <vt:lpstr>PowerPoint Presentation</vt:lpstr>
      <vt:lpstr>Primite datatypes are passed by value</vt:lpstr>
      <vt:lpstr>Objects are passed by reference</vt:lpstr>
      <vt:lpstr>Passing Argument by Reference</vt:lpstr>
      <vt:lpstr>Passing Argument by Reference</vt:lpstr>
      <vt:lpstr>Stack memory vs Heap memory</vt:lpstr>
      <vt:lpstr>Stack memory vs Heap memory</vt:lpstr>
      <vt:lpstr>PowerPoint Presentation</vt:lpstr>
      <vt:lpstr>Arrays are always on the heap</vt:lpstr>
      <vt:lpstr>PowerPoint Presentation</vt:lpstr>
      <vt:lpstr>Iterators in Java </vt:lpstr>
      <vt:lpstr>PowerPoint Presentation</vt:lpstr>
      <vt:lpstr>Static variables</vt:lpstr>
      <vt:lpstr>Static variables</vt:lpstr>
      <vt:lpstr>PowerPoint Presentation</vt:lpstr>
      <vt:lpstr>getClass() vs instanceof</vt:lpstr>
      <vt:lpstr>PowerPoint Presentation</vt:lpstr>
      <vt:lpstr>Generics</vt:lpstr>
      <vt:lpstr>PowerPoint Presentation</vt:lpstr>
      <vt:lpstr>Checking if objects are equal</vt:lpstr>
      <vt:lpstr>.equals()</vt:lpstr>
      <vt:lpstr>.equals() vs == operator</vt:lpstr>
      <vt:lpstr>.equals() vs == for Strings</vt:lpstr>
      <vt:lpstr>.clone()</vt:lpstr>
      <vt:lpstr>PowerPoint Presentation</vt:lpstr>
      <vt:lpstr>Reading from a file</vt:lpstr>
      <vt:lpstr>Writing to a file</vt:lpstr>
      <vt:lpstr>PowerPoint Presentation</vt:lpstr>
      <vt:lpstr>Java from command line</vt:lpstr>
      <vt:lpstr>Using command line arguments</vt:lpstr>
      <vt:lpstr>PowerPoint Presentation</vt:lpstr>
      <vt:lpstr>Exceptions</vt:lpstr>
      <vt:lpstr>Exceptions</vt:lpstr>
      <vt:lpstr>Exceptions</vt:lpstr>
      <vt:lpstr>The class Throwable</vt:lpstr>
      <vt:lpstr>The class Throwable</vt:lpstr>
      <vt:lpstr>Three kinds of exceptions</vt:lpstr>
      <vt:lpstr>Three kinds of exceptions</vt:lpstr>
      <vt:lpstr>Three kinds of exceptions</vt:lpstr>
      <vt:lpstr>Exceptions</vt:lpstr>
      <vt:lpstr>How to throw an exception</vt:lpstr>
      <vt:lpstr>Catch or Specify Requirement</vt:lpstr>
      <vt:lpstr>PowerPoint Presentation</vt:lpstr>
      <vt:lpstr>Coding style conventions</vt:lpstr>
      <vt:lpstr>PowerPoint Presentation</vt:lpstr>
      <vt:lpstr>Design patterns</vt:lpstr>
      <vt:lpstr>PowerPoint Presentation</vt:lpstr>
      <vt:lpstr>Singleton</vt:lpstr>
      <vt:lpstr>Singleton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545</cp:revision>
  <dcterms:created xsi:type="dcterms:W3CDTF">2017-07-19T12:15:02Z</dcterms:created>
  <dcterms:modified xsi:type="dcterms:W3CDTF">2023-01-08T22:45:18Z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