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3"/>
  </p:notesMasterIdLst>
  <p:handoutMasterIdLst>
    <p:handoutMasterId r:id="rId44"/>
  </p:handoutMasterIdLst>
  <p:sldIdLst>
    <p:sldId id="256" r:id="rId3"/>
    <p:sldId id="586" r:id="rId4"/>
    <p:sldId id="560" r:id="rId5"/>
    <p:sldId id="561" r:id="rId6"/>
    <p:sldId id="562" r:id="rId7"/>
    <p:sldId id="565" r:id="rId8"/>
    <p:sldId id="566" r:id="rId9"/>
    <p:sldId id="564" r:id="rId10"/>
    <p:sldId id="568" r:id="rId11"/>
    <p:sldId id="569" r:id="rId12"/>
    <p:sldId id="570" r:id="rId13"/>
    <p:sldId id="571" r:id="rId14"/>
    <p:sldId id="572" r:id="rId15"/>
    <p:sldId id="583" r:id="rId16"/>
    <p:sldId id="579" r:id="rId17"/>
    <p:sldId id="581" r:id="rId18"/>
    <p:sldId id="585" r:id="rId19"/>
    <p:sldId id="573" r:id="rId20"/>
    <p:sldId id="576" r:id="rId21"/>
    <p:sldId id="575" r:id="rId22"/>
    <p:sldId id="577" r:id="rId23"/>
    <p:sldId id="582" r:id="rId24"/>
    <p:sldId id="587" r:id="rId25"/>
    <p:sldId id="588" r:id="rId26"/>
    <p:sldId id="589" r:id="rId27"/>
    <p:sldId id="590" r:id="rId28"/>
    <p:sldId id="591" r:id="rId29"/>
    <p:sldId id="567" r:id="rId30"/>
    <p:sldId id="592" r:id="rId31"/>
    <p:sldId id="593" r:id="rId32"/>
    <p:sldId id="594" r:id="rId33"/>
    <p:sldId id="595" r:id="rId34"/>
    <p:sldId id="601" r:id="rId35"/>
    <p:sldId id="596" r:id="rId36"/>
    <p:sldId id="597" r:id="rId37"/>
    <p:sldId id="574" r:id="rId38"/>
    <p:sldId id="598" r:id="rId39"/>
    <p:sldId id="599" r:id="rId40"/>
    <p:sldId id="600" r:id="rId41"/>
    <p:sldId id="334" r:id="rId4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F42D41-B360-476F-893F-689E1ADF1BB5}" v="145" dt="2023-01-27T20:13:15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  <pc:spChg chg="mod">
          <ac:chgData name="Igor Shinkar" userId="db6eb1b41a9778dd" providerId="LiveId" clId="{97F42D41-B360-476F-893F-689E1ADF1BB5}" dt="2023-01-24T20:16:19.01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  <pc:cxnChg chg="add del mod">
          <ac:chgData name="Igor Shinkar" userId="db6eb1b41a9778dd" providerId="LiveId" clId="{97F42D41-B360-476F-893F-689E1ADF1BB5}" dt="2023-01-25T20:45:31.968" v="142" actId="478"/>
          <ac:cxnSpMkLst>
            <pc:docMk/>
            <pc:sldMk cId="1710853579" sldId="561"/>
            <ac:cxnSpMk id="10" creationId="{17A0489F-3128-4079-9FAC-A441F6B148DD}"/>
          </ac:cxnSpMkLst>
        </pc:cxnChg>
        <pc:cxnChg chg="add mod">
          <ac:chgData name="Igor Shinkar" userId="db6eb1b41a9778dd" providerId="LiveId" clId="{97F42D41-B360-476F-893F-689E1ADF1BB5}" dt="2023-01-25T20:45:32.167" v="143" actId="1076"/>
          <ac:cxnSpMkLst>
            <pc:docMk/>
            <pc:sldMk cId="1710853579" sldId="561"/>
            <ac:cxnSpMk id="21" creationId="{BFF47920-3ED8-C7A4-65DA-B3F3698C4825}"/>
          </ac:cxnSpMkLst>
        </pc:cxn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  <pc:spChg chg="mod">
          <ac:chgData name="Igor Shinkar" userId="db6eb1b41a9778dd" providerId="LiveId" clId="{97F42D41-B360-476F-893F-689E1ADF1BB5}" dt="2023-01-24T20:16:26.014" v="14" actId="20577"/>
          <ac:spMkLst>
            <pc:docMk/>
            <pc:sldMk cId="3566282011" sldId="567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  <pc:spChg chg="mod">
          <ac:chgData name="Igor Shinkar" userId="db6eb1b41a9778dd" providerId="LiveId" clId="{97F42D41-B360-476F-893F-689E1ADF1BB5}" dt="2023-01-25T19:54:01.914" v="137" actId="20577"/>
          <ac:spMkLst>
            <pc:docMk/>
            <pc:sldMk cId="1879977593" sldId="569"/>
            <ac:spMk id="3" creationId="{00000000-0000-0000-0000-000000000000}"/>
          </ac:spMkLst>
        </pc:spChg>
        <pc:spChg chg="mod">
          <ac:chgData name="Igor Shinkar" userId="db6eb1b41a9778dd" providerId="LiveId" clId="{97F42D41-B360-476F-893F-689E1ADF1BB5}" dt="2023-01-25T19:51:53.919" v="128" actId="6549"/>
          <ac:spMkLst>
            <pc:docMk/>
            <pc:sldMk cId="1879977593" sldId="569"/>
            <ac:spMk id="25" creationId="{C48FAC6D-5FFC-4AFD-A7C3-4764C56C2C9E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  <pc:spChg chg="mod">
          <ac:chgData name="Igor Shinkar" userId="db6eb1b41a9778dd" providerId="LiveId" clId="{97F42D41-B360-476F-893F-689E1ADF1BB5}" dt="2023-01-25T20:45:58.999" v="145" actId="20577"/>
          <ac:spMkLst>
            <pc:docMk/>
            <pc:sldMk cId="3202144536" sldId="571"/>
            <ac:spMk id="25" creationId="{C48FAC6D-5FFC-4AFD-A7C3-4764C56C2C9E}"/>
          </ac:spMkLst>
        </pc:spChg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  <pc:spChg chg="mod">
          <ac:chgData name="Igor Shinkar" userId="db6eb1b41a9778dd" providerId="LiveId" clId="{97F42D41-B360-476F-893F-689E1ADF1BB5}" dt="2023-01-25T20:01:01.284" v="138" actId="20577"/>
          <ac:spMkLst>
            <pc:docMk/>
            <pc:sldMk cId="2014384322" sldId="572"/>
            <ac:spMk id="3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  <pc:spChg chg="mod">
          <ac:chgData name="Igor Shinkar" userId="db6eb1b41a9778dd" providerId="LiveId" clId="{97F42D41-B360-476F-893F-689E1ADF1BB5}" dt="2023-01-27T19:48:54.309" v="279" actId="6549"/>
          <ac:spMkLst>
            <pc:docMk/>
            <pc:sldMk cId="1551843150" sldId="574"/>
            <ac:spMk id="4" creationId="{02CB99D6-B35E-495B-BFE8-B0C4B3028415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  <pc:spChg chg="mod">
          <ac:chgData name="Igor Shinkar" userId="db6eb1b41a9778dd" providerId="LiveId" clId="{97F42D41-B360-476F-893F-689E1ADF1BB5}" dt="2023-01-27T18:48:28.689" v="205" actId="20577"/>
          <ac:spMkLst>
            <pc:docMk/>
            <pc:sldMk cId="2316357560" sldId="583"/>
            <ac:spMk id="3" creationId="{00000000-0000-0000-0000-000000000000}"/>
          </ac:spMkLst>
        </pc:spChg>
        <pc:graphicFrameChg chg="mod modGraphic">
          <ac:chgData name="Igor Shinkar" userId="db6eb1b41a9778dd" providerId="LiveId" clId="{97F42D41-B360-476F-893F-689E1ADF1BB5}" dt="2023-01-27T18:49:20.498" v="236" actId="20577"/>
          <ac:graphicFrameMkLst>
            <pc:docMk/>
            <pc:sldMk cId="2316357560" sldId="583"/>
            <ac:graphicFrameMk id="4" creationId="{3FA40108-C3AD-4806-92B8-451E98B914FB}"/>
          </ac:graphicFrameMkLst>
        </pc:graphicFrame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  <pc:spChg chg="mod">
          <ac:chgData name="Igor Shinkar" userId="db6eb1b41a9778dd" providerId="LiveId" clId="{97F42D41-B360-476F-893F-689E1ADF1BB5}" dt="2023-01-25T19:31:32.997" v="126" actId="20577"/>
          <ac:spMkLst>
            <pc:docMk/>
            <pc:sldMk cId="2769109538" sldId="586"/>
            <ac:spMk id="2" creationId="{00000000-0000-0000-0000-000000000000}"/>
          </ac:spMkLst>
        </pc:spChg>
        <pc:spChg chg="mod">
          <ac:chgData name="Igor Shinkar" userId="db6eb1b41a9778dd" providerId="LiveId" clId="{97F42D41-B360-476F-893F-689E1ADF1BB5}" dt="2023-01-24T20:17:10.673" v="79" actId="20577"/>
          <ac:spMkLst>
            <pc:docMk/>
            <pc:sldMk cId="2769109538" sldId="586"/>
            <ac:spMk id="3" creationId="{00000000-0000-0000-0000-000000000000}"/>
          </ac:spMkLst>
        </pc:s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4" creationId="{078D16FF-C797-4713-A6FE-B2544EF2CDE6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7" creationId="{37DE0CDE-CA22-45F9-A827-A82259FB857C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1" creationId="{AF03569F-C5D0-4D3C-A9CD-4B95105B1A2D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5" creationId="{EBF979CD-8674-4606-86A0-8933CA28766E}"/>
          </ac:grpSpMkLst>
        </pc:grp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6" creationId="{CF517BA3-4567-4C25-804D-7FB67D45945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9" creationId="{B806AEA1-697A-4CCA-9663-B8CBF6919893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0" creationId="{17A0489F-3128-4079-9FAC-A441F6B148D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3" creationId="{B6BC4553-7AA8-406C-8BBA-F3BDCD7D6C55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4" creationId="{7E0E07D7-B1B9-4222-A431-D22FC91E9413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7" creationId="{86E81F2D-8B36-4B1B-9476-C0EE71FD1E6C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8" creationId="{D1E46846-2DE0-4249-A9B1-08BA3FC080EE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9" creationId="{C22399F7-4AE6-46D2-8A01-55AE3A5F628D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20" creationId="{F81C1B78-13D9-429B-8BB3-3241379B8D23}"/>
          </ac:cxnSpMkLst>
        </pc:cxnChg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  <pc:spChg chg="mod">
          <ac:chgData name="Igor Shinkar" userId="db6eb1b41a9778dd" providerId="LiveId" clId="{97F42D41-B360-476F-893F-689E1ADF1BB5}" dt="2023-01-24T20:20:10.221" v="91" actId="20577"/>
          <ac:spMkLst>
            <pc:docMk/>
            <pc:sldMk cId="3849270130" sldId="591"/>
            <ac:spMk id="3" creationId="{00000000-0000-0000-0000-000000000000}"/>
          </ac:spMkLst>
        </pc:spChg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  <pc:spChg chg="mod">
          <ac:chgData name="Igor Shinkar" userId="db6eb1b41a9778dd" providerId="LiveId" clId="{97F42D41-B360-476F-893F-689E1ADF1BB5}" dt="2023-01-27T19:36:17.983" v="238" actId="20577"/>
          <ac:spMkLst>
            <pc:docMk/>
            <pc:sldMk cId="4231735009" sldId="592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  <pc:spChg chg="mod">
          <ac:chgData name="Igor Shinkar" userId="db6eb1b41a9778dd" providerId="LiveId" clId="{97F42D41-B360-476F-893F-689E1ADF1BB5}" dt="2023-01-27T19:39:49.466" v="262" actId="6549"/>
          <ac:spMkLst>
            <pc:docMk/>
            <pc:sldMk cId="2765398174" sldId="593"/>
            <ac:spMk id="3" creationId="{00000000-0000-0000-0000-000000000000}"/>
          </ac:spMkLst>
        </pc:spChg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  <pc:spChg chg="mod">
          <ac:chgData name="Igor Shinkar" userId="db6eb1b41a9778dd" providerId="LiveId" clId="{97F42D41-B360-476F-893F-689E1ADF1BB5}" dt="2023-01-27T19:45:13.288" v="273" actId="20577"/>
          <ac:spMkLst>
            <pc:docMk/>
            <pc:sldMk cId="2535000178" sldId="595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  <pc:spChg chg="mod">
          <ac:chgData name="Igor Shinkar" userId="db6eb1b41a9778dd" providerId="LiveId" clId="{97F42D41-B360-476F-893F-689E1ADF1BB5}" dt="2023-01-27T19:56:05.432" v="292" actId="20577"/>
          <ac:spMkLst>
            <pc:docMk/>
            <pc:sldMk cId="967022420" sldId="598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  <pc:spChg chg="mod">
          <ac:chgData name="Igor Shinkar" userId="db6eb1b41a9778dd" providerId="LiveId" clId="{97F42D41-B360-476F-893F-689E1ADF1BB5}" dt="2023-01-27T20:13:15.635" v="304" actId="20577"/>
          <ac:spMkLst>
            <pc:docMk/>
            <pc:sldMk cId="1594605252" sldId="600"/>
            <ac:spMk id="3" creationId="{00000000-0000-0000-0000-000000000000}"/>
          </ac:spMkLst>
        </pc:spChg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83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80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86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52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1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93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651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5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63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81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97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49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234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004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47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698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119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250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374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58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261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945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369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280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464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727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13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05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73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56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12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04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</a:t>
            </a:r>
            <a:r>
              <a:rPr lang="en-US" altLang="he-IL" sz="2000" dirty="0" err="1">
                <a:solidFill>
                  <a:srgbClr val="0000CC"/>
                </a:solidFill>
              </a:rPr>
              <a:t>this.</a:t>
            </a:r>
            <a:r>
              <a:rPr lang="en-US" altLang="he-IL" sz="2000" dirty="0" err="1"/>
              <a:t>head</a:t>
            </a:r>
            <a:r>
              <a:rPr lang="en-US" altLang="he-IL" sz="2000" dirty="0"/>
              <a:t>);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this.</a:t>
            </a:r>
            <a:r>
              <a:rPr lang="en-US" altLang="he-IL" sz="2000" dirty="0" err="1"/>
              <a:t>head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err="1"/>
              <a:t>newNode</a:t>
            </a:r>
            <a:endParaRPr lang="en-US" alt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0A8194-0ADD-43C2-B683-24FBD698F08C}"/>
              </a:ext>
            </a:extLst>
          </p:cNvPr>
          <p:cNvCxnSpPr>
            <a:cxnSpLocks/>
            <a:endCxn id="22" idx="2"/>
          </p:cNvCxnSpPr>
          <p:nvPr/>
        </p:nvCxnSpPr>
        <p:spPr>
          <a:xfrm flipH="1" flipV="1">
            <a:off x="1823707" y="6422587"/>
            <a:ext cx="730050" cy="53748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9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2895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from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removeFromHead</a:t>
            </a:r>
            <a:r>
              <a:rPr lang="en-US" altLang="he-IL" sz="2000" dirty="0"/>
              <a:t>()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ret = </a:t>
            </a:r>
            <a:r>
              <a:rPr lang="en-US" altLang="he-IL" sz="2000" dirty="0" err="1"/>
              <a:t>head.data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head.next</a:t>
            </a:r>
            <a:r>
              <a:rPr lang="en-US" altLang="he-IL" sz="2000" dirty="0"/>
              <a:t>; // previous head will be collected by </a:t>
            </a:r>
            <a:r>
              <a:rPr lang="en-US" altLang="he-IL" sz="2000" dirty="0" err="1"/>
              <a:t>gc</a:t>
            </a:r>
            <a:endParaRPr lang="en-US" altLang="he-IL" sz="2000" dirty="0"/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/>
              <a:t>ret;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C73635FF-EA54-4C48-BC0F-AB60BDA0645D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461402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AC118E-0C39-4D7F-8CA0-CFD407056AA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690E895-6FD4-49A0-9767-6C4036636B9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9E6EC63F-F0F9-4574-9DDE-14E64F7160FB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566660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312309-C6E4-4815-93C6-B4D3B66406E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29264B-9300-4622-96AD-F439A4941A77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84DF88-3C71-415D-B3DD-26C271CED673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5452539" y="5875041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EEDD04F3-6D46-4AB4-83C4-717A28692520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5649140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6D05B00-F59E-4F94-8C1F-F67276349C5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84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6EE8F62-CCD6-4FE9-997C-5DA3039F41C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377B1D-B4C0-4AC2-B8C1-AC0B2DDDB865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5666604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A564BB09-48EF-4281-BDB6-46A6AAC6C663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462942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9D3DDF-9468-4A9C-9A55-5D7700323171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95535D-4697-448D-853C-402A2EE802BE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2DC520-E8AA-405B-9B94-CB5D67EC88DD}"/>
              </a:ext>
            </a:extLst>
          </p:cNvPr>
          <p:cNvCxnSpPr>
            <a:endCxn id="5" idx="1"/>
          </p:cNvCxnSpPr>
          <p:nvPr/>
        </p:nvCxnSpPr>
        <p:spPr>
          <a:xfrm>
            <a:off x="3771888" y="4839927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8D25B-7834-4C27-90A7-DEBA61E6C251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4855326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D720D6-26F9-4E64-9401-C08C466226E1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154691" y="4594095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7">
            <a:extLst>
              <a:ext uri="{FF2B5EF4-FFF2-40B4-BE49-F238E27FC236}">
                <a16:creationId xmlns:a16="http://schemas.microsoft.com/office/drawing/2014/main" id="{876C028A-700B-4202-A1EE-5CD3C4A2EB6C}"/>
              </a:ext>
            </a:extLst>
          </p:cNvPr>
          <p:cNvGrpSpPr>
            <a:grpSpLocks/>
          </p:cNvGrpSpPr>
          <p:nvPr/>
        </p:nvGrpSpPr>
        <p:grpSpPr bwMode="auto">
          <a:xfrm>
            <a:off x="1144098" y="597078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17538EB-4D9F-4B68-9F87-3C2A8B62C475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1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64E401-0356-4944-BC45-2D6D073076EB}"/>
                </a:ext>
              </a:extLst>
            </p:cNvPr>
            <p:cNvCxnSpPr>
              <a:stCxn id="2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A269D14-10A0-4187-8269-A8CDDCF8F5EB}"/>
              </a:ext>
            </a:extLst>
          </p:cNvPr>
          <p:cNvCxnSpPr/>
          <p:nvPr/>
        </p:nvCxnSpPr>
        <p:spPr>
          <a:xfrm flipV="1">
            <a:off x="2237834" y="5096626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C48FAC6D-5FFC-4AFD-A7C3-4764C56C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445690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</a:t>
            </a:r>
            <a:r>
              <a:rPr lang="en-US" altLang="en-US"/>
              <a:t>ead</a:t>
            </a:r>
            <a:endParaRPr lang="en-US" alt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6B0DF2-54C7-4132-B467-4C41110E2460}"/>
              </a:ext>
            </a:extLst>
          </p:cNvPr>
          <p:cNvCxnSpPr>
            <a:stCxn id="25" idx="2"/>
          </p:cNvCxnSpPr>
          <p:nvPr/>
        </p:nvCxnSpPr>
        <p:spPr>
          <a:xfrm>
            <a:off x="1730315" y="4992515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5">
            <a:extLst>
              <a:ext uri="{FF2B5EF4-FFF2-40B4-BE49-F238E27FC236}">
                <a16:creationId xmlns:a16="http://schemas.microsoft.com/office/drawing/2014/main" id="{5CFC573C-451D-4220-BED7-2AA401E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757" y="6727597"/>
            <a:ext cx="140154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 = 1</a:t>
            </a:r>
          </a:p>
        </p:txBody>
      </p:sp>
    </p:spTree>
    <p:extLst>
      <p:ext uri="{BB962C8B-B14F-4D97-AF65-F5344CB8AC3E}">
        <p14:creationId xmlns:p14="http://schemas.microsoft.com/office/powerpoint/2010/main" val="320214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 </a:t>
            </a:r>
            <a:r>
              <a:rPr lang="en-US" altLang="he-IL" sz="2000" dirty="0" err="1"/>
              <a:t>addToTail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 err="1"/>
              <a:t>removeFromTail</a:t>
            </a:r>
            <a:r>
              <a:rPr lang="en-US" altLang="he-IL" sz="2000"/>
              <a:t>()</a:t>
            </a:r>
            <a:endParaRPr lang="en-US" altLang="he-IL" sz="2000" dirty="0"/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get(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index)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</a:t>
            </a:r>
            <a:r>
              <a:rPr lang="en-US" altLang="he-IL" sz="2000" dirty="0">
                <a:solidFill>
                  <a:srgbClr val="0000CC"/>
                </a:solidFill>
              </a:rPr>
              <a:t>T </a:t>
            </a:r>
            <a:r>
              <a:rPr lang="en-US" altLang="he-IL" sz="2000" dirty="0"/>
              <a:t>set(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index,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// returns previous value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[See MyLinkedList.java]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143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0666826"/>
              </p:ext>
            </p:extLst>
          </p:nvPr>
        </p:nvGraphicFramePr>
        <p:xfrm>
          <a:off x="660642" y="1707476"/>
          <a:ext cx="8759339" cy="49328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3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2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 // </a:t>
                      </a:r>
                      <a:r>
                        <a:rPr lang="en-US" sz="1600" dirty="0"/>
                        <a:t>unless need to </a:t>
                      </a:r>
                      <a:r>
                        <a:rPr lang="en-US" sz="1600" dirty="0" err="1"/>
                        <a:t>realloc</a:t>
                      </a:r>
                      <a:r>
                        <a:rPr lang="en-US" sz="1600" dirty="0"/>
                        <a:t> memory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O(1) // </a:t>
                      </a:r>
                      <a:r>
                        <a:rPr lang="en-US" sz="1100" b="0" dirty="0">
                          <a:solidFill>
                            <a:srgbClr val="FF0000"/>
                          </a:solidFill>
                        </a:rPr>
                        <a:t>assuming I have a pointer to a node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O(N) //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no backwards pointer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35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713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Adding a pointer to the tail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 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7972D7-2D59-4D6E-B112-D3C9AB9020C0}"/>
              </a:ext>
            </a:extLst>
          </p:cNvPr>
          <p:cNvGrpSpPr/>
          <p:nvPr/>
        </p:nvGrpSpPr>
        <p:grpSpPr>
          <a:xfrm>
            <a:off x="719998" y="4486244"/>
            <a:ext cx="8962260" cy="2467521"/>
            <a:chOff x="719998" y="4486244"/>
            <a:chExt cx="8962260" cy="246752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E8C86E6-10A5-4EA8-A523-FD2D260F52B4}"/>
                </a:ext>
              </a:extLst>
            </p:cNvPr>
            <p:cNvGrpSpPr/>
            <p:nvPr/>
          </p:nvGrpSpPr>
          <p:grpSpPr>
            <a:xfrm>
              <a:off x="719998" y="4486244"/>
              <a:ext cx="8962260" cy="2467521"/>
              <a:chOff x="429645" y="3768180"/>
              <a:chExt cx="8962260" cy="2467521"/>
            </a:xfrm>
          </p:grpSpPr>
          <p:grpSp>
            <p:nvGrpSpPr>
              <p:cNvPr id="4" name="Group 5">
                <a:extLst>
                  <a:ext uri="{FF2B5EF4-FFF2-40B4-BE49-F238E27FC236}">
                    <a16:creationId xmlns:a16="http://schemas.microsoft.com/office/drawing/2014/main" id="{DCFB4377-BAE4-4371-978C-2BA10AAC3B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51336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1D2230EB-54FA-465D-B749-4A2F24A406E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3</a:t>
                  </a:r>
                </a:p>
              </p:txBody>
            </p: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43054BD1-76C0-4807-AD77-3DB8FFFFB869}"/>
                    </a:ext>
                  </a:extLst>
                </p:cNvPr>
                <p:cNvCxnSpPr>
                  <a:stCxn id="5" idx="0"/>
                </p:cNvCxnSpPr>
                <p:nvPr/>
              </p:nvCxnSpPr>
              <p:spPr>
                <a:xfrm>
                  <a:off x="2079939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10">
                <a:extLst>
                  <a:ext uri="{FF2B5EF4-FFF2-40B4-BE49-F238E27FC236}">
                    <a16:creationId xmlns:a16="http://schemas.microsoft.com/office/drawing/2014/main" id="{6A157D96-6587-423B-801C-6309B4D8C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71595" y="5783899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F1D8268F-B021-44DB-95AE-2034174918C1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6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862008BB-7E39-48CC-B508-A877B8E1FAF0}"/>
                    </a:ext>
                  </a:extLst>
                </p:cNvPr>
                <p:cNvCxnSpPr>
                  <a:stCxn id="8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4AE390B-C35D-49B6-B247-7148C872999C}"/>
                  </a:ext>
                </a:extLst>
              </p:cNvPr>
              <p:cNvCxnSpPr>
                <a:endCxn id="12" idx="1"/>
              </p:cNvCxnSpPr>
              <p:nvPr/>
            </p:nvCxnSpPr>
            <p:spPr>
              <a:xfrm flipV="1">
                <a:off x="4964112" y="5992336"/>
                <a:ext cx="1460183" cy="1746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7">
                <a:extLst>
                  <a:ext uri="{FF2B5EF4-FFF2-40B4-BE49-F238E27FC236}">
                    <a16:creationId xmlns:a16="http://schemas.microsoft.com/office/drawing/2014/main" id="{9B00DA5E-193A-4232-AF3D-958C43AA6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24295" y="5766435"/>
                <a:ext cx="1359217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1798CB65-BDF9-436D-9D41-215EF8A7ABD3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4</a:t>
                  </a:r>
                </a:p>
              </p:txBody>
            </p: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E8BF17B2-708E-472E-8AB1-B558BA6C1F7D}"/>
                    </a:ext>
                  </a:extLst>
                </p:cNvPr>
                <p:cNvCxnSpPr>
                  <a:stCxn id="12" idx="0"/>
                </p:cNvCxnSpPr>
                <p:nvPr/>
              </p:nvCxnSpPr>
              <p:spPr>
                <a:xfrm>
                  <a:off x="208114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54B60F3-212F-49AA-9F34-47F8E1FB066A}"/>
                  </a:ext>
                </a:extLst>
              </p:cNvPr>
              <p:cNvCxnSpPr>
                <a:cxnSpLocks/>
                <a:endCxn id="12" idx="2"/>
              </p:cNvCxnSpPr>
              <p:nvPr/>
            </p:nvCxnSpPr>
            <p:spPr>
              <a:xfrm flipH="1">
                <a:off x="7103904" y="5783899"/>
                <a:ext cx="679608" cy="43433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5">
                <a:extLst>
                  <a:ext uri="{FF2B5EF4-FFF2-40B4-BE49-F238E27FC236}">
                    <a16:creationId xmlns:a16="http://schemas.microsoft.com/office/drawing/2014/main" id="{27100A39-0251-41B9-92F7-47468CB6BE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740" y="4051384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0429B422-9F14-4825-B1BD-383FB016F0CF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  1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F5C5E19-D892-4DF8-B14F-C7524910AFE7}"/>
                    </a:ext>
                  </a:extLst>
                </p:cNvPr>
                <p:cNvCxnSpPr>
                  <a:stCxn id="16" idx="0"/>
                </p:cNvCxnSpPr>
                <p:nvPr/>
              </p:nvCxnSpPr>
              <p:spPr>
                <a:xfrm>
                  <a:off x="2079937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84D6FC4-A320-4E28-A9CE-68FFCBDAA413}"/>
                  </a:ext>
                </a:extLst>
              </p:cNvPr>
              <p:cNvCxnSpPr>
                <a:endCxn id="5" idx="1"/>
              </p:cNvCxnSpPr>
              <p:nvPr/>
            </p:nvCxnSpPr>
            <p:spPr>
              <a:xfrm>
                <a:off x="2982912" y="4261886"/>
                <a:ext cx="1268424" cy="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3468F36-5EF0-450B-A063-6FEEC4E9BD66}"/>
                  </a:ext>
                </a:extLst>
              </p:cNvPr>
              <p:cNvCxnSpPr>
                <a:endCxn id="8" idx="0"/>
              </p:cNvCxnSpPr>
              <p:nvPr/>
            </p:nvCxnSpPr>
            <p:spPr>
              <a:xfrm flipH="1">
                <a:off x="4551886" y="4277285"/>
                <a:ext cx="679609" cy="1506614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5967435D-2FCA-45E9-92A4-E720D19E7084}"/>
                  </a:ext>
                </a:extLst>
              </p:cNvPr>
              <p:cNvCxnSpPr>
                <a:cxnSpLocks/>
                <a:stCxn id="21" idx="3"/>
                <a:endCxn id="16" idx="1"/>
              </p:cNvCxnSpPr>
              <p:nvPr/>
            </p:nvCxnSpPr>
            <p:spPr>
              <a:xfrm>
                <a:off x="1321807" y="4035985"/>
                <a:ext cx="483933" cy="24130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5">
                <a:extLst>
                  <a:ext uri="{FF2B5EF4-FFF2-40B4-BE49-F238E27FC236}">
                    <a16:creationId xmlns:a16="http://schemas.microsoft.com/office/drawing/2014/main" id="{CD1BD652-D4D2-4728-A233-72A06D843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645" y="3768180"/>
                <a:ext cx="892162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Head</a:t>
                </a:r>
              </a:p>
            </p:txBody>
          </p:sp>
          <p:sp>
            <p:nvSpPr>
              <p:cNvPr id="23" name="Rectangle 5">
                <a:extLst>
                  <a:ext uri="{FF2B5EF4-FFF2-40B4-BE49-F238E27FC236}">
                    <a16:creationId xmlns:a16="http://schemas.microsoft.com/office/drawing/2014/main" id="{A617B1BA-1980-4750-AA93-9D30091DC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39871" y="4762787"/>
                <a:ext cx="1352034" cy="535610"/>
              </a:xfrm>
              <a:prstGeom prst="rect">
                <a:avLst/>
              </a:prstGeom>
              <a:solidFill>
                <a:srgbClr val="F8CBAD"/>
              </a:solidFill>
              <a:ln w="12600" cap="flat">
                <a:solidFill>
                  <a:srgbClr val="43729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 anchor="ctr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rgbClr val="000000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marL="215900" indent="-212725" algn="ctr">
                  <a:buClrTx/>
                  <a:buSzPct val="45000"/>
                  <a:buFontTx/>
                  <a:buNone/>
                  <a:tabLst>
                    <a:tab pos="212725" algn="l"/>
                    <a:tab pos="322263" algn="l"/>
                    <a:tab pos="779463" algn="l"/>
                    <a:tab pos="1236663" algn="l"/>
                    <a:tab pos="1693863" algn="l"/>
                    <a:tab pos="2151063" algn="l"/>
                    <a:tab pos="2608263" algn="l"/>
                    <a:tab pos="3065463" algn="l"/>
                    <a:tab pos="3522663" algn="l"/>
                    <a:tab pos="3979863" algn="l"/>
                    <a:tab pos="4437063" algn="l"/>
                    <a:tab pos="4894263" algn="l"/>
                    <a:tab pos="5351463" algn="l"/>
                    <a:tab pos="5808663" algn="l"/>
                    <a:tab pos="6265863" algn="l"/>
                    <a:tab pos="6723063" algn="l"/>
                    <a:tab pos="7180263" algn="l"/>
                    <a:tab pos="7637463" algn="l"/>
                    <a:tab pos="8094663" algn="l"/>
                    <a:tab pos="8551863" algn="l"/>
                    <a:tab pos="9009063" algn="l"/>
                    <a:tab pos="9137650" algn="l"/>
                    <a:tab pos="9594850" algn="l"/>
                    <a:tab pos="10052050" algn="l"/>
                    <a:tab pos="10509250" algn="l"/>
                    <a:tab pos="10512425" algn="l"/>
                  </a:tabLst>
                </a:pPr>
                <a:r>
                  <a:rPr lang="en-US" altLang="en-US" dirty="0"/>
                  <a:t>Tail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59B6B64-CB3C-4AD4-B84E-3C1DB2ADC459}"/>
                </a:ext>
              </a:extLst>
            </p:cNvPr>
            <p:cNvCxnSpPr>
              <a:cxnSpLocks/>
              <a:stCxn id="23" idx="1"/>
              <a:endCxn id="12" idx="0"/>
            </p:cNvCxnSpPr>
            <p:nvPr/>
          </p:nvCxnSpPr>
          <p:spPr>
            <a:xfrm flipH="1">
              <a:off x="7394257" y="5748656"/>
              <a:ext cx="935967" cy="73584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04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r>
              <a:rPr lang="en-US" altLang="he-IL" sz="2000" dirty="0"/>
              <a:t>*N is the length of the list/array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/>
        </p:nvGraphicFramePr>
        <p:xfrm>
          <a:off x="719998" y="1730531"/>
          <a:ext cx="8759339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53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3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2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382"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with tail prt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Array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Operation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O(log(N))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/>
                        <a:t>Find in a sorted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Insert in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</a:rPr>
                        <a:t>O(1)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end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Insert in the middle (addAfter)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910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Remove in the middle (remove)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O(N)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Remove from the beginning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/>
                        <a:t>O(N) – still </a:t>
                      </a:r>
                      <a:r>
                        <a:rPr lang="en-US" sz="2000">
                          <a:sym typeface="Wingdings" panose="05000000000000000000" pitchFamily="2" charset="2"/>
                        </a:rPr>
                        <a:t>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O(1)</a:t>
                      </a:r>
                      <a:endParaRPr lang="en-US" sz="2000" dirty="0"/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1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operations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void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 err="1"/>
              <a:t>removeAllOccurrences</a:t>
            </a:r>
            <a:r>
              <a:rPr lang="en-US" altLang="he-IL" sz="2000" dirty="0"/>
              <a:t> 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</a:t>
            </a:r>
          </a:p>
          <a:p>
            <a:pPr>
              <a:defRPr/>
            </a:pPr>
            <a:r>
              <a:rPr lang="en-US" altLang="he-IL" sz="2000" dirty="0"/>
              <a:t>In the implementation we used the private method </a:t>
            </a:r>
            <a:r>
              <a:rPr lang="en-US" altLang="he-IL" sz="2000" i="1" dirty="0" err="1"/>
              <a:t>removeAfter</a:t>
            </a:r>
            <a:r>
              <a:rPr lang="en-US" altLang="he-IL" sz="2000" i="1" dirty="0"/>
              <a:t>(node).</a:t>
            </a:r>
          </a:p>
          <a:p>
            <a:pPr>
              <a:defRPr/>
            </a:pPr>
            <a:endParaRPr lang="en-US" altLang="he-IL" sz="2000" i="1" dirty="0"/>
          </a:p>
          <a:p>
            <a:pPr>
              <a:defRPr/>
            </a:pPr>
            <a:r>
              <a:rPr lang="en-US" altLang="he-IL" sz="2000" dirty="0"/>
              <a:t>It would be much nicer if the private method was simply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i="1" dirty="0"/>
              <a:t>remove(node) </a:t>
            </a:r>
            <a:r>
              <a:rPr lang="en-US" altLang="he-IL" sz="2000" dirty="0"/>
              <a:t>// removes the node from the linked list</a:t>
            </a:r>
          </a:p>
          <a:p>
            <a:pPr>
              <a:defRPr/>
            </a:pPr>
            <a:r>
              <a:rPr lang="en-US" altLang="he-IL" sz="2000" dirty="0"/>
              <a:t>But this would be very inefficient. </a:t>
            </a:r>
          </a:p>
          <a:p>
            <a:pPr>
              <a:defRPr/>
            </a:pPr>
            <a:br>
              <a:rPr lang="en-US" altLang="he-IL" sz="2000" i="1" dirty="0"/>
            </a:br>
            <a:endParaRPr lang="en-US" altLang="he-IL" sz="2000" i="1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8F88CCE6-8F95-40DE-B7BF-A1AD2F97CF43}"/>
              </a:ext>
            </a:extLst>
          </p:cNvPr>
          <p:cNvGrpSpPr>
            <a:grpSpLocks/>
          </p:cNvGrpSpPr>
          <p:nvPr/>
        </p:nvGrpSpPr>
        <p:grpSpPr bwMode="auto">
          <a:xfrm>
            <a:off x="5040312" y="519154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B26133-1BA2-4331-A2DA-CE2372318F2A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9E29505-3E15-4097-BD46-E5CB939F9B56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C3DABC5A-9552-4D2C-94BE-152635F0D1DA}"/>
              </a:ext>
            </a:extLst>
          </p:cNvPr>
          <p:cNvGrpSpPr>
            <a:grpSpLocks/>
          </p:cNvGrpSpPr>
          <p:nvPr/>
        </p:nvGrpSpPr>
        <p:grpSpPr bwMode="auto">
          <a:xfrm>
            <a:off x="4360022" y="624412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745973-1151-4562-9790-1D696552FBA2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38098C-69ED-4CF2-A4A6-68F194F16F66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8178DE-33B1-47AA-8C34-62EC1889DFE5}"/>
              </a:ext>
            </a:extLst>
          </p:cNvPr>
          <p:cNvCxnSpPr>
            <a:endCxn id="12" idx="1"/>
          </p:cNvCxnSpPr>
          <p:nvPr/>
        </p:nvCxnSpPr>
        <p:spPr>
          <a:xfrm flipV="1">
            <a:off x="5452539" y="645256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882AD251-4F5B-46F0-9208-C0A9081856ED}"/>
              </a:ext>
            </a:extLst>
          </p:cNvPr>
          <p:cNvGrpSpPr>
            <a:grpSpLocks/>
          </p:cNvGrpSpPr>
          <p:nvPr/>
        </p:nvGrpSpPr>
        <p:grpSpPr bwMode="auto">
          <a:xfrm>
            <a:off x="6912722" y="622665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C79C3B5-962C-4B2D-8EE2-34661886BE14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4B9D68-5BE6-4794-9350-47BCA3EA32EB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A789B7-7EB6-46DA-8B6F-3EA9DE7954DF}"/>
              </a:ext>
            </a:extLst>
          </p:cNvPr>
          <p:cNvCxnSpPr>
            <a:endCxn id="12" idx="2"/>
          </p:cNvCxnSpPr>
          <p:nvPr/>
        </p:nvCxnSpPr>
        <p:spPr>
          <a:xfrm flipH="1">
            <a:off x="7592331" y="624412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9CDC1E1-2EDE-4254-A3E6-D535BD83F167}"/>
              </a:ext>
            </a:extLst>
          </p:cNvPr>
          <p:cNvGrpSpPr>
            <a:grpSpLocks/>
          </p:cNvGrpSpPr>
          <p:nvPr/>
        </p:nvGrpSpPr>
        <p:grpSpPr bwMode="auto">
          <a:xfrm>
            <a:off x="2594716" y="520694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E309CB-B718-48AD-BA27-BBE2DBBB8E46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932539-EDB3-4EAF-A30C-9D8D52E734D0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FE1538-5109-4BC3-BB60-727F67F45474}"/>
              </a:ext>
            </a:extLst>
          </p:cNvPr>
          <p:cNvCxnSpPr>
            <a:endCxn id="5" idx="1"/>
          </p:cNvCxnSpPr>
          <p:nvPr/>
        </p:nvCxnSpPr>
        <p:spPr>
          <a:xfrm>
            <a:off x="3771888" y="541744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419C1A-0419-47AF-BAE6-F5502A0A7AB6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5040313" y="543284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80ED4D7-163C-4C68-ADE5-FDFDAFD60E89}"/>
              </a:ext>
            </a:extLst>
          </p:cNvPr>
          <p:cNvCxnSpPr>
            <a:endCxn id="16" idx="1"/>
          </p:cNvCxnSpPr>
          <p:nvPr/>
        </p:nvCxnSpPr>
        <p:spPr>
          <a:xfrm>
            <a:off x="2154691" y="517161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5">
            <a:extLst>
              <a:ext uri="{FF2B5EF4-FFF2-40B4-BE49-F238E27FC236}">
                <a16:creationId xmlns:a16="http://schemas.microsoft.com/office/drawing/2014/main" id="{D5EE604F-0806-4E18-A467-2128B8402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234" y="503442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13B91AE-3EB2-498B-BA7D-0C95F994FDB9}"/>
              </a:ext>
            </a:extLst>
          </p:cNvPr>
          <p:cNvGrpSpPr/>
          <p:nvPr/>
        </p:nvGrpSpPr>
        <p:grpSpPr>
          <a:xfrm>
            <a:off x="5720603" y="4207197"/>
            <a:ext cx="3952786" cy="1008411"/>
            <a:chOff x="5720603" y="4062815"/>
            <a:chExt cx="3952786" cy="100841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267543D-1AD2-4D5A-8158-C6C188C97E2D}"/>
                </a:ext>
              </a:extLst>
            </p:cNvPr>
            <p:cNvCxnSpPr>
              <a:cxnSpLocks/>
              <a:stCxn id="31" idx="1"/>
              <a:endCxn id="5" idx="0"/>
            </p:cNvCxnSpPr>
            <p:nvPr/>
          </p:nvCxnSpPr>
          <p:spPr>
            <a:xfrm flipH="1">
              <a:off x="5720603" y="4395613"/>
              <a:ext cx="1908224" cy="675613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5">
              <a:extLst>
                <a:ext uri="{FF2B5EF4-FFF2-40B4-BE49-F238E27FC236}">
                  <a16:creationId xmlns:a16="http://schemas.microsoft.com/office/drawing/2014/main" id="{168E4BB3-026C-4212-8D06-C48CDC82D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8827" y="4062815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A04B988-F211-4A37-A0B6-07592CC97BEB}"/>
              </a:ext>
            </a:extLst>
          </p:cNvPr>
          <p:cNvCxnSpPr>
            <a:cxnSpLocks/>
            <a:stCxn id="16" idx="2"/>
            <a:endCxn id="8" idx="1"/>
          </p:cNvCxnSpPr>
          <p:nvPr/>
        </p:nvCxnSpPr>
        <p:spPr>
          <a:xfrm>
            <a:off x="3275007" y="5658746"/>
            <a:ext cx="1085015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17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234472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Basic Data Structures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Linked Lists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Queues</a:t>
            </a:r>
          </a:p>
        </p:txBody>
      </p:sp>
    </p:spTree>
    <p:extLst>
      <p:ext uri="{BB962C8B-B14F-4D97-AF65-F5344CB8AC3E}">
        <p14:creationId xmlns:p14="http://schemas.microsoft.com/office/powerpoint/2010/main" val="2769109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DoublyLinkedList</a:t>
            </a:r>
            <a:r>
              <a:rPr lang="en-US" altLang="he-IL" sz="2000" dirty="0">
                <a:solidFill>
                  <a:srgbClr val="0000CC"/>
                </a:solidFill>
              </a:rPr>
              <a:t>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prev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…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DLLNode</a:t>
            </a:r>
            <a:r>
              <a:rPr lang="en-US" altLang="he-IL" sz="2000" dirty="0"/>
              <a:t>  tail;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6981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Doubly 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Now we can implement remove(</a:t>
            </a:r>
            <a:r>
              <a:rPr lang="en-US" altLang="he-IL" sz="2000" dirty="0" err="1">
                <a:solidFill>
                  <a:schemeClr val="tx1"/>
                </a:solidFill>
              </a:rPr>
              <a:t>LinkedListNode</a:t>
            </a:r>
            <a:r>
              <a:rPr lang="en-US" altLang="he-IL" sz="2000" dirty="0">
                <a:solidFill>
                  <a:schemeClr val="tx1"/>
                </a:solidFill>
              </a:rPr>
              <a:t> node) in O(1) time.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public 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b="1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removeNode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node) {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node.prev.next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node.next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	node .</a:t>
            </a:r>
            <a:r>
              <a:rPr lang="en-US" altLang="he-IL" sz="2000" dirty="0" err="1"/>
              <a:t>next.prev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node.prev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	return </a:t>
            </a:r>
            <a:r>
              <a:rPr lang="en-US" altLang="he-IL" sz="2000" dirty="0" err="1"/>
              <a:t>node.data</a:t>
            </a:r>
            <a:r>
              <a:rPr lang="en-US" altLang="he-IL" sz="2000" dirty="0"/>
              <a:t>;</a:t>
            </a:r>
          </a:p>
          <a:p>
            <a:pPr>
              <a:spcAft>
                <a:spcPts val="1475"/>
              </a:spcAft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204B89-264C-4CAB-B7C6-18B3FBA1EB9E}"/>
              </a:ext>
            </a:extLst>
          </p:cNvPr>
          <p:cNvGrpSpPr/>
          <p:nvPr/>
        </p:nvGrpSpPr>
        <p:grpSpPr>
          <a:xfrm>
            <a:off x="577128" y="4706270"/>
            <a:ext cx="9035184" cy="2448569"/>
            <a:chOff x="577128" y="3551237"/>
            <a:chExt cx="9035184" cy="2448569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F98FE42-EFD6-4E75-808B-7D9739E3D0E6}"/>
                </a:ext>
              </a:extLst>
            </p:cNvPr>
            <p:cNvCxnSpPr>
              <a:endCxn id="8" idx="1"/>
            </p:cNvCxnSpPr>
            <p:nvPr/>
          </p:nvCxnSpPr>
          <p:spPr>
            <a:xfrm>
              <a:off x="1469290" y="3777741"/>
              <a:ext cx="440025" cy="26123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5C200D4-A9FC-4C1E-8F05-05C33599B835}"/>
                </a:ext>
              </a:extLst>
            </p:cNvPr>
            <p:cNvGrpSpPr/>
            <p:nvPr/>
          </p:nvGrpSpPr>
          <p:grpSpPr>
            <a:xfrm>
              <a:off x="1874014" y="3797672"/>
              <a:ext cx="1360581" cy="451802"/>
              <a:chOff x="1770439" y="4035985"/>
              <a:chExt cx="1360581" cy="45180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87BF9FF-EA5E-43A8-82ED-5F0CF7844C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4E979F1-9E8F-4874-9AE8-CAAAD2AA584C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99F9FC47-5B1B-4423-B99F-C9599275749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60E53FC1-191D-4790-A29F-0D95DF14C69F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FD6D2E0-E7D7-4353-A273-32F06DB42469}"/>
                </a:ext>
              </a:extLst>
            </p:cNvPr>
            <p:cNvCxnSpPr/>
            <p:nvPr/>
          </p:nvCxnSpPr>
          <p:spPr>
            <a:xfrm flipH="1">
              <a:off x="1864713" y="3797672"/>
              <a:ext cx="424771" cy="45180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051317FD-EE07-418E-B4D6-7E94D0198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128" y="3551237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Head</a:t>
              </a: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7A930F01-AA51-4CE1-9118-C4CA0725E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150" y="4022570"/>
              <a:ext cx="892162" cy="535610"/>
            </a:xfrm>
            <a:prstGeom prst="rect">
              <a:avLst/>
            </a:prstGeom>
            <a:solidFill>
              <a:srgbClr val="F8CBAD"/>
            </a:solidFill>
            <a:ln w="12600" cap="flat">
              <a:solidFill>
                <a:srgbClr val="43729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 algn="ctr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Tail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1C11412-CC9D-406A-9BE4-A1D04E5498EF}"/>
                </a:ext>
              </a:extLst>
            </p:cNvPr>
            <p:cNvGrpSpPr/>
            <p:nvPr/>
          </p:nvGrpSpPr>
          <p:grpSpPr>
            <a:xfrm>
              <a:off x="4351971" y="3796669"/>
              <a:ext cx="1360581" cy="451802"/>
              <a:chOff x="1770439" y="4035985"/>
              <a:chExt cx="1360581" cy="451802"/>
            </a:xfrm>
          </p:grpSpPr>
          <p:grpSp>
            <p:nvGrpSpPr>
              <p:cNvPr id="14" name="Group 5">
                <a:extLst>
                  <a:ext uri="{FF2B5EF4-FFF2-40B4-BE49-F238E27FC236}">
                    <a16:creationId xmlns:a16="http://schemas.microsoft.com/office/drawing/2014/main" id="{00439931-502F-4363-98C9-871709F84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C296048-B942-496E-95B1-5C6214F3753B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E532B36-52B3-4E75-98D0-80CA3D6D2D6C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CDA46A7-AC13-461B-AF34-74895DB65AEE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3A76FD-FFCC-4315-B8D7-F8EA1E377AEF}"/>
                </a:ext>
              </a:extLst>
            </p:cNvPr>
            <p:cNvCxnSpPr>
              <a:endCxn id="22" idx="0"/>
            </p:cNvCxnSpPr>
            <p:nvPr/>
          </p:nvCxnSpPr>
          <p:spPr>
            <a:xfrm>
              <a:off x="5446587" y="4086847"/>
              <a:ext cx="1774273" cy="146115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90DD249-B0E8-4F71-96C4-4995D93403CB}"/>
                </a:ext>
              </a:extLst>
            </p:cNvPr>
            <p:cNvGrpSpPr/>
            <p:nvPr/>
          </p:nvGrpSpPr>
          <p:grpSpPr>
            <a:xfrm>
              <a:off x="6540569" y="5548004"/>
              <a:ext cx="1360581" cy="451802"/>
              <a:chOff x="1770439" y="4035985"/>
              <a:chExt cx="1360581" cy="451802"/>
            </a:xfrm>
          </p:grpSpPr>
          <p:grpSp>
            <p:nvGrpSpPr>
              <p:cNvPr id="20" name="Group 5">
                <a:extLst>
                  <a:ext uri="{FF2B5EF4-FFF2-40B4-BE49-F238E27FC236}">
                    <a16:creationId xmlns:a16="http://schemas.microsoft.com/office/drawing/2014/main" id="{40DE27DB-0553-431C-8407-19256059DA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0439" y="4035985"/>
                <a:ext cx="1360581" cy="451802"/>
                <a:chOff x="875763" y="4675031"/>
                <a:chExt cx="2408350" cy="1004552"/>
              </a:xfrm>
              <a:solidFill>
                <a:srgbClr val="FFFF00"/>
              </a:solidFill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F170D1A-7641-42BE-891B-B154212F4476}"/>
                    </a:ext>
                  </a:extLst>
                </p:cNvPr>
                <p:cNvSpPr/>
                <p:nvPr/>
              </p:nvSpPr>
              <p:spPr>
                <a:xfrm>
                  <a:off x="875763" y="4675031"/>
                  <a:ext cx="2408350" cy="1004552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>
                    <a:defRPr/>
                  </a:pPr>
                  <a:r>
                    <a:rPr lang="en-US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7548B15-039F-4046-B9FC-18F74F7EF8AB}"/>
                    </a:ext>
                  </a:extLst>
                </p:cNvPr>
                <p:cNvCxnSpPr/>
                <p:nvPr/>
              </p:nvCxnSpPr>
              <p:spPr>
                <a:xfrm>
                  <a:off x="2482425" y="4675031"/>
                  <a:ext cx="0" cy="1004552"/>
                </a:xfrm>
                <a:prstGeom prst="line">
                  <a:avLst/>
                </a:prstGeom>
                <a:grpFill/>
                <a:ln w="254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641A48A-25C1-41FE-B093-67D5D68495DD}"/>
                  </a:ext>
                </a:extLst>
              </p:cNvPr>
              <p:cNvCxnSpPr/>
              <p:nvPr/>
            </p:nvCxnSpPr>
            <p:spPr bwMode="auto">
              <a:xfrm>
                <a:off x="2220912" y="4035985"/>
                <a:ext cx="0" cy="451802"/>
              </a:xfrm>
              <a:prstGeom prst="line">
                <a:avLst/>
              </a:prstGeom>
              <a:solidFill>
                <a:srgbClr val="FFFF00"/>
              </a:solidFill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B65D950-5738-4E87-B420-A013C59CA0F2}"/>
                </a:ext>
              </a:extLst>
            </p:cNvPr>
            <p:cNvCxnSpPr/>
            <p:nvPr/>
          </p:nvCxnSpPr>
          <p:spPr>
            <a:xfrm flipH="1">
              <a:off x="7448242" y="5545586"/>
              <a:ext cx="465607" cy="45422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339A5F5-DAD5-4073-8E8E-B51754A0C48C}"/>
                </a:ext>
              </a:extLst>
            </p:cNvPr>
            <p:cNvCxnSpPr>
              <a:stCxn id="12" idx="2"/>
              <a:endCxn id="22" idx="0"/>
            </p:cNvCxnSpPr>
            <p:nvPr/>
          </p:nvCxnSpPr>
          <p:spPr>
            <a:xfrm flipH="1">
              <a:off x="7220860" y="4558180"/>
              <a:ext cx="1945371" cy="989824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596945A-F9AA-4612-BB3D-C1731796292B}"/>
                </a:ext>
              </a:extLst>
            </p:cNvPr>
            <p:cNvCxnSpPr/>
            <p:nvPr/>
          </p:nvCxnSpPr>
          <p:spPr>
            <a:xfrm>
              <a:off x="3105479" y="3915876"/>
              <a:ext cx="1268424" cy="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7147366-CCA6-4233-ACD3-365DA0747E3A}"/>
                </a:ext>
              </a:extLst>
            </p:cNvPr>
            <p:cNvCxnSpPr/>
            <p:nvPr/>
          </p:nvCxnSpPr>
          <p:spPr>
            <a:xfrm flipH="1">
              <a:off x="3238887" y="4115406"/>
              <a:ext cx="1298274" cy="41771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166944F-CDAD-4C0B-8A67-C3A9F9A4DFCF}"/>
                </a:ext>
              </a:extLst>
            </p:cNvPr>
            <p:cNvCxnSpPr>
              <a:endCxn id="16" idx="2"/>
            </p:cNvCxnSpPr>
            <p:nvPr/>
          </p:nvCxnSpPr>
          <p:spPr>
            <a:xfrm flipH="1" flipV="1">
              <a:off x="5032262" y="4248471"/>
              <a:ext cx="1672794" cy="1581097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859192B-0871-4BCA-B0A9-2BFA69A535BB}"/>
              </a:ext>
            </a:extLst>
          </p:cNvPr>
          <p:cNvGrpSpPr/>
          <p:nvPr/>
        </p:nvGrpSpPr>
        <p:grpSpPr>
          <a:xfrm>
            <a:off x="5032262" y="3909965"/>
            <a:ext cx="3351949" cy="1041737"/>
            <a:chOff x="6078640" y="4041666"/>
            <a:chExt cx="3351949" cy="104173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7496DD9-A106-4FC3-9F9F-3A7381CB3FBD}"/>
                </a:ext>
              </a:extLst>
            </p:cNvPr>
            <p:cNvCxnSpPr>
              <a:cxnSpLocks/>
              <a:stCxn id="32" idx="1"/>
              <a:endCxn id="16" idx="0"/>
            </p:cNvCxnSpPr>
            <p:nvPr/>
          </p:nvCxnSpPr>
          <p:spPr>
            <a:xfrm flipH="1">
              <a:off x="6078640" y="4374464"/>
              <a:ext cx="1307387" cy="708939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B49F430A-00CE-4CEB-99D9-BFECEFA5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027" y="4041666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Remove this node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B8D23F9-C459-4493-A479-538B036DBB86}"/>
              </a:ext>
            </a:extLst>
          </p:cNvPr>
          <p:cNvSpPr/>
          <p:nvPr/>
        </p:nvSpPr>
        <p:spPr>
          <a:xfrm>
            <a:off x="7334401" y="2362084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 we done?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2599E77-0AFE-4925-A4A5-034434FDFBC3}"/>
              </a:ext>
            </a:extLst>
          </p:cNvPr>
          <p:cNvSpPr/>
          <p:nvPr/>
        </p:nvSpPr>
        <p:spPr>
          <a:xfrm>
            <a:off x="7220859" y="3082255"/>
            <a:ext cx="2259576" cy="6655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Don’t forget the “edge cases”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00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 (or </a:t>
            </a:r>
            <a:r>
              <a:rPr lang="en-US" altLang="he-IL" dirty="0" err="1"/>
              <a:t>ArrayList</a:t>
            </a:r>
            <a:r>
              <a:rPr lang="en-US" altLang="he-IL" dirty="0"/>
              <a:t>) vs LinkedList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  <a:p>
            <a:pPr>
              <a:defRPr/>
            </a:pPr>
            <a:endParaRPr lang="en-US" altLang="he-IL" sz="2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FA40108-C3AD-4806-92B8-451E98B914FB}"/>
              </a:ext>
            </a:extLst>
          </p:cNvPr>
          <p:cNvGraphicFramePr>
            <a:graphicFrameLocks/>
          </p:cNvGraphicFramePr>
          <p:nvPr/>
        </p:nvGraphicFramePr>
        <p:xfrm>
          <a:off x="601287" y="1949043"/>
          <a:ext cx="8974354" cy="45781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56668">
                  <a:extLst>
                    <a:ext uri="{9D8B030D-6E8A-4147-A177-3AD203B41FA5}">
                      <a16:colId xmlns:a16="http://schemas.microsoft.com/office/drawing/2014/main" val="1722442967"/>
                    </a:ext>
                  </a:extLst>
                </a:gridCol>
                <a:gridCol w="144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5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8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080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Doubly 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Linked List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Array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Operation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138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get(index) / set(index, element)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Find an element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O(log(N))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2000" dirty="0"/>
                        <a:t>Find in a sorted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75339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Insert in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Insert in the middle (</a:t>
                      </a:r>
                      <a:r>
                        <a:rPr lang="en-US" sz="2000" dirty="0" err="1"/>
                        <a:t>addAfter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in the middle (remove)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9392877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 from the beginning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175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O(N)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O(1)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Remove from the end</a:t>
                      </a:r>
                    </a:p>
                  </a:txBody>
                  <a:tcPr marT="45676" marB="4567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36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2667398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last-in-first-out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(LIFO)</a:t>
            </a:r>
          </a:p>
        </p:txBody>
      </p:sp>
      <p:pic>
        <p:nvPicPr>
          <p:cNvPr id="21" name="Google Shape;62;p17">
            <a:extLst>
              <a:ext uri="{FF2B5EF4-FFF2-40B4-BE49-F238E27FC236}">
                <a16:creationId xmlns:a16="http://schemas.microsoft.com/office/drawing/2014/main" id="{DF902AEA-4E26-4EDF-89BD-90487E59337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983" y="4592537"/>
            <a:ext cx="1506329" cy="236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31A120-4911-4F30-A208-BAE2996FDE9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82540" y="3447511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ED4E67B-92CC-4D0B-BCC4-498183F66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01" y="4592537"/>
            <a:ext cx="1725379" cy="228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0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a last-in-first-out order (LIFO)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Stack&lt;Integer&gt; s = new Stack&lt;Integer&gt;()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(5)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s.pop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 -- returns 5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CAAFCDF-4D1D-464A-8C5A-1E0DD418A940}"/>
              </a:ext>
            </a:extLst>
          </p:cNvPr>
          <p:cNvGraphicFramePr>
            <a:graphicFrameLocks noGrp="1"/>
          </p:cNvGraphicFramePr>
          <p:nvPr/>
        </p:nvGraphicFramePr>
        <p:xfrm>
          <a:off x="669074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E28197-2DC9-44B4-ABCA-3D37DDDDED7F}"/>
              </a:ext>
            </a:extLst>
          </p:cNvPr>
          <p:cNvGraphicFramePr>
            <a:graphicFrameLocks noGrp="1"/>
          </p:cNvGraphicFramePr>
          <p:nvPr/>
        </p:nvGraphicFramePr>
        <p:xfrm>
          <a:off x="670012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CDBBEA-C345-4EBA-9AF7-3EFBDDBCB200}"/>
              </a:ext>
            </a:extLst>
          </p:cNvPr>
          <p:cNvGraphicFramePr>
            <a:graphicFrameLocks noGrp="1"/>
          </p:cNvGraphicFramePr>
          <p:nvPr/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908D1A5-45F5-4F29-BE96-639810AB6043}"/>
              </a:ext>
            </a:extLst>
          </p:cNvPr>
          <p:cNvGraphicFramePr>
            <a:graphicFrameLocks noGrp="1"/>
          </p:cNvGraphicFramePr>
          <p:nvPr/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BD5DEC6-5602-4594-8C66-93DA8521F988}"/>
              </a:ext>
            </a:extLst>
          </p:cNvPr>
          <p:cNvGraphicFramePr>
            <a:graphicFrameLocks noGrp="1"/>
          </p:cNvGraphicFramePr>
          <p:nvPr/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34BD31-F3DF-4D8C-83F1-87E070422214}"/>
              </a:ext>
            </a:extLst>
          </p:cNvPr>
          <p:cNvGraphicFramePr>
            <a:graphicFrameLocks noGrp="1"/>
          </p:cNvGraphicFramePr>
          <p:nvPr/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54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except sometimes we need to resize. Then runtime is O(size)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5479129" y="2137244"/>
            <a:ext cx="4096512" cy="11454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would change if we used array[0] as the top of the stack?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7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325113" y="5319356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Now all operations run in O(1) time.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Always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B49DD7-FC36-49E1-A4AB-F01E57BE892B}"/>
              </a:ext>
            </a:extLst>
          </p:cNvPr>
          <p:cNvSpPr/>
          <p:nvPr/>
        </p:nvSpPr>
        <p:spPr>
          <a:xfrm>
            <a:off x="4812632" y="2240318"/>
            <a:ext cx="4980914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we add/remove to/from head, then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 suffices to have a singly linked list.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2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391923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queue,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queue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first-in-first-out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(FIFO)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Example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queue for printer or other resources.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Also, applications in algorithms</a:t>
            </a: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assuming we have a pointer to the tail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754303" y="559472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 operations run in O(1) time,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2B552CD-C37F-4E29-9199-3096B3EA523E}"/>
              </a:ext>
            </a:extLst>
          </p:cNvPr>
          <p:cNvSpPr/>
          <p:nvPr/>
        </p:nvSpPr>
        <p:spPr>
          <a:xfrm>
            <a:off x="5634673" y="1793595"/>
            <a:ext cx="4112831" cy="15020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are the minimal requirements from the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Doubly linked list?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One-directional list with tail?</a:t>
            </a:r>
            <a:endParaRPr lang="en-CA" sz="20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3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queue?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tail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enqueue(item)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	// except when we need to resize the array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dequeue()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</a:t>
            </a:r>
            <a:r>
              <a:rPr lang="en-US" altLang="he-IL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O(size)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Stacks and Queues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Stacks and Queues are the most basic data structure.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are used everywhere in computer science: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Operating systems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compilers use stack to run our program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Algorithms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will see an example of a graph exploration algorithms that use stacks/queues.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Recursions be converted into iterations using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AI</a:t>
            </a:r>
          </a:p>
          <a:p>
            <a:pPr marL="14859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above algorithms have applications to AI algorithms (e.g., solving 15Puzzle)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These are very basic building blocks. You should all understand them well.</a:t>
            </a:r>
          </a:p>
        </p:txBody>
      </p:sp>
    </p:spTree>
    <p:extLst>
      <p:ext uri="{BB962C8B-B14F-4D97-AF65-F5344CB8AC3E}">
        <p14:creationId xmlns:p14="http://schemas.microsoft.com/office/powerpoint/2010/main" val="253500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839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 and scope of variables</a:t>
            </a:r>
          </a:p>
        </p:txBody>
      </p:sp>
    </p:spTree>
    <p:extLst>
      <p:ext uri="{BB962C8B-B14F-4D97-AF65-F5344CB8AC3E}">
        <p14:creationId xmlns:p14="http://schemas.microsoft.com/office/powerpoint/2010/main" val="39470125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Execution stack / runtime stack / call stack /the 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marL="1028700" lvl="1" indent="-342900"/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93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bar (int size)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foo (int n)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String ret = “ABC”;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main(String[] </a:t>
            </a:r>
            <a:r>
              <a:rPr lang="en-US" sz="20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{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CB99D6-B35E-495B-BFE8-B0C4B3028415}"/>
              </a:ext>
            </a:extLst>
          </p:cNvPr>
          <p:cNvSpPr/>
          <p:nvPr/>
        </p:nvSpPr>
        <p:spPr>
          <a:xfrm>
            <a:off x="6111080" y="5343294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args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JVM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F25CA0-FA4F-42C9-BB94-60B73696614B}"/>
              </a:ext>
            </a:extLst>
          </p:cNvPr>
          <p:cNvSpPr/>
          <p:nvPr/>
        </p:nvSpPr>
        <p:spPr>
          <a:xfrm>
            <a:off x="6111080" y="3871138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F7A374-B13E-4FE5-9786-64464D546616}"/>
              </a:ext>
            </a:extLst>
          </p:cNvPr>
          <p:cNvSpPr/>
          <p:nvPr/>
        </p:nvSpPr>
        <p:spPr>
          <a:xfrm>
            <a:off x="6111080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B9E7C-8B21-45E2-8DCD-76F17D5E362B}"/>
              </a:ext>
            </a:extLst>
          </p:cNvPr>
          <p:cNvSpPr/>
          <p:nvPr/>
        </p:nvSpPr>
        <p:spPr>
          <a:xfrm>
            <a:off x="6105565" y="242820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size = 8; int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7C8598-40B0-4233-894F-6C1087D7CD4E}"/>
              </a:ext>
            </a:extLst>
          </p:cNvPr>
          <p:cNvSpPr/>
          <p:nvPr/>
        </p:nvSpPr>
        <p:spPr>
          <a:xfrm>
            <a:off x="6111075" y="3873049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params: int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int n= 5; ret = ID28;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main line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4FC80F-2956-4988-97FB-ADACB9815413}"/>
              </a:ext>
            </a:extLst>
          </p:cNvPr>
          <p:cNvSpPr/>
          <p:nvPr/>
        </p:nvSpPr>
        <p:spPr>
          <a:xfrm>
            <a:off x="6116595" y="2421020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C2CC9B-7299-4196-81FC-BD5C5D47B4FF}"/>
              </a:ext>
            </a:extLst>
          </p:cNvPr>
          <p:cNvSpPr/>
          <p:nvPr/>
        </p:nvSpPr>
        <p:spPr>
          <a:xfrm>
            <a:off x="6107451" y="2430164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foo line 3</a:t>
            </a:r>
          </a:p>
        </p:txBody>
      </p:sp>
      <p:sp>
        <p:nvSpPr>
          <p:cNvPr id="11" name="Right Arrow 35">
            <a:extLst>
              <a:ext uri="{FF2B5EF4-FFF2-40B4-BE49-F238E27FC236}">
                <a16:creationId xmlns:a16="http://schemas.microsoft.com/office/drawing/2014/main" id="{085F4963-6B58-41F4-A072-17D0A5572EF5}"/>
              </a:ext>
            </a:extLst>
          </p:cNvPr>
          <p:cNvSpPr/>
          <p:nvPr/>
        </p:nvSpPr>
        <p:spPr>
          <a:xfrm flipH="1">
            <a:off x="3489152" y="565705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36">
            <a:extLst>
              <a:ext uri="{FF2B5EF4-FFF2-40B4-BE49-F238E27FC236}">
                <a16:creationId xmlns:a16="http://schemas.microsoft.com/office/drawing/2014/main" id="{549A56F3-170A-4003-8AD1-EBFE559483D9}"/>
              </a:ext>
            </a:extLst>
          </p:cNvPr>
          <p:cNvSpPr/>
          <p:nvPr/>
        </p:nvSpPr>
        <p:spPr>
          <a:xfrm flipH="1">
            <a:off x="3489151" y="595543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38">
            <a:extLst>
              <a:ext uri="{FF2B5EF4-FFF2-40B4-BE49-F238E27FC236}">
                <a16:creationId xmlns:a16="http://schemas.microsoft.com/office/drawing/2014/main" id="{B452AA56-601C-4EEE-9B72-3743D6F3FADB}"/>
              </a:ext>
            </a:extLst>
          </p:cNvPr>
          <p:cNvSpPr/>
          <p:nvPr/>
        </p:nvSpPr>
        <p:spPr>
          <a:xfrm flipH="1">
            <a:off x="3681174" y="3517018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39">
            <a:extLst>
              <a:ext uri="{FF2B5EF4-FFF2-40B4-BE49-F238E27FC236}">
                <a16:creationId xmlns:a16="http://schemas.microsoft.com/office/drawing/2014/main" id="{F511C48E-5707-4D80-A5C8-43B62337D8DC}"/>
              </a:ext>
            </a:extLst>
          </p:cNvPr>
          <p:cNvSpPr/>
          <p:nvPr/>
        </p:nvSpPr>
        <p:spPr>
          <a:xfrm flipH="1">
            <a:off x="3681174" y="381707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40">
            <a:extLst>
              <a:ext uri="{FF2B5EF4-FFF2-40B4-BE49-F238E27FC236}">
                <a16:creationId xmlns:a16="http://schemas.microsoft.com/office/drawing/2014/main" id="{C85A27E4-FD1F-4D67-94FF-000305CB1CD8}"/>
              </a:ext>
            </a:extLst>
          </p:cNvPr>
          <p:cNvSpPr/>
          <p:nvPr/>
        </p:nvSpPr>
        <p:spPr>
          <a:xfrm flipH="1">
            <a:off x="3681173" y="411755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41">
            <a:extLst>
              <a:ext uri="{FF2B5EF4-FFF2-40B4-BE49-F238E27FC236}">
                <a16:creationId xmlns:a16="http://schemas.microsoft.com/office/drawing/2014/main" id="{DB2DCC31-7098-46BD-ACA7-62C70ED46477}"/>
              </a:ext>
            </a:extLst>
          </p:cNvPr>
          <p:cNvSpPr/>
          <p:nvPr/>
        </p:nvSpPr>
        <p:spPr>
          <a:xfrm flipH="1">
            <a:off x="3489154" y="19869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42">
            <a:extLst>
              <a:ext uri="{FF2B5EF4-FFF2-40B4-BE49-F238E27FC236}">
                <a16:creationId xmlns:a16="http://schemas.microsoft.com/office/drawing/2014/main" id="{05DA8981-EFEA-4B71-8BC7-830A95458950}"/>
              </a:ext>
            </a:extLst>
          </p:cNvPr>
          <p:cNvSpPr/>
          <p:nvPr/>
        </p:nvSpPr>
        <p:spPr>
          <a:xfrm flipH="1">
            <a:off x="3489153" y="231399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3340F10C-C38B-4F04-AC4D-D5171B5F3AB1}"/>
              </a:ext>
            </a:extLst>
          </p:cNvPr>
          <p:cNvSpPr/>
          <p:nvPr/>
        </p:nvSpPr>
        <p:spPr>
          <a:xfrm flipH="1">
            <a:off x="3489152" y="26295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44">
            <a:extLst>
              <a:ext uri="{FF2B5EF4-FFF2-40B4-BE49-F238E27FC236}">
                <a16:creationId xmlns:a16="http://schemas.microsoft.com/office/drawing/2014/main" id="{83AE1E96-45B3-4C51-AFD1-BDDDB45800C7}"/>
              </a:ext>
            </a:extLst>
          </p:cNvPr>
          <p:cNvSpPr/>
          <p:nvPr/>
        </p:nvSpPr>
        <p:spPr>
          <a:xfrm flipH="1">
            <a:off x="3681169" y="442770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45">
            <a:extLst>
              <a:ext uri="{FF2B5EF4-FFF2-40B4-BE49-F238E27FC236}">
                <a16:creationId xmlns:a16="http://schemas.microsoft.com/office/drawing/2014/main" id="{6C31BA73-FD8A-4678-A225-511C0E661288}"/>
              </a:ext>
            </a:extLst>
          </p:cNvPr>
          <p:cNvSpPr/>
          <p:nvPr/>
        </p:nvSpPr>
        <p:spPr>
          <a:xfrm flipH="1">
            <a:off x="3681168" y="472553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46">
            <a:extLst>
              <a:ext uri="{FF2B5EF4-FFF2-40B4-BE49-F238E27FC236}">
                <a16:creationId xmlns:a16="http://schemas.microsoft.com/office/drawing/2014/main" id="{630A11F1-2EA7-4B3A-B6B1-E2AD78F58C90}"/>
              </a:ext>
            </a:extLst>
          </p:cNvPr>
          <p:cNvSpPr/>
          <p:nvPr/>
        </p:nvSpPr>
        <p:spPr>
          <a:xfrm flipH="1">
            <a:off x="3489143" y="6299565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4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1" grpId="0" animBg="1"/>
      <p:bldP spid="21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Execution 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All local variables of a function are stored in the corresponding stack-frame.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These are primitive types and  references to objects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the function returns, the variables become unavailable.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Objects are stored in "global memory“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do not die when the function returns.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When we don’t use them anymore, they are released by garbage collector.</a:t>
            </a:r>
          </a:p>
          <a:p>
            <a:pPr>
              <a:defRPr/>
            </a:pPr>
            <a:r>
              <a:rPr lang="en-US" altLang="he-IL" sz="20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Terminology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Local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stack.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Global variables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are stored on the heap.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2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25877609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recursion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Wrong answer</a:t>
            </a:r>
            <a:r>
              <a:rPr lang="en-US" altLang="he-IL" sz="2000" dirty="0"/>
              <a:t>: my laptop delegates the subtask to  other laptops.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Correct answer</a:t>
            </a:r>
            <a:r>
              <a:rPr lang="en-US" altLang="he-IL" sz="2000" dirty="0"/>
              <a:t>: </a:t>
            </a:r>
            <a:r>
              <a:rPr lang="en-US" altLang="he-IL" sz="2000"/>
              <a:t>a block is </a:t>
            </a:r>
            <a:r>
              <a:rPr lang="en-US" altLang="he-IL" sz="2000" dirty="0"/>
              <a:t>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can do it and we will do it, though not today.</a:t>
            </a:r>
          </a:p>
        </p:txBody>
      </p:sp>
    </p:spTree>
    <p:extLst>
      <p:ext uri="{BB962C8B-B14F-4D97-AF65-F5344CB8AC3E}">
        <p14:creationId xmlns:p14="http://schemas.microsoft.com/office/powerpoint/2010/main" val="15946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Linked List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is a collection of separate elements, where each element is linked to the one following it in the list.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Think of it as a chain of elements.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FF47920-3ED8-C7A4-65DA-B3F3698C4825}"/>
              </a:ext>
            </a:extLst>
          </p:cNvPr>
          <p:cNvCxnSpPr/>
          <p:nvPr/>
        </p:nvCxnSpPr>
        <p:spPr>
          <a:xfrm flipH="1">
            <a:off x="7256304" y="59362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list has a head. This is just the pointer to the first element.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Each element is linked to the following one.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last element points to NULL.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you implement this?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78D16FF-C797-4713-A6FE-B2544EF2CDE6}"/>
              </a:ext>
            </a:extLst>
          </p:cNvPr>
          <p:cNvGrpSpPr>
            <a:grpSpLocks/>
          </p:cNvGrpSpPr>
          <p:nvPr/>
        </p:nvGrpSpPr>
        <p:grpSpPr bwMode="auto">
          <a:xfrm>
            <a:off x="4251336" y="398785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24D300-90D9-4576-8C44-7D38289103F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F517BA3-4567-4C25-804D-7FB67D45945D}"/>
                </a:ext>
              </a:extLst>
            </p:cNvPr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37DE0CDE-CA22-45F9-A827-A82259FB857C}"/>
              </a:ext>
            </a:extLst>
          </p:cNvPr>
          <p:cNvGrpSpPr>
            <a:grpSpLocks/>
          </p:cNvGrpSpPr>
          <p:nvPr/>
        </p:nvGrpSpPr>
        <p:grpSpPr bwMode="auto">
          <a:xfrm>
            <a:off x="3871595" y="5735771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DAA1E-B53D-45ED-9A40-06D722AD56DD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6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806AEA1-697A-4CCA-9663-B8CBF6919893}"/>
                </a:ext>
              </a:extLst>
            </p:cNvPr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0489F-3128-4079-9FAC-A441F6B148DD}"/>
              </a:ext>
            </a:extLst>
          </p:cNvPr>
          <p:cNvCxnSpPr>
            <a:endCxn id="12" idx="1"/>
          </p:cNvCxnSpPr>
          <p:nvPr/>
        </p:nvCxnSpPr>
        <p:spPr>
          <a:xfrm flipV="1">
            <a:off x="4964112" y="5944208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>
            <a:extLst>
              <a:ext uri="{FF2B5EF4-FFF2-40B4-BE49-F238E27FC236}">
                <a16:creationId xmlns:a16="http://schemas.microsoft.com/office/drawing/2014/main" id="{AF03569F-C5D0-4D3C-A9CD-4B95105B1A2D}"/>
              </a:ext>
            </a:extLst>
          </p:cNvPr>
          <p:cNvGrpSpPr>
            <a:grpSpLocks/>
          </p:cNvGrpSpPr>
          <p:nvPr/>
        </p:nvGrpSpPr>
        <p:grpSpPr bwMode="auto">
          <a:xfrm>
            <a:off x="6424295" y="5718307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71CD45-3BAB-472F-8E68-FEA128918FAB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BC4553-7AA8-406C-8BBA-F3BDCD7D6C55}"/>
                </a:ext>
              </a:extLst>
            </p:cNvPr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0E07D7-B1B9-4222-A431-D22FC91E9413}"/>
              </a:ext>
            </a:extLst>
          </p:cNvPr>
          <p:cNvCxnSpPr>
            <a:endCxn id="12" idx="2"/>
          </p:cNvCxnSpPr>
          <p:nvPr/>
        </p:nvCxnSpPr>
        <p:spPr>
          <a:xfrm flipH="1">
            <a:off x="7103904" y="573577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>
            <a:extLst>
              <a:ext uri="{FF2B5EF4-FFF2-40B4-BE49-F238E27FC236}">
                <a16:creationId xmlns:a16="http://schemas.microsoft.com/office/drawing/2014/main" id="{EBF979CD-8674-4606-86A0-8933CA28766E}"/>
              </a:ext>
            </a:extLst>
          </p:cNvPr>
          <p:cNvGrpSpPr>
            <a:grpSpLocks/>
          </p:cNvGrpSpPr>
          <p:nvPr/>
        </p:nvGrpSpPr>
        <p:grpSpPr bwMode="auto">
          <a:xfrm>
            <a:off x="1805740" y="400325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A588C9A-D8A7-4074-9490-F54DBE2043F0}"/>
                </a:ext>
              </a:extLst>
            </p:cNvPr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E81F2D-8B36-4B1B-9476-C0EE71FD1E6C}"/>
                </a:ext>
              </a:extLst>
            </p:cNvPr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1E46846-2DE0-4249-A9B1-08BA3FC080EE}"/>
              </a:ext>
            </a:extLst>
          </p:cNvPr>
          <p:cNvCxnSpPr>
            <a:endCxn id="5" idx="1"/>
          </p:cNvCxnSpPr>
          <p:nvPr/>
        </p:nvCxnSpPr>
        <p:spPr>
          <a:xfrm>
            <a:off x="2982912" y="421375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2399F7-4AE6-46D2-8A01-55AE3A5F628D}"/>
              </a:ext>
            </a:extLst>
          </p:cNvPr>
          <p:cNvCxnSpPr>
            <a:endCxn id="8" idx="0"/>
          </p:cNvCxnSpPr>
          <p:nvPr/>
        </p:nvCxnSpPr>
        <p:spPr>
          <a:xfrm flipH="1">
            <a:off x="4551886" y="4229157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1C1B78-13D9-429B-8BB3-3241379B8D23}"/>
              </a:ext>
            </a:extLst>
          </p:cNvPr>
          <p:cNvCxnSpPr>
            <a:endCxn id="16" idx="1"/>
          </p:cNvCxnSpPr>
          <p:nvPr/>
        </p:nvCxnSpPr>
        <p:spPr>
          <a:xfrm>
            <a:off x="1365715" y="396792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>
            <a:extLst>
              <a:ext uri="{FF2B5EF4-FFF2-40B4-BE49-F238E27FC236}">
                <a16:creationId xmlns:a16="http://schemas.microsoft.com/office/drawing/2014/main" id="{8EE89187-DB7C-4976-982E-39FC92471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645" y="3720052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9798F383-4904-495E-A359-9BB9087F0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014" y="3362395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B3494F2-6775-4065-85F1-16094648F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018" y="6246309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</p:spTree>
    <p:extLst>
      <p:ext uri="{BB962C8B-B14F-4D97-AF65-F5344CB8AC3E}">
        <p14:creationId xmlns:p14="http://schemas.microsoft.com/office/powerpoint/2010/main" val="122980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>
                <a:solidFill>
                  <a:srgbClr val="0000CC"/>
                </a:solidFill>
              </a:rPr>
              <a:t>String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LinkedListOfStrings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LinkedListStringNode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int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LinkedListOf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</a:t>
            </a:r>
            <a:r>
              <a:rPr lang="en-US" altLang="he-IL" sz="2000" b="1" i="1" dirty="0" err="1">
                <a:solidFill>
                  <a:srgbClr val="FF0000"/>
                </a:solidFill>
              </a:rPr>
              <a:t>Ints</a:t>
            </a:r>
            <a:r>
              <a:rPr lang="en-US" altLang="he-IL" sz="2000" dirty="0" err="1">
                <a:solidFill>
                  <a:srgbClr val="0000CC"/>
                </a:solidFill>
              </a:rPr>
              <a:t>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3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Linked List implementation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</a:rPr>
              <a:t>Generic implementation + using inner class: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next;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(T data,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next)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.data</a:t>
            </a:r>
            <a:r>
              <a:rPr lang="en-US" altLang="he-IL" sz="2000" dirty="0"/>
              <a:t> = data;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	</a:t>
            </a:r>
            <a:r>
              <a:rPr lang="en-US" altLang="he-IL" sz="2000" b="1" dirty="0" err="1">
                <a:solidFill>
                  <a:srgbClr val="C00000"/>
                </a:solidFill>
              </a:rPr>
              <a:t>this</a:t>
            </a:r>
            <a:r>
              <a:rPr lang="en-US" altLang="he-IL" sz="2000" dirty="0" err="1"/>
              <a:t>.next</a:t>
            </a:r>
            <a:r>
              <a:rPr lang="en-US" altLang="he-IL" sz="2000" dirty="0"/>
              <a:t> = next;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}</a:t>
            </a:r>
          </a:p>
          <a:p>
            <a:pPr>
              <a:defRPr/>
            </a:pP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8720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00CC"/>
                </a:solidFill>
              </a:rPr>
              <a:t>LinkedList&lt;T&gt; </a:t>
            </a:r>
            <a:r>
              <a:rPr lang="en-US" altLang="he-IL" sz="2000" dirty="0"/>
              <a:t>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>
                <a:solidFill>
                  <a:srgbClr val="0000CC"/>
                </a:solidFill>
              </a:rPr>
              <a:t> </a:t>
            </a:r>
            <a:r>
              <a:rPr lang="en-US" altLang="he-IL" sz="2000" dirty="0"/>
              <a:t>{ // inner class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next;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private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head;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br>
              <a:rPr lang="en-US" altLang="he-IL" sz="2000" b="1" dirty="0">
                <a:solidFill>
                  <a:srgbClr val="C00000"/>
                </a:solidFill>
              </a:rPr>
            </a:br>
            <a:r>
              <a:rPr lang="en-US" altLang="he-IL" sz="2000" b="1" dirty="0">
                <a:solidFill>
                  <a:srgbClr val="C00000"/>
                </a:solidFill>
              </a:rPr>
              <a:t>	public void </a:t>
            </a:r>
            <a:r>
              <a:rPr lang="en-US" altLang="he-IL" sz="2000" dirty="0" err="1"/>
              <a:t>addToHead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00CC"/>
                </a:solidFill>
              </a:rPr>
              <a:t>T</a:t>
            </a:r>
            <a:r>
              <a:rPr lang="en-US" altLang="he-IL" sz="2000" dirty="0"/>
              <a:t> element) {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spcAft>
                <a:spcPts val="0"/>
              </a:spcAft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 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</a:p>
          <a:p>
            <a:pPr>
              <a:defRPr/>
            </a:pPr>
            <a:r>
              <a:rPr lang="en-US" altLang="he-IL" sz="2000" dirty="0"/>
              <a:t>		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 err="1">
                <a:solidFill>
                  <a:srgbClr val="0000CC"/>
                </a:solidFill>
              </a:rPr>
              <a:t>LinkedListNode</a:t>
            </a:r>
            <a:r>
              <a:rPr lang="en-US" altLang="he-IL" sz="2000" dirty="0"/>
              <a:t>(element, head);</a:t>
            </a:r>
          </a:p>
          <a:p>
            <a:pPr>
              <a:defRPr/>
            </a:pPr>
            <a:r>
              <a:rPr lang="en-US" altLang="he-IL" sz="2000" dirty="0"/>
              <a:t>		head = </a:t>
            </a:r>
            <a:r>
              <a:rPr lang="en-US" altLang="he-IL" sz="2000" dirty="0" err="1"/>
              <a:t>newNode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</a:p>
          <a:p>
            <a:pPr>
              <a:defRPr/>
            </a:pPr>
            <a:r>
              <a:rPr lang="en-US" altLang="he-IL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1786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2342</TotalTime>
  <Words>2683</Words>
  <Application>Microsoft Office PowerPoint</Application>
  <PresentationFormat>Custom</PresentationFormat>
  <Paragraphs>474</Paragraphs>
  <Slides>40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Basic Data Structures</vt:lpstr>
      <vt:lpstr>PowerPoint Presentation</vt:lpstr>
      <vt:lpstr>Linked List</vt:lpstr>
      <vt:lpstr>Linked List</vt:lpstr>
      <vt:lpstr>Linked List implementation</vt:lpstr>
      <vt:lpstr>Linked List implementation</vt:lpstr>
      <vt:lpstr>Linked List implementation</vt:lpstr>
      <vt:lpstr>Add to Head</vt:lpstr>
      <vt:lpstr>Add to Head</vt:lpstr>
      <vt:lpstr>Remove from Head</vt:lpstr>
      <vt:lpstr>Remove from Head</vt:lpstr>
      <vt:lpstr>More operations</vt:lpstr>
      <vt:lpstr>Array (or ArrayList) vs LinkedList</vt:lpstr>
      <vt:lpstr>Adding a pointer to the tail</vt:lpstr>
      <vt:lpstr>Adding a pointer to the tail</vt:lpstr>
      <vt:lpstr>Array (or ArrayList) vs LinkedList</vt:lpstr>
      <vt:lpstr>More operations</vt:lpstr>
      <vt:lpstr>PowerPoint Presentation</vt:lpstr>
      <vt:lpstr>Doubly Linked List</vt:lpstr>
      <vt:lpstr>Doubly Linked List</vt:lpstr>
      <vt:lpstr>Array (or ArrayList) vs LinkedList</vt:lpstr>
      <vt:lpstr>PowerPoint Presentation</vt:lpstr>
      <vt:lpstr>Stack</vt:lpstr>
      <vt:lpstr>Stack</vt:lpstr>
      <vt:lpstr>Stack</vt:lpstr>
      <vt:lpstr>Stack</vt:lpstr>
      <vt:lpstr>PowerPoint Presentation</vt:lpstr>
      <vt:lpstr>Queue</vt:lpstr>
      <vt:lpstr>Queue</vt:lpstr>
      <vt:lpstr>Queue</vt:lpstr>
      <vt:lpstr>Stacks and Queues</vt:lpstr>
      <vt:lpstr>PowerPoint Presentation</vt:lpstr>
      <vt:lpstr>PowerPoint Presentation</vt:lpstr>
      <vt:lpstr>Execution stack</vt:lpstr>
      <vt:lpstr>Execution stack</vt:lpstr>
      <vt:lpstr>Execution stack</vt:lpstr>
      <vt:lpstr>PowerPoint Presentation</vt:lpstr>
      <vt:lpstr>A comment on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2023-01-27T20:13:23Z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