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72"/>
  </p:notesMasterIdLst>
  <p:handoutMasterIdLst>
    <p:handoutMasterId r:id="rId73"/>
  </p:handoutMasterIdLst>
  <p:sldIdLst>
    <p:sldId id="299" r:id="rId2"/>
    <p:sldId id="710" r:id="rId3"/>
    <p:sldId id="270" r:id="rId4"/>
    <p:sldId id="271" r:id="rId5"/>
    <p:sldId id="272" r:id="rId6"/>
    <p:sldId id="712" r:id="rId7"/>
    <p:sldId id="713" r:id="rId8"/>
    <p:sldId id="714" r:id="rId9"/>
    <p:sldId id="276" r:id="rId10"/>
    <p:sldId id="71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71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717" r:id="rId29"/>
    <p:sldId id="297" r:id="rId30"/>
    <p:sldId id="298" r:id="rId31"/>
    <p:sldId id="718" r:id="rId32"/>
    <p:sldId id="719" r:id="rId33"/>
    <p:sldId id="301" r:id="rId34"/>
    <p:sldId id="303" r:id="rId35"/>
    <p:sldId id="304" r:id="rId36"/>
    <p:sldId id="305" r:id="rId37"/>
    <p:sldId id="738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739" r:id="rId54"/>
    <p:sldId id="307" r:id="rId55"/>
    <p:sldId id="721" r:id="rId56"/>
    <p:sldId id="722" r:id="rId57"/>
    <p:sldId id="723" r:id="rId58"/>
    <p:sldId id="724" r:id="rId59"/>
    <p:sldId id="725" r:id="rId60"/>
    <p:sldId id="726" r:id="rId61"/>
    <p:sldId id="727" r:id="rId62"/>
    <p:sldId id="728" r:id="rId63"/>
    <p:sldId id="729" r:id="rId64"/>
    <p:sldId id="730" r:id="rId65"/>
    <p:sldId id="731" r:id="rId66"/>
    <p:sldId id="732" r:id="rId67"/>
    <p:sldId id="733" r:id="rId68"/>
    <p:sldId id="734" r:id="rId69"/>
    <p:sldId id="735" r:id="rId70"/>
    <p:sldId id="73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245" autoAdjust="0"/>
  </p:normalViewPr>
  <p:slideViewPr>
    <p:cSldViewPr snapToGrid="0">
      <p:cViewPr varScale="1">
        <p:scale>
          <a:sx n="118" d="100"/>
          <a:sy n="11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8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647700"/>
            <a:ext cx="5018088" cy="376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4" name="Google Shape;584;p16:notes"/>
          <p:cNvSpPr txBox="1">
            <a:spLocks noGrp="1"/>
          </p:cNvSpPr>
          <p:nvPr>
            <p:ph type="body" idx="1"/>
          </p:nvPr>
        </p:nvSpPr>
        <p:spPr>
          <a:xfrm>
            <a:off x="587333" y="4787912"/>
            <a:ext cx="6723458" cy="45369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2525" tIns="51250" rIns="102525" bIns="51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38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04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647700"/>
            <a:ext cx="5018088" cy="376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04" name="Google Shape;604;p17:notes"/>
          <p:cNvSpPr txBox="1">
            <a:spLocks noGrp="1"/>
          </p:cNvSpPr>
          <p:nvPr>
            <p:ph type="body" idx="1"/>
          </p:nvPr>
        </p:nvSpPr>
        <p:spPr>
          <a:xfrm>
            <a:off x="587333" y="4787912"/>
            <a:ext cx="6723458" cy="45369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2525" tIns="51250" rIns="102525" bIns="51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675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d1628faa7_0_333:notes"/>
          <p:cNvSpPr txBox="1"/>
          <p:nvPr/>
        </p:nvSpPr>
        <p:spPr>
          <a:xfrm>
            <a:off x="1327575" y="647581"/>
            <a:ext cx="5163900" cy="376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g5d1628faa7_0_333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00" cy="454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5d1628faa7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936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see Wikipedia page for gate internals and other types of flip-flops.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05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3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3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77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592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0717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196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d1628faa7_2_29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5d1628faa7_2_29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5d1628faa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22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d1628faa7_2_76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5d1628faa7_2_76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5d1628faa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07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1628faa7_2_94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5d1628faa7_2_94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5d1628faa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3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1628faa7_2_112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5d1628faa7_2_112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5d1628faa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335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38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341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d1628faa7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d1628faa7_2_1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5d1628faa7_2_1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836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d1628faa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d1628faa7_0_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5d1628faa7_0_7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60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d1628faa7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d1628faa7_2_3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5d1628faa7_2_3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576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197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0:notes"/>
          <p:cNvSpPr txBox="1"/>
          <p:nvPr/>
        </p:nvSpPr>
        <p:spPr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70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262" cy="41227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anything weird?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with two inputs? (variable widths)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an adder or shifter implemented?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7961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6523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3" name="Google Shape;883;p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FF0000"/>
                </a:solidFill>
              </a:rPr>
              <a:t>Spend 2-3 min on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526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4" name="Google Shape;904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991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5d1628faa7_2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g5d1628faa7_2_3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g5d1628faa7_2_3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22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5d1628faa7_2_39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Should be at no later than 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4" name="Google Shape;1184;g5d1628faa7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8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94" name="Google Shape;1194;p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72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d1628faa7_0_10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485" name="Google Shape;485;g5d1628faa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664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03" name="Google Shape;1203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84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1" name="Google Shape;121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4620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d1628faa7_2_4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8" name="Google Shape;1218;g5d1628faa7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992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25" name="Google Shape;1225;p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2228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9" name="Google Shape;1239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595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56" name="Google Shape;1256;p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77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6" name="Google Shape;1266;p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590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79" name="Google Shape;1279;p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368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3" name="Google Shape;1303;p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Unsigned: still use signed subtraction procedure (flip bits &amp; add 1).  When doing x-x, get all 1s plus 1, which leads to carry-out.  If y&gt;x in x-y, then fewer 1s in sum, so no carry-out.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7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628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1" name="Google Shape;131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509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86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5d1628faa7_2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18" name="Google Shape;1318;g5d1628faa7_2_4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961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5d1628faa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5d1628faa7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g5d1628faa7_0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9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6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3" name="Google Shape;133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0022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5d1628faa7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5d1628faa7_2_1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g5d1628faa7_2_15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404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3" name="Google Shape;9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03453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69282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2:notes"/>
          <p:cNvSpPr txBox="1"/>
          <p:nvPr/>
        </p:nvSpPr>
        <p:spPr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2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262" cy="41227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0877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5d1628faa7_2_163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5d1628faa7_2_163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5d1628faa7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1294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5d1628faa7_2_174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g5d1628faa7_2_174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g5d1628faa7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74488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5d1628faa7_2_200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g5d1628faa7_2_200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g5d1628faa7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53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0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18623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d1628faa7_2_213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g5d1628faa7_2_213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g5d1628faa7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929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d1628faa7_2_226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g5d1628faa7_2_226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g5d1628faa7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2035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5d1628faa7_2_239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g5d1628faa7_2_239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g5d1628faa7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01157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5d1628faa7_2_265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5d1628faa7_2_265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g5d1628faa7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1770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5d1628faa7_2_280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5d1628faa7_2_280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g5d1628faa7_2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66645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5d1628faa7_2_295:notes"/>
          <p:cNvSpPr txBox="1"/>
          <p:nvPr/>
        </p:nvSpPr>
        <p:spPr>
          <a:xfrm>
            <a:off x="1166815" y="587376"/>
            <a:ext cx="45387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50" tIns="44975" rIns="89950" bIns="44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g5d1628faa7_2_295:notes"/>
          <p:cNvSpPr txBox="1">
            <a:spLocks noGrp="1"/>
          </p:cNvSpPr>
          <p:nvPr>
            <p:ph type="body" idx="1"/>
          </p:nvPr>
        </p:nvSpPr>
        <p:spPr>
          <a:xfrm>
            <a:off x="515939" y="4346575"/>
            <a:ext cx="5910300" cy="412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g5d1628faa7_2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3007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1" name="Google Shape;112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4699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5" name="Google Shape;1135;p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lecture:  Implement logic for Out (1 NOT, 2 AND gates)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6776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3" name="Google Shape;11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35198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1050 cutoff</a:t>
            </a:r>
            <a:endParaRPr/>
          </a:p>
        </p:txBody>
      </p:sp>
      <p:sp>
        <p:nvSpPr>
          <p:cNvPr id="1161" name="Google Shape;11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239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86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98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d1628fa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d1628faa7_0_1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d1628faa7_0_1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64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464" y="-2231"/>
            <a:ext cx="17011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L26:  Sequential Logic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Practical_Electronics/Flip-flo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7.jpeg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9.tif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3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Digital Logic - Sequential</a:t>
            </a:r>
            <a:endParaRPr lang="en-US" sz="2000" b="0" dirty="0"/>
          </a:p>
        </p:txBody>
      </p:sp>
      <p:pic>
        <p:nvPicPr>
          <p:cNvPr id="5" name="Google Shape;169;p1">
            <a:extLst>
              <a:ext uri="{FF2B5EF4-FFF2-40B4-BE49-F238E27FC236}">
                <a16:creationId xmlns:a16="http://schemas.microsoft.com/office/drawing/2014/main" id="{7A2BB5D0-E32E-324D-A609-357B32D4E5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101" y="2193219"/>
            <a:ext cx="5229797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17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87" t="13617" r="12072" b="5756"/>
          <a:stretch/>
        </p:blipFill>
        <p:spPr>
          <a:xfrm>
            <a:off x="320049" y="1645925"/>
            <a:ext cx="7958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5"/>
          <p:cNvSpPr/>
          <p:nvPr/>
        </p:nvSpPr>
        <p:spPr>
          <a:xfrm>
            <a:off x="685800" y="4389120"/>
            <a:ext cx="7848600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Signals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transmitted over wires continuously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Transmission is effectively instantaneous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Implies that any wire only contains one value at any given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Signals and Waveforms: Clocks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15"/>
          <p:cNvGrpSpPr/>
          <p:nvPr/>
        </p:nvGrpSpPr>
        <p:grpSpPr>
          <a:xfrm>
            <a:off x="3078866" y="2468880"/>
            <a:ext cx="1603034" cy="1650385"/>
            <a:chOff x="3078866" y="2286000"/>
            <a:chExt cx="1603034" cy="1650385"/>
          </a:xfrm>
        </p:grpSpPr>
        <p:cxnSp>
          <p:nvCxnSpPr>
            <p:cNvPr id="574" name="Google Shape;574;p15"/>
            <p:cNvCxnSpPr/>
            <p:nvPr/>
          </p:nvCxnSpPr>
          <p:spPr>
            <a:xfrm>
              <a:off x="3078866" y="2286000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5" name="Google Shape;575;p15"/>
            <p:cNvSpPr txBox="1"/>
            <p:nvPr/>
          </p:nvSpPr>
          <p:spPr>
            <a:xfrm>
              <a:off x="3090439" y="3474720"/>
              <a:ext cx="1591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Rising Edge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15"/>
          <p:cNvGrpSpPr/>
          <p:nvPr/>
        </p:nvGrpSpPr>
        <p:grpSpPr>
          <a:xfrm>
            <a:off x="6400800" y="2468880"/>
            <a:ext cx="1657252" cy="1650385"/>
            <a:chOff x="6400800" y="2286000"/>
            <a:chExt cx="1657252" cy="1650385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6400800" y="2286000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8" name="Google Shape;578;p15"/>
            <p:cNvSpPr txBox="1"/>
            <p:nvPr/>
          </p:nvSpPr>
          <p:spPr>
            <a:xfrm>
              <a:off x="6402727" y="3474720"/>
              <a:ext cx="1655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Falling Edge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15"/>
          <p:cNvSpPr txBox="1"/>
          <p:nvPr/>
        </p:nvSpPr>
        <p:spPr>
          <a:xfrm>
            <a:off x="3011346" y="1156012"/>
            <a:ext cx="2219775" cy="69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 period </a:t>
            </a:r>
            <a:b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(CPU cycle time)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7975100" y="2103775"/>
            <a:ext cx="377400" cy="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669" r="4586" b="5209"/>
          <a:stretch/>
        </p:blipFill>
        <p:spPr>
          <a:xfrm>
            <a:off x="1005840" y="1463040"/>
            <a:ext cx="715633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Signals and Waveforms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8" name="Google Shape;588;p16"/>
          <p:cNvGrpSpPr/>
          <p:nvPr/>
        </p:nvGrpSpPr>
        <p:grpSpPr>
          <a:xfrm>
            <a:off x="6204030" y="5202936"/>
            <a:ext cx="2766350" cy="1089529"/>
            <a:chOff x="6204030" y="5335929"/>
            <a:chExt cx="2766350" cy="1089529"/>
          </a:xfrm>
        </p:grpSpPr>
        <p:cxnSp>
          <p:nvCxnSpPr>
            <p:cNvPr id="589" name="Google Shape;589;p16"/>
            <p:cNvCxnSpPr/>
            <p:nvPr/>
          </p:nvCxnSpPr>
          <p:spPr>
            <a:xfrm flipH="1">
              <a:off x="6204030" y="5602147"/>
              <a:ext cx="682907" cy="277792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590" name="Google Shape;590;p16"/>
            <p:cNvSpPr txBox="1"/>
            <p:nvPr/>
          </p:nvSpPr>
          <p:spPr>
            <a:xfrm>
              <a:off x="6852213" y="5335929"/>
              <a:ext cx="2118167" cy="1089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All signals change </a:t>
              </a:r>
              <a:r>
                <a:rPr lang="en-US" sz="24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clock “triggers”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16"/>
          <p:cNvGrpSpPr/>
          <p:nvPr/>
        </p:nvGrpSpPr>
        <p:grpSpPr>
          <a:xfrm>
            <a:off x="208345" y="3931920"/>
            <a:ext cx="1437575" cy="1645920"/>
            <a:chOff x="208345" y="4069080"/>
            <a:chExt cx="1437575" cy="1645920"/>
          </a:xfrm>
        </p:grpSpPr>
        <p:sp>
          <p:nvSpPr>
            <p:cNvPr id="592" name="Google Shape;592;p16"/>
            <p:cNvSpPr/>
            <p:nvPr/>
          </p:nvSpPr>
          <p:spPr>
            <a:xfrm>
              <a:off x="1280160" y="4069080"/>
              <a:ext cx="365760" cy="164592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6"/>
            <p:cNvSpPr txBox="1"/>
            <p:nvPr/>
          </p:nvSpPr>
          <p:spPr>
            <a:xfrm>
              <a:off x="208345" y="4109011"/>
              <a:ext cx="1215342" cy="157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Stack signals on top of each other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46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Dealing with Waveform Diagrams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Easiest to start with CLK on top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signal by signal, from inputs to outputs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draw the waveform for a signal if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its input waveforms are drawn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a signal update?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based on CLK triggers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ANY time ANY of its inputs changes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81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655" r="6195" b="9038"/>
          <a:stretch/>
        </p:blipFill>
        <p:spPr>
          <a:xfrm>
            <a:off x="777240" y="1828800"/>
            <a:ext cx="758774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Signals and Waveforms: Grouping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 txBox="1"/>
          <p:nvPr/>
        </p:nvSpPr>
        <p:spPr>
          <a:xfrm>
            <a:off x="179046" y="4730790"/>
            <a:ext cx="27336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group of wires when interpreted as a bit field is called a 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0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9" name="Google Shape;609;p17"/>
          <p:cNvCxnSpPr/>
          <p:nvPr/>
        </p:nvCxnSpPr>
        <p:spPr>
          <a:xfrm rot="10800000" flipH="1">
            <a:off x="370390" y="3356658"/>
            <a:ext cx="428263" cy="1412112"/>
          </a:xfrm>
          <a:prstGeom prst="straightConnector1">
            <a:avLst/>
          </a:prstGeom>
          <a:noFill/>
          <a:ln w="254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610" name="Google Shape;610;p17"/>
          <p:cNvGrpSpPr/>
          <p:nvPr/>
        </p:nvGrpSpPr>
        <p:grpSpPr>
          <a:xfrm>
            <a:off x="816609" y="2796443"/>
            <a:ext cx="1539221" cy="584775"/>
            <a:chOff x="1371600" y="3449255"/>
            <a:chExt cx="1539221" cy="584775"/>
          </a:xfrm>
        </p:grpSpPr>
        <p:sp>
          <p:nvSpPr>
            <p:cNvPr id="611" name="Google Shape;611;p17"/>
            <p:cNvSpPr/>
            <p:nvPr/>
          </p:nvSpPr>
          <p:spPr>
            <a:xfrm>
              <a:off x="1371600" y="3611880"/>
              <a:ext cx="1097280" cy="274320"/>
            </a:xfrm>
            <a:prstGeom prst="rect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 txBox="1"/>
            <p:nvPr/>
          </p:nvSpPr>
          <p:spPr>
            <a:xfrm>
              <a:off x="2500131" y="3449255"/>
              <a:ext cx="4106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3" name="Google Shape;61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grpSp>
        <p:nvGrpSpPr>
          <p:cNvPr id="614" name="Google Shape;614;p17"/>
          <p:cNvGrpSpPr/>
          <p:nvPr/>
        </p:nvGrpSpPr>
        <p:grpSpPr>
          <a:xfrm>
            <a:off x="5440337" y="5278001"/>
            <a:ext cx="1284688" cy="414000"/>
            <a:chOff x="5701312" y="6301801"/>
            <a:chExt cx="1284688" cy="414000"/>
          </a:xfrm>
        </p:grpSpPr>
        <p:sp>
          <p:nvSpPr>
            <p:cNvPr id="615" name="Google Shape;615;p17"/>
            <p:cNvSpPr txBox="1"/>
            <p:nvPr/>
          </p:nvSpPr>
          <p:spPr>
            <a:xfrm>
              <a:off x="5701312" y="6301801"/>
              <a:ext cx="8820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6" name="Google Shape;616;p17"/>
            <p:cNvCxnSpPr/>
            <p:nvPr/>
          </p:nvCxnSpPr>
          <p:spPr>
            <a:xfrm>
              <a:off x="6373700" y="6558625"/>
              <a:ext cx="6123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617" name="Google Shape;61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3670" t="79430" r="29831" b="5213"/>
          <a:stretch/>
        </p:blipFill>
        <p:spPr>
          <a:xfrm>
            <a:off x="2812575" y="1079175"/>
            <a:ext cx="3862200" cy="7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8349" t="79430" r="47204" b="5213"/>
          <a:stretch/>
        </p:blipFill>
        <p:spPr>
          <a:xfrm>
            <a:off x="6164726" y="1079175"/>
            <a:ext cx="2000700" cy="79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g5d1628faa7_0_333"/>
          <p:cNvPicPr preferRelativeResize="0"/>
          <p:nvPr/>
        </p:nvPicPr>
        <p:blipFill rotWithShape="1">
          <a:blip r:embed="rId3">
            <a:alphaModFix/>
          </a:blip>
          <a:srcRect l="1263" t="8461" r="5834" b="8010"/>
          <a:stretch/>
        </p:blipFill>
        <p:spPr>
          <a:xfrm>
            <a:off x="93663" y="1203325"/>
            <a:ext cx="6096000" cy="283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g5d1628faa7_0_333"/>
          <p:cNvGrpSpPr/>
          <p:nvPr/>
        </p:nvGrpSpPr>
        <p:grpSpPr>
          <a:xfrm>
            <a:off x="640080" y="4129088"/>
            <a:ext cx="8384858" cy="2370150"/>
            <a:chOff x="640080" y="4129088"/>
            <a:chExt cx="8384858" cy="2370150"/>
          </a:xfrm>
        </p:grpSpPr>
        <p:pic>
          <p:nvPicPr>
            <p:cNvPr id="626" name="Google Shape;626;g5d1628faa7_0_3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6736" y="4129088"/>
              <a:ext cx="6408553" cy="1998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g5d1628faa7_0_333"/>
            <p:cNvSpPr/>
            <p:nvPr/>
          </p:nvSpPr>
          <p:spPr>
            <a:xfrm>
              <a:off x="640080" y="5029200"/>
              <a:ext cx="1438200" cy="9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3DE8"/>
                </a:buClr>
                <a:buSzPts val="2800"/>
                <a:buFont typeface="Helvetica Neue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Rough</a:t>
              </a:r>
              <a:b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timing 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5d1628faa7_0_333"/>
            <p:cNvSpPr txBox="1"/>
            <p:nvPr/>
          </p:nvSpPr>
          <p:spPr>
            <a:xfrm>
              <a:off x="2319338" y="6129338"/>
              <a:ext cx="64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9" name="Google Shape;629;g5d1628faa7_0_333"/>
            <p:cNvCxnSpPr>
              <a:stCxn id="628" idx="3"/>
            </p:cNvCxnSpPr>
            <p:nvPr/>
          </p:nvCxnSpPr>
          <p:spPr>
            <a:xfrm rot="10800000" flipH="1">
              <a:off x="2968538" y="6280988"/>
              <a:ext cx="6056400" cy="333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cxnSp>
        <p:nvCxnSpPr>
          <p:cNvPr id="630" name="Google Shape;630;g5d1628faa7_0_333"/>
          <p:cNvCxnSpPr/>
          <p:nvPr/>
        </p:nvCxnSpPr>
        <p:spPr>
          <a:xfrm rot="5400000">
            <a:off x="3116238" y="5180127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1" name="Google Shape;631;g5d1628faa7_0_333"/>
          <p:cNvCxnSpPr/>
          <p:nvPr/>
        </p:nvCxnSpPr>
        <p:spPr>
          <a:xfrm rot="5400000">
            <a:off x="4135413" y="5124350"/>
            <a:ext cx="2047800" cy="3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2" name="Google Shape;632;g5d1628faa7_0_333"/>
          <p:cNvCxnSpPr/>
          <p:nvPr/>
        </p:nvCxnSpPr>
        <p:spPr>
          <a:xfrm rot="5400000">
            <a:off x="5127600" y="5156314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3" name="Google Shape;633;g5d1628faa7_0_333"/>
          <p:cNvCxnSpPr/>
          <p:nvPr/>
        </p:nvCxnSpPr>
        <p:spPr>
          <a:xfrm rot="5400000">
            <a:off x="6100738" y="5165838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4" name="Google Shape;634;g5d1628faa7_0_333"/>
          <p:cNvCxnSpPr/>
          <p:nvPr/>
        </p:nvCxnSpPr>
        <p:spPr>
          <a:xfrm rot="5400000">
            <a:off x="7138963" y="5127738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35" name="Google Shape;635;g5d1628faa7_0_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Second Try: How About This?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g5d1628faa7_0_333"/>
          <p:cNvGrpSpPr/>
          <p:nvPr/>
        </p:nvGrpSpPr>
        <p:grpSpPr>
          <a:xfrm>
            <a:off x="3854824" y="4663440"/>
            <a:ext cx="889487" cy="274200"/>
            <a:chOff x="3854824" y="4663440"/>
            <a:chExt cx="889487" cy="274200"/>
          </a:xfrm>
        </p:grpSpPr>
        <p:cxnSp>
          <p:nvCxnSpPr>
            <p:cNvPr id="637" name="Google Shape;637;g5d1628faa7_0_333"/>
            <p:cNvCxnSpPr/>
            <p:nvPr/>
          </p:nvCxnSpPr>
          <p:spPr>
            <a:xfrm rot="10800000" flipH="1">
              <a:off x="3854824" y="4800565"/>
              <a:ext cx="274200" cy="9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8" name="Google Shape;638;g5d1628faa7_0_333"/>
            <p:cNvCxnSpPr/>
            <p:nvPr/>
          </p:nvCxnSpPr>
          <p:spPr>
            <a:xfrm rot="10800000">
              <a:off x="4470111" y="4800600"/>
              <a:ext cx="274200" cy="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9" name="Google Shape;639;g5d1628faa7_0_333"/>
            <p:cNvCxnSpPr/>
            <p:nvPr/>
          </p:nvCxnSpPr>
          <p:spPr>
            <a:xfrm>
              <a:off x="4469991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g5d1628faa7_0_333"/>
            <p:cNvCxnSpPr/>
            <p:nvPr/>
          </p:nvCxnSpPr>
          <p:spPr>
            <a:xfrm>
              <a:off x="4140199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1" name="Google Shape;641;g5d1628faa7_0_333"/>
          <p:cNvSpPr txBox="1"/>
          <p:nvPr/>
        </p:nvSpPr>
        <p:spPr>
          <a:xfrm>
            <a:off x="1646125" y="4606975"/>
            <a:ext cx="225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Delay through Adder</a:t>
            </a: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5d1628faa7_0_3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instances of a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“Flip-Flop”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flips and flops between 0 and 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this is a “D-type Flip-Flop”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“data input”, Q is “data output”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reality, has 2 outputs (Q and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Q), but we only care about 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http://en.wikibooks.org/wiki/Practical_Electronics/Flip-flops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22"/>
          <p:cNvPicPr preferRelativeResize="0"/>
          <p:nvPr/>
        </p:nvPicPr>
        <p:blipFill rotWithShape="1">
          <a:blip r:embed="rId4">
            <a:alphaModFix/>
          </a:blip>
          <a:srcRect l="1823" r="1823"/>
          <a:stretch/>
        </p:blipFill>
        <p:spPr>
          <a:xfrm>
            <a:off x="1645920" y="1463040"/>
            <a:ext cx="6076334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Register Internals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cxnSp>
        <p:nvCxnSpPr>
          <p:cNvPr id="652" name="Google Shape;652;p22"/>
          <p:cNvCxnSpPr/>
          <p:nvPr/>
        </p:nvCxnSpPr>
        <p:spPr>
          <a:xfrm>
            <a:off x="5831688" y="5249513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102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Behavior (1/2)</a:t>
            </a:r>
            <a:endParaRPr/>
          </a:p>
        </p:txBody>
      </p:sp>
      <p:sp>
        <p:nvSpPr>
          <p:cNvPr id="659" name="Google Shape;65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5338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Edge-triggered D-type flip-flop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one is “</a:t>
            </a:r>
            <a:r>
              <a:rPr lang="en-US" sz="2000"/>
              <a:t>rising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edge-triggered”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 the rising edge of the clock, input d is sampled and transferred to the output. At other times, the input d is ignored and the previously sampled value is retained.”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waveforms:</a:t>
            </a:r>
            <a:endParaRPr/>
          </a:p>
        </p:txBody>
      </p:sp>
      <p:pic>
        <p:nvPicPr>
          <p:cNvPr id="660" name="Google Shape;660;p23"/>
          <p:cNvPicPr preferRelativeResize="0"/>
          <p:nvPr/>
        </p:nvPicPr>
        <p:blipFill rotWithShape="1">
          <a:blip r:embed="rId3">
            <a:alphaModFix/>
          </a:blip>
          <a:srcRect l="2627" t="4941" r="7019" b="3648"/>
          <a:stretch/>
        </p:blipFill>
        <p:spPr>
          <a:xfrm>
            <a:off x="254000" y="3708400"/>
            <a:ext cx="8763000" cy="314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7000" y="1795463"/>
            <a:ext cx="871538" cy="573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2" name="Google Shape;662;p23"/>
          <p:cNvCxnSpPr/>
          <p:nvPr/>
        </p:nvCxnSpPr>
        <p:spPr>
          <a:xfrm rot="5400000">
            <a:off x="508063" y="5384825"/>
            <a:ext cx="2776500" cy="15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3" name="Google Shape;663;p23"/>
          <p:cNvCxnSpPr/>
          <p:nvPr/>
        </p:nvCxnSpPr>
        <p:spPr>
          <a:xfrm rot="5400000">
            <a:off x="1760538" y="5418138"/>
            <a:ext cx="2776537" cy="158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4" name="Google Shape;664;p23"/>
          <p:cNvCxnSpPr/>
          <p:nvPr/>
        </p:nvCxnSpPr>
        <p:spPr>
          <a:xfrm rot="5400000">
            <a:off x="2963863" y="5435600"/>
            <a:ext cx="2776538" cy="158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5" name="Google Shape;665;p23"/>
          <p:cNvCxnSpPr/>
          <p:nvPr/>
        </p:nvCxnSpPr>
        <p:spPr>
          <a:xfrm rot="5400000">
            <a:off x="4216400" y="5435600"/>
            <a:ext cx="2776538" cy="158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66" name="Google Shape;666;p23"/>
          <p:cNvCxnSpPr/>
          <p:nvPr/>
        </p:nvCxnSpPr>
        <p:spPr>
          <a:xfrm rot="-5400000" flipH="1">
            <a:off x="1600301" y="5799038"/>
            <a:ext cx="931800" cy="373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67" name="Google Shape;667;p23"/>
          <p:cNvCxnSpPr/>
          <p:nvPr/>
        </p:nvCxnSpPr>
        <p:spPr>
          <a:xfrm rot="-5400000" flipH="1">
            <a:off x="2870994" y="5376069"/>
            <a:ext cx="930275" cy="37306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68" name="Google Shape;668;p23"/>
          <p:cNvCxnSpPr/>
          <p:nvPr/>
        </p:nvCxnSpPr>
        <p:spPr>
          <a:xfrm rot="-5400000" flipH="1">
            <a:off x="4071937" y="5816601"/>
            <a:ext cx="931863" cy="37306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69" name="Google Shape;669;p23"/>
          <p:cNvCxnSpPr/>
          <p:nvPr/>
        </p:nvCxnSpPr>
        <p:spPr>
          <a:xfrm rot="-5400000" flipH="1">
            <a:off x="5326063" y="5834063"/>
            <a:ext cx="930275" cy="37147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0" name="Google Shape;67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4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0640" y="4389118"/>
            <a:ext cx="270377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Terminology (1/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Analogy:  non-blurry digital photo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move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while camera shutter is opening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move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while camera shutter is closing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i="1"/>
              <a:t>Wait until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image appears on the display</a:t>
            </a:r>
            <a:endParaRPr/>
          </a:p>
        </p:txBody>
      </p:sp>
      <p:sp>
        <p:nvSpPr>
          <p:cNvPr id="678" name="Google Shape;67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pic>
        <p:nvPicPr>
          <p:cNvPr id="679" name="Google Shape;679;p24" descr="How Cameras 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4389120"/>
            <a:ext cx="3291840" cy="164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98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Terminology (</a:t>
            </a:r>
            <a:r>
              <a:rPr lang="en-US"/>
              <a:t>2/3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Analogy:  Taking a photo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time: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move since about to take picture (open camera shutter)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need to hold still after shutter opens until camera shutter closes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data: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time from open shutter until image appears on the output (viewfinder)</a:t>
            </a:r>
            <a:endParaRPr/>
          </a:p>
        </p:txBody>
      </p:sp>
      <p:sp>
        <p:nvSpPr>
          <p:cNvPr id="686" name="Google Shape;68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49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Terminology (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applied to hardware: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long the input must be stable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clock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trigger for proper input read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the input must be stable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clock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trigger for proper input read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i="1">
                <a:solidFill>
                  <a:srgbClr val="FF0000"/>
                </a:solidFill>
              </a:rPr>
              <a:t>Clock</a:t>
            </a: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-to-Q” Delay: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takes the output to change, measured from the </a:t>
            </a:r>
            <a:r>
              <a:rPr lang="en-US"/>
              <a:t>clock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/>
          </a:p>
        </p:txBody>
      </p:sp>
      <p:sp>
        <p:nvSpPr>
          <p:cNvPr id="693" name="Google Shape;69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pic>
        <p:nvPicPr>
          <p:cNvPr id="694" name="Google Shape;694;p26"/>
          <p:cNvPicPr preferRelativeResize="0"/>
          <p:nvPr/>
        </p:nvPicPr>
        <p:blipFill rotWithShape="1">
          <a:blip r:embed="rId3">
            <a:alphaModFix/>
          </a:blip>
          <a:srcRect l="72555" t="20433" r="7020" b="39751"/>
          <a:stretch/>
        </p:blipFill>
        <p:spPr>
          <a:xfrm>
            <a:off x="3208124" y="5003325"/>
            <a:ext cx="1780424" cy="12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08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1628faa7_2_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  <p:pic>
        <p:nvPicPr>
          <p:cNvPr id="701" name="Google Shape;701;g5d1628faa7_2_29"/>
          <p:cNvPicPr preferRelativeResize="0"/>
          <p:nvPr/>
        </p:nvPicPr>
        <p:blipFill rotWithShape="1">
          <a:blip r:embed="rId3">
            <a:alphaModFix/>
          </a:blip>
          <a:srcRect l="72555" t="20433" r="7020" b="39751"/>
          <a:stretch/>
        </p:blipFill>
        <p:spPr>
          <a:xfrm>
            <a:off x="302938" y="274650"/>
            <a:ext cx="198120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5d1628faa7_2_29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5d1628faa7_2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15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1628faa7_2_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  <p:pic>
        <p:nvPicPr>
          <p:cNvPr id="710" name="Google Shape;710;g5d1628faa7_2_76"/>
          <p:cNvPicPr preferRelativeResize="0"/>
          <p:nvPr/>
        </p:nvPicPr>
        <p:blipFill rotWithShape="1">
          <a:blip r:embed="rId3">
            <a:alphaModFix/>
          </a:blip>
          <a:srcRect l="72555" t="20433" r="7020" b="39751"/>
          <a:stretch/>
        </p:blipFill>
        <p:spPr>
          <a:xfrm>
            <a:off x="302938" y="274650"/>
            <a:ext cx="198120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5d1628faa7_2_76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Google Shape;712;g5d1628faa7_2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g5d1628faa7_2_76"/>
          <p:cNvCxnSpPr/>
          <p:nvPr/>
        </p:nvCxnSpPr>
        <p:spPr>
          <a:xfrm rot="10800000">
            <a:off x="3101475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4" name="Google Shape;714;g5d1628faa7_2_76"/>
          <p:cNvCxnSpPr/>
          <p:nvPr/>
        </p:nvCxnSpPr>
        <p:spPr>
          <a:xfrm rot="10800000">
            <a:off x="2284150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5" name="Google Shape;715;g5d1628faa7_2_76"/>
          <p:cNvCxnSpPr/>
          <p:nvPr/>
        </p:nvCxnSpPr>
        <p:spPr>
          <a:xfrm rot="10800000">
            <a:off x="2348800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5d1628faa7_2_76"/>
          <p:cNvSpPr txBox="1"/>
          <p:nvPr/>
        </p:nvSpPr>
        <p:spPr>
          <a:xfrm>
            <a:off x="1972450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5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d1628faa7_2_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  <p:pic>
        <p:nvPicPr>
          <p:cNvPr id="723" name="Google Shape;723;g5d1628faa7_2_94"/>
          <p:cNvPicPr preferRelativeResize="0"/>
          <p:nvPr/>
        </p:nvPicPr>
        <p:blipFill rotWithShape="1">
          <a:blip r:embed="rId3">
            <a:alphaModFix/>
          </a:blip>
          <a:srcRect l="72555" t="20433" r="7020" b="39751"/>
          <a:stretch/>
        </p:blipFill>
        <p:spPr>
          <a:xfrm>
            <a:off x="302938" y="274650"/>
            <a:ext cx="198120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g5d1628faa7_2_94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5" name="Google Shape;725;g5d1628faa7_2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g5d1628faa7_2_94"/>
          <p:cNvCxnSpPr/>
          <p:nvPr/>
        </p:nvCxnSpPr>
        <p:spPr>
          <a:xfrm rot="10800000">
            <a:off x="391366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7" name="Google Shape;727;g5d1628faa7_2_94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8" name="Google Shape;728;g5d1628faa7_2_94"/>
          <p:cNvCxnSpPr/>
          <p:nvPr/>
        </p:nvCxnSpPr>
        <p:spPr>
          <a:xfrm rot="10800000">
            <a:off x="3160987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29" name="Google Shape;729;g5d1628faa7_2_94"/>
          <p:cNvSpPr txBox="1"/>
          <p:nvPr/>
        </p:nvSpPr>
        <p:spPr>
          <a:xfrm>
            <a:off x="2784625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Hold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1628faa7_2_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pic>
        <p:nvPicPr>
          <p:cNvPr id="736" name="Google Shape;736;g5d1628faa7_2_112"/>
          <p:cNvPicPr preferRelativeResize="0"/>
          <p:nvPr/>
        </p:nvPicPr>
        <p:blipFill rotWithShape="1">
          <a:blip r:embed="rId3">
            <a:alphaModFix/>
          </a:blip>
          <a:srcRect l="72555" t="20433" r="7020" b="39751"/>
          <a:stretch/>
        </p:blipFill>
        <p:spPr>
          <a:xfrm>
            <a:off x="302938" y="274650"/>
            <a:ext cx="198120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5d1628faa7_2_112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8" name="Google Shape;738;g5d1628faa7_2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5d1628faa7_2_112"/>
          <p:cNvCxnSpPr/>
          <p:nvPr/>
        </p:nvCxnSpPr>
        <p:spPr>
          <a:xfrm rot="10800000">
            <a:off x="597130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0" name="Google Shape;740;g5d1628faa7_2_112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1" name="Google Shape;741;g5d1628faa7_2_112"/>
          <p:cNvCxnSpPr/>
          <p:nvPr/>
        </p:nvCxnSpPr>
        <p:spPr>
          <a:xfrm rot="10800000">
            <a:off x="3161025" y="3021175"/>
            <a:ext cx="271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2" name="Google Shape;742;g5d1628faa7_2_112"/>
          <p:cNvSpPr txBox="1"/>
          <p:nvPr/>
        </p:nvSpPr>
        <p:spPr>
          <a:xfrm>
            <a:off x="3804238" y="2292700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Clock-to-Q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69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28"/>
          <p:cNvPicPr preferRelativeResize="0"/>
          <p:nvPr/>
        </p:nvPicPr>
        <p:blipFill rotWithShape="1">
          <a:blip r:embed="rId3">
            <a:alphaModFix/>
          </a:blip>
          <a:srcRect l="1416" t="6276" r="9510" b="8902"/>
          <a:stretch/>
        </p:blipFill>
        <p:spPr>
          <a:xfrm>
            <a:off x="185738" y="3776663"/>
            <a:ext cx="6400800" cy="27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8"/>
          <p:cNvPicPr preferRelativeResize="0"/>
          <p:nvPr/>
        </p:nvPicPr>
        <p:blipFill rotWithShape="1">
          <a:blip r:embed="rId4">
            <a:alphaModFix/>
          </a:blip>
          <a:srcRect l="3708" t="2322" r="8332" b="12802"/>
          <a:stretch/>
        </p:blipFill>
        <p:spPr>
          <a:xfrm>
            <a:off x="228600" y="1005840"/>
            <a:ext cx="3657600" cy="2526964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28"/>
          <p:cNvSpPr txBox="1">
            <a:spLocks noGrp="1"/>
          </p:cNvSpPr>
          <p:nvPr>
            <p:ph type="title"/>
          </p:nvPr>
        </p:nvSpPr>
        <p:spPr>
          <a:xfrm>
            <a:off x="3098800" y="203200"/>
            <a:ext cx="55880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Accumulator Revisited</a:t>
            </a:r>
            <a:b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Proper Timing</a:t>
            </a:r>
            <a:endParaRPr/>
          </a:p>
        </p:txBody>
      </p:sp>
      <p:sp>
        <p:nvSpPr>
          <p:cNvPr id="751" name="Google Shape;751;p28"/>
          <p:cNvSpPr txBox="1">
            <a:spLocks noGrp="1"/>
          </p:cNvSpPr>
          <p:nvPr>
            <p:ph type="body" idx="4294967295"/>
          </p:nvPr>
        </p:nvSpPr>
        <p:spPr>
          <a:xfrm>
            <a:off x="4114800" y="1498600"/>
            <a:ext cx="50292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 signal shown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practice X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not arrive to the adder at the same time as S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temporarily is wrong, but register always captures correct value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good circuits, instability never happens around rising edge of CLK</a:t>
            </a:r>
            <a:endParaRPr/>
          </a:p>
        </p:txBody>
      </p:sp>
      <p:cxnSp>
        <p:nvCxnSpPr>
          <p:cNvPr id="752" name="Google Shape;752;p28"/>
          <p:cNvCxnSpPr/>
          <p:nvPr/>
        </p:nvCxnSpPr>
        <p:spPr>
          <a:xfrm rot="5400000">
            <a:off x="1514475" y="5494338"/>
            <a:ext cx="2049463" cy="158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53" name="Google Shape;753;p28"/>
          <p:cNvCxnSpPr/>
          <p:nvPr/>
        </p:nvCxnSpPr>
        <p:spPr>
          <a:xfrm rot="5400000">
            <a:off x="2362201" y="5511800"/>
            <a:ext cx="2049462" cy="158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54" name="Google Shape;754;p28"/>
          <p:cNvCxnSpPr/>
          <p:nvPr/>
        </p:nvCxnSpPr>
        <p:spPr>
          <a:xfrm rot="5400000">
            <a:off x="3259138" y="5511800"/>
            <a:ext cx="2049462" cy="158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755" name="Google Shape;755;p28"/>
          <p:cNvGrpSpPr/>
          <p:nvPr/>
        </p:nvGrpSpPr>
        <p:grpSpPr>
          <a:xfrm>
            <a:off x="1805354" y="3993265"/>
            <a:ext cx="5479573" cy="2137904"/>
            <a:chOff x="1805354" y="3993265"/>
            <a:chExt cx="5479573" cy="2137904"/>
          </a:xfrm>
        </p:grpSpPr>
        <p:cxnSp>
          <p:nvCxnSpPr>
            <p:cNvPr id="756" name="Google Shape;756;p28"/>
            <p:cNvCxnSpPr/>
            <p:nvPr/>
          </p:nvCxnSpPr>
          <p:spPr>
            <a:xfrm flipH="1">
              <a:off x="1805354" y="4282633"/>
              <a:ext cx="2523579" cy="723121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757" name="Google Shape;757;p28"/>
            <p:cNvSpPr txBox="1"/>
            <p:nvPr/>
          </p:nvSpPr>
          <p:spPr>
            <a:xfrm>
              <a:off x="4259483" y="3993265"/>
              <a:ext cx="3025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“Undefined” (unknown) signal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8" name="Google Shape;758;p28"/>
            <p:cNvCxnSpPr/>
            <p:nvPr/>
          </p:nvCxnSpPr>
          <p:spPr>
            <a:xfrm>
              <a:off x="4633734" y="4364695"/>
              <a:ext cx="137558" cy="1766474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759" name="Google Shape;75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01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Review of Timing Terms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25800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783" name="Google Shape;783;p3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Muxes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Sequential Logic Timing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>
                <a:solidFill>
                  <a:srgbClr val="FF0000"/>
                </a:solidFill>
              </a:rPr>
              <a:t>Maximum Clock Frequency</a:t>
            </a:r>
            <a:endParaRPr b="1">
              <a:solidFill>
                <a:srgbClr val="FF0000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Finite State Machines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Functional Units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Summary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Bonus Slides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Logisim Intro</a:t>
            </a:r>
            <a:endParaRPr b="1"/>
          </a:p>
        </p:txBody>
      </p:sp>
      <p:sp>
        <p:nvSpPr>
          <p:cNvPr id="784" name="Google Shape;78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9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5d1628faa7_2_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can the input change?</a:t>
            </a:r>
            <a:endParaRPr/>
          </a:p>
        </p:txBody>
      </p:sp>
      <p:sp>
        <p:nvSpPr>
          <p:cNvPr id="799" name="Google Shape;799;g5d1628faa7_2_13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Needs to be stable for duration of</a:t>
            </a:r>
            <a:br>
              <a:rPr lang="en-US"/>
            </a:br>
            <a:r>
              <a:rPr lang="en-US"/>
              <a:t>setup time + hold time</a:t>
            </a:r>
            <a:br>
              <a:rPr lang="en-US"/>
            </a:b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Often unstable until at least clock-to-q time has passed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Because register output isn’t ready yet</a:t>
            </a:r>
            <a:br>
              <a:rPr lang="en-US"/>
            </a:b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Needs to account for all combinational logic delay too</a:t>
            </a:r>
            <a:endParaRPr/>
          </a:p>
        </p:txBody>
      </p:sp>
      <p:sp>
        <p:nvSpPr>
          <p:cNvPr id="800" name="Google Shape;800;g5d1628faa7_2_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73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3823330" y="2725782"/>
            <a:ext cx="5257339" cy="2318694"/>
            <a:chOff x="4657600" y="3125331"/>
            <a:chExt cx="4366200" cy="2318694"/>
          </a:xfrm>
        </p:grpSpPr>
        <p:sp>
          <p:nvSpPr>
            <p:cNvPr id="817" name="Google Shape;817;p34"/>
            <p:cNvSpPr txBox="1"/>
            <p:nvPr/>
          </p:nvSpPr>
          <p:spPr>
            <a:xfrm>
              <a:off x="4657600" y="3125331"/>
              <a:ext cx="4366200" cy="484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Assumes Max Delay &gt; Hold Time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8" name="Google Shape;818;p34"/>
            <p:cNvCxnSpPr/>
            <p:nvPr/>
          </p:nvCxnSpPr>
          <p:spPr>
            <a:xfrm>
              <a:off x="5413900" y="3556425"/>
              <a:ext cx="33300" cy="18876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d1628faa7_0_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81" name="Google Shape;481;g5d1628faa7_0_7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Muxes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Sequential Logic Timing</a:t>
            </a:r>
            <a:endParaRPr b="1" dirty="0">
              <a:solidFill>
                <a:srgbClr val="FF0000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Maximum Clock Frequency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Finite State Machines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Functional Units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Summary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Bonus Slides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Logisim Intro</a:t>
            </a:r>
            <a:endParaRPr dirty="0"/>
          </a:p>
        </p:txBody>
      </p:sp>
      <p:sp>
        <p:nvSpPr>
          <p:cNvPr id="482" name="Google Shape;482;g5d1628faa7_0_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9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34" name="Google Shape;834;p35"/>
          <p:cNvSpPr txBox="1"/>
          <p:nvPr/>
        </p:nvSpPr>
        <p:spPr>
          <a:xfrm>
            <a:off x="6609145" y="4180344"/>
            <a:ext cx="2535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Path 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CLK-to-Q Delay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CL Delay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Adder Delay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+ Setup Time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d1628faa7_2_3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go faster?</a:t>
            </a:r>
            <a:endParaRPr/>
          </a:p>
        </p:txBody>
      </p:sp>
      <p:sp>
        <p:nvSpPr>
          <p:cNvPr id="842" name="Google Shape;842;g5d1628faa7_2_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Pipelining!</a:t>
            </a: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Split operation into smaller parts and add a register between each one.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g5d1628faa7_2_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02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and Clock Frequency (1/2)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6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period limited by propagation delay of adder and shifter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an extra register to reduce the critical path!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3">
            <a:alphaModFix/>
          </a:blip>
          <a:srcRect l="10161" t="2397" r="12123"/>
          <a:stretch/>
        </p:blipFill>
        <p:spPr>
          <a:xfrm>
            <a:off x="720635" y="2762275"/>
            <a:ext cx="2989882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9"/>
          <p:cNvPicPr preferRelativeResize="0"/>
          <p:nvPr/>
        </p:nvPicPr>
        <p:blipFill rotWithShape="1">
          <a:blip r:embed="rId4">
            <a:alphaModFix/>
          </a:blip>
          <a:srcRect l="3038" t="7455" r="8771" b="8426"/>
          <a:stretch/>
        </p:blipFill>
        <p:spPr>
          <a:xfrm>
            <a:off x="4202048" y="3291179"/>
            <a:ext cx="4801128" cy="30147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53" name="Google Shape;853;p69"/>
          <p:cNvSpPr/>
          <p:nvPr/>
        </p:nvSpPr>
        <p:spPr>
          <a:xfrm>
            <a:off x="4199046" y="2856914"/>
            <a:ext cx="1130736" cy="46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Timing: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4" name="Google Shape;854;p69"/>
          <p:cNvCxnSpPr/>
          <p:nvPr/>
        </p:nvCxnSpPr>
        <p:spPr>
          <a:xfrm flipH="1">
            <a:off x="1770867" y="2743200"/>
            <a:ext cx="2222400" cy="16899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6777555" y="5555847"/>
            <a:ext cx="219456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83066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and Clock Frequency (2/2)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pic>
        <p:nvPicPr>
          <p:cNvPr id="863" name="Google Shape;863;p70"/>
          <p:cNvPicPr preferRelativeResize="0"/>
          <p:nvPr/>
        </p:nvPicPr>
        <p:blipFill rotWithShape="1">
          <a:blip r:embed="rId3">
            <a:alphaModFix/>
          </a:blip>
          <a:srcRect l="1771" t="3318" r="9547" b="1393"/>
          <a:stretch/>
        </p:blipFill>
        <p:spPr>
          <a:xfrm>
            <a:off x="457200" y="1374754"/>
            <a:ext cx="323263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70"/>
          <p:cNvPicPr preferRelativeResize="0"/>
          <p:nvPr/>
        </p:nvPicPr>
        <p:blipFill rotWithShape="1">
          <a:blip r:embed="rId4">
            <a:alphaModFix/>
          </a:blip>
          <a:srcRect l="3750" t="8507" r="8148" b="4488"/>
          <a:stretch/>
        </p:blipFill>
        <p:spPr>
          <a:xfrm>
            <a:off x="4099477" y="1374754"/>
            <a:ext cx="4432823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65" name="Google Shape;865;p70"/>
          <p:cNvSpPr txBox="1"/>
          <p:nvPr/>
        </p:nvSpPr>
        <p:spPr>
          <a:xfrm>
            <a:off x="457200" y="512064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critical path → allows higher clock freq.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register → extra (shorter) cycle to produce first 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50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Pipelining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7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adding more registers, break path into shorter “stages”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is to reduce critical path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Signals take an additional clock cycle to propagate through </a:t>
            </a: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stage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critical path must be calculated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Affected by placement of new pipelining registers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clock rate  →  higher throughput (outputs)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stages  →  higher startup latency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Pipelining tends to improve performance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this (and application to CPUs) later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2128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887" name="Google Shape;887;p36"/>
          <p:cNvSpPr txBox="1"/>
          <p:nvPr/>
        </p:nvSpPr>
        <p:spPr>
          <a:xfrm>
            <a:off x="685800" y="482599"/>
            <a:ext cx="75297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 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Want to run on 1 GHz processor.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100 ps. 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200 ps. 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50 ps.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maximum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clock-to-q time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8" name="Google Shape;88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11680"/>
            <a:ext cx="8229600" cy="2309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9" name="Google Shape;889;p36"/>
          <p:cNvGrpSpPr/>
          <p:nvPr/>
        </p:nvGrpSpPr>
        <p:grpSpPr>
          <a:xfrm>
            <a:off x="914400" y="4572000"/>
            <a:ext cx="3389811" cy="523220"/>
            <a:chOff x="869214" y="1743728"/>
            <a:chExt cx="3389704" cy="392422"/>
          </a:xfrm>
        </p:grpSpPr>
        <p:sp>
          <p:nvSpPr>
            <p:cNvPr id="890" name="Google Shape;890;p36"/>
            <p:cNvSpPr txBox="1"/>
            <p:nvPr/>
          </p:nvSpPr>
          <p:spPr>
            <a:xfrm>
              <a:off x="1515804" y="1743728"/>
              <a:ext cx="2743114" cy="392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550 ps</a:t>
              </a:r>
              <a:endParaRPr sz="2800" b="1" i="0" u="none" strike="noStrike" cap="none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869214" y="1761089"/>
              <a:ext cx="562957" cy="34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36"/>
          <p:cNvGrpSpPr/>
          <p:nvPr/>
        </p:nvGrpSpPr>
        <p:grpSpPr>
          <a:xfrm>
            <a:off x="914399" y="5029200"/>
            <a:ext cx="3389812" cy="523220"/>
            <a:chOff x="868997" y="3240088"/>
            <a:chExt cx="3389812" cy="523220"/>
          </a:xfrm>
        </p:grpSpPr>
        <p:sp>
          <p:nvSpPr>
            <p:cNvPr id="893" name="Google Shape;893;p36"/>
            <p:cNvSpPr txBox="1"/>
            <p:nvPr/>
          </p:nvSpPr>
          <p:spPr>
            <a:xfrm>
              <a:off x="1515609" y="3240088"/>
              <a:ext cx="2743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750 ps</a:t>
              </a:r>
              <a:endParaRPr sz="2800" b="1" i="0" u="none" strike="noStrike" cap="none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68997" y="3263238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36"/>
          <p:cNvGrpSpPr/>
          <p:nvPr/>
        </p:nvGrpSpPr>
        <p:grpSpPr>
          <a:xfrm>
            <a:off x="914400" y="5486400"/>
            <a:ext cx="3389811" cy="523220"/>
            <a:chOff x="868998" y="4154488"/>
            <a:chExt cx="3389811" cy="523220"/>
          </a:xfrm>
        </p:grpSpPr>
        <p:sp>
          <p:nvSpPr>
            <p:cNvPr id="896" name="Google Shape;896;p36"/>
            <p:cNvSpPr txBox="1"/>
            <p:nvPr/>
          </p:nvSpPr>
          <p:spPr>
            <a:xfrm>
              <a:off x="1515609" y="4154488"/>
              <a:ext cx="2743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500 ps</a:t>
              </a:r>
              <a:endParaRPr sz="2800" b="1" i="0" u="none" strike="noStrike" cap="none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868998" y="4177638"/>
              <a:ext cx="5669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36"/>
          <p:cNvGrpSpPr/>
          <p:nvPr/>
        </p:nvGrpSpPr>
        <p:grpSpPr>
          <a:xfrm>
            <a:off x="914400" y="5943600"/>
            <a:ext cx="3572691" cy="521208"/>
            <a:chOff x="856298" y="5068888"/>
            <a:chExt cx="3572691" cy="521208"/>
          </a:xfrm>
        </p:grpSpPr>
        <p:sp>
          <p:nvSpPr>
            <p:cNvPr id="899" name="Google Shape;899;p36"/>
            <p:cNvSpPr txBox="1"/>
            <p:nvPr/>
          </p:nvSpPr>
          <p:spPr>
            <a:xfrm>
              <a:off x="1502909" y="5068888"/>
              <a:ext cx="2926080" cy="521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700 ps</a:t>
              </a:r>
              <a:endParaRPr sz="2800" b="1" i="0" u="none" strike="noStrike" cap="none">
                <a:solidFill>
                  <a:srgbClr val="FFE86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56298" y="5091501"/>
              <a:ext cx="570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6"/>
          <p:cNvSpPr/>
          <p:nvPr/>
        </p:nvSpPr>
        <p:spPr>
          <a:xfrm>
            <a:off x="914400" y="4617720"/>
            <a:ext cx="1920240" cy="1828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690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pic>
        <p:nvPicPr>
          <p:cNvPr id="908" name="Google Shape;90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11680"/>
            <a:ext cx="8229600" cy="230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Google Shape;909;p37"/>
          <p:cNvGrpSpPr/>
          <p:nvPr/>
        </p:nvGrpSpPr>
        <p:grpSpPr>
          <a:xfrm>
            <a:off x="914373" y="4571983"/>
            <a:ext cx="3389790" cy="523187"/>
            <a:chOff x="869214" y="1743728"/>
            <a:chExt cx="3389790" cy="392400"/>
          </a:xfrm>
        </p:grpSpPr>
        <p:sp>
          <p:nvSpPr>
            <p:cNvPr id="910" name="Google Shape;910;p37"/>
            <p:cNvSpPr txBox="1"/>
            <p:nvPr/>
          </p:nvSpPr>
          <p:spPr>
            <a:xfrm>
              <a:off x="1515804" y="1743728"/>
              <a:ext cx="27432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8000"/>
                  </a:solidFill>
                  <a:latin typeface="Calibri"/>
                  <a:ea typeface="Calibri"/>
                  <a:cs typeface="Calibri"/>
                  <a:sym typeface="Calibri"/>
                </a:rPr>
                <a:t>550 ps</a:t>
              </a:r>
              <a:endParaRPr sz="2800" b="1" i="0" u="none" strike="noStrike" cap="none">
                <a:solidFill>
                  <a:srgbClr val="FF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869214" y="1761089"/>
              <a:ext cx="56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37"/>
          <p:cNvGrpSpPr/>
          <p:nvPr/>
        </p:nvGrpSpPr>
        <p:grpSpPr>
          <a:xfrm>
            <a:off x="914399" y="5029200"/>
            <a:ext cx="3389812" cy="523200"/>
            <a:chOff x="868997" y="3240088"/>
            <a:chExt cx="3389812" cy="523200"/>
          </a:xfrm>
        </p:grpSpPr>
        <p:sp>
          <p:nvSpPr>
            <p:cNvPr id="913" name="Google Shape;913;p37"/>
            <p:cNvSpPr txBox="1"/>
            <p:nvPr/>
          </p:nvSpPr>
          <p:spPr>
            <a:xfrm>
              <a:off x="1515609" y="32400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408000"/>
                  </a:solidFill>
                  <a:latin typeface="Calibri"/>
                  <a:ea typeface="Calibri"/>
                  <a:cs typeface="Calibri"/>
                  <a:sym typeface="Calibri"/>
                </a:rPr>
                <a:t>750 ps</a:t>
              </a:r>
              <a:endParaRPr sz="2800" b="1" i="0" u="none" strike="noStrike" cap="none">
                <a:solidFill>
                  <a:srgbClr val="408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868997" y="32632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5" name="Google Shape;915;p37"/>
          <p:cNvGrpSpPr/>
          <p:nvPr/>
        </p:nvGrpSpPr>
        <p:grpSpPr>
          <a:xfrm>
            <a:off x="914400" y="5486400"/>
            <a:ext cx="3389811" cy="523200"/>
            <a:chOff x="868998" y="4154488"/>
            <a:chExt cx="3389811" cy="523200"/>
          </a:xfrm>
        </p:grpSpPr>
        <p:sp>
          <p:nvSpPr>
            <p:cNvPr id="916" name="Google Shape;916;p37"/>
            <p:cNvSpPr txBox="1"/>
            <p:nvPr/>
          </p:nvSpPr>
          <p:spPr>
            <a:xfrm>
              <a:off x="1515609" y="4154488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66A0"/>
                  </a:solidFill>
                  <a:latin typeface="Calibri"/>
                  <a:ea typeface="Calibri"/>
                  <a:cs typeface="Calibri"/>
                  <a:sym typeface="Calibri"/>
                </a:rPr>
                <a:t>500 ps</a:t>
              </a:r>
              <a:endParaRPr sz="2800" b="1" i="0" u="none" strike="noStrike" cap="none">
                <a:solidFill>
                  <a:srgbClr val="FF66A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868998" y="4177638"/>
              <a:ext cx="567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37"/>
          <p:cNvGrpSpPr/>
          <p:nvPr/>
        </p:nvGrpSpPr>
        <p:grpSpPr>
          <a:xfrm>
            <a:off x="914400" y="5943600"/>
            <a:ext cx="3572811" cy="521100"/>
            <a:chOff x="856298" y="5068888"/>
            <a:chExt cx="3572811" cy="521100"/>
          </a:xfrm>
        </p:grpSpPr>
        <p:sp>
          <p:nvSpPr>
            <p:cNvPr id="919" name="Google Shape;919;p37"/>
            <p:cNvSpPr txBox="1"/>
            <p:nvPr/>
          </p:nvSpPr>
          <p:spPr>
            <a:xfrm>
              <a:off x="1502909" y="5068888"/>
              <a:ext cx="29262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E860"/>
                  </a:solidFill>
                  <a:latin typeface="Calibri"/>
                  <a:ea typeface="Calibri"/>
                  <a:cs typeface="Calibri"/>
                  <a:sym typeface="Calibri"/>
                </a:rPr>
                <a:t>700 ps</a:t>
              </a:r>
              <a:endParaRPr sz="2800" b="1" i="0" u="none" strike="noStrike" cap="none">
                <a:solidFill>
                  <a:srgbClr val="FFE86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856298" y="5091501"/>
              <a:ext cx="57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1" name="Google Shape;921;p37"/>
          <p:cNvSpPr/>
          <p:nvPr/>
        </p:nvSpPr>
        <p:spPr>
          <a:xfrm>
            <a:off x="914400" y="4617720"/>
            <a:ext cx="1920300" cy="1828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37"/>
          <p:cNvSpPr/>
          <p:nvPr/>
        </p:nvSpPr>
        <p:spPr>
          <a:xfrm>
            <a:off x="960120" y="4663440"/>
            <a:ext cx="1828800" cy="3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37"/>
          <p:cNvSpPr txBox="1"/>
          <p:nvPr/>
        </p:nvSpPr>
        <p:spPr>
          <a:xfrm>
            <a:off x="3115725" y="4594725"/>
            <a:ext cx="5764800" cy="1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</a:rPr>
              <a:t>Bottom path is critical path:</a:t>
            </a:r>
            <a:endParaRPr sz="18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clock-to-q + 100 + 200 + 100 + 50 &lt; 1000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1ns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clock-to-q + 450 &lt; 1000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clock-to-q &lt; 550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685800" y="482599"/>
            <a:ext cx="7529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 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Want to run on 1 GHz processor.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100 ps. 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200 ps. 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t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50 ps.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maximum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clock-to-q time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9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5d1628faa7_2_3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180" name="Google Shape;1180;g5d1628faa7_2_32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Muxes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Sequential Logic Timing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Maximum Clock Frequency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Functional Units</a:t>
            </a:r>
            <a:endParaRPr b="1" dirty="0">
              <a:solidFill>
                <a:srgbClr val="FF0000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dirty="0"/>
              <a:t>Summary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Bonus Slides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FSMs</a:t>
            </a:r>
            <a:endParaRPr b="1" dirty="0"/>
          </a:p>
        </p:txBody>
      </p:sp>
      <p:sp>
        <p:nvSpPr>
          <p:cNvPr id="1181" name="Google Shape;1181;g5d1628faa7_2_3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721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5d1628faa7_2_3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Functional Units </a:t>
            </a:r>
            <a:r>
              <a:rPr lang="en-US" sz="3700"/>
              <a:t>(a.k.a. Execution Unit)</a:t>
            </a:r>
            <a:endParaRPr sz="37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g5d1628faa7_2_39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Now that we know sequential logic, we can explore some pieces of a processor!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Functional Units are a part of the processor that perform operations and calculations based on the running program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Arithmetic Logic Unit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Floating Point Unit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Load/Store Unit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and several more...</a:t>
            </a:r>
            <a:endParaRPr/>
          </a:p>
        </p:txBody>
      </p:sp>
      <p:sp>
        <p:nvSpPr>
          <p:cNvPr id="1188" name="Google Shape;1188;g5d1628faa7_2_3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38</a:t>
            </a:fld>
            <a:endParaRPr/>
          </a:p>
        </p:txBody>
      </p:sp>
      <p:grpSp>
        <p:nvGrpSpPr>
          <p:cNvPr id="1189" name="Google Shape;1189;g5d1628faa7_2_397"/>
          <p:cNvGrpSpPr/>
          <p:nvPr/>
        </p:nvGrpSpPr>
        <p:grpSpPr>
          <a:xfrm>
            <a:off x="4616875" y="4856775"/>
            <a:ext cx="4197275" cy="1499575"/>
            <a:chOff x="4616875" y="4856775"/>
            <a:chExt cx="4197275" cy="1499575"/>
          </a:xfrm>
        </p:grpSpPr>
        <p:sp>
          <p:nvSpPr>
            <p:cNvPr id="1190" name="Google Shape;1190;g5d1628faa7_2_397"/>
            <p:cNvSpPr txBox="1"/>
            <p:nvPr/>
          </p:nvSpPr>
          <p:spPr>
            <a:xfrm>
              <a:off x="5086650" y="4957150"/>
              <a:ext cx="3727500" cy="13992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Invented by </a:t>
              </a:r>
              <a:r>
                <a:rPr lang="en-US" sz="1700" i="1">
                  <a:latin typeface="Calibri"/>
                  <a:ea typeface="Calibri"/>
                  <a:cs typeface="Calibri"/>
                  <a:sym typeface="Calibri"/>
                </a:rPr>
                <a:t>John Von Neumann</a:t>
              </a:r>
              <a:endParaRPr sz="1700" i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He also invented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6550" algn="l" rtl="0">
                <a:spcBef>
                  <a:spcPts val="0"/>
                </a:spcBef>
                <a:spcAft>
                  <a:spcPts val="0"/>
                </a:spcAft>
                <a:buSzPts val="1700"/>
                <a:buFont typeface="Calibri"/>
                <a:buChar char="●"/>
              </a:pP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Stored Program Concept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6550" algn="l" rtl="0">
                <a:spcBef>
                  <a:spcPts val="0"/>
                </a:spcBef>
                <a:spcAft>
                  <a:spcPts val="0"/>
                </a:spcAft>
                <a:buSzPts val="1700"/>
                <a:buFont typeface="Calibri"/>
                <a:buChar char="●"/>
              </a:pP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Mergesort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36550" algn="l" rtl="0">
                <a:spcBef>
                  <a:spcPts val="0"/>
                </a:spcBef>
                <a:spcAft>
                  <a:spcPts val="0"/>
                </a:spcAft>
                <a:buSzPts val="1700"/>
                <a:buFont typeface="Calibri"/>
                <a:buChar char="●"/>
              </a:pP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Mutually Assured Destruction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1" name="Google Shape;1191;g5d1628faa7_2_397"/>
            <p:cNvCxnSpPr/>
            <p:nvPr/>
          </p:nvCxnSpPr>
          <p:spPr>
            <a:xfrm rot="10800000">
              <a:off x="4616875" y="4856775"/>
              <a:ext cx="599700" cy="219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465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57"/>
          <p:cNvPicPr preferRelativeResize="0"/>
          <p:nvPr/>
        </p:nvPicPr>
        <p:blipFill rotWithShape="1">
          <a:blip r:embed="rId3">
            <a:alphaModFix/>
          </a:blip>
          <a:srcRect l="4974" t="5159" r="7606" b="4567"/>
          <a:stretch/>
        </p:blipFill>
        <p:spPr>
          <a:xfrm>
            <a:off x="2374764" y="3680750"/>
            <a:ext cx="313191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5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6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processors contain a special logic block called the “Arithmetic Logic Unit” (ALU)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show you an easy one that does ADD, SUB, bitwise AND, and bitwise 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/>
          </a:p>
        </p:txBody>
      </p:sp>
      <p:sp>
        <p:nvSpPr>
          <p:cNvPr id="1198" name="Google Shape;1198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  <p:sp>
        <p:nvSpPr>
          <p:cNvPr id="1199" name="Google Shape;119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Arithmetic Logic Unit (ALU)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57"/>
          <p:cNvSpPr txBox="1"/>
          <p:nvPr/>
        </p:nvSpPr>
        <p:spPr>
          <a:xfrm>
            <a:off x="5628904" y="4263993"/>
            <a:ext cx="3515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S=00, R = A +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S=01, R = A –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S=10, R = A AND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S=11, R = A OR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84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d1628faa7_0_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 of Circuits</a:t>
            </a:r>
            <a:endParaRPr/>
          </a:p>
        </p:txBody>
      </p:sp>
      <p:sp>
        <p:nvSpPr>
          <p:cNvPr id="488" name="Google Shape;488;g5d1628faa7_0_10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circuits to add A, B (ALUs)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a.k.a. “State Elements”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memory and registers (Registers)</a:t>
            </a:r>
            <a:endParaRPr/>
          </a:p>
        </p:txBody>
      </p:sp>
      <p:sp>
        <p:nvSpPr>
          <p:cNvPr id="489" name="Google Shape;489;g5d1628faa7_0_100"/>
          <p:cNvSpPr/>
          <p:nvPr/>
        </p:nvSpPr>
        <p:spPr>
          <a:xfrm>
            <a:off x="457200" y="4397473"/>
            <a:ext cx="8229600" cy="178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5d1628faa7_0_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1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Simple ALU Schematic</a:t>
            </a:r>
            <a:endParaRPr/>
          </a:p>
        </p:txBody>
      </p:sp>
      <p:sp>
        <p:nvSpPr>
          <p:cNvPr id="1206" name="Google Shape;120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  <p:pic>
        <p:nvPicPr>
          <p:cNvPr id="1207" name="Google Shape;1207;p5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730" t="3145" r="7369" b="2832"/>
          <a:stretch/>
        </p:blipFill>
        <p:spPr>
          <a:xfrm>
            <a:off x="1280160" y="1463040"/>
            <a:ext cx="6583680" cy="49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58"/>
          <p:cNvSpPr txBox="1"/>
          <p:nvPr/>
        </p:nvSpPr>
        <p:spPr>
          <a:xfrm>
            <a:off x="671332" y="4467827"/>
            <a:ext cx="29746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Notice that 3 values are ALWAYS calculated in parallel, but only 1 makes it to the Result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1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Adder/Subtractor Design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/>
              <a:t>Combinational Logic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we’ve seen before: </a:t>
            </a:r>
            <a:endParaRPr/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truth table</a:t>
            </a:r>
            <a:endParaRPr sz="3200"/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to </a:t>
            </a:r>
            <a:r>
              <a:rPr lang="en-US" sz="3200"/>
              <a:t>b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oolean logic</a:t>
            </a:r>
            <a:endParaRPr sz="3200"/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 logic</a:t>
            </a:r>
            <a:endParaRPr sz="3200"/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implement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br>
              <a:rPr lang="en-US" sz="2800"/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big might truth table and/or Boolean expression get?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222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d1628faa7_2_4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Adder/Subtractor Design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g5d1628faa7_2_40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AutoNum type="arabicParenR" startAt="2"/>
            </a:pPr>
            <a:r>
              <a:rPr lang="en-US"/>
              <a:t>Break down the problem into smaller pieces that we can cascade or hierarchically layer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Let’s try this approach instead</a:t>
            </a:r>
            <a:endParaRPr/>
          </a:p>
        </p:txBody>
      </p:sp>
      <p:sp>
        <p:nvSpPr>
          <p:cNvPr id="1222" name="Google Shape;1222;g5d1628faa7_2_4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25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Adder/Subtractor: 1-bit LSB Adder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43</a:t>
            </a:fld>
            <a:endParaRPr/>
          </a:p>
        </p:txBody>
      </p:sp>
      <p:pic>
        <p:nvPicPr>
          <p:cNvPr id="1229" name="Google Shape;122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344" y="1828800"/>
            <a:ext cx="378142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488" y="1862400"/>
            <a:ext cx="2961905" cy="24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60"/>
          <p:cNvPicPr preferRelativeResize="0"/>
          <p:nvPr/>
        </p:nvPicPr>
        <p:blipFill rotWithShape="1">
          <a:blip r:embed="rId5">
            <a:alphaModFix/>
          </a:blip>
          <a:srcRect r="67111"/>
          <a:stretch/>
        </p:blipFill>
        <p:spPr>
          <a:xfrm>
            <a:off x="5774722" y="4844246"/>
            <a:ext cx="811273" cy="8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4965" y="4844246"/>
            <a:ext cx="1638095" cy="8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60"/>
          <p:cNvSpPr/>
          <p:nvPr/>
        </p:nvSpPr>
        <p:spPr>
          <a:xfrm>
            <a:off x="3483980" y="1828800"/>
            <a:ext cx="821802" cy="18172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4" name="Google Shape;1234;p60"/>
          <p:cNvGrpSpPr/>
          <p:nvPr/>
        </p:nvGrpSpPr>
        <p:grpSpPr>
          <a:xfrm>
            <a:off x="5937812" y="1377387"/>
            <a:ext cx="2037145" cy="567160"/>
            <a:chOff x="5937812" y="1377387"/>
            <a:chExt cx="2037145" cy="567160"/>
          </a:xfrm>
        </p:grpSpPr>
        <p:sp>
          <p:nvSpPr>
            <p:cNvPr id="1235" name="Google Shape;1235;p60"/>
            <p:cNvSpPr txBox="1"/>
            <p:nvPr/>
          </p:nvSpPr>
          <p:spPr>
            <a:xfrm>
              <a:off x="5937812" y="1377387"/>
              <a:ext cx="15132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Carry-out bit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6" name="Google Shape;1236;p60"/>
            <p:cNvCxnSpPr/>
            <p:nvPr/>
          </p:nvCxnSpPr>
          <p:spPr>
            <a:xfrm>
              <a:off x="7396223" y="1678329"/>
              <a:ext cx="578734" cy="266218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18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" y="1828800"/>
            <a:ext cx="3400001" cy="1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Adder/Subtractor: 1-bit Adder </a:t>
            </a:r>
            <a:endParaRPr/>
          </a:p>
        </p:txBody>
      </p:sp>
      <p:sp>
        <p:nvSpPr>
          <p:cNvPr id="1243" name="Google Shape;124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44</a:t>
            </a:fld>
            <a:endParaRPr/>
          </a:p>
        </p:txBody>
      </p:sp>
      <p:sp>
        <p:nvSpPr>
          <p:cNvPr id="1244" name="Google Shape;1244;p61"/>
          <p:cNvSpPr/>
          <p:nvPr/>
        </p:nvSpPr>
        <p:spPr>
          <a:xfrm>
            <a:off x="2442259" y="1840376"/>
            <a:ext cx="752354" cy="16320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5" name="Google Shape;1245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640" y="1463040"/>
            <a:ext cx="3457143" cy="38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61"/>
          <p:cNvPicPr preferRelativeResize="0"/>
          <p:nvPr/>
        </p:nvPicPr>
        <p:blipFill rotWithShape="1">
          <a:blip r:embed="rId5">
            <a:alphaModFix/>
          </a:blip>
          <a:srcRect r="80551"/>
          <a:stretch/>
        </p:blipFill>
        <p:spPr>
          <a:xfrm>
            <a:off x="1481328" y="5486400"/>
            <a:ext cx="1203999" cy="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0486" y="5488329"/>
            <a:ext cx="4961905" cy="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8" name="Google Shape;1248;p61"/>
          <p:cNvGrpSpPr/>
          <p:nvPr/>
        </p:nvGrpSpPr>
        <p:grpSpPr>
          <a:xfrm>
            <a:off x="384519" y="4061962"/>
            <a:ext cx="4548851" cy="1424438"/>
            <a:chOff x="384519" y="4061962"/>
            <a:chExt cx="4548851" cy="1424438"/>
          </a:xfrm>
        </p:grpSpPr>
        <p:sp>
          <p:nvSpPr>
            <p:cNvPr id="1249" name="Google Shape;1249;p61"/>
            <p:cNvSpPr txBox="1"/>
            <p:nvPr/>
          </p:nvSpPr>
          <p:spPr>
            <a:xfrm>
              <a:off x="384519" y="4061962"/>
              <a:ext cx="454885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Here defining XOR of many inputs to be 1 when an </a:t>
              </a:r>
              <a:r>
                <a:rPr lang="en-US" sz="20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odd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number of inputs are 1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0" name="Google Shape;1250;p61"/>
            <p:cNvCxnSpPr/>
            <p:nvPr/>
          </p:nvCxnSpPr>
          <p:spPr>
            <a:xfrm>
              <a:off x="1875099" y="4699322"/>
              <a:ext cx="972273" cy="787078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1251" name="Google Shape;1251;p61"/>
          <p:cNvGrpSpPr/>
          <p:nvPr/>
        </p:nvGrpSpPr>
        <p:grpSpPr>
          <a:xfrm>
            <a:off x="2766348" y="1192193"/>
            <a:ext cx="1851951" cy="1078760"/>
            <a:chOff x="2766348" y="1192193"/>
            <a:chExt cx="1851951" cy="1078760"/>
          </a:xfrm>
        </p:grpSpPr>
        <p:sp>
          <p:nvSpPr>
            <p:cNvPr id="1252" name="Google Shape;1252;p61"/>
            <p:cNvSpPr/>
            <p:nvPr/>
          </p:nvSpPr>
          <p:spPr>
            <a:xfrm>
              <a:off x="2766348" y="1539433"/>
              <a:ext cx="731520" cy="731520"/>
            </a:xfrm>
            <a:prstGeom prst="arc">
              <a:avLst>
                <a:gd name="adj1" fmla="val 123939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61"/>
            <p:cNvSpPr txBox="1"/>
            <p:nvPr/>
          </p:nvSpPr>
          <p:spPr>
            <a:xfrm>
              <a:off x="3368233" y="1192193"/>
              <a:ext cx="1250066" cy="590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Possible carry-in c</a:t>
              </a:r>
              <a:r>
                <a:rPr lang="en-US" sz="20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6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p62"/>
          <p:cNvPicPr preferRelativeResize="0"/>
          <p:nvPr/>
        </p:nvPicPr>
        <p:blipFill rotWithShape="1">
          <a:blip r:embed="rId3">
            <a:alphaModFix/>
          </a:blip>
          <a:srcRect t="3921" r="30041" b="71881"/>
          <a:stretch/>
        </p:blipFill>
        <p:spPr>
          <a:xfrm>
            <a:off x="1071464" y="2922829"/>
            <a:ext cx="2979675" cy="1105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Adder/Subtractor: 1-bit Adder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  <p:pic>
        <p:nvPicPr>
          <p:cNvPr id="1261" name="Google Shape;1261;p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11416" t="83969" r="13050"/>
          <a:stretch/>
        </p:blipFill>
        <p:spPr>
          <a:xfrm>
            <a:off x="1463040" y="5486400"/>
            <a:ext cx="6215605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62"/>
          <p:cNvPicPr preferRelativeResize="0"/>
          <p:nvPr/>
        </p:nvPicPr>
        <p:blipFill rotWithShape="1">
          <a:blip r:embed="rId3">
            <a:alphaModFix/>
          </a:blip>
          <a:srcRect l="5927" t="36612" r="4665" b="4040"/>
          <a:stretch/>
        </p:blipFill>
        <p:spPr>
          <a:xfrm>
            <a:off x="4560425" y="2187615"/>
            <a:ext cx="3808071" cy="270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62"/>
          <p:cNvSpPr txBox="1"/>
          <p:nvPr/>
        </p:nvSpPr>
        <p:spPr>
          <a:xfrm>
            <a:off x="457200" y="1600200"/>
            <a:ext cx="82296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Circuit Diagrams: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616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 x 1-bit Adders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N-bit Adder</a:t>
            </a:r>
            <a:endParaRPr/>
          </a:p>
        </p:txBody>
      </p:sp>
      <p:sp>
        <p:nvSpPr>
          <p:cNvPr id="1269" name="Google Shape;1269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46</a:t>
            </a:fld>
            <a:endParaRPr/>
          </a:p>
        </p:txBody>
      </p:sp>
      <p:pic>
        <p:nvPicPr>
          <p:cNvPr id="1270" name="Google Shape;1270;p6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4909" t="6816" r="7499" b="14511"/>
          <a:stretch/>
        </p:blipFill>
        <p:spPr>
          <a:xfrm>
            <a:off x="137160" y="2557463"/>
            <a:ext cx="8839200" cy="3290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1" name="Google Shape;1271;p63"/>
          <p:cNvGrpSpPr/>
          <p:nvPr/>
        </p:nvGrpSpPr>
        <p:grpSpPr>
          <a:xfrm>
            <a:off x="1738314" y="3395661"/>
            <a:ext cx="5870576" cy="1516060"/>
            <a:chOff x="1052" y="1392"/>
            <a:chExt cx="3698" cy="955"/>
          </a:xfrm>
        </p:grpSpPr>
        <p:sp>
          <p:nvSpPr>
            <p:cNvPr id="1272" name="Google Shape;1272;p63"/>
            <p:cNvSpPr/>
            <p:nvPr/>
          </p:nvSpPr>
          <p:spPr>
            <a:xfrm>
              <a:off x="1052" y="1392"/>
              <a:ext cx="470" cy="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63"/>
            <p:cNvSpPr/>
            <p:nvPr/>
          </p:nvSpPr>
          <p:spPr>
            <a:xfrm>
              <a:off x="3009" y="1414"/>
              <a:ext cx="470" cy="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63"/>
            <p:cNvSpPr/>
            <p:nvPr/>
          </p:nvSpPr>
          <p:spPr>
            <a:xfrm>
              <a:off x="4280" y="1436"/>
              <a:ext cx="470" cy="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lang="en-US" sz="8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5" name="Google Shape;1275;p63"/>
          <p:cNvSpPr txBox="1"/>
          <p:nvPr/>
        </p:nvSpPr>
        <p:spPr>
          <a:xfrm>
            <a:off x="6660167" y="2505537"/>
            <a:ext cx="6858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63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Connect CarryOut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CarryIn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chain adders: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33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Two’s Complement Adder/Subtractor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47</a:t>
            </a:fld>
            <a:endParaRPr/>
          </a:p>
        </p:txBody>
      </p:sp>
      <p:pic>
        <p:nvPicPr>
          <p:cNvPr id="1283" name="Google Shape;1283;p6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025" t="3754" r="4878" b="2605"/>
          <a:stretch/>
        </p:blipFill>
        <p:spPr>
          <a:xfrm>
            <a:off x="1053298" y="2210764"/>
            <a:ext cx="7099967" cy="4206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4" name="Google Shape;1284;p64"/>
          <p:cNvGrpSpPr/>
          <p:nvPr/>
        </p:nvGrpSpPr>
        <p:grpSpPr>
          <a:xfrm>
            <a:off x="2128336" y="3870069"/>
            <a:ext cx="4500563" cy="1039813"/>
            <a:chOff x="1531" y="1720"/>
            <a:chExt cx="2835" cy="655"/>
          </a:xfrm>
        </p:grpSpPr>
        <p:sp>
          <p:nvSpPr>
            <p:cNvPr id="1285" name="Google Shape;1285;p64"/>
            <p:cNvSpPr/>
            <p:nvPr/>
          </p:nvSpPr>
          <p:spPr>
            <a:xfrm>
              <a:off x="1531" y="1735"/>
              <a:ext cx="358" cy="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4"/>
            <p:cNvSpPr/>
            <p:nvPr/>
          </p:nvSpPr>
          <p:spPr>
            <a:xfrm>
              <a:off x="3181" y="1720"/>
              <a:ext cx="358" cy="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4"/>
            <p:cNvSpPr/>
            <p:nvPr/>
          </p:nvSpPr>
          <p:spPr>
            <a:xfrm>
              <a:off x="4008" y="1728"/>
              <a:ext cx="358" cy="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8" name="Google Shape;1288;p64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Subtraction accomplished by adding negated number: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9" name="Google Shape;1289;p64"/>
          <p:cNvGrpSpPr/>
          <p:nvPr/>
        </p:nvGrpSpPr>
        <p:grpSpPr>
          <a:xfrm>
            <a:off x="264717" y="3127720"/>
            <a:ext cx="1754088" cy="707886"/>
            <a:chOff x="264717" y="3127720"/>
            <a:chExt cx="1754088" cy="707886"/>
          </a:xfrm>
        </p:grpSpPr>
        <p:cxnSp>
          <p:nvCxnSpPr>
            <p:cNvPr id="1290" name="Google Shape;1290;p64"/>
            <p:cNvCxnSpPr/>
            <p:nvPr/>
          </p:nvCxnSpPr>
          <p:spPr>
            <a:xfrm>
              <a:off x="1306286" y="3325091"/>
              <a:ext cx="712519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1" name="Google Shape;1291;p64"/>
            <p:cNvSpPr txBox="1"/>
            <p:nvPr/>
          </p:nvSpPr>
          <p:spPr>
            <a:xfrm>
              <a:off x="264717" y="3127720"/>
              <a:ext cx="16196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x ^ 1 = x’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(flips the bits)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64"/>
          <p:cNvGrpSpPr/>
          <p:nvPr/>
        </p:nvGrpSpPr>
        <p:grpSpPr>
          <a:xfrm>
            <a:off x="6858374" y="4560425"/>
            <a:ext cx="2285626" cy="1451892"/>
            <a:chOff x="6858374" y="4560425"/>
            <a:chExt cx="2285626" cy="1451892"/>
          </a:xfrm>
        </p:grpSpPr>
        <p:cxnSp>
          <p:nvCxnSpPr>
            <p:cNvPr id="1293" name="Google Shape;1293;p64"/>
            <p:cNvCxnSpPr/>
            <p:nvPr/>
          </p:nvCxnSpPr>
          <p:spPr>
            <a:xfrm rot="10800000" flipH="1">
              <a:off x="7430947" y="4560425"/>
              <a:ext cx="277792" cy="497712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4" name="Google Shape;1294;p64"/>
            <p:cNvSpPr txBox="1"/>
            <p:nvPr/>
          </p:nvSpPr>
          <p:spPr>
            <a:xfrm>
              <a:off x="6858374" y="4996654"/>
              <a:ext cx="22856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This signal is only</a:t>
              </a:r>
              <a:b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high when you</a:t>
              </a:r>
              <a:b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perform subtraction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64"/>
          <p:cNvGrpSpPr/>
          <p:nvPr/>
        </p:nvGrpSpPr>
        <p:grpSpPr>
          <a:xfrm>
            <a:off x="6970816" y="2992583"/>
            <a:ext cx="1443744" cy="1092529"/>
            <a:chOff x="6970816" y="2992583"/>
            <a:chExt cx="1443744" cy="1092529"/>
          </a:xfrm>
        </p:grpSpPr>
        <p:cxnSp>
          <p:nvCxnSpPr>
            <p:cNvPr id="1296" name="Google Shape;1296;p64"/>
            <p:cNvCxnSpPr/>
            <p:nvPr/>
          </p:nvCxnSpPr>
          <p:spPr>
            <a:xfrm flipH="1">
              <a:off x="6970816" y="3289465"/>
              <a:ext cx="676893" cy="79564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7" name="Google Shape;1297;p64"/>
            <p:cNvSpPr txBox="1"/>
            <p:nvPr/>
          </p:nvSpPr>
          <p:spPr>
            <a:xfrm>
              <a:off x="7623959" y="2992583"/>
              <a:ext cx="79060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Add 1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64"/>
          <p:cNvGrpSpPr/>
          <p:nvPr/>
        </p:nvGrpSpPr>
        <p:grpSpPr>
          <a:xfrm>
            <a:off x="1805612" y="5706307"/>
            <a:ext cx="3450772" cy="707872"/>
            <a:chOff x="1805651" y="5706320"/>
            <a:chExt cx="6105399" cy="1023380"/>
          </a:xfrm>
        </p:grpSpPr>
        <p:cxnSp>
          <p:nvCxnSpPr>
            <p:cNvPr id="1299" name="Google Shape;1299;p64"/>
            <p:cNvCxnSpPr/>
            <p:nvPr/>
          </p:nvCxnSpPr>
          <p:spPr>
            <a:xfrm rot="10800000">
              <a:off x="1805651" y="5706320"/>
              <a:ext cx="520860" cy="428262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00" name="Google Shape;1300;p64"/>
            <p:cNvSpPr txBox="1"/>
            <p:nvPr/>
          </p:nvSpPr>
          <p:spPr>
            <a:xfrm>
              <a:off x="2271650" y="6021700"/>
              <a:ext cx="563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Where did this come from?</a:t>
              </a:r>
              <a:endParaRPr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56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Detecting Overflow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48</a:t>
            </a:fld>
            <a:endParaRPr/>
          </a:p>
        </p:txBody>
      </p:sp>
      <p:sp>
        <p:nvSpPr>
          <p:cNvPr id="1308" name="Google Shape;1308;p73"/>
          <p:cNvSpPr txBox="1"/>
          <p:nvPr/>
        </p:nvSpPr>
        <p:spPr>
          <a:xfrm>
            <a:off x="457200" y="1600201"/>
            <a:ext cx="82772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 overflow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addition, if carry-out from MSB is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subtraction, if carry-out from MSB is 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case is a lot harder to see than you might think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overflow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from adding “large” positive numbers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from adding “large” negative numbers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17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Signed Overflow Examples (4-bit)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49</a:t>
            </a:fld>
            <a:endParaRPr/>
          </a:p>
        </p:txBody>
      </p:sp>
      <p:sp>
        <p:nvSpPr>
          <p:cNvPr id="1315" name="Google Shape;1315;p74"/>
          <p:cNvSpPr txBox="1"/>
          <p:nvPr/>
        </p:nvSpPr>
        <p:spPr>
          <a:xfrm>
            <a:off x="87086" y="1645602"/>
            <a:ext cx="8229600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from two positive numbers: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0111 + 0111, 0111 + 0001, 0100 + 0100.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Carry-out from the 2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MSB (but not MSB)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 + pos ≠ neg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Overflow from two negative numbers: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+ 1000, 1000 + 1111, 1011 + 1011.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Carry-out from the MSB (but not 2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MSB)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 + neg ≠ pos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for signed overflow: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b="0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XOR C</a:t>
            </a:r>
            <a:r>
              <a:rPr lang="en-US" sz="3200" b="0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AD816-08F4-6A43-8A77-852DA5DC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3" y="1085511"/>
            <a:ext cx="2251760" cy="18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/>
          <p:nvPr/>
        </p:nvSpPr>
        <p:spPr>
          <a:xfrm>
            <a:off x="423863" y="3474720"/>
            <a:ext cx="8078150" cy="15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for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over time... </a:t>
            </a:r>
            <a:endParaRPr sz="32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S = S +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457199" y="1600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28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why we would need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logic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423863" y="4902200"/>
            <a:ext cx="8364537" cy="144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value is applied in succession, one per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sum since time 1 (cycle) is present on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9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500" name="Google Shape;500;p1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1" name="Google Shape;501;p19"/>
            <p:cNvCxnSpPr>
              <a:stCxn id="502" idx="3"/>
              <a:endCxn id="500" idx="1"/>
            </p:cNvCxnSpPr>
            <p:nvPr/>
          </p:nvCxnSpPr>
          <p:spPr>
            <a:xfrm>
              <a:off x="2220913" y="2926080"/>
              <a:ext cx="12159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3" name="Google Shape;503;p19"/>
            <p:cNvCxnSpPr>
              <a:stCxn id="500" idx="3"/>
              <a:endCxn id="504" idx="1"/>
            </p:cNvCxnSpPr>
            <p:nvPr/>
          </p:nvCxnSpPr>
          <p:spPr>
            <a:xfrm>
              <a:off x="5570538" y="2926080"/>
              <a:ext cx="12033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 rot="-5400000">
              <a:off x="2590006" y="2747452"/>
              <a:ext cx="423863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19"/>
            <p:cNvCxnSpPr/>
            <p:nvPr/>
          </p:nvCxnSpPr>
          <p:spPr>
            <a:xfrm rot="-5400000">
              <a:off x="5910262" y="2746191"/>
              <a:ext cx="422275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2" name="Google Shape;502;p19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Accumulator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11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5d1628faa7_2_4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Simple ALU Schematic</a:t>
            </a:r>
            <a:endParaRPr/>
          </a:p>
        </p:txBody>
      </p:sp>
      <p:sp>
        <p:nvSpPr>
          <p:cNvPr id="1321" name="Google Shape;1321;g5d1628faa7_2_4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50</a:t>
            </a:fld>
            <a:endParaRPr/>
          </a:p>
        </p:txBody>
      </p:sp>
      <p:pic>
        <p:nvPicPr>
          <p:cNvPr id="1322" name="Google Shape;1322;g5d1628faa7_2_4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726" t="3140" r="7369" b="2839"/>
          <a:stretch/>
        </p:blipFill>
        <p:spPr>
          <a:xfrm>
            <a:off x="1280160" y="1463040"/>
            <a:ext cx="6583800" cy="49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21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5d1628faa7_0_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29" name="Google Shape;1329;g5d1628faa7_0_9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Muxes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Sequential Logic Timing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Maximum Clock Frequency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Finite State Machines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Functional Units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>
                <a:solidFill>
                  <a:srgbClr val="FF0000"/>
                </a:solidFill>
              </a:rPr>
              <a:t>Summary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Bonus Slides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Logisim Intro</a:t>
            </a:r>
            <a:endParaRPr/>
          </a:p>
        </p:txBody>
      </p:sp>
      <p:sp>
        <p:nvSpPr>
          <p:cNvPr id="1330" name="Google Shape;1330;g5d1628faa7_0_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705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1336" name="Google Shape;1336;p6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333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systems are constructed from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Stateless</a:t>
            </a:r>
            <a:r>
              <a:rPr lang="en-US" sz="3200" b="0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and</a:t>
            </a:r>
            <a:br>
              <a:rPr lang="en-US" dirty="0"/>
            </a:b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Stateful</a:t>
            </a:r>
            <a:r>
              <a:rPr lang="en-US" sz="3200" b="0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Sequential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Logic (includes registers)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Circuits have a delay to them, and the critical path (longest delay between registers) determines the maximum clock frequency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61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3520-ED9F-5A49-8BC2-29714F16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Testable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EE14-40F8-8742-A66A-2C3F0F2C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51DEB-5512-2042-B621-E6D014D77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5d1628faa7_2_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 to representations</a:t>
            </a:r>
            <a:endParaRPr/>
          </a:p>
        </p:txBody>
      </p:sp>
      <p:sp>
        <p:nvSpPr>
          <p:cNvPr id="939" name="Google Shape;939;g5d1628faa7_2_15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How do we represent sequential logic?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Truth tables could account for history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We could do boolean logic with prior state as a variable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We can also use a new representation:</a:t>
            </a:r>
            <a:br>
              <a:rPr lang="en-US"/>
            </a:br>
            <a:r>
              <a:rPr lang="en-US"/>
              <a:t>Finite State Machines</a:t>
            </a:r>
            <a:endParaRPr/>
          </a:p>
        </p:txBody>
      </p:sp>
      <p:sp>
        <p:nvSpPr>
          <p:cNvPr id="940" name="Google Shape;940;g5d1628faa7_2_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042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convenient way to conceptualize computation over time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Function can be represented with a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state transition diagram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combinational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logic and registers, any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FSM can be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implemented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hardware!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6" name="Google Shape;946;p40"/>
          <p:cNvPicPr preferRelativeResize="0"/>
          <p:nvPr/>
        </p:nvPicPr>
        <p:blipFill rotWithShape="1">
          <a:blip r:embed="rId3">
            <a:alphaModFix/>
          </a:blip>
          <a:srcRect l="5203" t="5785" r="33800" b="8987"/>
          <a:stretch/>
        </p:blipFill>
        <p:spPr>
          <a:xfrm>
            <a:off x="5192230" y="3718136"/>
            <a:ext cx="3351092" cy="250666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Finite State Machines (FSMs)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55</a:t>
            </a:fld>
            <a:endParaRPr/>
          </a:p>
        </p:txBody>
      </p:sp>
      <p:sp>
        <p:nvSpPr>
          <p:cNvPr id="949" name="Google Shape;949;p40"/>
          <p:cNvSpPr/>
          <p:nvPr/>
        </p:nvSpPr>
        <p:spPr>
          <a:xfrm>
            <a:off x="7601174" y="5697125"/>
            <a:ext cx="1031100" cy="63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447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FSM (in this class) is defined by: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set of </a:t>
            </a: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				     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(circles)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initial state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(only arrow not between states)</a:t>
            </a:r>
            <a:endParaRPr sz="2800" b="0" i="0" u="none" strike="noStrike" cap="none" baseline="-25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transition function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maps from the current input and current state to the output and the next state 			          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(arrows between states)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 transitions are controlled by the clock: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each clock cycle the machine checks the inputs and generates a new state (could be same) and new output</a:t>
            </a:r>
            <a:endParaRPr/>
          </a:p>
        </p:txBody>
      </p:sp>
      <p:sp>
        <p:nvSpPr>
          <p:cNvPr id="955" name="Google Shape;955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56</a:t>
            </a:fld>
            <a:endParaRPr/>
          </a:p>
        </p:txBody>
      </p:sp>
      <p:sp>
        <p:nvSpPr>
          <p:cNvPr id="956" name="Google Shape;95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FSM Overview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7" name="Google Shape;957;p41"/>
          <p:cNvPicPr preferRelativeResize="0"/>
          <p:nvPr/>
        </p:nvPicPr>
        <p:blipFill rotWithShape="1">
          <a:blip r:embed="rId3">
            <a:alphaModFix/>
          </a:blip>
          <a:srcRect l="5203" t="5787" r="33798" b="8983"/>
          <a:stretch/>
        </p:blipFill>
        <p:spPr>
          <a:xfrm>
            <a:off x="6730300" y="156650"/>
            <a:ext cx="2285748" cy="17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41"/>
          <p:cNvSpPr/>
          <p:nvPr/>
        </p:nvSpPr>
        <p:spPr>
          <a:xfrm>
            <a:off x="8376349" y="1663225"/>
            <a:ext cx="579600" cy="3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61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57</a:t>
            </a:fld>
            <a:endParaRPr/>
          </a:p>
        </p:txBody>
      </p:sp>
      <p:pic>
        <p:nvPicPr>
          <p:cNvPr id="965" name="Google Shape;965;p42"/>
          <p:cNvPicPr preferRelativeResize="0"/>
          <p:nvPr/>
        </p:nvPicPr>
        <p:blipFill rotWithShape="1">
          <a:blip r:embed="rId3">
            <a:alphaModFix/>
          </a:blip>
          <a:srcRect t="15739" r="2910" b="12957"/>
          <a:stretch/>
        </p:blipFill>
        <p:spPr>
          <a:xfrm>
            <a:off x="228600" y="5212080"/>
            <a:ext cx="8763000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42"/>
          <p:cNvSpPr txBox="1"/>
          <p:nvPr/>
        </p:nvSpPr>
        <p:spPr>
          <a:xfrm>
            <a:off x="457200" y="1600200"/>
            <a:ext cx="8229600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8" name="Google Shape;96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42"/>
          <p:cNvSpPr txBox="1"/>
          <p:nvPr/>
        </p:nvSpPr>
        <p:spPr>
          <a:xfrm>
            <a:off x="6366076" y="2834640"/>
            <a:ext cx="25603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States: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S0, S1, S2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Initial State: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S0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Transitions of form: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input/output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0" name="Google Shape;970;p42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34486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5d1628faa7_2_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58</a:t>
            </a:fld>
            <a:endParaRPr/>
          </a:p>
        </p:txBody>
      </p:sp>
      <p:pic>
        <p:nvPicPr>
          <p:cNvPr id="977" name="Google Shape;977;g5d1628faa7_2_163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g5d1628faa7_2_163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5d1628faa7_2_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Google Shape;980;g5d1628faa7_2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5d1628faa7_2_163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2" name="Google Shape;982;g5d1628faa7_2_163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3" name="Google Shape;983;g5d1628faa7_2_163"/>
          <p:cNvSpPr/>
          <p:nvPr/>
        </p:nvSpPr>
        <p:spPr>
          <a:xfrm>
            <a:off x="1049431" y="321896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g5d1628faa7_2_163"/>
          <p:cNvSpPr/>
          <p:nvPr/>
        </p:nvSpPr>
        <p:spPr>
          <a:xfrm>
            <a:off x="1434325" y="5212075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5d1628faa7_2_163"/>
          <p:cNvSpPr/>
          <p:nvPr/>
        </p:nvSpPr>
        <p:spPr>
          <a:xfrm>
            <a:off x="1150227" y="332202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g5d1628faa7_2_163"/>
          <p:cNvSpPr/>
          <p:nvPr/>
        </p:nvSpPr>
        <p:spPr>
          <a:xfrm>
            <a:off x="1239855" y="2665375"/>
            <a:ext cx="681350" cy="603125"/>
          </a:xfrm>
          <a:custGeom>
            <a:avLst/>
            <a:gdLst/>
            <a:ahLst/>
            <a:cxnLst/>
            <a:rect l="l" t="t" r="r" b="b"/>
            <a:pathLst>
              <a:path w="27254" h="24125" extrusionOk="0">
                <a:moveTo>
                  <a:pt x="6826" y="21401"/>
                </a:moveTo>
                <a:cubicBezTo>
                  <a:pt x="5724" y="19391"/>
                  <a:pt x="-1150" y="12906"/>
                  <a:pt x="212" y="9339"/>
                </a:cubicBezTo>
                <a:cubicBezTo>
                  <a:pt x="1574" y="5772"/>
                  <a:pt x="10523" y="0"/>
                  <a:pt x="14998" y="0"/>
                </a:cubicBezTo>
                <a:cubicBezTo>
                  <a:pt x="19473" y="0"/>
                  <a:pt x="26282" y="5318"/>
                  <a:pt x="27060" y="9339"/>
                </a:cubicBezTo>
                <a:cubicBezTo>
                  <a:pt x="27838" y="13360"/>
                  <a:pt x="20899" y="21661"/>
                  <a:pt x="19667" y="24125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8780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5d1628faa7_2_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59</a:t>
            </a:fld>
            <a:endParaRPr/>
          </a:p>
        </p:txBody>
      </p:sp>
      <p:pic>
        <p:nvPicPr>
          <p:cNvPr id="993" name="Google Shape;993;g5d1628faa7_2_174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g5d1628faa7_2_174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g5d1628faa7_2_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6" name="Google Shape;996;g5d1628faa7_2_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g5d1628faa7_2_174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8" name="Google Shape;998;g5d1628faa7_2_174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9" name="Google Shape;999;g5d1628faa7_2_174"/>
          <p:cNvSpPr/>
          <p:nvPr/>
        </p:nvSpPr>
        <p:spPr>
          <a:xfrm>
            <a:off x="1803050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5d1628faa7_2_174"/>
          <p:cNvSpPr/>
          <p:nvPr/>
        </p:nvSpPr>
        <p:spPr>
          <a:xfrm>
            <a:off x="1049431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g5d1628faa7_2_174"/>
          <p:cNvSpPr/>
          <p:nvPr/>
        </p:nvSpPr>
        <p:spPr>
          <a:xfrm>
            <a:off x="3154127" y="333287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5d1628faa7_2_174"/>
          <p:cNvSpPr/>
          <p:nvPr/>
        </p:nvSpPr>
        <p:spPr>
          <a:xfrm>
            <a:off x="1789900" y="3411968"/>
            <a:ext cx="1303500" cy="206725"/>
          </a:xfrm>
          <a:custGeom>
            <a:avLst/>
            <a:gdLst/>
            <a:ahLst/>
            <a:cxnLst/>
            <a:rect l="l" t="t" r="r" b="b"/>
            <a:pathLst>
              <a:path w="52140" h="8269" extrusionOk="0">
                <a:moveTo>
                  <a:pt x="0" y="8269"/>
                </a:moveTo>
                <a:cubicBezTo>
                  <a:pt x="3437" y="6907"/>
                  <a:pt x="11932" y="486"/>
                  <a:pt x="20622" y="97"/>
                </a:cubicBezTo>
                <a:cubicBezTo>
                  <a:pt x="29312" y="-292"/>
                  <a:pt x="46887" y="4961"/>
                  <a:pt x="52140" y="5934"/>
                </a:cubicBezTo>
              </a:path>
            </a:pathLst>
          </a:cu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29048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0"/>
          <p:cNvPicPr preferRelativeResize="0"/>
          <p:nvPr/>
        </p:nvPicPr>
        <p:blipFill rotWithShape="1">
          <a:blip r:embed="rId3">
            <a:alphaModFix/>
          </a:blip>
          <a:srcRect l="2141" t="7140" r="18483" b="10910"/>
          <a:stretch/>
        </p:blipFill>
        <p:spPr>
          <a:xfrm>
            <a:off x="2176463" y="1709738"/>
            <a:ext cx="3276600" cy="2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0"/>
          <p:cNvSpPr/>
          <p:nvPr/>
        </p:nvSpPr>
        <p:spPr>
          <a:xfrm>
            <a:off x="558800" y="4191000"/>
            <a:ext cx="8008938" cy="14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C0128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  <a:r>
              <a:rPr lang="en-US" sz="3200" b="0" i="0" u="none" strike="noStrike" cap="none">
                <a:solidFill>
                  <a:srgbClr val="063D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control the next iteration of the ‘for’ loop?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say: ‘S=0’?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0"/>
          <p:cNvSpPr txBox="1"/>
          <p:nvPr/>
        </p:nvSpPr>
        <p:spPr>
          <a:xfrm>
            <a:off x="1885951" y="170497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First Try: Does this work?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7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5d1628faa7_2_2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60</a:t>
            </a:fld>
            <a:endParaRPr/>
          </a:p>
        </p:txBody>
      </p:sp>
      <p:pic>
        <p:nvPicPr>
          <p:cNvPr id="1009" name="Google Shape;1009;g5d1628faa7_2_200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g5d1628faa7_2_200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5d1628faa7_2_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2" name="Google Shape;1012;g5d1628faa7_2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g5d1628faa7_2_200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4" name="Google Shape;1014;g5d1628faa7_2_200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5" name="Google Shape;1015;g5d1628faa7_2_200"/>
          <p:cNvSpPr/>
          <p:nvPr/>
        </p:nvSpPr>
        <p:spPr>
          <a:xfrm>
            <a:off x="21273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g5d1628faa7_2_200"/>
          <p:cNvSpPr/>
          <p:nvPr/>
        </p:nvSpPr>
        <p:spPr>
          <a:xfrm>
            <a:off x="3092256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g5d1628faa7_2_200"/>
          <p:cNvSpPr/>
          <p:nvPr/>
        </p:nvSpPr>
        <p:spPr>
          <a:xfrm>
            <a:off x="1150227" y="332202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g5d1628faa7_2_200"/>
          <p:cNvSpPr/>
          <p:nvPr/>
        </p:nvSpPr>
        <p:spPr>
          <a:xfrm>
            <a:off x="1682875" y="3910525"/>
            <a:ext cx="1556425" cy="350200"/>
          </a:xfrm>
          <a:custGeom>
            <a:avLst/>
            <a:gdLst/>
            <a:ahLst/>
            <a:cxnLst/>
            <a:rect l="l" t="t" r="r" b="b"/>
            <a:pathLst>
              <a:path w="62257" h="14008" extrusionOk="0">
                <a:moveTo>
                  <a:pt x="62257" y="0"/>
                </a:moveTo>
                <a:cubicBezTo>
                  <a:pt x="57264" y="2335"/>
                  <a:pt x="42672" y="14008"/>
                  <a:pt x="32296" y="14008"/>
                </a:cubicBezTo>
                <a:cubicBezTo>
                  <a:pt x="21920" y="14008"/>
                  <a:pt x="5383" y="2335"/>
                  <a:pt x="0" y="0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58596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d1628faa7_2_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61</a:t>
            </a:fld>
            <a:endParaRPr/>
          </a:p>
        </p:txBody>
      </p:sp>
      <p:pic>
        <p:nvPicPr>
          <p:cNvPr id="1025" name="Google Shape;1025;g5d1628faa7_2_213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g5d1628faa7_2_213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5d1628faa7_2_2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Google Shape;1028;g5d1628faa7_2_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g5d1628faa7_2_213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0" name="Google Shape;1030;g5d1628faa7_2_213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1" name="Google Shape;1031;g5d1628faa7_2_213"/>
          <p:cNvSpPr/>
          <p:nvPr/>
        </p:nvSpPr>
        <p:spPr>
          <a:xfrm>
            <a:off x="24321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g5d1628faa7_2_213"/>
          <p:cNvSpPr/>
          <p:nvPr/>
        </p:nvSpPr>
        <p:spPr>
          <a:xfrm>
            <a:off x="1049431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g5d1628faa7_2_213"/>
          <p:cNvSpPr/>
          <p:nvPr/>
        </p:nvSpPr>
        <p:spPr>
          <a:xfrm>
            <a:off x="3173577" y="333287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g5d1628faa7_2_213"/>
          <p:cNvSpPr/>
          <p:nvPr/>
        </p:nvSpPr>
        <p:spPr>
          <a:xfrm>
            <a:off x="1789900" y="3411968"/>
            <a:ext cx="1303500" cy="206725"/>
          </a:xfrm>
          <a:custGeom>
            <a:avLst/>
            <a:gdLst/>
            <a:ahLst/>
            <a:cxnLst/>
            <a:rect l="l" t="t" r="r" b="b"/>
            <a:pathLst>
              <a:path w="52140" h="8269" extrusionOk="0">
                <a:moveTo>
                  <a:pt x="0" y="8269"/>
                </a:moveTo>
                <a:cubicBezTo>
                  <a:pt x="3437" y="6907"/>
                  <a:pt x="11932" y="486"/>
                  <a:pt x="20622" y="97"/>
                </a:cubicBezTo>
                <a:cubicBezTo>
                  <a:pt x="29312" y="-292"/>
                  <a:pt x="46887" y="4961"/>
                  <a:pt x="52140" y="5934"/>
                </a:cubicBezTo>
              </a:path>
            </a:pathLst>
          </a:cu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65168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5d1628faa7_2_2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62</a:t>
            </a:fld>
            <a:endParaRPr/>
          </a:p>
        </p:txBody>
      </p:sp>
      <p:pic>
        <p:nvPicPr>
          <p:cNvPr id="1041" name="Google Shape;1041;g5d1628faa7_2_226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5d1628faa7_2_226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5d1628faa7_2_2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4" name="Google Shape;1044;g5d1628faa7_2_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g5d1628faa7_2_226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6" name="Google Shape;1046;g5d1628faa7_2_226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7" name="Google Shape;1047;g5d1628faa7_2_226"/>
          <p:cNvSpPr/>
          <p:nvPr/>
        </p:nvSpPr>
        <p:spPr>
          <a:xfrm>
            <a:off x="27369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g5d1628faa7_2_226"/>
          <p:cNvSpPr/>
          <p:nvPr/>
        </p:nvSpPr>
        <p:spPr>
          <a:xfrm>
            <a:off x="3083406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g5d1628faa7_2_226"/>
          <p:cNvSpPr/>
          <p:nvPr/>
        </p:nvSpPr>
        <p:spPr>
          <a:xfrm>
            <a:off x="5410952" y="3356797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g5d1628faa7_2_226"/>
          <p:cNvSpPr/>
          <p:nvPr/>
        </p:nvSpPr>
        <p:spPr>
          <a:xfrm>
            <a:off x="3842425" y="3657600"/>
            <a:ext cx="1449425" cy="159300"/>
          </a:xfrm>
          <a:custGeom>
            <a:avLst/>
            <a:gdLst/>
            <a:ahLst/>
            <a:cxnLst/>
            <a:rect l="l" t="t" r="r" b="b"/>
            <a:pathLst>
              <a:path w="57977" h="6372" extrusionOk="0">
                <a:moveTo>
                  <a:pt x="0" y="0"/>
                </a:moveTo>
                <a:cubicBezTo>
                  <a:pt x="5383" y="1038"/>
                  <a:pt x="22633" y="5642"/>
                  <a:pt x="32296" y="6226"/>
                </a:cubicBezTo>
                <a:cubicBezTo>
                  <a:pt x="41959" y="6810"/>
                  <a:pt x="53697" y="3956"/>
                  <a:pt x="57977" y="3502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3534178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5d1628faa7_2_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63</a:t>
            </a:fld>
            <a:endParaRPr/>
          </a:p>
        </p:txBody>
      </p:sp>
      <p:pic>
        <p:nvPicPr>
          <p:cNvPr id="1057" name="Google Shape;1057;g5d1628faa7_2_239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g5d1628faa7_2_239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g5d1628faa7_2_2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0" name="Google Shape;1060;g5d1628faa7_2_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g5d1628faa7_2_239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2" name="Google Shape;1062;g5d1628faa7_2_239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3" name="Google Shape;1063;g5d1628faa7_2_239"/>
          <p:cNvSpPr/>
          <p:nvPr/>
        </p:nvSpPr>
        <p:spPr>
          <a:xfrm>
            <a:off x="31179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g5d1628faa7_2_239"/>
          <p:cNvSpPr/>
          <p:nvPr/>
        </p:nvSpPr>
        <p:spPr>
          <a:xfrm>
            <a:off x="5280956" y="3253740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g5d1628faa7_2_239"/>
          <p:cNvSpPr/>
          <p:nvPr/>
        </p:nvSpPr>
        <p:spPr>
          <a:xfrm>
            <a:off x="1150227" y="332202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g5d1628faa7_2_239"/>
          <p:cNvSpPr/>
          <p:nvPr/>
        </p:nvSpPr>
        <p:spPr>
          <a:xfrm>
            <a:off x="1449425" y="3978625"/>
            <a:ext cx="4124525" cy="1004750"/>
          </a:xfrm>
          <a:custGeom>
            <a:avLst/>
            <a:gdLst/>
            <a:ahLst/>
            <a:cxnLst/>
            <a:rect l="l" t="t" r="r" b="b"/>
            <a:pathLst>
              <a:path w="164981" h="40190" extrusionOk="0">
                <a:moveTo>
                  <a:pt x="164981" y="0"/>
                </a:moveTo>
                <a:cubicBezTo>
                  <a:pt x="159469" y="5383"/>
                  <a:pt x="146304" y="25616"/>
                  <a:pt x="131907" y="32295"/>
                </a:cubicBezTo>
                <a:cubicBezTo>
                  <a:pt x="117510" y="38975"/>
                  <a:pt x="95914" y="40531"/>
                  <a:pt x="78599" y="40077"/>
                </a:cubicBezTo>
                <a:cubicBezTo>
                  <a:pt x="61284" y="39623"/>
                  <a:pt x="41116" y="35992"/>
                  <a:pt x="28016" y="29572"/>
                </a:cubicBezTo>
                <a:cubicBezTo>
                  <a:pt x="14916" y="23152"/>
                  <a:pt x="4669" y="6225"/>
                  <a:pt x="0" y="1556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61039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d1628faa7_2_2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64</a:t>
            </a:fld>
            <a:endParaRPr/>
          </a:p>
        </p:txBody>
      </p:sp>
      <p:pic>
        <p:nvPicPr>
          <p:cNvPr id="1073" name="Google Shape;1073;g5d1628faa7_2_265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g5d1628faa7_2_265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5d1628faa7_2_2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6" name="Google Shape;1076;g5d1628faa7_2_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5d1628faa7_2_265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8" name="Google Shape;1078;g5d1628faa7_2_265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9" name="Google Shape;1079;g5d1628faa7_2_265"/>
          <p:cNvSpPr/>
          <p:nvPr/>
        </p:nvSpPr>
        <p:spPr>
          <a:xfrm>
            <a:off x="34227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g5d1628faa7_2_265"/>
          <p:cNvSpPr/>
          <p:nvPr/>
        </p:nvSpPr>
        <p:spPr>
          <a:xfrm>
            <a:off x="1049431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g5d1628faa7_2_265"/>
          <p:cNvSpPr/>
          <p:nvPr/>
        </p:nvSpPr>
        <p:spPr>
          <a:xfrm>
            <a:off x="3173577" y="333287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g5d1628faa7_2_265"/>
          <p:cNvSpPr/>
          <p:nvPr/>
        </p:nvSpPr>
        <p:spPr>
          <a:xfrm>
            <a:off x="1789900" y="3411968"/>
            <a:ext cx="1303500" cy="206725"/>
          </a:xfrm>
          <a:custGeom>
            <a:avLst/>
            <a:gdLst/>
            <a:ahLst/>
            <a:cxnLst/>
            <a:rect l="l" t="t" r="r" b="b"/>
            <a:pathLst>
              <a:path w="52140" h="8269" extrusionOk="0">
                <a:moveTo>
                  <a:pt x="0" y="8269"/>
                </a:moveTo>
                <a:cubicBezTo>
                  <a:pt x="3437" y="6907"/>
                  <a:pt x="11932" y="486"/>
                  <a:pt x="20622" y="97"/>
                </a:cubicBezTo>
                <a:cubicBezTo>
                  <a:pt x="29312" y="-292"/>
                  <a:pt x="46887" y="4961"/>
                  <a:pt x="52140" y="5934"/>
                </a:cubicBezTo>
              </a:path>
            </a:pathLst>
          </a:cu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144391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5d1628faa7_2_2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65</a:t>
            </a:fld>
            <a:endParaRPr/>
          </a:p>
        </p:txBody>
      </p:sp>
      <p:pic>
        <p:nvPicPr>
          <p:cNvPr id="1089" name="Google Shape;1089;g5d1628faa7_2_280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g5d1628faa7_2_280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g5d1628faa7_2_2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2" name="Google Shape;1092;g5d1628faa7_2_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5d1628faa7_2_280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4" name="Google Shape;1094;g5d1628faa7_2_280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5" name="Google Shape;1095;g5d1628faa7_2_280"/>
          <p:cNvSpPr/>
          <p:nvPr/>
        </p:nvSpPr>
        <p:spPr>
          <a:xfrm>
            <a:off x="3727505" y="51752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g5d1628faa7_2_280"/>
          <p:cNvSpPr/>
          <p:nvPr/>
        </p:nvSpPr>
        <p:spPr>
          <a:xfrm>
            <a:off x="3083406" y="3229815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g5d1628faa7_2_280"/>
          <p:cNvSpPr/>
          <p:nvPr/>
        </p:nvSpPr>
        <p:spPr>
          <a:xfrm>
            <a:off x="5410952" y="3356797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g5d1628faa7_2_280"/>
          <p:cNvSpPr/>
          <p:nvPr/>
        </p:nvSpPr>
        <p:spPr>
          <a:xfrm>
            <a:off x="3842425" y="3657600"/>
            <a:ext cx="1449425" cy="159300"/>
          </a:xfrm>
          <a:custGeom>
            <a:avLst/>
            <a:gdLst/>
            <a:ahLst/>
            <a:cxnLst/>
            <a:rect l="l" t="t" r="r" b="b"/>
            <a:pathLst>
              <a:path w="57977" h="6372" extrusionOk="0">
                <a:moveTo>
                  <a:pt x="0" y="0"/>
                </a:moveTo>
                <a:cubicBezTo>
                  <a:pt x="5383" y="1038"/>
                  <a:pt x="22633" y="5642"/>
                  <a:pt x="32296" y="6226"/>
                </a:cubicBezTo>
                <a:cubicBezTo>
                  <a:pt x="41959" y="6810"/>
                  <a:pt x="53697" y="3956"/>
                  <a:pt x="57977" y="3502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767454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5d1628faa7_2_2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66</a:t>
            </a:fld>
            <a:endParaRPr/>
          </a:p>
        </p:txBody>
      </p:sp>
      <p:pic>
        <p:nvPicPr>
          <p:cNvPr id="1105" name="Google Shape;1105;g5d1628faa7_2_295"/>
          <p:cNvPicPr preferRelativeResize="0"/>
          <p:nvPr/>
        </p:nvPicPr>
        <p:blipFill rotWithShape="1">
          <a:blip r:embed="rId3">
            <a:alphaModFix/>
          </a:blip>
          <a:srcRect t="15737" r="2912" b="12956"/>
          <a:stretch/>
        </p:blipFill>
        <p:spPr>
          <a:xfrm>
            <a:off x="228600" y="5212080"/>
            <a:ext cx="8763002" cy="116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g5d1628faa7_2_295"/>
          <p:cNvSpPr txBox="1"/>
          <p:nvPr/>
        </p:nvSpPr>
        <p:spPr>
          <a:xfrm>
            <a:off x="457200" y="1600200"/>
            <a:ext cx="82296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FSM to detect 3 consecutive 1’s in the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5d1628faa7_2_2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 3 Ones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8" name="Google Shape;1108;g5d1628faa7_2_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431" y="2194560"/>
            <a:ext cx="5029200" cy="280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g5d1628faa7_2_295"/>
          <p:cNvSpPr txBox="1"/>
          <p:nvPr/>
        </p:nvSpPr>
        <p:spPr>
          <a:xfrm>
            <a:off x="6366076" y="2834640"/>
            <a:ext cx="2560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Starting state in red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Resulting state in Blue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0" name="Google Shape;1110;g5d1628faa7_2_295"/>
          <p:cNvCxnSpPr/>
          <p:nvPr/>
        </p:nvCxnSpPr>
        <p:spPr>
          <a:xfrm>
            <a:off x="472525" y="3060300"/>
            <a:ext cx="576900" cy="419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1" name="Google Shape;1111;g5d1628faa7_2_295"/>
          <p:cNvSpPr/>
          <p:nvPr/>
        </p:nvSpPr>
        <p:spPr>
          <a:xfrm>
            <a:off x="4077705" y="5212075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g5d1628faa7_2_295"/>
          <p:cNvSpPr/>
          <p:nvPr/>
        </p:nvSpPr>
        <p:spPr>
          <a:xfrm>
            <a:off x="5310156" y="3253740"/>
            <a:ext cx="731400" cy="731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g5d1628faa7_2_295"/>
          <p:cNvSpPr/>
          <p:nvPr/>
        </p:nvSpPr>
        <p:spPr>
          <a:xfrm>
            <a:off x="1130802" y="3332872"/>
            <a:ext cx="529800" cy="525300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g5d1628faa7_2_295"/>
          <p:cNvSpPr/>
          <p:nvPr/>
        </p:nvSpPr>
        <p:spPr>
          <a:xfrm>
            <a:off x="3842425" y="3657600"/>
            <a:ext cx="1449425" cy="159300"/>
          </a:xfrm>
          <a:custGeom>
            <a:avLst/>
            <a:gdLst/>
            <a:ahLst/>
            <a:cxnLst/>
            <a:rect l="l" t="t" r="r" b="b"/>
            <a:pathLst>
              <a:path w="57977" h="6372" extrusionOk="0">
                <a:moveTo>
                  <a:pt x="0" y="0"/>
                </a:moveTo>
                <a:cubicBezTo>
                  <a:pt x="5383" y="1038"/>
                  <a:pt x="22633" y="5642"/>
                  <a:pt x="32296" y="6226"/>
                </a:cubicBezTo>
                <a:cubicBezTo>
                  <a:pt x="41959" y="6810"/>
                  <a:pt x="53697" y="3956"/>
                  <a:pt x="57977" y="3502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15" name="Google Shape;1115;g5d1628faa7_2_295"/>
          <p:cNvSpPr/>
          <p:nvPr/>
        </p:nvSpPr>
        <p:spPr>
          <a:xfrm>
            <a:off x="1799625" y="2472051"/>
            <a:ext cx="3735425" cy="854800"/>
          </a:xfrm>
          <a:custGeom>
            <a:avLst/>
            <a:gdLst/>
            <a:ahLst/>
            <a:cxnLst/>
            <a:rect l="l" t="t" r="r" b="b"/>
            <a:pathLst>
              <a:path w="149417" h="34192" extrusionOk="0">
                <a:moveTo>
                  <a:pt x="149417" y="33025"/>
                </a:moveTo>
                <a:cubicBezTo>
                  <a:pt x="143580" y="28421"/>
                  <a:pt x="129702" y="10457"/>
                  <a:pt x="114397" y="5399"/>
                </a:cubicBezTo>
                <a:cubicBezTo>
                  <a:pt x="99092" y="341"/>
                  <a:pt x="76653" y="-2124"/>
                  <a:pt x="57587" y="2675"/>
                </a:cubicBezTo>
                <a:cubicBezTo>
                  <a:pt x="38521" y="7474"/>
                  <a:pt x="9598" y="28939"/>
                  <a:pt x="0" y="34192"/>
                </a:cubicBezTo>
              </a:path>
            </a:pathLst>
          </a:cu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16" name="Google Shape;1116;g5d1628faa7_2_295"/>
          <p:cNvSpPr/>
          <p:nvPr/>
        </p:nvSpPr>
        <p:spPr>
          <a:xfrm>
            <a:off x="3257330" y="2066800"/>
            <a:ext cx="3465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g5d1628faa7_2_295"/>
          <p:cNvSpPr/>
          <p:nvPr/>
        </p:nvSpPr>
        <p:spPr>
          <a:xfrm>
            <a:off x="4077695" y="5853600"/>
            <a:ext cx="640200" cy="525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g5d1628faa7_2_295"/>
          <p:cNvSpPr txBox="1"/>
          <p:nvPr/>
        </p:nvSpPr>
        <p:spPr>
          <a:xfrm>
            <a:off x="5087575" y="5457225"/>
            <a:ext cx="2908500" cy="807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And so on...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5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43"/>
          <p:cNvPicPr preferRelativeResize="0"/>
          <p:nvPr/>
        </p:nvPicPr>
        <p:blipFill rotWithShape="1">
          <a:blip r:embed="rId3">
            <a:alphaModFix/>
          </a:blip>
          <a:srcRect l="11115" t="9748" r="11658" b="6317"/>
          <a:stretch/>
        </p:blipFill>
        <p:spPr>
          <a:xfrm>
            <a:off x="3383280" y="4548851"/>
            <a:ext cx="207067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43"/>
          <p:cNvPicPr preferRelativeResize="0"/>
          <p:nvPr/>
        </p:nvPicPr>
        <p:blipFill rotWithShape="1">
          <a:blip r:embed="rId4">
            <a:alphaModFix/>
          </a:blip>
          <a:srcRect l="13991" t="11948" r="14673" b="13966"/>
          <a:stretch/>
        </p:blipFill>
        <p:spPr>
          <a:xfrm>
            <a:off x="731520" y="4517242"/>
            <a:ext cx="209488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Hardware Implementation of FSM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07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 holds a representation of the FSM’s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Must assign a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bit pattern for each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</a:t>
            </a:r>
            <a:r>
              <a:rPr lang="en-US" sz="2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present/current state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(PS/CS)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 is </a:t>
            </a:r>
            <a:r>
              <a:rPr lang="en-US" sz="2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 state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(NS)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implements transition function (state transitions + output)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7/5/2018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CS61C Su18 - Lecture 10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67</a:t>
            </a:fld>
            <a:endParaRPr/>
          </a:p>
        </p:txBody>
      </p:sp>
      <p:pic>
        <p:nvPicPr>
          <p:cNvPr id="1130" name="Google Shape;1130;p43"/>
          <p:cNvPicPr preferRelativeResize="0"/>
          <p:nvPr/>
        </p:nvPicPr>
        <p:blipFill rotWithShape="1">
          <a:blip r:embed="rId5">
            <a:alphaModFix/>
          </a:blip>
          <a:srcRect l="1935" t="8282" r="9393" b="6387"/>
          <a:stretch/>
        </p:blipFill>
        <p:spPr>
          <a:xfrm>
            <a:off x="6035040" y="4051138"/>
            <a:ext cx="2940893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43"/>
          <p:cNvSpPr/>
          <p:nvPr/>
        </p:nvSpPr>
        <p:spPr>
          <a:xfrm>
            <a:off x="2810720" y="4847119"/>
            <a:ext cx="564876" cy="101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43"/>
          <p:cNvSpPr/>
          <p:nvPr/>
        </p:nvSpPr>
        <p:spPr>
          <a:xfrm>
            <a:off x="5384399" y="4846320"/>
            <a:ext cx="564876" cy="101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6000"/>
              <a:buFont typeface="Helvetica Neue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0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FSM: Combinational Logic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4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off transitions into Truth Table!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Current State (CS) and Input (In)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Next State (NS) and Output (Out)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68</a:t>
            </a:fld>
            <a:endParaRPr/>
          </a:p>
        </p:txBody>
      </p:sp>
      <p:grpSp>
        <p:nvGrpSpPr>
          <p:cNvPr id="1141" name="Google Shape;1141;p44"/>
          <p:cNvGrpSpPr/>
          <p:nvPr/>
        </p:nvGrpSpPr>
        <p:grpSpPr>
          <a:xfrm>
            <a:off x="584522" y="3474720"/>
            <a:ext cx="4284555" cy="2037777"/>
            <a:chOff x="3403708" y="2194560"/>
            <a:chExt cx="4284555" cy="2037777"/>
          </a:xfrm>
        </p:grpSpPr>
        <p:pic>
          <p:nvPicPr>
            <p:cNvPr id="1142" name="Google Shape;1142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0663" y="2194560"/>
              <a:ext cx="3657600" cy="2037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3" name="Google Shape;1143;p44"/>
            <p:cNvSpPr/>
            <p:nvPr/>
          </p:nvSpPr>
          <p:spPr>
            <a:xfrm>
              <a:off x="3403708" y="2843589"/>
              <a:ext cx="636608" cy="2411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17272" y="64799"/>
                    <a:pt x="34545" y="9599"/>
                    <a:pt x="54545" y="4799"/>
                  </a:cubicBezTo>
                  <a:cubicBezTo>
                    <a:pt x="74545" y="0"/>
                    <a:pt x="97272" y="45600"/>
                    <a:pt x="120000" y="91200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44" name="Google Shape;1144;p44"/>
          <p:cNvGraphicFramePr/>
          <p:nvPr/>
        </p:nvGraphicFramePr>
        <p:xfrm>
          <a:off x="5389944" y="3200400"/>
          <a:ext cx="292610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CS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In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NS</a:t>
                      </a:r>
                      <a:endParaRPr sz="24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Out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5" name="Google Shape;1145;p44"/>
          <p:cNvSpPr/>
          <p:nvPr/>
        </p:nvSpPr>
        <p:spPr>
          <a:xfrm>
            <a:off x="1215341" y="4201608"/>
            <a:ext cx="548640" cy="5486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44"/>
          <p:cNvSpPr/>
          <p:nvPr/>
        </p:nvSpPr>
        <p:spPr>
          <a:xfrm>
            <a:off x="2675680" y="4203537"/>
            <a:ext cx="548640" cy="5486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44"/>
          <p:cNvSpPr/>
          <p:nvPr/>
        </p:nvSpPr>
        <p:spPr>
          <a:xfrm>
            <a:off x="4284561" y="4238261"/>
            <a:ext cx="548640" cy="5486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44"/>
          <p:cNvSpPr/>
          <p:nvPr/>
        </p:nvSpPr>
        <p:spPr>
          <a:xfrm>
            <a:off x="5440101" y="3622876"/>
            <a:ext cx="2847372" cy="63660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44"/>
          <p:cNvSpPr/>
          <p:nvPr/>
        </p:nvSpPr>
        <p:spPr>
          <a:xfrm>
            <a:off x="5442030" y="4377159"/>
            <a:ext cx="2847372" cy="63660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44"/>
          <p:cNvSpPr/>
          <p:nvPr/>
        </p:nvSpPr>
        <p:spPr>
          <a:xfrm>
            <a:off x="5442030" y="5117939"/>
            <a:ext cx="2847372" cy="63660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1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Unspecified Output Values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FSM has only 3 states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entries in truth table are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undefined/unspecified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symbol ‘X’ to mean it can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either a 0 or 1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choice to simplify final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Any choice is correct</a:t>
            </a:r>
            <a:endParaRPr/>
          </a:p>
        </p:txBody>
      </p:sp>
      <p:sp>
        <p:nvSpPr>
          <p:cNvPr id="1157" name="Google Shape;115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69</a:t>
            </a:fld>
            <a:endParaRPr/>
          </a:p>
        </p:txBody>
      </p:sp>
      <p:graphicFrame>
        <p:nvGraphicFramePr>
          <p:cNvPr id="1158" name="Google Shape;1158;p45"/>
          <p:cNvGraphicFramePr/>
          <p:nvPr/>
        </p:nvGraphicFramePr>
        <p:xfrm>
          <a:off x="5943600" y="1603093"/>
          <a:ext cx="2926100" cy="3337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CS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In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NS</a:t>
                      </a:r>
                      <a:endParaRPr sz="24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Out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11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XX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11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XX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0000"/>
                          </a:solidFill>
                        </a:rPr>
                        <a:t>X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20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1"/>
          <p:cNvPicPr preferRelativeResize="0"/>
          <p:nvPr/>
        </p:nvPicPr>
        <p:blipFill rotWithShape="1">
          <a:blip r:embed="rId3">
            <a:alphaModFix/>
          </a:blip>
          <a:srcRect l="1265" t="8461" r="5835" b="8010"/>
          <a:stretch/>
        </p:blipFill>
        <p:spPr>
          <a:xfrm>
            <a:off x="246063" y="1965325"/>
            <a:ext cx="6096000" cy="28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Second Try: How About This?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21"/>
          <p:cNvGrpSpPr/>
          <p:nvPr/>
        </p:nvGrpSpPr>
        <p:grpSpPr>
          <a:xfrm>
            <a:off x="4096219" y="2223247"/>
            <a:ext cx="4806903" cy="1600438"/>
            <a:chOff x="3943819" y="1461247"/>
            <a:chExt cx="4806903" cy="1600438"/>
          </a:xfrm>
        </p:grpSpPr>
        <p:sp>
          <p:nvSpPr>
            <p:cNvPr id="528" name="Google Shape;528;p21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lang="en-US" sz="20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Register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the state element that is used here to hold up the transfer 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of data to the adder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21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530" name="Google Shape;5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378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 Ones FSM in Hardware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4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2-bit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needed for state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CL: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CS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In,  NS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In,  Out = CS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1165" name="Google Shape;116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70</a:t>
            </a:fld>
            <a:endParaRPr/>
          </a:p>
        </p:txBody>
      </p:sp>
      <p:pic>
        <p:nvPicPr>
          <p:cNvPr id="1166" name="Google Shape;116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926080"/>
            <a:ext cx="7315200" cy="314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2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Uses for State Elements</a:t>
            </a:r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to store values for some amount of time: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files (like in </a:t>
            </a: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(caches and main memory)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Help control flow of information between combinational logic blocks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elements are used to hold up the movement of information at the inputs to combinational logic blocks and allow for orderly passage</a:t>
            </a:r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95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d1628faa7_0_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</a:t>
            </a:r>
            <a:endParaRPr/>
          </a:p>
        </p:txBody>
      </p:sp>
      <p:sp>
        <p:nvSpPr>
          <p:cNvPr id="545" name="Google Shape;545;g5d1628faa7_0_17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Same as registers in assembly: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small memory storage locations</a:t>
            </a:r>
            <a:endParaRPr sz="3000"/>
          </a:p>
        </p:txBody>
      </p:sp>
      <p:sp>
        <p:nvSpPr>
          <p:cNvPr id="546" name="Google Shape;546;g5d1628faa7_0_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547" name="Google Shape;547;g5d1628faa7_0_174"/>
          <p:cNvPicPr preferRelativeResize="0"/>
          <p:nvPr/>
        </p:nvPicPr>
        <p:blipFill rotWithShape="1">
          <a:blip r:embed="rId3">
            <a:alphaModFix/>
          </a:blip>
          <a:srcRect l="52580" t="24209" r="21514" b="28533"/>
          <a:stretch/>
        </p:blipFill>
        <p:spPr>
          <a:xfrm>
            <a:off x="3819013" y="3675150"/>
            <a:ext cx="1137475" cy="138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g5d1628faa7_0_174"/>
          <p:cNvGrpSpPr/>
          <p:nvPr/>
        </p:nvGrpSpPr>
        <p:grpSpPr>
          <a:xfrm>
            <a:off x="3606688" y="3653575"/>
            <a:ext cx="1562100" cy="1633484"/>
            <a:chOff x="3606688" y="3653575"/>
            <a:chExt cx="1562100" cy="1633484"/>
          </a:xfrm>
        </p:grpSpPr>
        <p:pic>
          <p:nvPicPr>
            <p:cNvPr id="549" name="Google Shape;549;g5d1628faa7_0_174"/>
            <p:cNvPicPr preferRelativeResize="0"/>
            <p:nvPr/>
          </p:nvPicPr>
          <p:blipFill rotWithShape="1">
            <a:blip r:embed="rId4">
              <a:alphaModFix/>
            </a:blip>
            <a:srcRect t="25356"/>
            <a:stretch/>
          </p:blipFill>
          <p:spPr>
            <a:xfrm>
              <a:off x="3606688" y="3858034"/>
              <a:ext cx="1562100" cy="142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g5d1628faa7_0_174"/>
            <p:cNvSpPr/>
            <p:nvPr/>
          </p:nvSpPr>
          <p:spPr>
            <a:xfrm>
              <a:off x="3868375" y="3653575"/>
              <a:ext cx="999900" cy="20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g5d1628faa7_0_174"/>
          <p:cNvGrpSpPr/>
          <p:nvPr/>
        </p:nvGrpSpPr>
        <p:grpSpPr>
          <a:xfrm>
            <a:off x="1974500" y="4852400"/>
            <a:ext cx="2133600" cy="1451050"/>
            <a:chOff x="1974500" y="4852400"/>
            <a:chExt cx="2133600" cy="1451050"/>
          </a:xfrm>
        </p:grpSpPr>
        <p:sp>
          <p:nvSpPr>
            <p:cNvPr id="552" name="Google Shape;552;g5d1628faa7_0_174"/>
            <p:cNvSpPr txBox="1"/>
            <p:nvPr/>
          </p:nvSpPr>
          <p:spPr>
            <a:xfrm>
              <a:off x="1974500" y="5361750"/>
              <a:ext cx="2133600" cy="9417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Clock input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(inputs active only on a clock “tick”)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3" name="Google Shape;553;g5d1628faa7_0_174"/>
            <p:cNvCxnSpPr/>
            <p:nvPr/>
          </p:nvCxnSpPr>
          <p:spPr>
            <a:xfrm rot="10800000" flipH="1">
              <a:off x="3653575" y="4852400"/>
              <a:ext cx="250800" cy="622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4" name="Google Shape;554;g5d1628faa7_0_174"/>
          <p:cNvGrpSpPr/>
          <p:nvPr/>
        </p:nvGrpSpPr>
        <p:grpSpPr>
          <a:xfrm>
            <a:off x="692550" y="2890725"/>
            <a:ext cx="3041628" cy="897562"/>
            <a:chOff x="692540" y="2890753"/>
            <a:chExt cx="3021385" cy="1154272"/>
          </a:xfrm>
        </p:grpSpPr>
        <p:sp>
          <p:nvSpPr>
            <p:cNvPr id="555" name="Google Shape;555;g5d1628faa7_0_174"/>
            <p:cNvSpPr txBox="1"/>
            <p:nvPr/>
          </p:nvSpPr>
          <p:spPr>
            <a:xfrm>
              <a:off x="692540" y="2890753"/>
              <a:ext cx="2519400" cy="903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Data input</a:t>
              </a:r>
              <a:br>
                <a:rPr lang="en-US" sz="170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6" name="Google Shape;556;g5d1628faa7_0_174"/>
            <p:cNvCxnSpPr/>
            <p:nvPr/>
          </p:nvCxnSpPr>
          <p:spPr>
            <a:xfrm>
              <a:off x="3021225" y="3101525"/>
              <a:ext cx="692700" cy="94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7" name="Google Shape;557;g5d1628faa7_0_174"/>
          <p:cNvGrpSpPr/>
          <p:nvPr/>
        </p:nvGrpSpPr>
        <p:grpSpPr>
          <a:xfrm>
            <a:off x="4988725" y="3101525"/>
            <a:ext cx="3392350" cy="968075"/>
            <a:chOff x="4988725" y="3101525"/>
            <a:chExt cx="3392350" cy="968075"/>
          </a:xfrm>
        </p:grpSpPr>
        <p:sp>
          <p:nvSpPr>
            <p:cNvPr id="558" name="Google Shape;558;g5d1628faa7_0_174"/>
            <p:cNvSpPr txBox="1"/>
            <p:nvPr/>
          </p:nvSpPr>
          <p:spPr>
            <a:xfrm>
              <a:off x="5831675" y="3101525"/>
              <a:ext cx="25494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output</a:t>
              </a:r>
              <a:b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g5d1628faa7_0_174"/>
            <p:cNvCxnSpPr/>
            <p:nvPr/>
          </p:nvCxnSpPr>
          <p:spPr>
            <a:xfrm flipH="1">
              <a:off x="4988725" y="3713800"/>
              <a:ext cx="933300" cy="355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0" name="Google Shape;560;g5d1628faa7_0_174"/>
          <p:cNvGrpSpPr/>
          <p:nvPr/>
        </p:nvGrpSpPr>
        <p:grpSpPr>
          <a:xfrm>
            <a:off x="4506750" y="5113425"/>
            <a:ext cx="3041325" cy="1070475"/>
            <a:chOff x="4506750" y="5113425"/>
            <a:chExt cx="3041325" cy="1070475"/>
          </a:xfrm>
        </p:grpSpPr>
        <p:sp>
          <p:nvSpPr>
            <p:cNvPr id="561" name="Google Shape;561;g5d1628faa7_0_174"/>
            <p:cNvSpPr txBox="1"/>
            <p:nvPr/>
          </p:nvSpPr>
          <p:spPr>
            <a:xfrm>
              <a:off x="5662875" y="5481300"/>
              <a:ext cx="18852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Reset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(sets value to zero)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2" name="Google Shape;562;g5d1628faa7_0_174"/>
            <p:cNvCxnSpPr/>
            <p:nvPr/>
          </p:nvCxnSpPr>
          <p:spPr>
            <a:xfrm rot="10800000">
              <a:off x="4506750" y="5113425"/>
              <a:ext cx="1314900" cy="471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3" name="Google Shape;563;g5d1628faa7_0_174"/>
          <p:cNvGrpSpPr/>
          <p:nvPr/>
        </p:nvGrpSpPr>
        <p:grpSpPr>
          <a:xfrm>
            <a:off x="545675" y="3957450"/>
            <a:ext cx="3188450" cy="702600"/>
            <a:chOff x="545675" y="3957450"/>
            <a:chExt cx="3188450" cy="702600"/>
          </a:xfrm>
        </p:grpSpPr>
        <p:sp>
          <p:nvSpPr>
            <p:cNvPr id="564" name="Google Shape;564;g5d1628faa7_0_174"/>
            <p:cNvSpPr txBox="1"/>
            <p:nvPr/>
          </p:nvSpPr>
          <p:spPr>
            <a:xfrm>
              <a:off x="545675" y="3957450"/>
              <a:ext cx="19938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it be written to)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5" name="Google Shape;565;g5d1628faa7_0_174"/>
            <p:cNvCxnSpPr/>
            <p:nvPr/>
          </p:nvCxnSpPr>
          <p:spPr>
            <a:xfrm>
              <a:off x="2348725" y="4199875"/>
              <a:ext cx="138540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051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8437</TotalTime>
  <Words>2957</Words>
  <Application>Microsoft Macintosh PowerPoint</Application>
  <PresentationFormat>On-screen Show (4:3)</PresentationFormat>
  <Paragraphs>586</Paragraphs>
  <Slides>70</Slides>
  <Notes>69</Notes>
  <HiddenSlides>11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Arial Narrow</vt:lpstr>
      <vt:lpstr>Calibri</vt:lpstr>
      <vt:lpstr>Courier</vt:lpstr>
      <vt:lpstr>Courier New</vt:lpstr>
      <vt:lpstr>Helvetica Neue</vt:lpstr>
      <vt:lpstr>Noto Sans Symbols</vt:lpstr>
      <vt:lpstr>Roboto</vt:lpstr>
      <vt:lpstr>Roboto Regular</vt:lpstr>
      <vt:lpstr>Times New Roman</vt:lpstr>
      <vt:lpstr>Wingdings</vt:lpstr>
      <vt:lpstr>UWTheme-351-Au18</vt:lpstr>
      <vt:lpstr>Digital Logic - Sequential</vt:lpstr>
      <vt:lpstr>Roadmap</vt:lpstr>
      <vt:lpstr>Agenda</vt:lpstr>
      <vt:lpstr>Type of Circuits</vt:lpstr>
      <vt:lpstr>Accumulator Example</vt:lpstr>
      <vt:lpstr>First Try: Does this work?</vt:lpstr>
      <vt:lpstr>Second Try: How About This?</vt:lpstr>
      <vt:lpstr>Uses for State Elements</vt:lpstr>
      <vt:lpstr>Registers</vt:lpstr>
      <vt:lpstr>Signals and Waveforms: Clocks</vt:lpstr>
      <vt:lpstr>Signals and Waveforms</vt:lpstr>
      <vt:lpstr>Dealing with Waveform Diagrams</vt:lpstr>
      <vt:lpstr>Signals and Waveforms: Grouping</vt:lpstr>
      <vt:lpstr>Second Try: How About This?</vt:lpstr>
      <vt:lpstr>Register Internals</vt:lpstr>
      <vt:lpstr>Flip-Flop Timing Behavior (1/2)</vt:lpstr>
      <vt:lpstr>Flip-Flop Timing Terminology (1/3)</vt:lpstr>
      <vt:lpstr>Flip-Flop Timing Terminology (2/3)</vt:lpstr>
      <vt:lpstr>Flip-Flop Timing Terminology (3/3)</vt:lpstr>
      <vt:lpstr>Flip-Flop Timing Behavior</vt:lpstr>
      <vt:lpstr>Flip-Flop Timing Behavior</vt:lpstr>
      <vt:lpstr>Flip-Flop Timing Behavior</vt:lpstr>
      <vt:lpstr>Flip-Flop Timing Behavior</vt:lpstr>
      <vt:lpstr>Accumulator Revisited Proper Timing</vt:lpstr>
      <vt:lpstr>Review of Timing Terms</vt:lpstr>
      <vt:lpstr>Agenda</vt:lpstr>
      <vt:lpstr>Model for Synchronous Systems</vt:lpstr>
      <vt:lpstr>When can the input change?</vt:lpstr>
      <vt:lpstr>Maximum Clock Frequency</vt:lpstr>
      <vt:lpstr>The Critical Path</vt:lpstr>
      <vt:lpstr>How do we go faster?</vt:lpstr>
      <vt:lpstr>Pipelining and Clock Frequency (1/2)</vt:lpstr>
      <vt:lpstr>Pipelining and Clock Frequency (2/2)</vt:lpstr>
      <vt:lpstr>Pipelining Basics</vt:lpstr>
      <vt:lpstr>PowerPoint Presentation</vt:lpstr>
      <vt:lpstr>PowerPoint Presentation</vt:lpstr>
      <vt:lpstr>Agenda</vt:lpstr>
      <vt:lpstr>Functional Units (a.k.a. Execution Unit)</vt:lpstr>
      <vt:lpstr>Arithmetic Logic Unit (ALU)</vt:lpstr>
      <vt:lpstr>Simple ALU Schematic</vt:lpstr>
      <vt:lpstr>Adder/Subtractor Design</vt:lpstr>
      <vt:lpstr>Adder/Subtractor Design</vt:lpstr>
      <vt:lpstr>Adder/Subtractor: 1-bit LSB Adder</vt:lpstr>
      <vt:lpstr>Adder/Subtractor: 1-bit Adder </vt:lpstr>
      <vt:lpstr>Adder/Subtractor: 1-bit Adder</vt:lpstr>
      <vt:lpstr>N x 1-bit Adders → N-bit Adder</vt:lpstr>
      <vt:lpstr>Two’s Complement Adder/Subtractor</vt:lpstr>
      <vt:lpstr>Detecting Overflow</vt:lpstr>
      <vt:lpstr>Signed Overflow Examples (4-bit)</vt:lpstr>
      <vt:lpstr>Simple ALU Schematic</vt:lpstr>
      <vt:lpstr>Agenda</vt:lpstr>
      <vt:lpstr>Summary</vt:lpstr>
      <vt:lpstr>Non Testable Material</vt:lpstr>
      <vt:lpstr>Back to representations</vt:lpstr>
      <vt:lpstr>Finite State Machines (FSMs)</vt:lpstr>
      <vt:lpstr>FSM Overview</vt:lpstr>
      <vt:lpstr>Example: 3 Ones FSM</vt:lpstr>
      <vt:lpstr>Example: 3 Ones FSM</vt:lpstr>
      <vt:lpstr>Example: 3 Ones FSM</vt:lpstr>
      <vt:lpstr>Example: 3 Ones FSM</vt:lpstr>
      <vt:lpstr>Example: 3 Ones FSM</vt:lpstr>
      <vt:lpstr>Example: 3 Ones FSM</vt:lpstr>
      <vt:lpstr>Example: 3 Ones FSM</vt:lpstr>
      <vt:lpstr>Example: 3 Ones FSM</vt:lpstr>
      <vt:lpstr>Example: 3 Ones FSM</vt:lpstr>
      <vt:lpstr>Example: 3 Ones FSM</vt:lpstr>
      <vt:lpstr>Hardware Implementation of FSM</vt:lpstr>
      <vt:lpstr>FSM: Combinational Logic</vt:lpstr>
      <vt:lpstr>Unspecified Output Values</vt:lpstr>
      <vt:lpstr>3 Ones FSM in Hardware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Arrvindh Shriraman</cp:lastModifiedBy>
  <cp:revision>111</cp:revision>
  <cp:lastPrinted>2019-11-27T18:57:14Z</cp:lastPrinted>
  <dcterms:created xsi:type="dcterms:W3CDTF">2016-11-27T02:39:48Z</dcterms:created>
  <dcterms:modified xsi:type="dcterms:W3CDTF">2020-11-14T00:04:53Z</dcterms:modified>
</cp:coreProperties>
</file>