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66"/>
  </p:notesMasterIdLst>
  <p:handoutMasterIdLst>
    <p:handoutMasterId r:id="rId67"/>
  </p:handoutMasterIdLst>
  <p:sldIdLst>
    <p:sldId id="710" r:id="rId2"/>
    <p:sldId id="256" r:id="rId3"/>
    <p:sldId id="259" r:id="rId4"/>
    <p:sldId id="260" r:id="rId5"/>
    <p:sldId id="77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741" r:id="rId15"/>
    <p:sldId id="742" r:id="rId16"/>
    <p:sldId id="743" r:id="rId17"/>
    <p:sldId id="273" r:id="rId18"/>
    <p:sldId id="274" r:id="rId19"/>
    <p:sldId id="275" r:id="rId20"/>
    <p:sldId id="744" r:id="rId21"/>
    <p:sldId id="277" r:id="rId22"/>
    <p:sldId id="745" r:id="rId23"/>
    <p:sldId id="746" r:id="rId24"/>
    <p:sldId id="747" r:id="rId25"/>
    <p:sldId id="499" r:id="rId26"/>
    <p:sldId id="468" r:id="rId27"/>
    <p:sldId id="465" r:id="rId28"/>
    <p:sldId id="469" r:id="rId29"/>
    <p:sldId id="751" r:id="rId30"/>
    <p:sldId id="286" r:id="rId31"/>
    <p:sldId id="475" r:id="rId32"/>
    <p:sldId id="753" r:id="rId33"/>
    <p:sldId id="754" r:id="rId34"/>
    <p:sldId id="756" r:id="rId35"/>
    <p:sldId id="757" r:id="rId36"/>
    <p:sldId id="293" r:id="rId37"/>
    <p:sldId id="759" r:id="rId38"/>
    <p:sldId id="474" r:id="rId39"/>
    <p:sldId id="479" r:id="rId40"/>
    <p:sldId id="481" r:id="rId41"/>
    <p:sldId id="480" r:id="rId42"/>
    <p:sldId id="482" r:id="rId43"/>
    <p:sldId id="502" r:id="rId44"/>
    <p:sldId id="483" r:id="rId45"/>
    <p:sldId id="485" r:id="rId46"/>
    <p:sldId id="486" r:id="rId47"/>
    <p:sldId id="504" r:id="rId48"/>
    <p:sldId id="488" r:id="rId49"/>
    <p:sldId id="491" r:id="rId50"/>
    <p:sldId id="490" r:id="rId51"/>
    <p:sldId id="493" r:id="rId52"/>
    <p:sldId id="503" r:id="rId53"/>
    <p:sldId id="484" r:id="rId54"/>
    <p:sldId id="498" r:id="rId55"/>
    <p:sldId id="496" r:id="rId56"/>
    <p:sldId id="492" r:id="rId57"/>
    <p:sldId id="494" r:id="rId58"/>
    <p:sldId id="495" r:id="rId59"/>
    <p:sldId id="707" r:id="rId60"/>
    <p:sldId id="708" r:id="rId61"/>
    <p:sldId id="709" r:id="rId62"/>
    <p:sldId id="313" r:id="rId63"/>
    <p:sldId id="314" r:id="rId64"/>
    <p:sldId id="315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 autoAdjust="0"/>
    <p:restoredTop sz="92275" autoAdjust="0"/>
  </p:normalViewPr>
  <p:slideViewPr>
    <p:cSldViewPr snapToGrid="0">
      <p:cViewPr varScale="1">
        <p:scale>
          <a:sx n="114" d="100"/>
          <a:sy n="114" d="100"/>
        </p:scale>
        <p:origin x="1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1FFB1-F758-4728-8D78-4C424FB5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052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5C75A-6A06-4608-900C-CFA238C8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18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146050"/>
            <a:ext cx="7289800" cy="546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00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5c405472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5c405472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5c4054721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8504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5d03733490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g5d03733490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3108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5ce8b9914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5ce8b9914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5ce8b99149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330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1643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5c40547219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5c40547219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g5c40547219_0_1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3840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5ce8b9914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g5ce8b99149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g5ce8b99149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675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5ce8b99149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g5ce8b99149_0_2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g5ce8b99149_0_2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198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ce8b99149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g5ce8b99149_0_2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g5ce8b99149_0_2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847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5d03733490_0_320:notes"/>
          <p:cNvSpPr txBox="1">
            <a:spLocks noGrp="1"/>
          </p:cNvSpPr>
          <p:nvPr>
            <p:ph type="body" idx="1"/>
          </p:nvPr>
        </p:nvSpPr>
        <p:spPr>
          <a:xfrm>
            <a:off x="515938" y="4343400"/>
            <a:ext cx="5910300" cy="4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175" rIns="91975" bIns="451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g5d03733490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588963"/>
            <a:ext cx="4549775" cy="3413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8347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5ce8b99149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g5ce8b99149_0_3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g5ce8b99149_0_3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3174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Podcast link: https://gimletmedia.com/tags/6dug/super-tech-support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557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5" name="Google Shape;60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9578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5ce8b99149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g5ce8b99149_0_3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g5ce8b99149_0_3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45013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5ce8b9914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5ce8b9914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g5ce8b99149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4291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5ce8b9914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5ce8b9914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g5ce8b99149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1365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587375"/>
            <a:ext cx="455295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93" name="Google Shape;693;p25:notes"/>
          <p:cNvSpPr txBox="1">
            <a:spLocks noGrp="1"/>
          </p:cNvSpPr>
          <p:nvPr>
            <p:ph type="body" idx="1"/>
          </p:nvPr>
        </p:nvSpPr>
        <p:spPr>
          <a:xfrm>
            <a:off x="516211" y="4342779"/>
            <a:ext cx="5909289" cy="41151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3983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97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808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62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3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5ce8b99149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5ce8b99149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g5ce8b99149_0_6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4483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c4054721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c4054721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5c40547219_0_1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0848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5" name="Google Shape;905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1491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79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5d03733490_0_363:notes"/>
          <p:cNvSpPr txBox="1">
            <a:spLocks noGrp="1"/>
          </p:cNvSpPr>
          <p:nvPr>
            <p:ph type="body" idx="1"/>
          </p:nvPr>
        </p:nvSpPr>
        <p:spPr>
          <a:xfrm>
            <a:off x="515938" y="4343400"/>
            <a:ext cx="5910300" cy="4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175" rIns="91975" bIns="451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g5d03733490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588963"/>
            <a:ext cx="4549775" cy="3413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94512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5ce8b99149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5ce8b99149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g5ce8b99149_0_6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2006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2" name="Google Shape;104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03822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5" name="Google Shape;105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68850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5ce8b99149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5ce8b99149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g5ce8b99149_0_6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68748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5d1f297c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3" name="Google Shape;1083;g5d1f297cb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g5d1f297cb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85331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410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94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c40547219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5c40547219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5c40547219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05850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546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546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283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795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190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305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946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94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416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68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c40547219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5c40547219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5c40547219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91847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506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159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77" name="Google Shape;2177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25" tIns="44950" rIns="89925" bIns="44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4237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9" name="Google Shape;2199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0" name="Google Shape;2200;p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17517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9" name="Google Shape;2209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3461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6320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587375"/>
            <a:ext cx="4551362" cy="3414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28" name="Google Shape;328;p10:notes"/>
          <p:cNvSpPr txBox="1">
            <a:spLocks noGrp="1"/>
          </p:cNvSpPr>
          <p:nvPr>
            <p:ph type="body" idx="1"/>
          </p:nvPr>
        </p:nvSpPr>
        <p:spPr>
          <a:xfrm>
            <a:off x="516211" y="4342778"/>
            <a:ext cx="5909289" cy="41151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221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5ce8b991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5ce8b991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5ce8b9914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4843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5c40547219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5c40547219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5c40547219_0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237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3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9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3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6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2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4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94"/>
          <p:cNvSpPr txBox="1">
            <a:spLocks noGrp="1"/>
          </p:cNvSpPr>
          <p:nvPr>
            <p:ph type="body" idx="1"/>
          </p:nvPr>
        </p:nvSpPr>
        <p:spPr>
          <a:xfrm>
            <a:off x="222740" y="1453663"/>
            <a:ext cx="4292111" cy="4723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94"/>
          <p:cNvSpPr txBox="1">
            <a:spLocks noGrp="1"/>
          </p:cNvSpPr>
          <p:nvPr>
            <p:ph type="body" idx="2"/>
          </p:nvPr>
        </p:nvSpPr>
        <p:spPr>
          <a:xfrm>
            <a:off x="4629150" y="1453663"/>
            <a:ext cx="4221773" cy="4723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94"/>
          <p:cNvSpPr txBox="1">
            <a:spLocks noGrp="1"/>
          </p:cNvSpPr>
          <p:nvPr>
            <p:ph type="dt" idx="10"/>
          </p:nvPr>
        </p:nvSpPr>
        <p:spPr>
          <a:xfrm>
            <a:off x="222740" y="6356352"/>
            <a:ext cx="22508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94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9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7437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17402" y="-2231"/>
            <a:ext cx="9092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L27: Datapath</a:t>
            </a:r>
          </a:p>
        </p:txBody>
      </p:sp>
    </p:spTree>
    <p:extLst>
      <p:ext uri="{BB962C8B-B14F-4D97-AF65-F5344CB8AC3E}">
        <p14:creationId xmlns:p14="http://schemas.microsoft.com/office/powerpoint/2010/main" val="227861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6.jpeg"/><Relationship Id="rId21" Type="http://schemas.openxmlformats.org/officeDocument/2006/relationships/tags" Target="../tags/tag21.xml"/><Relationship Id="rId34" Type="http://schemas.openxmlformats.org/officeDocument/2006/relationships/notesSlide" Target="../notesSlides/notesSlide1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image" Target="../media/image8.tif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image" Target="../media/image4.png"/><Relationship Id="rId40" Type="http://schemas.openxmlformats.org/officeDocument/2006/relationships/image" Target="../media/image7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3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2.pn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get_mpg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1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3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4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32"/>
                </p:custDataLst>
              </p:nvPr>
            </p:nvPicPr>
            <p:blipFill>
              <a:blip r:embed="rId38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31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5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6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7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8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19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1"/>
            </p:custDataLst>
          </p:nvPr>
        </p:nvSpPr>
        <p:spPr>
          <a:xfrm>
            <a:off x="6949441" y="934842"/>
            <a:ext cx="2133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 V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Processor Pipeline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</a:p>
        </p:txBody>
      </p:sp>
      <p:sp>
        <p:nvSpPr>
          <p:cNvPr id="41" name="Rectangle 40"/>
          <p:cNvSpPr/>
          <p:nvPr>
            <p:custDataLst>
              <p:tags r:id="rId22"/>
            </p:custDataLst>
          </p:nvPr>
        </p:nvSpPr>
        <p:spPr bwMode="auto">
          <a:xfrm>
            <a:off x="5522975" y="4114799"/>
            <a:ext cx="3136392" cy="14081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24"/>
            </p:custDataLst>
          </p:nvPr>
        </p:nvSpPr>
        <p:spPr bwMode="auto">
          <a:xfrm>
            <a:off x="6858000" y="5702485"/>
            <a:ext cx="1145032" cy="9516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20240" y="1956816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2098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4384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>
            <p:custDataLst>
              <p:tags r:id="rId25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>
            <p:custDataLst>
              <p:tags r:id="rId26"/>
            </p:custDataLst>
          </p:nvPr>
        </p:nvSpPr>
        <p:spPr bwMode="auto">
          <a:xfrm>
            <a:off x="411479" y="1097279"/>
            <a:ext cx="382219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>
            <p:custDataLst>
              <p:tags r:id="rId27"/>
            </p:custDataLst>
          </p:nvPr>
        </p:nvSpPr>
        <p:spPr bwMode="auto">
          <a:xfrm>
            <a:off x="4297680" y="1097280"/>
            <a:ext cx="254203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8"/>
            </p:custDataLst>
          </p:nvPr>
        </p:nvSpPr>
        <p:spPr bwMode="auto">
          <a:xfrm>
            <a:off x="411480" y="4425696"/>
            <a:ext cx="5029200" cy="10515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>
            <p:custDataLst>
              <p:tags r:id="rId29"/>
            </p:custDataLst>
          </p:nvPr>
        </p:nvSpPr>
        <p:spPr bwMode="auto">
          <a:xfrm>
            <a:off x="512064" y="1499616"/>
            <a:ext cx="1097280" cy="7132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30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6E3EDD4-9231-2F48-AD20-7D47D6F86957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730457" y="2978315"/>
            <a:ext cx="3645623" cy="13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4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5" grpId="0" animBg="1"/>
      <p:bldP spid="35" grpId="1" animBg="1"/>
      <p:bldP spid="43" grpId="0" animBg="1"/>
      <p:bldP spid="43" grpId="1" animBg="1"/>
      <p:bldP spid="46" grpId="0" animBg="1"/>
      <p:bldP spid="48" grpId="0" animBg="1"/>
      <p:bldP spid="49" grpId="0" animBg="1"/>
      <p:bldP spid="49" grpId="1" animBg="1"/>
      <p:bldP spid="54" grpId="0" animBg="1"/>
      <p:bldP spid="54" grpId="1" animBg="1"/>
      <p:bldP spid="55" grpId="0" animBg="1"/>
      <p:bldP spid="5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5c40547219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B9BD5"/>
                </a:solidFill>
              </a:rPr>
              <a:t>Designing our Datapath: Where to start?</a:t>
            </a:r>
            <a:endParaRPr/>
          </a:p>
        </p:txBody>
      </p:sp>
      <p:sp>
        <p:nvSpPr>
          <p:cNvPr id="367" name="Google Shape;367;g5c40547219_0_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-"/>
            </a:pPr>
            <a:r>
              <a:rPr lang="en-US"/>
              <a:t>6 different formats: R, I , S, SB, U, UJ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Arithmetic, Immediate, Store, Branch, Upper-immediate, JAL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/>
              <a:t>Instructions are classified into these formats </a:t>
            </a:r>
            <a:r>
              <a:rPr lang="en-US" u="sng"/>
              <a:t>based on their behaviours</a:t>
            </a:r>
            <a:r>
              <a:rPr lang="en-US"/>
              <a:t>, meaning each type does something a little different!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-"/>
            </a:pPr>
            <a:r>
              <a:rPr lang="en-US" u="sng">
                <a:solidFill>
                  <a:srgbClr val="FF0000"/>
                </a:solidFill>
              </a:rPr>
              <a:t>If we’re building a CPU to run /all/ instructions, we’ll need to figure out what functionalities each type needs → support them all! </a:t>
            </a:r>
            <a:endParaRPr u="sng">
              <a:solidFill>
                <a:srgbClr val="FF0000"/>
              </a:solidFill>
            </a:endParaRPr>
          </a:p>
        </p:txBody>
      </p:sp>
      <p:sp>
        <p:nvSpPr>
          <p:cNvPr id="368" name="Google Shape;368;g5c40547219_0_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369" name="Google Shape;369;g5c40547219_0_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5c40547219_0_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242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5d03733490_0_2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  <p:sp>
        <p:nvSpPr>
          <p:cNvPr id="376" name="Google Shape;376;g5d03733490_0_276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CCCCCC"/>
                </a:solidFill>
              </a:rPr>
              <a:t>What’s a CPU?</a:t>
            </a:r>
            <a:r>
              <a:rPr lang="en-US" sz="3200" b="0" i="0" u="none" strike="noStrike" cap="none" dirty="0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0" i="0" u="none" strike="noStrike" cap="none" dirty="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 dirty="0">
                <a:solidFill>
                  <a:srgbClr val="FF0000"/>
                </a:solidFill>
              </a:rPr>
              <a:t>Building from what we know</a:t>
            </a:r>
            <a:endParaRPr dirty="0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Our CPU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Processor Design Principles</a:t>
            </a:r>
            <a:endParaRPr dirty="0"/>
          </a:p>
        </p:txBody>
      </p:sp>
      <p:sp>
        <p:nvSpPr>
          <p:cNvPr id="377" name="Google Shape;377;g5d03733490_0_2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g5d03733490_0_2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5d03733490_0_2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025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ce8b99149_0_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Working with an ‘R-type’... </a:t>
            </a:r>
            <a:endParaRPr sz="1400" dirty="0">
              <a:solidFill>
                <a:srgbClr val="FF0000"/>
              </a:solidFill>
            </a:endParaRPr>
          </a:p>
        </p:txBody>
      </p:sp>
      <p:sp>
        <p:nvSpPr>
          <p:cNvPr id="386" name="Google Shape;386;g5ce8b99149_0_4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Work with the people around you. What needs to happen for an ‘R-type’ </a:t>
            </a:r>
            <a:r>
              <a:rPr lang="en-US" dirty="0" err="1"/>
              <a:t>inst</a:t>
            </a:r>
            <a:r>
              <a:rPr lang="en-US" dirty="0"/>
              <a:t> to execute? </a:t>
            </a:r>
            <a:endParaRPr dirty="0"/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-"/>
            </a:pPr>
            <a:r>
              <a:rPr lang="en-US" dirty="0" err="1"/>
              <a:t>Wanna</a:t>
            </a:r>
            <a:r>
              <a:rPr lang="en-US" dirty="0"/>
              <a:t> work with an example? Use:</a:t>
            </a:r>
            <a:br>
              <a:rPr lang="en-US" dirty="0"/>
            </a:br>
            <a:r>
              <a:rPr lang="en-US" dirty="0"/>
              <a:t>	add t0 t2 t3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Come up with a list of actions…</a:t>
            </a:r>
            <a:endParaRPr sz="1800" dirty="0"/>
          </a:p>
        </p:txBody>
      </p:sp>
      <p:sp>
        <p:nvSpPr>
          <p:cNvPr id="387" name="Google Shape;387;g5ce8b99149_0_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8822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/>
              <a:t>Working with an ‘R-type’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78000" cy="48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What needs to be done before our R type is executed or evaluated?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(1)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the instruction	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(2) Parse instruction fields (rd, rs1, rs2, operation…)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(3) Read data based on parsed operands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(4) </a:t>
            </a:r>
            <a:r>
              <a:rPr lang="en-US" sz="2800" b="0" i="0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 operation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(5) Write result to our destination register</a:t>
            </a:r>
            <a:endParaRPr/>
          </a:p>
          <a:p>
            <a:pPr marL="971550" marR="0" lvl="1" indent="-336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4113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5c40547219_0_1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Working with an ‘R-type’</a:t>
            </a:r>
            <a:endParaRPr/>
          </a:p>
        </p:txBody>
      </p:sp>
      <p:sp>
        <p:nvSpPr>
          <p:cNvPr id="405" name="Google Shape;405;g5c40547219_0_190"/>
          <p:cNvSpPr txBox="1">
            <a:spLocks noGrp="1"/>
          </p:cNvSpPr>
          <p:nvPr>
            <p:ph type="body" idx="1"/>
          </p:nvPr>
        </p:nvSpPr>
        <p:spPr>
          <a:xfrm>
            <a:off x="457200" y="9905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180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(1) Get the instruction	</a:t>
            </a:r>
            <a:endParaRPr sz="2800"/>
          </a:p>
          <a:p>
            <a:pPr marL="914400" lvl="1" indent="-4064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-"/>
            </a:pPr>
            <a:r>
              <a:rPr lang="en-US">
                <a:solidFill>
                  <a:schemeClr val="accent1"/>
                </a:solidFill>
              </a:rPr>
              <a:t>add t0 t2 t3</a:t>
            </a:r>
            <a:endParaRPr sz="2800">
              <a:solidFill>
                <a:schemeClr val="accent1"/>
              </a:solidFill>
            </a:endParaRPr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(2) Parse instruction fields (rd, rs1, rs2, operation…)</a:t>
            </a:r>
            <a:endParaRPr sz="2800"/>
          </a:p>
          <a:p>
            <a: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-"/>
            </a:pPr>
            <a:r>
              <a:rPr lang="en-US">
                <a:solidFill>
                  <a:schemeClr val="accent1"/>
                </a:solidFill>
              </a:rPr>
              <a:t>rd = t0		rs1 = t2		rs2 = t3</a:t>
            </a:r>
            <a:endParaRPr sz="2800">
              <a:solidFill>
                <a:schemeClr val="accent1"/>
              </a:solidFill>
            </a:endParaRPr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(3) Read data based on parsed operands</a:t>
            </a:r>
            <a:endParaRPr sz="2800"/>
          </a:p>
          <a:p>
            <a: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-"/>
            </a:pPr>
            <a:r>
              <a:rPr lang="en-US">
                <a:solidFill>
                  <a:schemeClr val="accent1"/>
                </a:solidFill>
              </a:rPr>
              <a:t>R[t2]			R[t3]</a:t>
            </a:r>
            <a:endParaRPr sz="2800">
              <a:solidFill>
                <a:schemeClr val="accent1"/>
              </a:solidFill>
            </a:endParaRPr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(4) Perform operation</a:t>
            </a:r>
            <a:endParaRPr sz="2800"/>
          </a:p>
          <a:p>
            <a: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-"/>
            </a:pPr>
            <a:r>
              <a:rPr lang="en-US">
                <a:solidFill>
                  <a:schemeClr val="accent1"/>
                </a:solidFill>
              </a:rPr>
              <a:t>R[t2] + R[t3]</a:t>
            </a:r>
            <a:endParaRPr sz="2800">
              <a:solidFill>
                <a:schemeClr val="accent1"/>
              </a:solidFill>
            </a:endParaRPr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(5) Write result to our destination register</a:t>
            </a:r>
            <a:endParaRPr sz="2800"/>
          </a:p>
          <a:p>
            <a:pPr marL="914400" lvl="1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-"/>
            </a:pPr>
            <a:r>
              <a:rPr lang="en-US" sz="2800">
                <a:solidFill>
                  <a:schemeClr val="accent1"/>
                </a:solidFill>
              </a:rPr>
              <a:t>R[t0] = R[t2] + R[t3]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06" name="Google Shape;406;g5c40547219_0_1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14</a:t>
            </a:fld>
            <a:endParaRPr/>
          </a:p>
        </p:txBody>
      </p:sp>
      <p:sp>
        <p:nvSpPr>
          <p:cNvPr id="407" name="Google Shape;407;g5c40547219_0_1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g5c40547219_0_1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210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5ce8b99149_0_52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3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Implementing R-Types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15" name="Google Shape;415;g5ce8b99149_0_52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416" name="Google Shape;416;g5ce8b99149_0_52"/>
          <p:cNvSpPr/>
          <p:nvPr/>
        </p:nvSpPr>
        <p:spPr>
          <a:xfrm>
            <a:off x="1527663" y="3019088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7" name="Google Shape;417;g5ce8b99149_0_52"/>
          <p:cNvGrpSpPr/>
          <p:nvPr/>
        </p:nvGrpSpPr>
        <p:grpSpPr>
          <a:xfrm>
            <a:off x="1527663" y="2206179"/>
            <a:ext cx="304800" cy="609585"/>
            <a:chOff x="5181600" y="3257550"/>
            <a:chExt cx="304800" cy="457200"/>
          </a:xfrm>
        </p:grpSpPr>
        <p:sp>
          <p:nvSpPr>
            <p:cNvPr id="418" name="Google Shape;418;g5ce8b99149_0_52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g5ce8b99149_0_52"/>
            <p:cNvSpPr txBox="1"/>
            <p:nvPr/>
          </p:nvSpPr>
          <p:spPr>
            <a:xfrm>
              <a:off x="5181600" y="3333750"/>
              <a:ext cx="298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20" name="Google Shape;420;g5ce8b99149_0_52"/>
          <p:cNvCxnSpPr>
            <a:stCxn id="421" idx="0"/>
            <a:endCxn id="422" idx="1"/>
          </p:cNvCxnSpPr>
          <p:nvPr/>
        </p:nvCxnSpPr>
        <p:spPr>
          <a:xfrm>
            <a:off x="308463" y="3069812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3" name="Google Shape;423;g5ce8b99149_0_52"/>
          <p:cNvCxnSpPr>
            <a:stCxn id="422" idx="3"/>
            <a:endCxn id="416" idx="1"/>
          </p:cNvCxnSpPr>
          <p:nvPr/>
        </p:nvCxnSpPr>
        <p:spPr>
          <a:xfrm>
            <a:off x="826263" y="3069812"/>
            <a:ext cx="701400" cy="4065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24" name="Google Shape;424;g5ce8b99149_0_52"/>
          <p:cNvCxnSpPr>
            <a:stCxn id="418" idx="0"/>
          </p:cNvCxnSpPr>
          <p:nvPr/>
        </p:nvCxnSpPr>
        <p:spPr>
          <a:xfrm rot="10800000" flipH="1">
            <a:off x="1832463" y="1901371"/>
            <a:ext cx="304800" cy="6096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5" name="Google Shape;425;g5ce8b99149_0_52"/>
          <p:cNvCxnSpPr>
            <a:endCxn id="422" idx="1"/>
          </p:cNvCxnSpPr>
          <p:nvPr/>
        </p:nvCxnSpPr>
        <p:spPr>
          <a:xfrm flipH="1">
            <a:off x="460863" y="1914212"/>
            <a:ext cx="1672800" cy="1155600"/>
          </a:xfrm>
          <a:prstGeom prst="bentConnector3">
            <a:avLst>
              <a:gd name="adj1" fmla="val 11423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426" name="Google Shape;426;g5ce8b99149_0_52"/>
          <p:cNvGrpSpPr/>
          <p:nvPr/>
        </p:nvGrpSpPr>
        <p:grpSpPr>
          <a:xfrm>
            <a:off x="460863" y="2511026"/>
            <a:ext cx="365400" cy="1117572"/>
            <a:chOff x="1447800" y="1809750"/>
            <a:chExt cx="365400" cy="838200"/>
          </a:xfrm>
        </p:grpSpPr>
        <p:sp>
          <p:nvSpPr>
            <p:cNvPr id="422" name="Google Shape;422;g5ce8b99149_0_52"/>
            <p:cNvSpPr/>
            <p:nvPr/>
          </p:nvSpPr>
          <p:spPr>
            <a:xfrm>
              <a:off x="1447800" y="1809750"/>
              <a:ext cx="3654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pc</a:t>
              </a: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427" name="Google Shape;427;g5ce8b99149_0_52"/>
            <p:cNvSpPr/>
            <p:nvPr/>
          </p:nvSpPr>
          <p:spPr>
            <a:xfrm>
              <a:off x="1600200" y="24955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8" name="Google Shape;428;g5ce8b99149_0_52"/>
          <p:cNvSpPr/>
          <p:nvPr/>
        </p:nvSpPr>
        <p:spPr>
          <a:xfrm>
            <a:off x="352000" y="4538338"/>
            <a:ext cx="5307600" cy="997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9" name="Google Shape;429;g5ce8b99149_0_52"/>
          <p:cNvCxnSpPr>
            <a:endCxn id="419" idx="1"/>
          </p:cNvCxnSpPr>
          <p:nvPr/>
        </p:nvCxnSpPr>
        <p:spPr>
          <a:xfrm rot="-5400000">
            <a:off x="1053213" y="2595722"/>
            <a:ext cx="598200" cy="3507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30" name="Google Shape;430;g5ce8b99149_0_52"/>
          <p:cNvSpPr txBox="1">
            <a:spLocks noGrp="1"/>
          </p:cNvSpPr>
          <p:nvPr>
            <p:ph type="body" idx="2"/>
          </p:nvPr>
        </p:nvSpPr>
        <p:spPr>
          <a:xfrm>
            <a:off x="5435775" y="1277900"/>
            <a:ext cx="3588900" cy="48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u="sng"/>
              <a:t>(1) Get the instruction	</a:t>
            </a:r>
            <a:endParaRPr sz="2400" u="sng"/>
          </a:p>
          <a:p>
            <a: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PC holds the address of our current instruction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Where are the bits making up our inst stored?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How does PC change after an R-Type is executed? </a:t>
            </a:r>
            <a:endParaRPr sz="2400"/>
          </a:p>
        </p:txBody>
      </p:sp>
      <p:sp>
        <p:nvSpPr>
          <p:cNvPr id="431" name="Google Shape;431;g5ce8b99149_0_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g5ce8b99149_0_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614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ce8b99149_0_235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3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Implementing R-Types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39" name="Google Shape;439;g5ce8b99149_0_235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440" name="Google Shape;440;g5ce8b99149_0_235"/>
          <p:cNvSpPr/>
          <p:nvPr/>
        </p:nvSpPr>
        <p:spPr>
          <a:xfrm>
            <a:off x="1527663" y="3019088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g5ce8b99149_0_235"/>
          <p:cNvGrpSpPr/>
          <p:nvPr/>
        </p:nvGrpSpPr>
        <p:grpSpPr>
          <a:xfrm>
            <a:off x="1527663" y="2206179"/>
            <a:ext cx="304800" cy="609585"/>
            <a:chOff x="5181600" y="3257550"/>
            <a:chExt cx="304800" cy="457200"/>
          </a:xfrm>
        </p:grpSpPr>
        <p:sp>
          <p:nvSpPr>
            <p:cNvPr id="442" name="Google Shape;442;g5ce8b99149_0_235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g5ce8b99149_0_235"/>
            <p:cNvSpPr txBox="1"/>
            <p:nvPr/>
          </p:nvSpPr>
          <p:spPr>
            <a:xfrm>
              <a:off x="5181600" y="3333750"/>
              <a:ext cx="298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4" name="Google Shape;444;g5ce8b99149_0_235"/>
          <p:cNvCxnSpPr>
            <a:stCxn id="445" idx="0"/>
            <a:endCxn id="446" idx="1"/>
          </p:cNvCxnSpPr>
          <p:nvPr/>
        </p:nvCxnSpPr>
        <p:spPr>
          <a:xfrm>
            <a:off x="308463" y="3069812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7" name="Google Shape;447;g5ce8b99149_0_235"/>
          <p:cNvCxnSpPr>
            <a:stCxn id="446" idx="3"/>
            <a:endCxn id="440" idx="1"/>
          </p:cNvCxnSpPr>
          <p:nvPr/>
        </p:nvCxnSpPr>
        <p:spPr>
          <a:xfrm>
            <a:off x="826263" y="3069812"/>
            <a:ext cx="701400" cy="4065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48" name="Google Shape;448;g5ce8b99149_0_235"/>
          <p:cNvCxnSpPr>
            <a:stCxn id="442" idx="0"/>
          </p:cNvCxnSpPr>
          <p:nvPr/>
        </p:nvCxnSpPr>
        <p:spPr>
          <a:xfrm rot="10800000" flipH="1">
            <a:off x="1832463" y="1901371"/>
            <a:ext cx="304800" cy="6096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" name="Google Shape;449;g5ce8b99149_0_235"/>
          <p:cNvCxnSpPr>
            <a:endCxn id="446" idx="1"/>
          </p:cNvCxnSpPr>
          <p:nvPr/>
        </p:nvCxnSpPr>
        <p:spPr>
          <a:xfrm flipH="1">
            <a:off x="460863" y="1914212"/>
            <a:ext cx="1672800" cy="1155600"/>
          </a:xfrm>
          <a:prstGeom prst="bentConnector3">
            <a:avLst>
              <a:gd name="adj1" fmla="val 11423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450" name="Google Shape;450;g5ce8b99149_0_235"/>
          <p:cNvGrpSpPr/>
          <p:nvPr/>
        </p:nvGrpSpPr>
        <p:grpSpPr>
          <a:xfrm>
            <a:off x="460863" y="2511026"/>
            <a:ext cx="365400" cy="1117572"/>
            <a:chOff x="1447800" y="1809750"/>
            <a:chExt cx="365400" cy="838200"/>
          </a:xfrm>
        </p:grpSpPr>
        <p:sp>
          <p:nvSpPr>
            <p:cNvPr id="446" name="Google Shape;446;g5ce8b99149_0_235"/>
            <p:cNvSpPr/>
            <p:nvPr/>
          </p:nvSpPr>
          <p:spPr>
            <a:xfrm>
              <a:off x="1447800" y="1809750"/>
              <a:ext cx="3654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pc</a:t>
              </a: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451" name="Google Shape;451;g5ce8b99149_0_235"/>
            <p:cNvSpPr/>
            <p:nvPr/>
          </p:nvSpPr>
          <p:spPr>
            <a:xfrm>
              <a:off x="1600200" y="24955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52" name="Google Shape;452;g5ce8b99149_0_235"/>
          <p:cNvCxnSpPr>
            <a:stCxn id="440" idx="3"/>
            <a:endCxn id="453" idx="1"/>
          </p:cNvCxnSpPr>
          <p:nvPr/>
        </p:nvCxnSpPr>
        <p:spPr>
          <a:xfrm rot="10800000" flipH="1">
            <a:off x="2137263" y="3272888"/>
            <a:ext cx="914400" cy="203400"/>
          </a:xfrm>
          <a:prstGeom prst="bentConnector3">
            <a:avLst>
              <a:gd name="adj1" fmla="val 1692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54" name="Google Shape;454;g5ce8b99149_0_235"/>
          <p:cNvCxnSpPr/>
          <p:nvPr/>
        </p:nvCxnSpPr>
        <p:spPr>
          <a:xfrm rot="10800000" flipH="1">
            <a:off x="2124738" y="3628538"/>
            <a:ext cx="927000" cy="31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55" name="Google Shape;455;g5ce8b99149_0_235"/>
          <p:cNvCxnSpPr/>
          <p:nvPr/>
        </p:nvCxnSpPr>
        <p:spPr>
          <a:xfrm rot="10800000" flipH="1">
            <a:off x="2142638" y="3933388"/>
            <a:ext cx="909000" cy="4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56" name="Google Shape;456;g5ce8b99149_0_235"/>
          <p:cNvSpPr txBox="1"/>
          <p:nvPr/>
        </p:nvSpPr>
        <p:spPr>
          <a:xfrm>
            <a:off x="2382872" y="2996698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inst[11:7]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5ce8b99149_0_235"/>
          <p:cNvSpPr txBox="1"/>
          <p:nvPr/>
        </p:nvSpPr>
        <p:spPr>
          <a:xfrm>
            <a:off x="2365863" y="3372863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inst[19:15]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5ce8b99149_0_235"/>
          <p:cNvSpPr txBox="1"/>
          <p:nvPr/>
        </p:nvSpPr>
        <p:spPr>
          <a:xfrm>
            <a:off x="2365863" y="3677663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inst[24:20]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5ce8b99149_0_235"/>
          <p:cNvSpPr/>
          <p:nvPr/>
        </p:nvSpPr>
        <p:spPr>
          <a:xfrm>
            <a:off x="352000" y="4538338"/>
            <a:ext cx="5307600" cy="997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0" name="Google Shape;460;g5ce8b99149_0_235"/>
          <p:cNvCxnSpPr>
            <a:endCxn id="443" idx="1"/>
          </p:cNvCxnSpPr>
          <p:nvPr/>
        </p:nvCxnSpPr>
        <p:spPr>
          <a:xfrm rot="-5400000">
            <a:off x="1053213" y="2595722"/>
            <a:ext cx="598200" cy="3507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61" name="Google Shape;461;g5ce8b99149_0_235"/>
          <p:cNvSpPr txBox="1">
            <a:spLocks noGrp="1"/>
          </p:cNvSpPr>
          <p:nvPr>
            <p:ph type="body" idx="2"/>
          </p:nvPr>
        </p:nvSpPr>
        <p:spPr>
          <a:xfrm>
            <a:off x="5435775" y="1277900"/>
            <a:ext cx="3588900" cy="48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u="sng"/>
              <a:t>(2) Parse instruction fields (rd, rs1, rs2, operation…)</a:t>
            </a:r>
            <a:endParaRPr sz="2400" u="sng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What registers are we operating on? 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Where do they lie in our instruction format?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How big is each field?</a:t>
            </a:r>
            <a:endParaRPr sz="2400"/>
          </a:p>
        </p:txBody>
      </p:sp>
      <p:sp>
        <p:nvSpPr>
          <p:cNvPr id="462" name="Google Shape;462;g5ce8b99149_0_2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g5ce8b99149_0_2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8278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5ce8b99149_0_287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3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Implementing R-Types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70" name="Google Shape;470;g5ce8b99149_0_287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471" name="Google Shape;471;g5ce8b99149_0_287"/>
          <p:cNvSpPr/>
          <p:nvPr/>
        </p:nvSpPr>
        <p:spPr>
          <a:xfrm>
            <a:off x="1527663" y="3019088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2" name="Google Shape;472;g5ce8b99149_0_287"/>
          <p:cNvGrpSpPr/>
          <p:nvPr/>
        </p:nvGrpSpPr>
        <p:grpSpPr>
          <a:xfrm>
            <a:off x="1527663" y="2206179"/>
            <a:ext cx="304800" cy="609585"/>
            <a:chOff x="5181600" y="3257550"/>
            <a:chExt cx="304800" cy="457200"/>
          </a:xfrm>
        </p:grpSpPr>
        <p:sp>
          <p:nvSpPr>
            <p:cNvPr id="473" name="Google Shape;473;g5ce8b99149_0_28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g5ce8b99149_0_287"/>
            <p:cNvSpPr txBox="1"/>
            <p:nvPr/>
          </p:nvSpPr>
          <p:spPr>
            <a:xfrm>
              <a:off x="5181600" y="3333750"/>
              <a:ext cx="298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75" name="Google Shape;475;g5ce8b99149_0_287"/>
          <p:cNvCxnSpPr>
            <a:stCxn id="476" idx="0"/>
            <a:endCxn id="477" idx="1"/>
          </p:cNvCxnSpPr>
          <p:nvPr/>
        </p:nvCxnSpPr>
        <p:spPr>
          <a:xfrm>
            <a:off x="308463" y="3069812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8" name="Google Shape;478;g5ce8b99149_0_287"/>
          <p:cNvCxnSpPr>
            <a:stCxn id="477" idx="3"/>
            <a:endCxn id="471" idx="1"/>
          </p:cNvCxnSpPr>
          <p:nvPr/>
        </p:nvCxnSpPr>
        <p:spPr>
          <a:xfrm>
            <a:off x="826263" y="3069812"/>
            <a:ext cx="701400" cy="4065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79" name="Google Shape;479;g5ce8b99149_0_287"/>
          <p:cNvCxnSpPr>
            <a:stCxn id="473" idx="0"/>
          </p:cNvCxnSpPr>
          <p:nvPr/>
        </p:nvCxnSpPr>
        <p:spPr>
          <a:xfrm rot="10800000" flipH="1">
            <a:off x="1832463" y="1901371"/>
            <a:ext cx="304800" cy="6096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0" name="Google Shape;480;g5ce8b99149_0_287"/>
          <p:cNvCxnSpPr>
            <a:endCxn id="477" idx="1"/>
          </p:cNvCxnSpPr>
          <p:nvPr/>
        </p:nvCxnSpPr>
        <p:spPr>
          <a:xfrm flipH="1">
            <a:off x="460863" y="1914212"/>
            <a:ext cx="1672800" cy="1155600"/>
          </a:xfrm>
          <a:prstGeom prst="bentConnector3">
            <a:avLst>
              <a:gd name="adj1" fmla="val 11423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481" name="Google Shape;481;g5ce8b99149_0_287"/>
          <p:cNvGrpSpPr/>
          <p:nvPr/>
        </p:nvGrpSpPr>
        <p:grpSpPr>
          <a:xfrm>
            <a:off x="460863" y="2511026"/>
            <a:ext cx="365400" cy="1117572"/>
            <a:chOff x="1447800" y="1809750"/>
            <a:chExt cx="365400" cy="838200"/>
          </a:xfrm>
        </p:grpSpPr>
        <p:sp>
          <p:nvSpPr>
            <p:cNvPr id="477" name="Google Shape;477;g5ce8b99149_0_287"/>
            <p:cNvSpPr/>
            <p:nvPr/>
          </p:nvSpPr>
          <p:spPr>
            <a:xfrm>
              <a:off x="1447800" y="1809750"/>
              <a:ext cx="3654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pc</a:t>
              </a: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482" name="Google Shape;482;g5ce8b99149_0_287"/>
            <p:cNvSpPr/>
            <p:nvPr/>
          </p:nvSpPr>
          <p:spPr>
            <a:xfrm>
              <a:off x="1600200" y="24955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83" name="Google Shape;483;g5ce8b99149_0_287"/>
          <p:cNvCxnSpPr>
            <a:stCxn id="471" idx="3"/>
            <a:endCxn id="484" idx="1"/>
          </p:cNvCxnSpPr>
          <p:nvPr/>
        </p:nvCxnSpPr>
        <p:spPr>
          <a:xfrm rot="10800000" flipH="1">
            <a:off x="2137263" y="3272888"/>
            <a:ext cx="914400" cy="203400"/>
          </a:xfrm>
          <a:prstGeom prst="bentConnector3">
            <a:avLst>
              <a:gd name="adj1" fmla="val 1780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85" name="Google Shape;485;g5ce8b99149_0_287"/>
          <p:cNvCxnSpPr/>
          <p:nvPr/>
        </p:nvCxnSpPr>
        <p:spPr>
          <a:xfrm rot="10800000" flipH="1">
            <a:off x="2124738" y="3628538"/>
            <a:ext cx="927000" cy="31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86" name="Google Shape;486;g5ce8b99149_0_287"/>
          <p:cNvCxnSpPr/>
          <p:nvPr/>
        </p:nvCxnSpPr>
        <p:spPr>
          <a:xfrm rot="10800000" flipH="1">
            <a:off x="2142638" y="3933388"/>
            <a:ext cx="909000" cy="4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87" name="Google Shape;487;g5ce8b99149_0_287"/>
          <p:cNvSpPr txBox="1"/>
          <p:nvPr/>
        </p:nvSpPr>
        <p:spPr>
          <a:xfrm>
            <a:off x="2382872" y="2996698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inst[11:7]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g5ce8b99149_0_287"/>
          <p:cNvSpPr txBox="1"/>
          <p:nvPr/>
        </p:nvSpPr>
        <p:spPr>
          <a:xfrm>
            <a:off x="2365863" y="3372863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inst[19:15]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g5ce8b99149_0_287"/>
          <p:cNvSpPr txBox="1"/>
          <p:nvPr/>
        </p:nvSpPr>
        <p:spPr>
          <a:xfrm>
            <a:off x="2365863" y="3677663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inst[24:20]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g5ce8b99149_0_287"/>
          <p:cNvSpPr/>
          <p:nvPr/>
        </p:nvSpPr>
        <p:spPr>
          <a:xfrm>
            <a:off x="352000" y="4538338"/>
            <a:ext cx="5307600" cy="997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1" name="Google Shape;491;g5ce8b99149_0_287"/>
          <p:cNvCxnSpPr>
            <a:stCxn id="492" idx="3"/>
          </p:cNvCxnSpPr>
          <p:nvPr/>
        </p:nvCxnSpPr>
        <p:spPr>
          <a:xfrm>
            <a:off x="3886263" y="3810381"/>
            <a:ext cx="960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93" name="Google Shape;493;g5ce8b99149_0_287"/>
          <p:cNvCxnSpPr>
            <a:endCxn id="474" idx="1"/>
          </p:cNvCxnSpPr>
          <p:nvPr/>
        </p:nvCxnSpPr>
        <p:spPr>
          <a:xfrm rot="-5400000">
            <a:off x="1053213" y="2595722"/>
            <a:ext cx="598200" cy="3507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94" name="Google Shape;494;g5ce8b99149_0_287"/>
          <p:cNvSpPr txBox="1">
            <a:spLocks noGrp="1"/>
          </p:cNvSpPr>
          <p:nvPr>
            <p:ph type="body" idx="2"/>
          </p:nvPr>
        </p:nvSpPr>
        <p:spPr>
          <a:xfrm>
            <a:off x="5435775" y="1277900"/>
            <a:ext cx="3588900" cy="48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u="sng"/>
              <a:t>(3) Read data based on parsed operands</a:t>
            </a:r>
            <a:endParaRPr sz="2400" u="sng"/>
          </a:p>
          <a:p>
            <a: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New hardware: Register File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Abstraction for all our registers (x0..x31 minus PC) and some mux’ing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Reading, Writing happens here</a:t>
            </a:r>
            <a:endParaRPr sz="2400"/>
          </a:p>
        </p:txBody>
      </p:sp>
      <p:cxnSp>
        <p:nvCxnSpPr>
          <p:cNvPr id="495" name="Google Shape;495;g5ce8b99149_0_287"/>
          <p:cNvCxnSpPr/>
          <p:nvPr/>
        </p:nvCxnSpPr>
        <p:spPr>
          <a:xfrm>
            <a:off x="3893463" y="3505589"/>
            <a:ext cx="1015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496" name="Google Shape;496;g5ce8b99149_0_287"/>
          <p:cNvGrpSpPr/>
          <p:nvPr/>
        </p:nvGrpSpPr>
        <p:grpSpPr>
          <a:xfrm>
            <a:off x="3051663" y="2307840"/>
            <a:ext cx="841800" cy="1930352"/>
            <a:chOff x="3657600" y="1428750"/>
            <a:chExt cx="841800" cy="1447800"/>
          </a:xfrm>
        </p:grpSpPr>
        <p:grpSp>
          <p:nvGrpSpPr>
            <p:cNvPr id="497" name="Google Shape;497;g5ce8b99149_0_287"/>
            <p:cNvGrpSpPr/>
            <p:nvPr/>
          </p:nvGrpSpPr>
          <p:grpSpPr>
            <a:xfrm>
              <a:off x="3657600" y="1428750"/>
              <a:ext cx="838200" cy="1447800"/>
              <a:chOff x="3810000" y="1412681"/>
              <a:chExt cx="838200" cy="1447800"/>
            </a:xfrm>
          </p:grpSpPr>
          <p:sp>
            <p:nvSpPr>
              <p:cNvPr id="484" name="Google Shape;484;g5ce8b99149_0_287"/>
              <p:cNvSpPr/>
              <p:nvPr/>
            </p:nvSpPr>
            <p:spPr>
              <a:xfrm>
                <a:off x="3810000" y="1412681"/>
                <a:ext cx="838200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g5ce8b99149_0_287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9" name="Google Shape;499;g5ce8b99149_0_287"/>
            <p:cNvSpPr txBox="1"/>
            <p:nvPr/>
          </p:nvSpPr>
          <p:spPr>
            <a:xfrm>
              <a:off x="3657600" y="2234684"/>
              <a:ext cx="397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g5ce8b99149_0_287"/>
            <p:cNvSpPr txBox="1"/>
            <p:nvPr/>
          </p:nvSpPr>
          <p:spPr>
            <a:xfrm>
              <a:off x="3657600" y="2463284"/>
              <a:ext cx="388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g5ce8b99149_0_287"/>
            <p:cNvSpPr txBox="1"/>
            <p:nvPr/>
          </p:nvSpPr>
          <p:spPr>
            <a:xfrm>
              <a:off x="4114800" y="2234684"/>
              <a:ext cx="384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g5ce8b99149_0_287"/>
            <p:cNvSpPr txBox="1"/>
            <p:nvPr/>
          </p:nvSpPr>
          <p:spPr>
            <a:xfrm>
              <a:off x="3657600" y="1998881"/>
              <a:ext cx="39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g5ce8b99149_0_287"/>
            <p:cNvSpPr txBox="1"/>
            <p:nvPr/>
          </p:nvSpPr>
          <p:spPr>
            <a:xfrm>
              <a:off x="4114800" y="2463284"/>
              <a:ext cx="377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g5ce8b99149_0_287"/>
            <p:cNvSpPr txBox="1"/>
            <p:nvPr/>
          </p:nvSpPr>
          <p:spPr>
            <a:xfrm>
              <a:off x="3657600" y="1694081"/>
              <a:ext cx="388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4" name="Google Shape;504;g5ce8b99149_0_287"/>
          <p:cNvSpPr txBox="1"/>
          <p:nvPr/>
        </p:nvSpPr>
        <p:spPr>
          <a:xfrm>
            <a:off x="3969822" y="3222298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R[rs1]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g5ce8b99149_0_287"/>
          <p:cNvSpPr txBox="1"/>
          <p:nvPr/>
        </p:nvSpPr>
        <p:spPr>
          <a:xfrm>
            <a:off x="3936522" y="3545186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R[rs2]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g5ce8b99149_0_2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g5ce8b99149_0_2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492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5d03733490_0_3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Storage Element: Register File</a:t>
            </a:r>
            <a:endParaRPr/>
          </a:p>
        </p:txBody>
      </p:sp>
      <p:sp>
        <p:nvSpPr>
          <p:cNvPr id="513" name="Google Shape;513;g5d03733490_0_32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20"/>
              <a:buFont typeface="Arial"/>
              <a:buChar char="•"/>
            </a:pPr>
            <a:r>
              <a:rPr lang="en-US" sz="272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Register File </a:t>
            </a:r>
            <a:r>
              <a:rPr lang="en-US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consists of 3</a:t>
            </a:r>
            <a:r>
              <a:rPr lang="en-US" sz="2720"/>
              <a:t>1</a:t>
            </a:r>
            <a:r>
              <a:rPr lang="en-US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registers: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</a:t>
            </a:r>
            <a:r>
              <a:rPr lang="en-US" sz="2380"/>
              <a:t>ports</a:t>
            </a: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80">
                <a:solidFill>
                  <a:schemeClr val="accent6"/>
                </a:solidFill>
              </a:rPr>
              <a:t>port</a:t>
            </a:r>
            <a:r>
              <a:rPr lang="en-US" sz="238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380">
                <a:solidFill>
                  <a:schemeClr val="accent6"/>
                </a:solidFill>
              </a:rPr>
              <a:t>port</a:t>
            </a:r>
            <a:r>
              <a:rPr lang="en-US" sz="238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38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</a:t>
            </a:r>
            <a:r>
              <a:rPr lang="en-US" sz="2380"/>
              <a:t>port</a:t>
            </a: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80">
                <a:solidFill>
                  <a:schemeClr val="accent4"/>
                </a:solidFill>
              </a:rPr>
              <a:t>portW</a:t>
            </a:r>
            <a:endParaRPr sz="238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selection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data of register </a:t>
            </a:r>
            <a:r>
              <a:rPr lang="en-US" sz="238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(number) onto </a:t>
            </a:r>
            <a:r>
              <a:rPr lang="en-US" sz="2380">
                <a:solidFill>
                  <a:schemeClr val="accent6"/>
                </a:solidFill>
              </a:rPr>
              <a:t>portA</a:t>
            </a:r>
            <a:endParaRPr sz="238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data of register </a:t>
            </a:r>
            <a:r>
              <a:rPr lang="en-US" sz="238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RB</a:t>
            </a: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(number) onto </a:t>
            </a:r>
            <a:r>
              <a:rPr lang="en-US" sz="2380">
                <a:solidFill>
                  <a:schemeClr val="accent6"/>
                </a:solidFill>
              </a:rPr>
              <a:t>portB</a:t>
            </a:r>
            <a:endParaRPr sz="238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 data on </a:t>
            </a:r>
            <a:r>
              <a:rPr lang="en-US" sz="2380">
                <a:solidFill>
                  <a:schemeClr val="accent4"/>
                </a:solidFill>
              </a:rPr>
              <a:t>portW</a:t>
            </a:r>
            <a:r>
              <a:rPr lang="en-US" sz="238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 register</a:t>
            </a:r>
            <a:r>
              <a:rPr lang="en-US" sz="238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RW</a:t>
            </a: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(number) when </a:t>
            </a:r>
            <a:r>
              <a:rPr lang="en-US" sz="238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Write Enable</a:t>
            </a: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Clock input (CLK)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/>
              <a:t>CLK is passed to all internal registers so they can be written to if they match </a:t>
            </a:r>
            <a:r>
              <a:rPr lang="en-US" sz="2380">
                <a:solidFill>
                  <a:schemeClr val="accent4"/>
                </a:solidFill>
              </a:rPr>
              <a:t>RW </a:t>
            </a:r>
            <a:r>
              <a:rPr lang="en-US" sz="2380">
                <a:solidFill>
                  <a:srgbClr val="000000"/>
                </a:solidFill>
              </a:rPr>
              <a:t>and</a:t>
            </a:r>
            <a:r>
              <a:rPr lang="en-US" sz="2380">
                <a:solidFill>
                  <a:schemeClr val="accent4"/>
                </a:solidFill>
              </a:rPr>
              <a:t> Write Enable </a:t>
            </a:r>
            <a:r>
              <a:rPr lang="en-US" sz="2380">
                <a:solidFill>
                  <a:srgbClr val="000000"/>
                </a:solidFill>
              </a:rPr>
              <a:t>is 1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14" name="Google Shape;514;g5d03733490_0_3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5" name="Google Shape;515;g5d03733490_0_320"/>
          <p:cNvGrpSpPr/>
          <p:nvPr/>
        </p:nvGrpSpPr>
        <p:grpSpPr>
          <a:xfrm>
            <a:off x="5387436" y="1139995"/>
            <a:ext cx="3669506" cy="2149500"/>
            <a:chOff x="5398194" y="1096963"/>
            <a:chExt cx="3669506" cy="2149500"/>
          </a:xfrm>
        </p:grpSpPr>
        <p:sp>
          <p:nvSpPr>
            <p:cNvPr id="516" name="Google Shape;516;g5d03733490_0_320"/>
            <p:cNvSpPr/>
            <p:nvPr/>
          </p:nvSpPr>
          <p:spPr>
            <a:xfrm>
              <a:off x="5562600" y="2773363"/>
              <a:ext cx="5049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g5d03733490_0_320"/>
            <p:cNvSpPr/>
            <p:nvPr/>
          </p:nvSpPr>
          <p:spPr>
            <a:xfrm>
              <a:off x="5561008" y="2087568"/>
              <a:ext cx="8511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portW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g5d03733490_0_320"/>
            <p:cNvSpPr/>
            <p:nvPr/>
          </p:nvSpPr>
          <p:spPr>
            <a:xfrm>
              <a:off x="6657975" y="1928813"/>
              <a:ext cx="1406400" cy="1187400"/>
            </a:xfrm>
            <a:prstGeom prst="rect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g5d03733490_0_320"/>
            <p:cNvSpPr/>
            <p:nvPr/>
          </p:nvSpPr>
          <p:spPr>
            <a:xfrm>
              <a:off x="5398194" y="1334733"/>
              <a:ext cx="15543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Write Enable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0" name="Google Shape;520;g5d03733490_0_320"/>
            <p:cNvCxnSpPr/>
            <p:nvPr/>
          </p:nvCxnSpPr>
          <p:spPr>
            <a:xfrm rot="10800000">
              <a:off x="5638700" y="2436813"/>
              <a:ext cx="10161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521" name="Google Shape;521;g5d03733490_0_320"/>
            <p:cNvCxnSpPr/>
            <p:nvPr/>
          </p:nvCxnSpPr>
          <p:spPr>
            <a:xfrm flipH="1">
              <a:off x="6178650" y="2366963"/>
              <a:ext cx="88800" cy="139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22" name="Google Shape;522;g5d03733490_0_320"/>
            <p:cNvSpPr/>
            <p:nvPr/>
          </p:nvSpPr>
          <p:spPr>
            <a:xfrm>
              <a:off x="5865813" y="2392363"/>
              <a:ext cx="442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3" name="Google Shape;523;g5d03733490_0_320"/>
            <p:cNvCxnSpPr/>
            <p:nvPr/>
          </p:nvCxnSpPr>
          <p:spPr>
            <a:xfrm>
              <a:off x="8102600" y="2132013"/>
              <a:ext cx="9651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24" name="Google Shape;524;g5d03733490_0_320"/>
            <p:cNvCxnSpPr/>
            <p:nvPr/>
          </p:nvCxnSpPr>
          <p:spPr>
            <a:xfrm flipH="1">
              <a:off x="8693250" y="2062163"/>
              <a:ext cx="88800" cy="139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25" name="Google Shape;525;g5d03733490_0_320"/>
            <p:cNvSpPr/>
            <p:nvPr/>
          </p:nvSpPr>
          <p:spPr>
            <a:xfrm>
              <a:off x="8380413" y="2087563"/>
              <a:ext cx="442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g5d03733490_0_320"/>
            <p:cNvSpPr/>
            <p:nvPr/>
          </p:nvSpPr>
          <p:spPr>
            <a:xfrm>
              <a:off x="8075608" y="1782768"/>
              <a:ext cx="780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portA</a:t>
              </a:r>
              <a:endParaRPr sz="2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7" name="Google Shape;527;g5d03733490_0_320"/>
            <p:cNvCxnSpPr/>
            <p:nvPr/>
          </p:nvCxnSpPr>
          <p:spPr>
            <a:xfrm rot="10800000">
              <a:off x="6794500" y="1662013"/>
              <a:ext cx="0" cy="2541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8" name="Google Shape;528;g5d03733490_0_320"/>
            <p:cNvCxnSpPr/>
            <p:nvPr/>
          </p:nvCxnSpPr>
          <p:spPr>
            <a:xfrm>
              <a:off x="8102600" y="2894013"/>
              <a:ext cx="9651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29" name="Google Shape;529;g5d03733490_0_320"/>
            <p:cNvCxnSpPr/>
            <p:nvPr/>
          </p:nvCxnSpPr>
          <p:spPr>
            <a:xfrm flipH="1">
              <a:off x="8693250" y="2824163"/>
              <a:ext cx="88800" cy="139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30" name="Google Shape;530;g5d03733490_0_320"/>
            <p:cNvSpPr/>
            <p:nvPr/>
          </p:nvSpPr>
          <p:spPr>
            <a:xfrm>
              <a:off x="8380413" y="2849563"/>
              <a:ext cx="442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g5d03733490_0_320"/>
            <p:cNvSpPr/>
            <p:nvPr/>
          </p:nvSpPr>
          <p:spPr>
            <a:xfrm>
              <a:off x="8075607" y="2544768"/>
              <a:ext cx="780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portB</a:t>
              </a:r>
              <a:endParaRPr sz="2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2" name="Google Shape;532;g5d03733490_0_320"/>
            <p:cNvCxnSpPr/>
            <p:nvPr/>
          </p:nvCxnSpPr>
          <p:spPr>
            <a:xfrm rot="10800000">
              <a:off x="6146700" y="2938463"/>
              <a:ext cx="4827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3" name="Google Shape;533;g5d03733490_0_320"/>
            <p:cNvCxnSpPr/>
            <p:nvPr/>
          </p:nvCxnSpPr>
          <p:spPr>
            <a:xfrm>
              <a:off x="7099300" y="1458913"/>
              <a:ext cx="0" cy="4317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4" name="Google Shape;534;g5d03733490_0_320"/>
            <p:cNvCxnSpPr/>
            <p:nvPr/>
          </p:nvCxnSpPr>
          <p:spPr>
            <a:xfrm rot="10800000" flipH="1">
              <a:off x="7029450" y="1592363"/>
              <a:ext cx="139800" cy="165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35" name="Google Shape;535;g5d03733490_0_320"/>
            <p:cNvSpPr/>
            <p:nvPr/>
          </p:nvSpPr>
          <p:spPr>
            <a:xfrm>
              <a:off x="6856413" y="1401763"/>
              <a:ext cx="312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6" name="Google Shape;536;g5d03733490_0_320"/>
            <p:cNvCxnSpPr/>
            <p:nvPr/>
          </p:nvCxnSpPr>
          <p:spPr>
            <a:xfrm>
              <a:off x="7480300" y="1458913"/>
              <a:ext cx="0" cy="4317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7" name="Google Shape;537;g5d03733490_0_320"/>
            <p:cNvCxnSpPr/>
            <p:nvPr/>
          </p:nvCxnSpPr>
          <p:spPr>
            <a:xfrm rot="10800000" flipH="1">
              <a:off x="7410450" y="1592363"/>
              <a:ext cx="139800" cy="165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38" name="Google Shape;538;g5d03733490_0_320"/>
            <p:cNvSpPr/>
            <p:nvPr/>
          </p:nvSpPr>
          <p:spPr>
            <a:xfrm>
              <a:off x="7237413" y="1401763"/>
              <a:ext cx="312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9" name="Google Shape;539;g5d03733490_0_320"/>
            <p:cNvCxnSpPr/>
            <p:nvPr/>
          </p:nvCxnSpPr>
          <p:spPr>
            <a:xfrm>
              <a:off x="7937500" y="1458913"/>
              <a:ext cx="0" cy="4317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0" name="Google Shape;540;g5d03733490_0_320"/>
            <p:cNvCxnSpPr/>
            <p:nvPr/>
          </p:nvCxnSpPr>
          <p:spPr>
            <a:xfrm rot="10800000" flipH="1">
              <a:off x="7867650" y="1592363"/>
              <a:ext cx="139800" cy="165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41" name="Google Shape;541;g5d03733490_0_320"/>
            <p:cNvSpPr/>
            <p:nvPr/>
          </p:nvSpPr>
          <p:spPr>
            <a:xfrm>
              <a:off x="7694613" y="1401763"/>
              <a:ext cx="312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g5d03733490_0_320"/>
            <p:cNvSpPr/>
            <p:nvPr/>
          </p:nvSpPr>
          <p:spPr>
            <a:xfrm>
              <a:off x="6761163" y="1096963"/>
              <a:ext cx="5571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RW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g5d03733490_0_320"/>
            <p:cNvSpPr/>
            <p:nvPr/>
          </p:nvSpPr>
          <p:spPr>
            <a:xfrm>
              <a:off x="7219950" y="1096963"/>
              <a:ext cx="4827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RA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g5d03733490_0_320"/>
            <p:cNvSpPr/>
            <p:nvPr/>
          </p:nvSpPr>
          <p:spPr>
            <a:xfrm>
              <a:off x="7694613" y="1096963"/>
              <a:ext cx="471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RB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g5d03733490_0_320"/>
            <p:cNvSpPr/>
            <p:nvPr/>
          </p:nvSpPr>
          <p:spPr>
            <a:xfrm>
              <a:off x="6716713" y="2163763"/>
              <a:ext cx="1287600" cy="70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32 x 32-bit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Registers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46" name="Google Shape;546;g5d03733490_0_320"/>
            <p:cNvCxnSpPr/>
            <p:nvPr/>
          </p:nvCxnSpPr>
          <p:spPr>
            <a:xfrm>
              <a:off x="6662738" y="2862263"/>
              <a:ext cx="152400" cy="7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7" name="Google Shape;547;g5d03733490_0_320"/>
            <p:cNvCxnSpPr/>
            <p:nvPr/>
          </p:nvCxnSpPr>
          <p:spPr>
            <a:xfrm flipH="1">
              <a:off x="6662738" y="2938463"/>
              <a:ext cx="152400" cy="7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48" name="Google Shape;548;g5d03733490_0_3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g5d03733490_0_3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325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5ce8b99149_0_339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3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Implementing R-Types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56" name="Google Shape;556;g5ce8b99149_0_339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557" name="Google Shape;557;g5ce8b99149_0_339"/>
          <p:cNvSpPr/>
          <p:nvPr/>
        </p:nvSpPr>
        <p:spPr>
          <a:xfrm>
            <a:off x="1527663" y="3019088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8" name="Google Shape;558;g5ce8b99149_0_339"/>
          <p:cNvGrpSpPr/>
          <p:nvPr/>
        </p:nvGrpSpPr>
        <p:grpSpPr>
          <a:xfrm>
            <a:off x="1527663" y="2206179"/>
            <a:ext cx="304800" cy="609585"/>
            <a:chOff x="5181600" y="3257550"/>
            <a:chExt cx="304800" cy="457200"/>
          </a:xfrm>
        </p:grpSpPr>
        <p:sp>
          <p:nvSpPr>
            <p:cNvPr id="559" name="Google Shape;559;g5ce8b99149_0_339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g5ce8b99149_0_339"/>
            <p:cNvSpPr txBox="1"/>
            <p:nvPr/>
          </p:nvSpPr>
          <p:spPr>
            <a:xfrm>
              <a:off x="5181600" y="3333750"/>
              <a:ext cx="298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61" name="Google Shape;561;g5ce8b99149_0_339"/>
          <p:cNvCxnSpPr>
            <a:stCxn id="562" idx="0"/>
            <a:endCxn id="563" idx="1"/>
          </p:cNvCxnSpPr>
          <p:nvPr/>
        </p:nvCxnSpPr>
        <p:spPr>
          <a:xfrm>
            <a:off x="308463" y="3069812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4" name="Google Shape;564;g5ce8b99149_0_339"/>
          <p:cNvCxnSpPr>
            <a:stCxn id="563" idx="3"/>
            <a:endCxn id="557" idx="1"/>
          </p:cNvCxnSpPr>
          <p:nvPr/>
        </p:nvCxnSpPr>
        <p:spPr>
          <a:xfrm>
            <a:off x="826263" y="3069812"/>
            <a:ext cx="701400" cy="4065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65" name="Google Shape;565;g5ce8b99149_0_339"/>
          <p:cNvCxnSpPr>
            <a:stCxn id="559" idx="0"/>
          </p:cNvCxnSpPr>
          <p:nvPr/>
        </p:nvCxnSpPr>
        <p:spPr>
          <a:xfrm rot="10800000" flipH="1">
            <a:off x="1832463" y="1901371"/>
            <a:ext cx="304800" cy="6096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66" name="Google Shape;566;g5ce8b99149_0_339"/>
          <p:cNvGrpSpPr/>
          <p:nvPr/>
        </p:nvGrpSpPr>
        <p:grpSpPr>
          <a:xfrm>
            <a:off x="4880463" y="2993687"/>
            <a:ext cx="521400" cy="1320750"/>
            <a:chOff x="6324600" y="3115310"/>
            <a:chExt cx="521400" cy="1056600"/>
          </a:xfrm>
        </p:grpSpPr>
        <p:sp>
          <p:nvSpPr>
            <p:cNvPr id="567" name="Google Shape;567;g5ce8b99149_0_339"/>
            <p:cNvSpPr/>
            <p:nvPr/>
          </p:nvSpPr>
          <p:spPr>
            <a:xfrm rot="5400000">
              <a:off x="6063000" y="3453110"/>
              <a:ext cx="105660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g5ce8b99149_0_339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69" name="Google Shape;569;g5ce8b99149_0_339"/>
            <p:cNvCxnSpPr>
              <a:stCxn id="568" idx="2"/>
              <a:endCxn id="568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70" name="Google Shape;570;g5ce8b99149_0_339"/>
            <p:cNvSpPr txBox="1"/>
            <p:nvPr/>
          </p:nvSpPr>
          <p:spPr>
            <a:xfrm>
              <a:off x="6324600" y="3181350"/>
              <a:ext cx="521400" cy="3387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71" name="Google Shape;571;g5ce8b99149_0_339"/>
          <p:cNvCxnSpPr>
            <a:endCxn id="563" idx="1"/>
          </p:cNvCxnSpPr>
          <p:nvPr/>
        </p:nvCxnSpPr>
        <p:spPr>
          <a:xfrm flipH="1">
            <a:off x="460863" y="1914212"/>
            <a:ext cx="1672800" cy="1155600"/>
          </a:xfrm>
          <a:prstGeom prst="bentConnector3">
            <a:avLst>
              <a:gd name="adj1" fmla="val 11423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572" name="Google Shape;572;g5ce8b99149_0_339"/>
          <p:cNvGrpSpPr/>
          <p:nvPr/>
        </p:nvGrpSpPr>
        <p:grpSpPr>
          <a:xfrm>
            <a:off x="460863" y="2511026"/>
            <a:ext cx="365400" cy="1117572"/>
            <a:chOff x="1447800" y="1809750"/>
            <a:chExt cx="365400" cy="838200"/>
          </a:xfrm>
        </p:grpSpPr>
        <p:sp>
          <p:nvSpPr>
            <p:cNvPr id="563" name="Google Shape;563;g5ce8b99149_0_339"/>
            <p:cNvSpPr/>
            <p:nvPr/>
          </p:nvSpPr>
          <p:spPr>
            <a:xfrm>
              <a:off x="1447800" y="1809750"/>
              <a:ext cx="3654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pc</a:t>
              </a: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573" name="Google Shape;573;g5ce8b99149_0_339"/>
            <p:cNvSpPr/>
            <p:nvPr/>
          </p:nvSpPr>
          <p:spPr>
            <a:xfrm>
              <a:off x="1600200" y="24955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74" name="Google Shape;574;g5ce8b99149_0_339"/>
          <p:cNvCxnSpPr>
            <a:stCxn id="557" idx="3"/>
            <a:endCxn id="575" idx="1"/>
          </p:cNvCxnSpPr>
          <p:nvPr/>
        </p:nvCxnSpPr>
        <p:spPr>
          <a:xfrm rot="10800000" flipH="1">
            <a:off x="2137263" y="3272888"/>
            <a:ext cx="914400" cy="203400"/>
          </a:xfrm>
          <a:prstGeom prst="bentConnector3">
            <a:avLst>
              <a:gd name="adj1" fmla="val 1780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76" name="Google Shape;576;g5ce8b99149_0_339"/>
          <p:cNvCxnSpPr/>
          <p:nvPr/>
        </p:nvCxnSpPr>
        <p:spPr>
          <a:xfrm rot="10800000" flipH="1">
            <a:off x="2124738" y="3628538"/>
            <a:ext cx="927000" cy="31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77" name="Google Shape;577;g5ce8b99149_0_339"/>
          <p:cNvCxnSpPr/>
          <p:nvPr/>
        </p:nvCxnSpPr>
        <p:spPr>
          <a:xfrm rot="10800000" flipH="1">
            <a:off x="2142638" y="3933388"/>
            <a:ext cx="909000" cy="4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578" name="Google Shape;578;g5ce8b99149_0_339"/>
          <p:cNvSpPr txBox="1"/>
          <p:nvPr/>
        </p:nvSpPr>
        <p:spPr>
          <a:xfrm>
            <a:off x="2382872" y="2996698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inst[11:7]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g5ce8b99149_0_339"/>
          <p:cNvSpPr txBox="1"/>
          <p:nvPr/>
        </p:nvSpPr>
        <p:spPr>
          <a:xfrm>
            <a:off x="2365863" y="3372863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inst[19:15]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g5ce8b99149_0_339"/>
          <p:cNvSpPr txBox="1"/>
          <p:nvPr/>
        </p:nvSpPr>
        <p:spPr>
          <a:xfrm>
            <a:off x="2365863" y="3677663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inst[24:20]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g5ce8b99149_0_339"/>
          <p:cNvSpPr/>
          <p:nvPr/>
        </p:nvSpPr>
        <p:spPr>
          <a:xfrm>
            <a:off x="352000" y="4538338"/>
            <a:ext cx="5307600" cy="997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2" name="Google Shape;582;g5ce8b99149_0_339"/>
          <p:cNvCxnSpPr>
            <a:endCxn id="560" idx="1"/>
          </p:cNvCxnSpPr>
          <p:nvPr/>
        </p:nvCxnSpPr>
        <p:spPr>
          <a:xfrm rot="-5400000">
            <a:off x="1053213" y="2595722"/>
            <a:ext cx="598200" cy="3507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583" name="Google Shape;583;g5ce8b99149_0_339"/>
          <p:cNvSpPr txBox="1">
            <a:spLocks noGrp="1"/>
          </p:cNvSpPr>
          <p:nvPr>
            <p:ph type="body" idx="2"/>
          </p:nvPr>
        </p:nvSpPr>
        <p:spPr>
          <a:xfrm>
            <a:off x="5435775" y="1277900"/>
            <a:ext cx="3588900" cy="48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u="sng"/>
              <a:t>(4) Perform operation</a:t>
            </a:r>
            <a:endParaRPr sz="2400" u="sng"/>
          </a:p>
          <a:p>
            <a: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New hardware: ALU (Arithmetic Logic Unit)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Abstraction for adders, multipliers, dividers, etc.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How do we know what operation to execute?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Our first control bit!</a:t>
            </a:r>
            <a:r>
              <a:rPr lang="en-US" sz="2400"/>
              <a:t> ALUSel(ect)</a:t>
            </a:r>
            <a:endParaRPr sz="2400"/>
          </a:p>
        </p:txBody>
      </p:sp>
      <p:grpSp>
        <p:nvGrpSpPr>
          <p:cNvPr id="584" name="Google Shape;584;g5ce8b99149_0_339"/>
          <p:cNvGrpSpPr/>
          <p:nvPr/>
        </p:nvGrpSpPr>
        <p:grpSpPr>
          <a:xfrm>
            <a:off x="3051663" y="2307840"/>
            <a:ext cx="841800" cy="1930352"/>
            <a:chOff x="3657600" y="1428750"/>
            <a:chExt cx="841800" cy="1447800"/>
          </a:xfrm>
        </p:grpSpPr>
        <p:grpSp>
          <p:nvGrpSpPr>
            <p:cNvPr id="585" name="Google Shape;585;g5ce8b99149_0_339"/>
            <p:cNvGrpSpPr/>
            <p:nvPr/>
          </p:nvGrpSpPr>
          <p:grpSpPr>
            <a:xfrm>
              <a:off x="3657600" y="1428750"/>
              <a:ext cx="838200" cy="1447800"/>
              <a:chOff x="3810000" y="1412681"/>
              <a:chExt cx="838200" cy="1447800"/>
            </a:xfrm>
          </p:grpSpPr>
          <p:sp>
            <p:nvSpPr>
              <p:cNvPr id="575" name="Google Shape;575;g5ce8b99149_0_339"/>
              <p:cNvSpPr/>
              <p:nvPr/>
            </p:nvSpPr>
            <p:spPr>
              <a:xfrm>
                <a:off x="3810000" y="1412681"/>
                <a:ext cx="838200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g5ce8b99149_0_33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87" name="Google Shape;587;g5ce8b99149_0_339"/>
            <p:cNvSpPr txBox="1"/>
            <p:nvPr/>
          </p:nvSpPr>
          <p:spPr>
            <a:xfrm>
              <a:off x="3657600" y="2234684"/>
              <a:ext cx="397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g5ce8b99149_0_339"/>
            <p:cNvSpPr txBox="1"/>
            <p:nvPr/>
          </p:nvSpPr>
          <p:spPr>
            <a:xfrm>
              <a:off x="3657600" y="2463284"/>
              <a:ext cx="388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g5ce8b99149_0_339"/>
            <p:cNvSpPr txBox="1"/>
            <p:nvPr/>
          </p:nvSpPr>
          <p:spPr>
            <a:xfrm>
              <a:off x="4114800" y="2234684"/>
              <a:ext cx="384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g5ce8b99149_0_339"/>
            <p:cNvSpPr txBox="1"/>
            <p:nvPr/>
          </p:nvSpPr>
          <p:spPr>
            <a:xfrm>
              <a:off x="3657600" y="1998881"/>
              <a:ext cx="39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g5ce8b99149_0_339"/>
            <p:cNvSpPr txBox="1"/>
            <p:nvPr/>
          </p:nvSpPr>
          <p:spPr>
            <a:xfrm>
              <a:off x="4114800" y="2463284"/>
              <a:ext cx="377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g5ce8b99149_0_339"/>
            <p:cNvSpPr txBox="1"/>
            <p:nvPr/>
          </p:nvSpPr>
          <p:spPr>
            <a:xfrm>
              <a:off x="3657600" y="1694081"/>
              <a:ext cx="388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93" name="Google Shape;593;g5ce8b99149_0_339"/>
          <p:cNvCxnSpPr/>
          <p:nvPr/>
        </p:nvCxnSpPr>
        <p:spPr>
          <a:xfrm>
            <a:off x="3886263" y="3810381"/>
            <a:ext cx="960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94" name="Google Shape;594;g5ce8b99149_0_339"/>
          <p:cNvCxnSpPr/>
          <p:nvPr/>
        </p:nvCxnSpPr>
        <p:spPr>
          <a:xfrm>
            <a:off x="3893463" y="3505589"/>
            <a:ext cx="1015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5" name="Google Shape;595;g5ce8b99149_0_339"/>
          <p:cNvSpPr txBox="1"/>
          <p:nvPr/>
        </p:nvSpPr>
        <p:spPr>
          <a:xfrm>
            <a:off x="3969822" y="3222298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R[rs1]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g5ce8b99149_0_339"/>
          <p:cNvSpPr txBox="1"/>
          <p:nvPr/>
        </p:nvSpPr>
        <p:spPr>
          <a:xfrm>
            <a:off x="3936522" y="3545186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R[rs2]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7" name="Google Shape;597;g5ce8b99149_0_339"/>
          <p:cNvCxnSpPr>
            <a:endCxn id="567" idx="3"/>
          </p:cNvCxnSpPr>
          <p:nvPr/>
        </p:nvCxnSpPr>
        <p:spPr>
          <a:xfrm rot="10800000">
            <a:off x="5147163" y="4225666"/>
            <a:ext cx="0" cy="322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8" name="Google Shape;598;g5ce8b99149_0_339"/>
          <p:cNvSpPr txBox="1"/>
          <p:nvPr/>
        </p:nvSpPr>
        <p:spPr>
          <a:xfrm>
            <a:off x="4846572" y="4646023"/>
            <a:ext cx="547800" cy="225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ALUSel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9" name="Google Shape;599;g5ce8b99149_0_339"/>
          <p:cNvCxnSpPr/>
          <p:nvPr/>
        </p:nvCxnSpPr>
        <p:spPr>
          <a:xfrm>
            <a:off x="2157675" y="3957225"/>
            <a:ext cx="18000" cy="608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0" name="Google Shape;600;g5ce8b99149_0_339"/>
          <p:cNvSpPr txBox="1"/>
          <p:nvPr/>
        </p:nvSpPr>
        <p:spPr>
          <a:xfrm>
            <a:off x="2227863" y="4125163"/>
            <a:ext cx="619200" cy="225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inst[31:0]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g5ce8b99149_0_3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g5ce8b99149_0_3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204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"/>
          <p:cNvSpPr txBox="1">
            <a:spLocks noGrp="1"/>
          </p:cNvSpPr>
          <p:nvPr>
            <p:ph type="ctrTitle"/>
          </p:nvPr>
        </p:nvSpPr>
        <p:spPr>
          <a:xfrm>
            <a:off x="0" y="210312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lang="en-US"/>
              <a:t>RISC-V</a:t>
            </a:r>
            <a:r>
              <a:rPr lang="en-US" sz="44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CPU Datapath, Control Intro</a:t>
            </a:r>
            <a:endParaRPr sz="44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300361-4678-B949-94F4-74BDE5D1B76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3158" y="197958"/>
            <a:ext cx="87869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kern="0" dirty="0"/>
              <a:t>ACKNOWLEDGEMENT: These slides have </a:t>
            </a:r>
            <a:r>
              <a:rPr lang="en-US" sz="1800" kern="0"/>
              <a:t>been created by your CMPT </a:t>
            </a:r>
            <a:r>
              <a:rPr lang="en-US" sz="1800" kern="0" dirty="0"/>
              <a:t>295 instructor and RISC-V ISA creators. However,  please report all mistakes to your instructor.</a:t>
            </a:r>
          </a:p>
        </p:txBody>
      </p:sp>
    </p:spTree>
    <p:extLst>
      <p:ext uri="{BB962C8B-B14F-4D97-AF65-F5344CB8AC3E}">
        <p14:creationId xmlns:p14="http://schemas.microsoft.com/office/powerpoint/2010/main" val="4011074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4"/>
          <p:cNvSpPr txBox="1">
            <a:spLocks noGrp="1"/>
          </p:cNvSpPr>
          <p:nvPr>
            <p:ph type="title"/>
          </p:nvPr>
        </p:nvSpPr>
        <p:spPr>
          <a:xfrm>
            <a:off x="-343318" y="106697"/>
            <a:ext cx="9487318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dirty="0">
                <a:solidFill>
                  <a:schemeClr val="accent1"/>
                </a:solidFill>
              </a:rPr>
              <a:t>But wait! There are many R-Type operations!</a:t>
            </a:r>
            <a:endParaRPr sz="3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24"/>
          <p:cNvSpPr txBox="1">
            <a:spLocks noGrp="1"/>
          </p:cNvSpPr>
          <p:nvPr>
            <p:ph type="body" idx="1"/>
          </p:nvPr>
        </p:nvSpPr>
        <p:spPr>
          <a:xfrm>
            <a:off x="152400" y="3768831"/>
            <a:ext cx="8628300" cy="24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90" dirty="0"/>
              <a:t>ALU == “Arithmetic Logic Unit”</a:t>
            </a:r>
            <a:endParaRPr sz="2590" dirty="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90" dirty="0" err="1"/>
              <a:t>ALUSel</a:t>
            </a:r>
            <a:r>
              <a:rPr lang="en-US" sz="2590" dirty="0"/>
              <a:t> is a control bit which encodes the operation we should perform on the given operands</a:t>
            </a:r>
            <a:endParaRPr sz="2590" dirty="0"/>
          </a:p>
          <a:p>
            <a:pPr marL="457200" marR="0" lvl="0" indent="-39306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Char char="-"/>
            </a:pPr>
            <a:r>
              <a:rPr lang="en-US" sz="2590" dirty="0"/>
              <a:t>The value of </a:t>
            </a:r>
            <a:r>
              <a:rPr lang="en-US" sz="2590" dirty="0" err="1"/>
              <a:t>ALUSel</a:t>
            </a:r>
            <a:r>
              <a:rPr lang="en-US" sz="2590" dirty="0"/>
              <a:t> is a mapping from func3 and func7 values to operations</a:t>
            </a:r>
            <a:endParaRPr sz="2590" dirty="0"/>
          </a:p>
          <a:p>
            <a:pPr marL="457200" marR="0" lvl="0" indent="-39306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90"/>
              <a:buChar char="-"/>
            </a:pPr>
            <a:r>
              <a:rPr lang="en-US" sz="2590" dirty="0"/>
              <a:t>“if func3 == 000 and func7 == 0000000, perform an add”</a:t>
            </a:r>
            <a:endParaRPr sz="2590" dirty="0"/>
          </a:p>
          <a:p>
            <a:pPr marL="457200" marR="0" lvl="0" indent="-39306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90"/>
              <a:buChar char="-"/>
            </a:pPr>
            <a:r>
              <a:rPr lang="en-US" sz="2590" dirty="0"/>
              <a:t>Multiple func3, func7 combinations might lead to the same operation! (</a:t>
            </a:r>
            <a:r>
              <a:rPr lang="en-US" sz="2590" dirty="0" err="1"/>
              <a:t>ie</a:t>
            </a:r>
            <a:r>
              <a:rPr lang="en-US" sz="2590" dirty="0"/>
              <a:t>. add and </a:t>
            </a:r>
            <a:r>
              <a:rPr lang="en-US" sz="2590" dirty="0" err="1"/>
              <a:t>addi</a:t>
            </a:r>
            <a:r>
              <a:rPr lang="en-US" sz="2590" dirty="0"/>
              <a:t>)</a:t>
            </a:r>
            <a:endParaRPr sz="2590" dirty="0"/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0" name="Google Shape;610;p24" descr="Untitled.jpeg"/>
          <p:cNvPicPr preferRelativeResize="0"/>
          <p:nvPr/>
        </p:nvPicPr>
        <p:blipFill rotWithShape="1">
          <a:blip r:embed="rId3">
            <a:alphaModFix/>
          </a:blip>
          <a:srcRect t="-3" b="-1765"/>
          <a:stretch/>
        </p:blipFill>
        <p:spPr>
          <a:xfrm>
            <a:off x="0" y="965200"/>
            <a:ext cx="9144001" cy="2779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5472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5ce8b99149_0_391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3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Implementing R-Types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g5ce8b99149_0_391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620" name="Google Shape;620;g5ce8b99149_0_391"/>
          <p:cNvSpPr/>
          <p:nvPr/>
        </p:nvSpPr>
        <p:spPr>
          <a:xfrm>
            <a:off x="1527663" y="3019088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1" name="Google Shape;621;g5ce8b99149_0_391"/>
          <p:cNvGrpSpPr/>
          <p:nvPr/>
        </p:nvGrpSpPr>
        <p:grpSpPr>
          <a:xfrm>
            <a:off x="1527663" y="2206179"/>
            <a:ext cx="304800" cy="609585"/>
            <a:chOff x="5181600" y="3257550"/>
            <a:chExt cx="304800" cy="457200"/>
          </a:xfrm>
        </p:grpSpPr>
        <p:sp>
          <p:nvSpPr>
            <p:cNvPr id="622" name="Google Shape;622;g5ce8b99149_0_391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g5ce8b99149_0_391"/>
            <p:cNvSpPr txBox="1"/>
            <p:nvPr/>
          </p:nvSpPr>
          <p:spPr>
            <a:xfrm>
              <a:off x="5181600" y="3333750"/>
              <a:ext cx="298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24" name="Google Shape;624;g5ce8b99149_0_391"/>
          <p:cNvCxnSpPr>
            <a:stCxn id="625" idx="0"/>
            <a:endCxn id="626" idx="1"/>
          </p:cNvCxnSpPr>
          <p:nvPr/>
        </p:nvCxnSpPr>
        <p:spPr>
          <a:xfrm>
            <a:off x="308463" y="3069812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7" name="Google Shape;627;g5ce8b99149_0_391"/>
          <p:cNvCxnSpPr>
            <a:stCxn id="626" idx="3"/>
            <a:endCxn id="620" idx="1"/>
          </p:cNvCxnSpPr>
          <p:nvPr/>
        </p:nvCxnSpPr>
        <p:spPr>
          <a:xfrm>
            <a:off x="826263" y="3069812"/>
            <a:ext cx="701400" cy="4065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28" name="Google Shape;628;g5ce8b99149_0_391"/>
          <p:cNvCxnSpPr>
            <a:stCxn id="622" idx="0"/>
          </p:cNvCxnSpPr>
          <p:nvPr/>
        </p:nvCxnSpPr>
        <p:spPr>
          <a:xfrm rot="10800000" flipH="1">
            <a:off x="1832463" y="1901371"/>
            <a:ext cx="304800" cy="6096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29" name="Google Shape;629;g5ce8b99149_0_391"/>
          <p:cNvGrpSpPr/>
          <p:nvPr/>
        </p:nvGrpSpPr>
        <p:grpSpPr>
          <a:xfrm>
            <a:off x="4880463" y="2993687"/>
            <a:ext cx="521400" cy="1320750"/>
            <a:chOff x="6324600" y="3115310"/>
            <a:chExt cx="521400" cy="1056600"/>
          </a:xfrm>
        </p:grpSpPr>
        <p:sp>
          <p:nvSpPr>
            <p:cNvPr id="630" name="Google Shape;630;g5ce8b99149_0_391"/>
            <p:cNvSpPr/>
            <p:nvPr/>
          </p:nvSpPr>
          <p:spPr>
            <a:xfrm rot="5400000">
              <a:off x="6063000" y="3453110"/>
              <a:ext cx="105660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g5ce8b99149_0_391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32" name="Google Shape;632;g5ce8b99149_0_391"/>
            <p:cNvCxnSpPr>
              <a:stCxn id="631" idx="2"/>
              <a:endCxn id="6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33" name="Google Shape;633;g5ce8b99149_0_391"/>
            <p:cNvSpPr txBox="1"/>
            <p:nvPr/>
          </p:nvSpPr>
          <p:spPr>
            <a:xfrm>
              <a:off x="6324600" y="3181350"/>
              <a:ext cx="52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34" name="Google Shape;634;g5ce8b99149_0_391"/>
          <p:cNvCxnSpPr>
            <a:endCxn id="626" idx="1"/>
          </p:cNvCxnSpPr>
          <p:nvPr/>
        </p:nvCxnSpPr>
        <p:spPr>
          <a:xfrm flipH="1">
            <a:off x="460863" y="1914212"/>
            <a:ext cx="1672800" cy="1155600"/>
          </a:xfrm>
          <a:prstGeom prst="bentConnector3">
            <a:avLst>
              <a:gd name="adj1" fmla="val 11423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35" name="Google Shape;635;g5ce8b99149_0_391"/>
          <p:cNvCxnSpPr>
            <a:stCxn id="630" idx="0"/>
          </p:cNvCxnSpPr>
          <p:nvPr/>
        </p:nvCxnSpPr>
        <p:spPr>
          <a:xfrm rot="10800000" flipH="1">
            <a:off x="5337663" y="3536462"/>
            <a:ext cx="204300" cy="117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med" len="med"/>
          </a:ln>
        </p:spPr>
      </p:cxnSp>
      <p:grpSp>
        <p:nvGrpSpPr>
          <p:cNvPr id="636" name="Google Shape;636;g5ce8b99149_0_391"/>
          <p:cNvGrpSpPr/>
          <p:nvPr/>
        </p:nvGrpSpPr>
        <p:grpSpPr>
          <a:xfrm>
            <a:off x="460863" y="2511026"/>
            <a:ext cx="365400" cy="1117572"/>
            <a:chOff x="1447800" y="1809750"/>
            <a:chExt cx="365400" cy="838200"/>
          </a:xfrm>
        </p:grpSpPr>
        <p:sp>
          <p:nvSpPr>
            <p:cNvPr id="626" name="Google Shape;626;g5ce8b99149_0_391"/>
            <p:cNvSpPr/>
            <p:nvPr/>
          </p:nvSpPr>
          <p:spPr>
            <a:xfrm>
              <a:off x="1447800" y="1809750"/>
              <a:ext cx="3654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pc</a:t>
              </a: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637" name="Google Shape;637;g5ce8b99149_0_391"/>
            <p:cNvSpPr/>
            <p:nvPr/>
          </p:nvSpPr>
          <p:spPr>
            <a:xfrm>
              <a:off x="1600200" y="24955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38" name="Google Shape;638;g5ce8b99149_0_391"/>
          <p:cNvCxnSpPr>
            <a:stCxn id="620" idx="3"/>
            <a:endCxn id="639" idx="1"/>
          </p:cNvCxnSpPr>
          <p:nvPr/>
        </p:nvCxnSpPr>
        <p:spPr>
          <a:xfrm rot="10800000" flipH="1">
            <a:off x="2137263" y="3272888"/>
            <a:ext cx="914400" cy="203400"/>
          </a:xfrm>
          <a:prstGeom prst="bentConnector3">
            <a:avLst>
              <a:gd name="adj1" fmla="val 1780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40" name="Google Shape;640;g5ce8b99149_0_391"/>
          <p:cNvCxnSpPr/>
          <p:nvPr/>
        </p:nvCxnSpPr>
        <p:spPr>
          <a:xfrm rot="10800000" flipH="1">
            <a:off x="2124738" y="3628538"/>
            <a:ext cx="927000" cy="31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41" name="Google Shape;641;g5ce8b99149_0_391"/>
          <p:cNvCxnSpPr/>
          <p:nvPr/>
        </p:nvCxnSpPr>
        <p:spPr>
          <a:xfrm rot="10800000" flipH="1">
            <a:off x="2142638" y="3933388"/>
            <a:ext cx="909000" cy="4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42" name="Google Shape;642;g5ce8b99149_0_391"/>
          <p:cNvSpPr txBox="1"/>
          <p:nvPr/>
        </p:nvSpPr>
        <p:spPr>
          <a:xfrm>
            <a:off x="2382872" y="2996698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inst[11:7]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g5ce8b99149_0_391"/>
          <p:cNvSpPr txBox="1"/>
          <p:nvPr/>
        </p:nvSpPr>
        <p:spPr>
          <a:xfrm>
            <a:off x="2365863" y="3372863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inst[19:15]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g5ce8b99149_0_391"/>
          <p:cNvSpPr txBox="1"/>
          <p:nvPr/>
        </p:nvSpPr>
        <p:spPr>
          <a:xfrm>
            <a:off x="2365863" y="3677663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inst[24:20]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g5ce8b99149_0_391"/>
          <p:cNvSpPr/>
          <p:nvPr/>
        </p:nvSpPr>
        <p:spPr>
          <a:xfrm>
            <a:off x="352000" y="4538338"/>
            <a:ext cx="5307600" cy="997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6" name="Google Shape;646;g5ce8b99149_0_391"/>
          <p:cNvCxnSpPr>
            <a:endCxn id="623" idx="1"/>
          </p:cNvCxnSpPr>
          <p:nvPr/>
        </p:nvCxnSpPr>
        <p:spPr>
          <a:xfrm rot="-5400000">
            <a:off x="1053213" y="2595722"/>
            <a:ext cx="598200" cy="3507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47" name="Google Shape;647;g5ce8b99149_0_391"/>
          <p:cNvSpPr txBox="1">
            <a:spLocks noGrp="1"/>
          </p:cNvSpPr>
          <p:nvPr>
            <p:ph type="body" idx="2"/>
          </p:nvPr>
        </p:nvSpPr>
        <p:spPr>
          <a:xfrm>
            <a:off x="5435775" y="1277900"/>
            <a:ext cx="3588900" cy="48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u="sng"/>
              <a:t>(5) Write result to our destination register</a:t>
            </a:r>
            <a:endParaRPr sz="2400" u="sng"/>
          </a:p>
          <a:p>
            <a: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The data we want to write is the result of computing </a:t>
            </a:r>
            <a:r>
              <a:rPr lang="en-US" sz="2400" u="sng"/>
              <a:t>operation</a:t>
            </a:r>
            <a:r>
              <a:rPr lang="en-US" sz="2400"/>
              <a:t> on </a:t>
            </a:r>
            <a:r>
              <a:rPr lang="en-US" sz="2400" u="sng"/>
              <a:t>operands</a:t>
            </a:r>
            <a:r>
              <a:rPr lang="en-US" sz="2400"/>
              <a:t>, ie. the output from our ALU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Send it back to the regfile for writing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g5ce8b99149_0_391"/>
          <p:cNvGrpSpPr/>
          <p:nvPr/>
        </p:nvGrpSpPr>
        <p:grpSpPr>
          <a:xfrm>
            <a:off x="3051663" y="2307840"/>
            <a:ext cx="841800" cy="1930352"/>
            <a:chOff x="3657600" y="1428750"/>
            <a:chExt cx="841800" cy="1447800"/>
          </a:xfrm>
        </p:grpSpPr>
        <p:grpSp>
          <p:nvGrpSpPr>
            <p:cNvPr id="649" name="Google Shape;649;g5ce8b99149_0_391"/>
            <p:cNvGrpSpPr/>
            <p:nvPr/>
          </p:nvGrpSpPr>
          <p:grpSpPr>
            <a:xfrm>
              <a:off x="3657600" y="1428750"/>
              <a:ext cx="838200" cy="1447800"/>
              <a:chOff x="3810000" y="1412681"/>
              <a:chExt cx="838200" cy="1447800"/>
            </a:xfrm>
          </p:grpSpPr>
          <p:sp>
            <p:nvSpPr>
              <p:cNvPr id="639" name="Google Shape;639;g5ce8b99149_0_391"/>
              <p:cNvSpPr/>
              <p:nvPr/>
            </p:nvSpPr>
            <p:spPr>
              <a:xfrm>
                <a:off x="3810000" y="1412681"/>
                <a:ext cx="838200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g5ce8b99149_0_391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1" name="Google Shape;651;g5ce8b99149_0_391"/>
            <p:cNvSpPr txBox="1"/>
            <p:nvPr/>
          </p:nvSpPr>
          <p:spPr>
            <a:xfrm>
              <a:off x="3657600" y="2234684"/>
              <a:ext cx="397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g5ce8b99149_0_391"/>
            <p:cNvSpPr txBox="1"/>
            <p:nvPr/>
          </p:nvSpPr>
          <p:spPr>
            <a:xfrm>
              <a:off x="3657600" y="2463284"/>
              <a:ext cx="388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g5ce8b99149_0_391"/>
            <p:cNvSpPr txBox="1"/>
            <p:nvPr/>
          </p:nvSpPr>
          <p:spPr>
            <a:xfrm>
              <a:off x="4114800" y="2234684"/>
              <a:ext cx="384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g5ce8b99149_0_391"/>
            <p:cNvSpPr txBox="1"/>
            <p:nvPr/>
          </p:nvSpPr>
          <p:spPr>
            <a:xfrm>
              <a:off x="3657600" y="1998881"/>
              <a:ext cx="39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g5ce8b99149_0_391"/>
            <p:cNvSpPr txBox="1"/>
            <p:nvPr/>
          </p:nvSpPr>
          <p:spPr>
            <a:xfrm>
              <a:off x="4114800" y="2463284"/>
              <a:ext cx="377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g5ce8b99149_0_391"/>
            <p:cNvSpPr txBox="1"/>
            <p:nvPr/>
          </p:nvSpPr>
          <p:spPr>
            <a:xfrm>
              <a:off x="3657600" y="1694081"/>
              <a:ext cx="388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57" name="Google Shape;657;g5ce8b99149_0_391"/>
          <p:cNvCxnSpPr/>
          <p:nvPr/>
        </p:nvCxnSpPr>
        <p:spPr>
          <a:xfrm rot="-5400000" flipH="1">
            <a:off x="2340513" y="2153613"/>
            <a:ext cx="1117500" cy="304800"/>
          </a:xfrm>
          <a:prstGeom prst="bentConnector3">
            <a:avLst>
              <a:gd name="adj1" fmla="val 100284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58" name="Google Shape;658;g5ce8b99149_0_391"/>
          <p:cNvSpPr txBox="1"/>
          <p:nvPr/>
        </p:nvSpPr>
        <p:spPr>
          <a:xfrm>
            <a:off x="2800509" y="2560063"/>
            <a:ext cx="174900" cy="225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g5ce8b99149_0_391"/>
          <p:cNvCxnSpPr/>
          <p:nvPr/>
        </p:nvCxnSpPr>
        <p:spPr>
          <a:xfrm>
            <a:off x="2769338" y="1779913"/>
            <a:ext cx="2790600" cy="10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med" len="med"/>
          </a:ln>
        </p:spPr>
      </p:cxnSp>
      <p:cxnSp>
        <p:nvCxnSpPr>
          <p:cNvPr id="660" name="Google Shape;660;g5ce8b99149_0_391"/>
          <p:cNvCxnSpPr/>
          <p:nvPr/>
        </p:nvCxnSpPr>
        <p:spPr>
          <a:xfrm>
            <a:off x="5535613" y="1779913"/>
            <a:ext cx="0" cy="1781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1" name="Google Shape;661;g5ce8b99149_0_391"/>
          <p:cNvCxnSpPr/>
          <p:nvPr/>
        </p:nvCxnSpPr>
        <p:spPr>
          <a:xfrm>
            <a:off x="3886263" y="3810381"/>
            <a:ext cx="960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62" name="Google Shape;662;g5ce8b99149_0_391"/>
          <p:cNvCxnSpPr/>
          <p:nvPr/>
        </p:nvCxnSpPr>
        <p:spPr>
          <a:xfrm>
            <a:off x="3893463" y="3505589"/>
            <a:ext cx="1015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3" name="Google Shape;663;g5ce8b99149_0_391"/>
          <p:cNvSpPr txBox="1"/>
          <p:nvPr/>
        </p:nvSpPr>
        <p:spPr>
          <a:xfrm>
            <a:off x="3969822" y="3222298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R[rs1]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g5ce8b99149_0_391"/>
          <p:cNvSpPr txBox="1"/>
          <p:nvPr/>
        </p:nvSpPr>
        <p:spPr>
          <a:xfrm>
            <a:off x="3936522" y="3545186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R[rs2]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5" name="Google Shape;665;g5ce8b99149_0_391"/>
          <p:cNvCxnSpPr/>
          <p:nvPr/>
        </p:nvCxnSpPr>
        <p:spPr>
          <a:xfrm rot="10800000">
            <a:off x="5147175" y="4225625"/>
            <a:ext cx="0" cy="32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6" name="Google Shape;666;g5ce8b99149_0_391"/>
          <p:cNvSpPr txBox="1"/>
          <p:nvPr/>
        </p:nvSpPr>
        <p:spPr>
          <a:xfrm>
            <a:off x="4846572" y="4646023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ALUSel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7" name="Google Shape;667;g5ce8b99149_0_391"/>
          <p:cNvCxnSpPr/>
          <p:nvPr/>
        </p:nvCxnSpPr>
        <p:spPr>
          <a:xfrm>
            <a:off x="2157675" y="3957225"/>
            <a:ext cx="18000" cy="608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8" name="Google Shape;668;g5ce8b99149_0_391"/>
          <p:cNvSpPr txBox="1"/>
          <p:nvPr/>
        </p:nvSpPr>
        <p:spPr>
          <a:xfrm>
            <a:off x="2227863" y="4125163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inst[31:0]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g5ce8b99149_0_3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g5ce8b99149_0_3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8682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5ce8b99149_0_24"/>
          <p:cNvSpPr txBox="1">
            <a:spLocks noGrp="1"/>
          </p:cNvSpPr>
          <p:nvPr>
            <p:ph type="title"/>
          </p:nvPr>
        </p:nvSpPr>
        <p:spPr>
          <a:xfrm>
            <a:off x="457200" y="274654"/>
            <a:ext cx="8229600" cy="1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changes with an arithmetic ‘I-type’?</a:t>
            </a:r>
            <a:endParaRPr dirty="0"/>
          </a:p>
        </p:txBody>
      </p:sp>
      <p:sp>
        <p:nvSpPr>
          <p:cNvPr id="677" name="Google Shape;677;g5ce8b99149_0_24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1" indent="-285750" algn="l" rtl="0">
              <a:spcBef>
                <a:spcPts val="180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A: Get the instruction	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B: Parse instruction fields (rd, rs1, rs2)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C: Read data based on parsed operands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D: Perform operation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E: Write result to our destination register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Think: Do we need to add more hardware, more control, or more of both? </a:t>
            </a:r>
            <a:endParaRPr/>
          </a:p>
        </p:txBody>
      </p:sp>
      <p:sp>
        <p:nvSpPr>
          <p:cNvPr id="678" name="Google Shape;678;g5ce8b99149_0_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22</a:t>
            </a:fld>
            <a:endParaRPr/>
          </a:p>
        </p:txBody>
      </p:sp>
      <p:sp>
        <p:nvSpPr>
          <p:cNvPr id="679" name="Google Shape;679;g5ce8b99149_0_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g5ce8b99149_0_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725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5ce8b99149_0_31"/>
          <p:cNvSpPr txBox="1">
            <a:spLocks noGrp="1"/>
          </p:cNvSpPr>
          <p:nvPr>
            <p:ph type="body" idx="1"/>
          </p:nvPr>
        </p:nvSpPr>
        <p:spPr>
          <a:xfrm>
            <a:off x="457200" y="18287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406400" algn="l" rtl="0">
              <a:spcBef>
                <a:spcPts val="180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A: Get the instruction	</a:t>
            </a:r>
            <a:endParaRPr/>
          </a:p>
          <a:p>
            <a: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Char char="–"/>
            </a:pPr>
            <a:r>
              <a:rPr lang="en-US">
                <a:solidFill>
                  <a:srgbClr val="FF0000"/>
                </a:solidFill>
              </a:rPr>
              <a:t>B: Parse instruction fields (rd, rs1, rs2, operation…) </a:t>
            </a:r>
            <a:endParaRPr>
              <a:solidFill>
                <a:srgbClr val="FF0000"/>
              </a:solidFill>
            </a:endParaRPr>
          </a:p>
          <a:p>
            <a: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We also need to parse (and reassemble) our immediate!</a:t>
            </a:r>
            <a:endParaRPr>
              <a:solidFill>
                <a:srgbClr val="FF0000"/>
              </a:solidFill>
            </a:endParaRPr>
          </a:p>
          <a:p>
            <a: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–"/>
            </a:pPr>
            <a:r>
              <a:rPr lang="en-US">
                <a:solidFill>
                  <a:schemeClr val="accent6"/>
                </a:solidFill>
              </a:rPr>
              <a:t>C: Read data based on parsed operands</a:t>
            </a:r>
            <a:endParaRPr>
              <a:solidFill>
                <a:schemeClr val="accent6"/>
              </a:solidFill>
            </a:endParaRPr>
          </a:p>
          <a:p>
            <a: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</a:pPr>
            <a:r>
              <a:rPr lang="en-US">
                <a:solidFill>
                  <a:schemeClr val="accent6"/>
                </a:solidFill>
              </a:rPr>
              <a:t>Also an okay answer! </a:t>
            </a:r>
            <a:endParaRPr>
              <a:solidFill>
                <a:schemeClr val="accent6"/>
              </a:solidFill>
            </a:endParaRPr>
          </a:p>
          <a:p>
            <a:pPr marL="914400" lvl="1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D: Perform operation</a:t>
            </a:r>
            <a:endParaRPr/>
          </a:p>
          <a:p>
            <a:pPr marL="914400" lvl="1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E: Write result to our destination register</a:t>
            </a:r>
            <a:endParaRPr/>
          </a:p>
        </p:txBody>
      </p:sp>
      <p:sp>
        <p:nvSpPr>
          <p:cNvPr id="687" name="Google Shape;687;g5ce8b99149_0_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sp>
        <p:nvSpPr>
          <p:cNvPr id="688" name="Google Shape;688;g5ce8b99149_0_31"/>
          <p:cNvSpPr txBox="1">
            <a:spLocks noGrp="1"/>
          </p:cNvSpPr>
          <p:nvPr>
            <p:ph type="title"/>
          </p:nvPr>
        </p:nvSpPr>
        <p:spPr>
          <a:xfrm>
            <a:off x="609600" y="427054"/>
            <a:ext cx="8229600" cy="1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changes with an arithmetic ‘I-type’?</a:t>
            </a:r>
            <a:endParaRPr dirty="0"/>
          </a:p>
        </p:txBody>
      </p:sp>
      <p:sp>
        <p:nvSpPr>
          <p:cNvPr id="689" name="Google Shape;689;g5ce8b99149_0_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g5ce8b99149_0_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378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5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Implementing the </a:t>
            </a:r>
            <a:r>
              <a:rPr lang="en-US" sz="4400" b="1" i="0" u="none" strike="noStrike" cap="none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addi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instruction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96" name="Google Shape;696;p25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RISC-V Assembly Instruction: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utive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addi  x15,x1,-50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utive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utive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25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8" name="Google Shape;698;p25"/>
          <p:cNvGrpSpPr/>
          <p:nvPr/>
        </p:nvGrpSpPr>
        <p:grpSpPr>
          <a:xfrm>
            <a:off x="152400" y="4241800"/>
            <a:ext cx="8763000" cy="508000"/>
            <a:chOff x="152400" y="3181350"/>
            <a:chExt cx="8763000" cy="381000"/>
          </a:xfrm>
        </p:grpSpPr>
        <p:sp>
          <p:nvSpPr>
            <p:cNvPr id="699" name="Google Shape;699;p25"/>
            <p:cNvSpPr/>
            <p:nvPr/>
          </p:nvSpPr>
          <p:spPr>
            <a:xfrm>
              <a:off x="152400" y="3181350"/>
              <a:ext cx="2895600" cy="3810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111111001110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3048000" y="3181350"/>
              <a:ext cx="1295400" cy="3810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00001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4343400" y="3181350"/>
              <a:ext cx="1447800" cy="3810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000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5791200" y="3181350"/>
              <a:ext cx="1295400" cy="3810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01111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7086600" y="3181350"/>
              <a:ext cx="1828800" cy="3810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0010011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25"/>
          <p:cNvGrpSpPr/>
          <p:nvPr/>
        </p:nvGrpSpPr>
        <p:grpSpPr>
          <a:xfrm>
            <a:off x="1066800" y="4851400"/>
            <a:ext cx="7611738" cy="615553"/>
            <a:chOff x="1295400" y="3867150"/>
            <a:chExt cx="7611738" cy="461665"/>
          </a:xfrm>
        </p:grpSpPr>
        <p:sp>
          <p:nvSpPr>
            <p:cNvPr id="705" name="Google Shape;705;p25"/>
            <p:cNvSpPr txBox="1"/>
            <p:nvPr/>
          </p:nvSpPr>
          <p:spPr>
            <a:xfrm>
              <a:off x="7696200" y="3867150"/>
              <a:ext cx="12109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OP-Imm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5"/>
            <p:cNvSpPr txBox="1"/>
            <p:nvPr/>
          </p:nvSpPr>
          <p:spPr>
            <a:xfrm>
              <a:off x="6172200" y="3867150"/>
              <a:ext cx="91894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rd=15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5"/>
            <p:cNvSpPr txBox="1"/>
            <p:nvPr/>
          </p:nvSpPr>
          <p:spPr>
            <a:xfrm>
              <a:off x="4953000" y="3867150"/>
              <a:ext cx="7414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5"/>
            <p:cNvSpPr txBox="1"/>
            <p:nvPr/>
          </p:nvSpPr>
          <p:spPr>
            <a:xfrm>
              <a:off x="1295400" y="3867150"/>
              <a:ext cx="13065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imm=-50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25"/>
            <p:cNvSpPr txBox="1"/>
            <p:nvPr/>
          </p:nvSpPr>
          <p:spPr>
            <a:xfrm>
              <a:off x="3352800" y="3867150"/>
              <a:ext cx="8776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rs1=1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10" name="Google Shape;710;p25" descr="Untitled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99" y="2919979"/>
            <a:ext cx="8915401" cy="1017021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9533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Control Logic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Datapath</a:t>
            </a:r>
            <a:r>
              <a:rPr lang="en-US" dirty="0"/>
              <a:t> for </a:t>
            </a:r>
            <a:r>
              <a:rPr lang="en-US" b="1" dirty="0">
                <a:latin typeface="Courier New"/>
                <a:cs typeface="Courier New"/>
              </a:rPr>
              <a:t>add/sub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85800" y="2020668"/>
            <a:ext cx="2057400" cy="1295401"/>
            <a:chOff x="685800" y="1163417"/>
            <a:chExt cx="2057400" cy="1295401"/>
          </a:xfrm>
        </p:grpSpPr>
        <p:grpSp>
          <p:nvGrpSpPr>
            <p:cNvPr id="60" name="Group 59"/>
            <p:cNvGrpSpPr/>
            <p:nvPr/>
          </p:nvGrpSpPr>
          <p:grpSpPr>
            <a:xfrm>
              <a:off x="2133600" y="1392019"/>
              <a:ext cx="304800" cy="457200"/>
              <a:chOff x="5181600" y="3257550"/>
              <a:chExt cx="304800" cy="457200"/>
            </a:xfrm>
          </p:grpSpPr>
          <p:sp>
            <p:nvSpPr>
              <p:cNvPr id="58" name="Trapezoid 57"/>
              <p:cNvSpPr/>
              <p:nvPr/>
            </p:nvSpPr>
            <p:spPr>
              <a:xfrm rot="5400000">
                <a:off x="5143500" y="3371850"/>
                <a:ext cx="457200" cy="228600"/>
              </a:xfrm>
              <a:prstGeom prst="trapezoid">
                <a:avLst>
                  <a:gd name="adj" fmla="val 30656"/>
                </a:avLst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181600" y="3333750"/>
                <a:ext cx="283091" cy="246221"/>
              </a:xfrm>
              <a:prstGeom prst="rect">
                <a:avLst/>
              </a:prstGeom>
              <a:noFill/>
            </p:spPr>
            <p:txBody>
              <a:bodyPr wrap="none" tIns="0" rIns="0" bIns="0" rtlCol="0">
                <a:spAutoFit/>
              </a:bodyPr>
              <a:lstStyle/>
              <a:p>
                <a:r>
                  <a:rPr lang="en-US" sz="1600" dirty="0"/>
                  <a:t>+4</a:t>
                </a:r>
              </a:p>
            </p:txBody>
          </p:sp>
        </p:grpSp>
        <p:cxnSp>
          <p:nvCxnSpPr>
            <p:cNvPr id="203" name="Elbow Connector 202"/>
            <p:cNvCxnSpPr/>
            <p:nvPr/>
          </p:nvCxnSpPr>
          <p:spPr>
            <a:xfrm flipV="1">
              <a:off x="1782931" y="1620939"/>
              <a:ext cx="396537" cy="419100"/>
            </a:xfrm>
            <a:prstGeom prst="bentConnector3">
              <a:avLst>
                <a:gd name="adj1" fmla="val 50000"/>
              </a:avLst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Elbow Connector 213"/>
            <p:cNvCxnSpPr>
              <a:stCxn id="58" idx="0"/>
            </p:cNvCxnSpPr>
            <p:nvPr/>
          </p:nvCxnSpPr>
          <p:spPr>
            <a:xfrm flipV="1">
              <a:off x="2438400" y="1163419"/>
              <a:ext cx="304800" cy="457200"/>
            </a:xfrm>
            <a:prstGeom prst="bentConnector2">
              <a:avLst/>
            </a:prstGeom>
            <a:ln w="2857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Elbow Connector 233"/>
            <p:cNvCxnSpPr>
              <a:endCxn id="19" idx="1"/>
            </p:cNvCxnSpPr>
            <p:nvPr/>
          </p:nvCxnSpPr>
          <p:spPr>
            <a:xfrm rot="10800000" flipV="1">
              <a:off x="1447800" y="1163417"/>
              <a:ext cx="1295400" cy="876301"/>
            </a:xfrm>
            <a:prstGeom prst="bentConnector3">
              <a:avLst>
                <a:gd name="adj1" fmla="val 136030"/>
              </a:avLst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1447800" y="1620619"/>
              <a:ext cx="365463" cy="838199"/>
              <a:chOff x="1447800" y="1809750"/>
              <a:chExt cx="365463" cy="83819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447800" y="1809750"/>
                <a:ext cx="365463" cy="838199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Courier New"/>
                    <a:cs typeface="Courier New"/>
                  </a:rPr>
                  <a:t>pc</a:t>
                </a:r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1600200" y="2495550"/>
                <a:ext cx="152400" cy="152399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532" name="TextBox 531"/>
            <p:cNvSpPr txBox="1"/>
            <p:nvPr/>
          </p:nvSpPr>
          <p:spPr>
            <a:xfrm>
              <a:off x="685800" y="2114550"/>
              <a:ext cx="46326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/>
                <a:t>pc+4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13264" y="2819400"/>
            <a:ext cx="1844337" cy="2286000"/>
            <a:chOff x="1813263" y="1962150"/>
            <a:chExt cx="1844337" cy="2286000"/>
          </a:xfrm>
        </p:grpSpPr>
        <p:sp>
          <p:nvSpPr>
            <p:cNvPr id="487" name="TextBox 486"/>
            <p:cNvSpPr txBox="1"/>
            <p:nvPr/>
          </p:nvSpPr>
          <p:spPr>
            <a:xfrm>
              <a:off x="2971800" y="1962150"/>
              <a:ext cx="468077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err="1"/>
                <a:t>inst</a:t>
              </a:r>
              <a:r>
                <a:rPr lang="en-US" sz="1100" dirty="0"/>
                <a:t>[11:7]</a:t>
              </a:r>
            </a:p>
          </p:txBody>
        </p:sp>
        <p:sp>
          <p:nvSpPr>
            <p:cNvPr id="488" name="TextBox 487"/>
            <p:cNvSpPr txBox="1"/>
            <p:nvPr/>
          </p:nvSpPr>
          <p:spPr>
            <a:xfrm>
              <a:off x="2971800" y="2266950"/>
              <a:ext cx="532197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err="1"/>
                <a:t>inst</a:t>
              </a:r>
              <a:r>
                <a:rPr lang="en-US" sz="1100" dirty="0"/>
                <a:t>[19:15]</a:t>
              </a:r>
            </a:p>
          </p:txBody>
        </p:sp>
        <p:sp>
          <p:nvSpPr>
            <p:cNvPr id="503" name="TextBox 502"/>
            <p:cNvSpPr txBox="1"/>
            <p:nvPr/>
          </p:nvSpPr>
          <p:spPr>
            <a:xfrm>
              <a:off x="2971800" y="2495550"/>
              <a:ext cx="532197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err="1"/>
                <a:t>inst</a:t>
              </a:r>
              <a:r>
                <a:rPr lang="en-US" sz="1100" dirty="0"/>
                <a:t>[24:20]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33600" y="2001619"/>
              <a:ext cx="609600" cy="6858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/>
                  <a:cs typeface="Calibri"/>
                </a:rPr>
                <a:t>IMEM</a:t>
              </a:r>
            </a:p>
          </p:txBody>
        </p:sp>
        <p:cxnSp>
          <p:nvCxnSpPr>
            <p:cNvPr id="185" name="Elbow Connector 184"/>
            <p:cNvCxnSpPr>
              <a:stCxn id="19" idx="3"/>
              <a:endCxn id="16" idx="1"/>
            </p:cNvCxnSpPr>
            <p:nvPr/>
          </p:nvCxnSpPr>
          <p:spPr>
            <a:xfrm>
              <a:off x="1813263" y="2039719"/>
              <a:ext cx="320337" cy="304800"/>
            </a:xfrm>
            <a:prstGeom prst="bentConnector3">
              <a:avLst>
                <a:gd name="adj1" fmla="val 50000"/>
              </a:avLst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Elbow Connector 393"/>
            <p:cNvCxnSpPr>
              <a:stCxn id="16" idx="3"/>
              <a:endCxn id="22" idx="1"/>
            </p:cNvCxnSpPr>
            <p:nvPr/>
          </p:nvCxnSpPr>
          <p:spPr>
            <a:xfrm flipV="1">
              <a:off x="2743200" y="2192119"/>
              <a:ext cx="914400" cy="152400"/>
            </a:xfrm>
            <a:prstGeom prst="bentConnector3">
              <a:avLst>
                <a:gd name="adj1" fmla="val 17803"/>
              </a:avLst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>
              <a:off x="2895600" y="2343150"/>
              <a:ext cx="0" cy="16764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Arrow Connector 399"/>
            <p:cNvCxnSpPr/>
            <p:nvPr/>
          </p:nvCxnSpPr>
          <p:spPr>
            <a:xfrm flipV="1">
              <a:off x="2886364" y="2458819"/>
              <a:ext cx="771236" cy="363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Arrow Connector 401"/>
            <p:cNvCxnSpPr/>
            <p:nvPr/>
          </p:nvCxnSpPr>
          <p:spPr>
            <a:xfrm flipV="1">
              <a:off x="2897909" y="2687420"/>
              <a:ext cx="759691" cy="267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2590800" y="4078873"/>
              <a:ext cx="468077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err="1"/>
                <a:t>inst</a:t>
              </a:r>
              <a:r>
                <a:rPr lang="en-US" sz="1100" dirty="0"/>
                <a:t>[31:0]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962400" y="3773270"/>
            <a:ext cx="1051570" cy="1518285"/>
            <a:chOff x="3962400" y="2916019"/>
            <a:chExt cx="1051570" cy="1518285"/>
          </a:xfrm>
        </p:grpSpPr>
        <p:cxnSp>
          <p:nvCxnSpPr>
            <p:cNvPr id="93" name="Straight Arrow Connector 92"/>
            <p:cNvCxnSpPr/>
            <p:nvPr/>
          </p:nvCxnSpPr>
          <p:spPr>
            <a:xfrm flipV="1">
              <a:off x="4191000" y="2916019"/>
              <a:ext cx="0" cy="1103531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3962400" y="4095750"/>
              <a:ext cx="1051570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err="1"/>
                <a:t>RegWEn</a:t>
              </a:r>
              <a:endParaRPr lang="en-US" sz="1100" dirty="0"/>
            </a:p>
            <a:p>
              <a:r>
                <a:rPr lang="en-US" sz="1100" dirty="0"/>
                <a:t>(1=write, 0=no write)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57600" y="2325469"/>
            <a:ext cx="2590800" cy="1447800"/>
            <a:chOff x="3657600" y="1468219"/>
            <a:chExt cx="2590800" cy="1447800"/>
          </a:xfrm>
        </p:grpSpPr>
        <p:cxnSp>
          <p:nvCxnSpPr>
            <p:cNvPr id="261" name="Straight Arrow Connector 260"/>
            <p:cNvCxnSpPr/>
            <p:nvPr/>
          </p:nvCxnSpPr>
          <p:spPr>
            <a:xfrm flipV="1">
              <a:off x="4648200" y="2361045"/>
              <a:ext cx="183573" cy="11275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" name="Group 187"/>
            <p:cNvGrpSpPr/>
            <p:nvPr/>
          </p:nvGrpSpPr>
          <p:grpSpPr>
            <a:xfrm>
              <a:off x="3657600" y="1468219"/>
              <a:ext cx="838199" cy="1447800"/>
              <a:chOff x="3657600" y="1428750"/>
              <a:chExt cx="838199" cy="1447800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3657600" y="1428750"/>
                <a:ext cx="838199" cy="1447800"/>
                <a:chOff x="3810000" y="1412681"/>
                <a:chExt cx="838199" cy="1447800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3810000" y="1412681"/>
                  <a:ext cx="838199" cy="1447800"/>
                </a:xfrm>
                <a:prstGeom prst="rect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ctr"/>
                  <a:r>
                    <a:rPr lang="en-US" dirty="0" err="1">
                      <a:solidFill>
                        <a:schemeClr val="tx1"/>
                      </a:solidFill>
                      <a:latin typeface="Calibri"/>
                      <a:cs typeface="Calibri"/>
                    </a:rPr>
                    <a:t>Reg</a:t>
                  </a:r>
                  <a:r>
                    <a:rPr lang="en-US" dirty="0">
                      <a:solidFill>
                        <a:schemeClr val="tx1"/>
                      </a:solidFill>
                      <a:latin typeface="Calibri"/>
                      <a:cs typeface="Calibri"/>
                    </a:rPr>
                    <a:t>[]</a:t>
                  </a:r>
                </a:p>
              </p:txBody>
            </p:sp>
            <p:sp>
              <p:nvSpPr>
                <p:cNvPr id="30" name="Isosceles Triangle 29"/>
                <p:cNvSpPr/>
                <p:nvPr/>
              </p:nvSpPr>
              <p:spPr>
                <a:xfrm>
                  <a:off x="4419600" y="2708081"/>
                  <a:ext cx="152400" cy="152400"/>
                </a:xfrm>
                <a:prstGeom prst="triangle">
                  <a:avLst/>
                </a:prstGeom>
                <a:ln w="28575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>
              <a:xfrm>
                <a:off x="3657600" y="2234684"/>
                <a:ext cx="35266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 err="1"/>
                  <a:t>AddrA</a:t>
                </a:r>
                <a:endParaRPr lang="en-US" sz="12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657600" y="2463284"/>
                <a:ext cx="35266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 err="1"/>
                  <a:t>AddrB</a:t>
                </a:r>
                <a:endParaRPr lang="en-US" sz="12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114800" y="2234684"/>
                <a:ext cx="35266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 err="1"/>
                  <a:t>DataA</a:t>
                </a:r>
                <a:endParaRPr lang="en-US" sz="12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657600" y="1998881"/>
                <a:ext cx="35907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 err="1"/>
                  <a:t>AddrD</a:t>
                </a:r>
                <a:endParaRPr lang="en-US" sz="1200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114800" y="2463284"/>
                <a:ext cx="35266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 err="1"/>
                  <a:t>DataB</a:t>
                </a:r>
                <a:endParaRPr lang="en-US" sz="1200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657600" y="1694081"/>
                <a:ext cx="35907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 err="1"/>
                  <a:t>DataD</a:t>
                </a:r>
                <a:endParaRPr lang="en-US" sz="1200" dirty="0"/>
              </a:p>
            </p:txBody>
          </p:sp>
        </p:grpSp>
        <p:cxnSp>
          <p:nvCxnSpPr>
            <p:cNvPr id="251" name="Elbow Connector 250"/>
            <p:cNvCxnSpPr>
              <a:stCxn id="79" idx="3"/>
            </p:cNvCxnSpPr>
            <p:nvPr/>
          </p:nvCxnSpPr>
          <p:spPr>
            <a:xfrm flipV="1">
              <a:off x="4467461" y="1962150"/>
              <a:ext cx="1780939" cy="404336"/>
            </a:xfrm>
            <a:prstGeom prst="bentConnector3">
              <a:avLst>
                <a:gd name="adj1" fmla="val 50000"/>
              </a:avLst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>
              <a:stCxn id="81" idx="3"/>
            </p:cNvCxnSpPr>
            <p:nvPr/>
          </p:nvCxnSpPr>
          <p:spPr>
            <a:xfrm flipV="1">
              <a:off x="4467461" y="2571750"/>
              <a:ext cx="1780939" cy="2333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5410200" y="1657350"/>
              <a:ext cx="75276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 err="1"/>
                <a:t>Reg</a:t>
              </a:r>
              <a:r>
                <a:rPr lang="en-US" sz="1600" dirty="0"/>
                <a:t>[rs1]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407515" y="2266950"/>
              <a:ext cx="68848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 err="1"/>
                <a:t>Reg</a:t>
              </a:r>
              <a:r>
                <a:rPr lang="en-US" sz="1600" dirty="0"/>
                <a:t>[rs2]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330864" y="1902115"/>
            <a:ext cx="3597554" cy="1642554"/>
            <a:chOff x="3330864" y="1044865"/>
            <a:chExt cx="3597554" cy="1642554"/>
          </a:xfrm>
        </p:grpSpPr>
        <p:grpSp>
          <p:nvGrpSpPr>
            <p:cNvPr id="33" name="Group 32"/>
            <p:cNvGrpSpPr/>
            <p:nvPr/>
          </p:nvGrpSpPr>
          <p:grpSpPr>
            <a:xfrm>
              <a:off x="3330864" y="1044865"/>
              <a:ext cx="3298536" cy="1642554"/>
              <a:chOff x="3330864" y="1044865"/>
              <a:chExt cx="3298536" cy="1642554"/>
            </a:xfrm>
          </p:grpSpPr>
          <p:cxnSp>
            <p:nvCxnSpPr>
              <p:cNvPr id="417" name="Elbow Connector 416"/>
              <p:cNvCxnSpPr/>
              <p:nvPr/>
            </p:nvCxnSpPr>
            <p:spPr>
              <a:xfrm rot="16200000" flipH="1">
                <a:off x="3086100" y="1314450"/>
                <a:ext cx="838200" cy="304800"/>
              </a:xfrm>
              <a:prstGeom prst="bentConnector3">
                <a:avLst>
                  <a:gd name="adj1" fmla="val 100275"/>
                </a:avLst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Elbow Connector 405"/>
              <p:cNvCxnSpPr>
                <a:stCxn id="28" idx="0"/>
              </p:cNvCxnSpPr>
              <p:nvPr/>
            </p:nvCxnSpPr>
            <p:spPr>
              <a:xfrm flipH="1" flipV="1">
                <a:off x="3330864" y="1044865"/>
                <a:ext cx="3298536" cy="1147254"/>
              </a:xfrm>
              <a:prstGeom prst="bentConnector3">
                <a:avLst>
                  <a:gd name="adj1" fmla="val -16171"/>
                </a:avLst>
              </a:prstGeom>
              <a:ln w="28575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>
              <a:xfrm>
                <a:off x="6248400" y="1696819"/>
                <a:ext cx="381000" cy="990600"/>
                <a:chOff x="6400800" y="3115310"/>
                <a:chExt cx="381000" cy="1056640"/>
              </a:xfrm>
            </p:grpSpPr>
            <p:sp>
              <p:nvSpPr>
                <p:cNvPr id="28" name="Trapezoid 27"/>
                <p:cNvSpPr/>
                <p:nvPr/>
              </p:nvSpPr>
              <p:spPr>
                <a:xfrm rot="5400000">
                  <a:off x="6062980" y="3453130"/>
                  <a:ext cx="1056640" cy="381000"/>
                </a:xfrm>
                <a:prstGeom prst="trapezoid">
                  <a:avLst>
                    <a:gd name="adj" fmla="val 46599"/>
                  </a:avLst>
                </a:pr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 rot="5400000">
                  <a:off x="6362707" y="3641091"/>
                  <a:ext cx="152400" cy="76200"/>
                </a:xfrm>
                <a:prstGeom prst="triangle">
                  <a:avLst/>
                </a:prstGeom>
                <a:ln w="28575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Connector 33"/>
                <p:cNvCxnSpPr>
                  <a:stCxn id="29" idx="2"/>
                  <a:endCxn id="29" idx="4"/>
                </p:cNvCxnSpPr>
                <p:nvPr/>
              </p:nvCxnSpPr>
              <p:spPr>
                <a:xfrm>
                  <a:off x="6400808" y="3602991"/>
                  <a:ext cx="0" cy="152400"/>
                </a:xfrm>
                <a:prstGeom prst="line">
                  <a:avLst/>
                </a:prstGeom>
                <a:ln w="28575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4" name="TextBox 153"/>
            <p:cNvSpPr txBox="1"/>
            <p:nvPr/>
          </p:nvSpPr>
          <p:spPr>
            <a:xfrm>
              <a:off x="6705600" y="1962150"/>
              <a:ext cx="22281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err="1"/>
                <a:t>alu</a:t>
              </a:r>
              <a:endParaRPr lang="en-US" sz="1600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172201" y="2615982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ALU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324601" y="4953000"/>
            <a:ext cx="782265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endParaRPr lang="en-US" sz="1100" dirty="0"/>
          </a:p>
          <a:p>
            <a:r>
              <a:rPr lang="en-US" sz="1100" dirty="0"/>
              <a:t>(Add=0/Sub=1)</a:t>
            </a:r>
          </a:p>
        </p:txBody>
      </p:sp>
    </p:spTree>
    <p:extLst>
      <p:ext uri="{BB962C8B-B14F-4D97-AF65-F5344CB8AC3E}">
        <p14:creationId xmlns:p14="http://schemas.microsoft.com/office/powerpoint/2010/main" val="2784873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Control Logic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addi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>
            <a:endCxn id="19" idx="1"/>
          </p:cNvCxnSpPr>
          <p:nvPr/>
        </p:nvCxnSpPr>
        <p:spPr>
          <a:xfrm rot="10800000" flipV="1">
            <a:off x="1447800" y="2020668"/>
            <a:ext cx="1295400" cy="876301"/>
          </a:xfrm>
          <a:prstGeom prst="bentConnector3">
            <a:avLst>
              <a:gd name="adj1" fmla="val 13603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2" name="TextBox 531"/>
          <p:cNvSpPr txBox="1"/>
          <p:nvPr/>
        </p:nvSpPr>
        <p:spPr>
          <a:xfrm>
            <a:off x="685800" y="2971801"/>
            <a:ext cx="46326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pc+4</a:t>
            </a:r>
          </a:p>
        </p:txBody>
      </p:sp>
      <p:sp>
        <p:nvSpPr>
          <p:cNvPr id="487" name="TextBox 486"/>
          <p:cNvSpPr txBox="1"/>
          <p:nvPr/>
        </p:nvSpPr>
        <p:spPr>
          <a:xfrm>
            <a:off x="2971801" y="2819401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251" name="Elbow Connector 250"/>
          <p:cNvCxnSpPr>
            <a:stCxn id="22" idx="3"/>
          </p:cNvCxnSpPr>
          <p:nvPr/>
        </p:nvCxnSpPr>
        <p:spPr>
          <a:xfrm flipV="1">
            <a:off x="4495800" y="2819401"/>
            <a:ext cx="1752601" cy="229969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4572000" y="2819401"/>
            <a:ext cx="7527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err="1"/>
              <a:t>Reg</a:t>
            </a:r>
            <a:r>
              <a:rPr lang="en-US" sz="1600" dirty="0"/>
              <a:t>[rs1]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4572000" y="3200401"/>
            <a:ext cx="6884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err="1"/>
              <a:t>Reg</a:t>
            </a:r>
            <a:r>
              <a:rPr lang="en-US" sz="1600" dirty="0"/>
              <a:t>[rs2]</a:t>
            </a:r>
          </a:p>
        </p:txBody>
      </p: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28" idx="0"/>
          </p:cNvCxnSpPr>
          <p:nvPr/>
        </p:nvCxnSpPr>
        <p:spPr>
          <a:xfrm flipH="1" flipV="1">
            <a:off x="3330864" y="1902115"/>
            <a:ext cx="3298536" cy="1147254"/>
          </a:xfrm>
          <a:prstGeom prst="bentConnector3">
            <a:avLst>
              <a:gd name="adj1" fmla="val -16171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6248400" y="2554069"/>
            <a:ext cx="381000" cy="990600"/>
            <a:chOff x="6400800" y="3115310"/>
            <a:chExt cx="381000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6705600" y="2819401"/>
            <a:ext cx="22281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err="1"/>
              <a:t>alu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6172201" y="2615982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ALU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400801" y="49530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67" name="Trapezoid 66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cxnSp>
        <p:nvCxnSpPr>
          <p:cNvPr id="69" name="Straight Arrow Connector 68"/>
          <p:cNvCxnSpPr>
            <a:endCxn id="71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71" name="Trapezoid 70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74" name="Straight Arrow Connector 73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819401" y="39624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[31:20]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247574" y="4038601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cxnSp>
        <p:nvCxnSpPr>
          <p:cNvPr id="84" name="Elbow Connector 83"/>
          <p:cNvCxnSpPr>
            <a:stCxn id="68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352113" y="4953001"/>
            <a:ext cx="49051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=I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573382" y="4953001"/>
            <a:ext cx="38586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cxnSp>
        <p:nvCxnSpPr>
          <p:cNvPr id="87" name="Elbow Connector 86"/>
          <p:cNvCxnSpPr/>
          <p:nvPr/>
        </p:nvCxnSpPr>
        <p:spPr>
          <a:xfrm flipV="1">
            <a:off x="4495800" y="3200400"/>
            <a:ext cx="1295400" cy="306170"/>
          </a:xfrm>
          <a:prstGeom prst="bentConnector3">
            <a:avLst>
              <a:gd name="adj1" fmla="val 6619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5943600" y="3352800"/>
            <a:ext cx="304800" cy="96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447801" y="1905001"/>
            <a:ext cx="5181600" cy="2974685"/>
            <a:chOff x="1447801" y="1047750"/>
            <a:chExt cx="5181600" cy="2974685"/>
          </a:xfrm>
        </p:grpSpPr>
        <p:cxnSp>
          <p:nvCxnSpPr>
            <p:cNvPr id="89" name="Elbow Connector 88"/>
            <p:cNvCxnSpPr/>
            <p:nvPr/>
          </p:nvCxnSpPr>
          <p:spPr>
            <a:xfrm flipV="1">
              <a:off x="1782932" y="1623824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Elbow Connector 89"/>
            <p:cNvCxnSpPr/>
            <p:nvPr/>
          </p:nvCxnSpPr>
          <p:spPr>
            <a:xfrm flipV="1">
              <a:off x="2438401" y="1166304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Elbow Connector 90"/>
            <p:cNvCxnSpPr/>
            <p:nvPr/>
          </p:nvCxnSpPr>
          <p:spPr>
            <a:xfrm rot="10800000" flipV="1">
              <a:off x="1447801" y="1166302"/>
              <a:ext cx="1295400" cy="876301"/>
            </a:xfrm>
            <a:prstGeom prst="bentConnector3">
              <a:avLst>
                <a:gd name="adj1" fmla="val 13603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/>
            <p:nvPr/>
          </p:nvCxnSpPr>
          <p:spPr>
            <a:xfrm>
              <a:off x="1813264" y="2042604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93"/>
            <p:cNvCxnSpPr/>
            <p:nvPr/>
          </p:nvCxnSpPr>
          <p:spPr>
            <a:xfrm flipV="1">
              <a:off x="2743201" y="2195004"/>
              <a:ext cx="914400" cy="152400"/>
            </a:xfrm>
            <a:prstGeom prst="bentConnector3">
              <a:avLst>
                <a:gd name="adj1" fmla="val 1780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2895601" y="2346035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2886365" y="2461704"/>
              <a:ext cx="771236" cy="363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Elbow Connector 96"/>
            <p:cNvCxnSpPr/>
            <p:nvPr/>
          </p:nvCxnSpPr>
          <p:spPr>
            <a:xfrm flipV="1">
              <a:off x="4495800" y="1965035"/>
              <a:ext cx="1752601" cy="229969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Elbow Connector 97"/>
            <p:cNvCxnSpPr/>
            <p:nvPr/>
          </p:nvCxnSpPr>
          <p:spPr>
            <a:xfrm rot="16200000" flipH="1">
              <a:off x="3086101" y="1317335"/>
              <a:ext cx="838200" cy="304800"/>
            </a:xfrm>
            <a:prstGeom prst="bentConnector3">
              <a:avLst>
                <a:gd name="adj1" fmla="val 100275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/>
            <p:nvPr/>
          </p:nvCxnSpPr>
          <p:spPr>
            <a:xfrm flipH="1" flipV="1">
              <a:off x="3330865" y="1047750"/>
              <a:ext cx="3298536" cy="1147254"/>
            </a:xfrm>
            <a:prstGeom prst="bentConnector3">
              <a:avLst>
                <a:gd name="adj1" fmla="val -16171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V="1">
              <a:off x="2886365" y="3376104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100"/>
            <p:cNvCxnSpPr/>
            <p:nvPr/>
          </p:nvCxnSpPr>
          <p:spPr>
            <a:xfrm flipV="1">
              <a:off x="4044975" y="2574635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5943601" y="2498435"/>
              <a:ext cx="304800" cy="96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6454320" y="2571750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5867400" y="2663416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4191000" y="2903069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V="1">
              <a:off x="3810000" y="3625600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12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I-Format </a:t>
            </a:r>
            <a:r>
              <a:rPr lang="en-US" dirty="0" err="1"/>
              <a:t>immediates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" name="Picture 101" descr="Untitl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3" y="1752600"/>
            <a:ext cx="8915401" cy="7627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72400" y="2590800"/>
            <a:ext cx="102912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err="1"/>
              <a:t>inst</a:t>
            </a:r>
            <a:r>
              <a:rPr lang="en-US" sz="2400" dirty="0"/>
              <a:t>[31:0]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46362" y="2286000"/>
            <a:ext cx="8763000" cy="1969532"/>
            <a:chOff x="146362" y="1428750"/>
            <a:chExt cx="8763000" cy="1969532"/>
          </a:xfrm>
        </p:grpSpPr>
        <p:sp>
          <p:nvSpPr>
            <p:cNvPr id="10" name="Rectangle 9"/>
            <p:cNvSpPr/>
            <p:nvPr/>
          </p:nvSpPr>
          <p:spPr>
            <a:xfrm>
              <a:off x="146362" y="2571750"/>
              <a:ext cx="5943600" cy="304800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------</a:t>
              </a:r>
              <a:r>
                <a:rPr lang="en-US" dirty="0" err="1"/>
                <a:t>inst</a:t>
              </a:r>
              <a:r>
                <a:rPr lang="en-US" dirty="0"/>
                <a:t>[31]-(sign-extension)-------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194362" y="1428750"/>
              <a:ext cx="5568638" cy="10668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74962" y="1428750"/>
              <a:ext cx="5644838" cy="10668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/>
            <p:cNvSpPr/>
            <p:nvPr/>
          </p:nvSpPr>
          <p:spPr>
            <a:xfrm>
              <a:off x="6089962" y="2571750"/>
              <a:ext cx="2819400" cy="304800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err="1"/>
                <a:t>inst</a:t>
              </a:r>
              <a:r>
                <a:rPr lang="en-US" dirty="0"/>
                <a:t>[30:20]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766362" y="3028950"/>
              <a:ext cx="111088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err="1"/>
                <a:t>imm</a:t>
              </a:r>
              <a:r>
                <a:rPr lang="en-US" sz="2400" dirty="0"/>
                <a:t>[31:0]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46362" y="1428750"/>
              <a:ext cx="6038" cy="10668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09600" y="4114800"/>
            <a:ext cx="8534400" cy="1488996"/>
            <a:chOff x="609600" y="3257550"/>
            <a:chExt cx="8534400" cy="1488996"/>
          </a:xfrm>
        </p:grpSpPr>
        <p:grpSp>
          <p:nvGrpSpPr>
            <p:cNvPr id="9" name="Group 8"/>
            <p:cNvGrpSpPr/>
            <p:nvPr/>
          </p:nvGrpSpPr>
          <p:grpSpPr>
            <a:xfrm>
              <a:off x="609600" y="3257550"/>
              <a:ext cx="2438400" cy="1273552"/>
              <a:chOff x="2895600" y="1544419"/>
              <a:chExt cx="2438400" cy="1273552"/>
            </a:xfrm>
          </p:grpSpPr>
          <p:sp>
            <p:nvSpPr>
              <p:cNvPr id="64" name="Trapezoid 63"/>
              <p:cNvSpPr/>
              <p:nvPr/>
            </p:nvSpPr>
            <p:spPr>
              <a:xfrm rot="5400000">
                <a:off x="3695700" y="1658719"/>
                <a:ext cx="762000" cy="533400"/>
              </a:xfrm>
              <a:prstGeom prst="trapezoid">
                <a:avLst>
                  <a:gd name="adj" fmla="val 30656"/>
                </a:avLst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733800" y="1657350"/>
                <a:ext cx="5565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Imm</a:t>
                </a:r>
                <a:r>
                  <a:rPr lang="en-US" sz="1600" dirty="0"/>
                  <a:t>.</a:t>
                </a:r>
              </a:p>
              <a:p>
                <a:r>
                  <a:rPr lang="en-US" sz="1600" dirty="0"/>
                  <a:t>Gen</a:t>
                </a: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 flipV="1">
                <a:off x="3191164" y="1925419"/>
                <a:ext cx="618836" cy="9599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V="1">
                <a:off x="4114800" y="2190750"/>
                <a:ext cx="0" cy="381000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flipV="1">
                <a:off x="4343400" y="1885950"/>
                <a:ext cx="618836" cy="9599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2895600" y="1581150"/>
                <a:ext cx="7726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err="1"/>
                  <a:t>inst</a:t>
                </a:r>
                <a:r>
                  <a:rPr lang="en-US" sz="1600" dirty="0"/>
                  <a:t>[31:20]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419600" y="1581150"/>
                <a:ext cx="9144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dirty="0" err="1"/>
                  <a:t>imm</a:t>
                </a:r>
                <a:r>
                  <a:rPr lang="en-US" sz="1600" dirty="0"/>
                  <a:t>[31:0]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3657600" y="2571750"/>
                <a:ext cx="7117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err="1"/>
                  <a:t>ImmSel</a:t>
                </a:r>
                <a:r>
                  <a:rPr lang="en-US" sz="1600" dirty="0"/>
                  <a:t>=I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200400" y="3638550"/>
              <a:ext cx="594360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/>
                <a:t>High 12 bits of instruction (</a:t>
              </a:r>
              <a:r>
                <a:rPr lang="en-US" dirty="0" err="1"/>
                <a:t>inst</a:t>
              </a:r>
              <a:r>
                <a:rPr lang="en-US" dirty="0"/>
                <a:t>[31:20]) copied to low 12 bits of immediate (</a:t>
              </a:r>
              <a:r>
                <a:rPr lang="en-US" dirty="0" err="1"/>
                <a:t>imm</a:t>
              </a:r>
              <a:r>
                <a:rPr lang="en-US" dirty="0"/>
                <a:t>[11:0])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/>
                <a:t>Immediate is sign-extended by copying value of </a:t>
              </a:r>
              <a:r>
                <a:rPr lang="en-US" dirty="0" err="1"/>
                <a:t>inst</a:t>
              </a:r>
              <a:r>
                <a:rPr lang="en-US" dirty="0"/>
                <a:t>[31] to fill the upper 20 bits of the immediate value (</a:t>
              </a:r>
              <a:r>
                <a:rPr lang="en-US" dirty="0" err="1"/>
                <a:t>imm</a:t>
              </a:r>
              <a:r>
                <a:rPr lang="en-US" dirty="0"/>
                <a:t>[31:12])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12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Control Logic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addi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>
            <a:endCxn id="19" idx="1"/>
          </p:cNvCxnSpPr>
          <p:nvPr/>
        </p:nvCxnSpPr>
        <p:spPr>
          <a:xfrm rot="10800000" flipV="1">
            <a:off x="1447800" y="2020668"/>
            <a:ext cx="1295400" cy="876301"/>
          </a:xfrm>
          <a:prstGeom prst="bentConnector3">
            <a:avLst>
              <a:gd name="adj1" fmla="val 13603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2" name="TextBox 531"/>
          <p:cNvSpPr txBox="1"/>
          <p:nvPr/>
        </p:nvSpPr>
        <p:spPr>
          <a:xfrm>
            <a:off x="685800" y="2971801"/>
            <a:ext cx="46326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pc+4</a:t>
            </a:r>
          </a:p>
        </p:txBody>
      </p:sp>
      <p:sp>
        <p:nvSpPr>
          <p:cNvPr id="487" name="TextBox 486"/>
          <p:cNvSpPr txBox="1"/>
          <p:nvPr/>
        </p:nvSpPr>
        <p:spPr>
          <a:xfrm>
            <a:off x="2971801" y="2819401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251" name="Elbow Connector 250"/>
          <p:cNvCxnSpPr>
            <a:stCxn id="22" idx="3"/>
          </p:cNvCxnSpPr>
          <p:nvPr/>
        </p:nvCxnSpPr>
        <p:spPr>
          <a:xfrm flipV="1">
            <a:off x="4495800" y="2819401"/>
            <a:ext cx="1752601" cy="229969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4572000" y="2819401"/>
            <a:ext cx="7527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err="1"/>
              <a:t>Reg</a:t>
            </a:r>
            <a:r>
              <a:rPr lang="en-US" sz="1600" dirty="0"/>
              <a:t>[rs1]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4572000" y="3200401"/>
            <a:ext cx="6884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err="1"/>
              <a:t>Reg</a:t>
            </a:r>
            <a:r>
              <a:rPr lang="en-US" sz="1600" dirty="0"/>
              <a:t>[rs2]</a:t>
            </a:r>
          </a:p>
        </p:txBody>
      </p: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28" idx="0"/>
          </p:cNvCxnSpPr>
          <p:nvPr/>
        </p:nvCxnSpPr>
        <p:spPr>
          <a:xfrm flipH="1" flipV="1">
            <a:off x="3330864" y="1902115"/>
            <a:ext cx="3298536" cy="1147254"/>
          </a:xfrm>
          <a:prstGeom prst="bentConnector3">
            <a:avLst>
              <a:gd name="adj1" fmla="val -16171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6248400" y="2554069"/>
            <a:ext cx="381000" cy="990600"/>
            <a:chOff x="6400800" y="3115310"/>
            <a:chExt cx="381000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6705600" y="2819401"/>
            <a:ext cx="22281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err="1"/>
              <a:t>alu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6172201" y="2615982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ALU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400801" y="49530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67" name="Trapezoid 66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cxnSp>
        <p:nvCxnSpPr>
          <p:cNvPr id="69" name="Straight Arrow Connector 68"/>
          <p:cNvCxnSpPr>
            <a:endCxn id="71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71" name="Trapezoid 70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74" name="Straight Arrow Connector 73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819401" y="39624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[31:20]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cxnSp>
        <p:nvCxnSpPr>
          <p:cNvPr id="84" name="Elbow Connector 83"/>
          <p:cNvCxnSpPr>
            <a:stCxn id="68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352113" y="4953001"/>
            <a:ext cx="49051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=I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573382" y="4953001"/>
            <a:ext cx="38586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cxnSp>
        <p:nvCxnSpPr>
          <p:cNvPr id="87" name="Elbow Connector 86"/>
          <p:cNvCxnSpPr/>
          <p:nvPr/>
        </p:nvCxnSpPr>
        <p:spPr>
          <a:xfrm flipV="1">
            <a:off x="4495800" y="3200400"/>
            <a:ext cx="1295400" cy="306170"/>
          </a:xfrm>
          <a:prstGeom prst="bentConnector3">
            <a:avLst>
              <a:gd name="adj1" fmla="val 6619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5943600" y="3352800"/>
            <a:ext cx="304800" cy="96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447801" y="1905001"/>
            <a:ext cx="5181600" cy="2974685"/>
            <a:chOff x="1447801" y="1047750"/>
            <a:chExt cx="5181600" cy="2974685"/>
          </a:xfrm>
        </p:grpSpPr>
        <p:cxnSp>
          <p:nvCxnSpPr>
            <p:cNvPr id="89" name="Elbow Connector 88"/>
            <p:cNvCxnSpPr/>
            <p:nvPr/>
          </p:nvCxnSpPr>
          <p:spPr>
            <a:xfrm flipV="1">
              <a:off x="1782932" y="1623824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Elbow Connector 89"/>
            <p:cNvCxnSpPr/>
            <p:nvPr/>
          </p:nvCxnSpPr>
          <p:spPr>
            <a:xfrm flipV="1">
              <a:off x="2438401" y="1166304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Elbow Connector 90"/>
            <p:cNvCxnSpPr/>
            <p:nvPr/>
          </p:nvCxnSpPr>
          <p:spPr>
            <a:xfrm rot="10800000" flipV="1">
              <a:off x="1447801" y="1166302"/>
              <a:ext cx="1295400" cy="876301"/>
            </a:xfrm>
            <a:prstGeom prst="bentConnector3">
              <a:avLst>
                <a:gd name="adj1" fmla="val 13603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/>
            <p:nvPr/>
          </p:nvCxnSpPr>
          <p:spPr>
            <a:xfrm>
              <a:off x="1813264" y="2042604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93"/>
            <p:cNvCxnSpPr/>
            <p:nvPr/>
          </p:nvCxnSpPr>
          <p:spPr>
            <a:xfrm flipV="1">
              <a:off x="2743201" y="2195004"/>
              <a:ext cx="914400" cy="152400"/>
            </a:xfrm>
            <a:prstGeom prst="bentConnector3">
              <a:avLst>
                <a:gd name="adj1" fmla="val 1780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2895601" y="2346035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2886365" y="2461704"/>
              <a:ext cx="771236" cy="363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Elbow Connector 96"/>
            <p:cNvCxnSpPr/>
            <p:nvPr/>
          </p:nvCxnSpPr>
          <p:spPr>
            <a:xfrm flipV="1">
              <a:off x="4495800" y="1965035"/>
              <a:ext cx="1752601" cy="229969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Elbow Connector 97"/>
            <p:cNvCxnSpPr/>
            <p:nvPr/>
          </p:nvCxnSpPr>
          <p:spPr>
            <a:xfrm rot="16200000" flipH="1">
              <a:off x="3086101" y="1317335"/>
              <a:ext cx="838200" cy="304800"/>
            </a:xfrm>
            <a:prstGeom prst="bentConnector3">
              <a:avLst>
                <a:gd name="adj1" fmla="val 100275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/>
            <p:nvPr/>
          </p:nvCxnSpPr>
          <p:spPr>
            <a:xfrm flipH="1" flipV="1">
              <a:off x="3330865" y="1047750"/>
              <a:ext cx="3298536" cy="1147254"/>
            </a:xfrm>
            <a:prstGeom prst="bentConnector3">
              <a:avLst>
                <a:gd name="adj1" fmla="val -16171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V="1">
              <a:off x="2886365" y="3376104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100"/>
            <p:cNvCxnSpPr/>
            <p:nvPr/>
          </p:nvCxnSpPr>
          <p:spPr>
            <a:xfrm flipV="1">
              <a:off x="4044975" y="2574635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5943601" y="2498435"/>
              <a:ext cx="304800" cy="96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6454320" y="2571750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5867400" y="2663416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4191000" y="2903069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V="1">
              <a:off x="3810000" y="3625600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580909" y="3581400"/>
            <a:ext cx="25908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i="1" dirty="0"/>
              <a:t>Also works for all other I-format arithmetic instruction (</a:t>
            </a:r>
            <a:r>
              <a:rPr lang="en-US" sz="1600" b="1" i="1" dirty="0" err="1">
                <a:latin typeface="Courier New"/>
                <a:cs typeface="Courier New"/>
              </a:rPr>
              <a:t>slti,sltiu,andi,ori,xori,slli,srli,srai</a:t>
            </a:r>
            <a:r>
              <a:rPr lang="en-US" sz="1600" i="1" dirty="0"/>
              <a:t>) just by changing </a:t>
            </a:r>
            <a:r>
              <a:rPr lang="en-US" sz="1600" i="1" dirty="0" err="1"/>
              <a:t>ALUSel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016992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5ce8b99149_0_626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300" cy="105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But wait… Loads are ‘I-type’s also?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89" name="Google Shape;889;g5ce8b99149_0_626"/>
          <p:cNvSpPr txBox="1">
            <a:spLocks noGrp="1"/>
          </p:cNvSpPr>
          <p:nvPr>
            <p:ph type="body" idx="1"/>
          </p:nvPr>
        </p:nvSpPr>
        <p:spPr>
          <a:xfrm>
            <a:off x="222739" y="1406769"/>
            <a:ext cx="8628300" cy="477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We know we can parse the immediate in the load-word format, but… </a:t>
            </a: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What do we do with the immediate? 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What operation should we perform?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Maybe a better question: How do we know what the instruction does?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Any ideas?</a:t>
            </a:r>
            <a:endParaRPr/>
          </a:p>
        </p:txBody>
      </p:sp>
      <p:sp>
        <p:nvSpPr>
          <p:cNvPr id="890" name="Google Shape;890;g5ce8b99149_0_626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29</a:t>
            </a:fld>
            <a:endParaRPr/>
          </a:p>
        </p:txBody>
      </p:sp>
      <p:sp>
        <p:nvSpPr>
          <p:cNvPr id="891" name="Google Shape;891;g5ce8b99149_0_6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g5ce8b99149_0_626"/>
          <p:cNvSpPr txBox="1">
            <a:spLocks noGrp="1"/>
          </p:cNvSpPr>
          <p:nvPr>
            <p:ph type="dt" idx="10"/>
          </p:nvPr>
        </p:nvSpPr>
        <p:spPr>
          <a:xfrm>
            <a:off x="394725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375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c40547219_0_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Putting it together!</a:t>
            </a:r>
            <a:endParaRPr/>
          </a:p>
        </p:txBody>
      </p:sp>
      <p:sp>
        <p:nvSpPr>
          <p:cNvPr id="279" name="Google Shape;279;g5c40547219_0_1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</a:t>
            </a:fld>
            <a:endParaRPr/>
          </a:p>
        </p:txBody>
      </p:sp>
      <p:sp>
        <p:nvSpPr>
          <p:cNvPr id="280" name="Google Shape;280;g5c40547219_0_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774300" cy="31629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High level languages (ex. C) become machine language through compilation, assembly, and linking. </a:t>
            </a:r>
            <a:endParaRPr/>
          </a:p>
        </p:txBody>
      </p:sp>
      <p:sp>
        <p:nvSpPr>
          <p:cNvPr id="281" name="Google Shape;281;g5c40547219_0_110"/>
          <p:cNvSpPr txBox="1">
            <a:spLocks noGrp="1"/>
          </p:cNvSpPr>
          <p:nvPr>
            <p:ph type="body" idx="1"/>
          </p:nvPr>
        </p:nvSpPr>
        <p:spPr>
          <a:xfrm>
            <a:off x="4912500" y="1308300"/>
            <a:ext cx="3774300" cy="36807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Registers, clock circuits, gates, and other logic devices are the fundamental building blocks of digital decision- making</a:t>
            </a:r>
            <a:endParaRPr/>
          </a:p>
        </p:txBody>
      </p:sp>
      <p:cxnSp>
        <p:nvCxnSpPr>
          <p:cNvPr id="282" name="Google Shape;282;g5c40547219_0_110"/>
          <p:cNvCxnSpPr>
            <a:stCxn id="280" idx="2"/>
            <a:endCxn id="283" idx="0"/>
          </p:cNvCxnSpPr>
          <p:nvPr/>
        </p:nvCxnSpPr>
        <p:spPr>
          <a:xfrm>
            <a:off x="2344350" y="4763100"/>
            <a:ext cx="2227800" cy="539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3" name="Google Shape;283;g5c40547219_0_110"/>
          <p:cNvSpPr/>
          <p:nvPr/>
        </p:nvSpPr>
        <p:spPr>
          <a:xfrm>
            <a:off x="3894600" y="5302500"/>
            <a:ext cx="1354800" cy="948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CPU</a:t>
            </a:r>
            <a:endParaRPr sz="3000"/>
          </a:p>
        </p:txBody>
      </p:sp>
      <p:cxnSp>
        <p:nvCxnSpPr>
          <p:cNvPr id="284" name="Google Shape;284;g5c40547219_0_110"/>
          <p:cNvCxnSpPr>
            <a:stCxn id="281" idx="2"/>
            <a:endCxn id="283" idx="0"/>
          </p:cNvCxnSpPr>
          <p:nvPr/>
        </p:nvCxnSpPr>
        <p:spPr>
          <a:xfrm flipH="1">
            <a:off x="4572150" y="4989000"/>
            <a:ext cx="2227500" cy="313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5" name="Google Shape;285;g5c40547219_0_1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5c40547219_0_1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056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43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Adding </a:t>
            </a:r>
            <a:r>
              <a:rPr lang="en-US" sz="4400" b="1" i="0" u="none" strike="noStrike" cap="none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lw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to datapath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43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43"/>
          <p:cNvSpPr/>
          <p:nvPr/>
        </p:nvSpPr>
        <p:spPr>
          <a:xfrm>
            <a:off x="2133600" y="2668825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1" name="Google Shape;911;p43"/>
          <p:cNvGrpSpPr/>
          <p:nvPr/>
        </p:nvGrpSpPr>
        <p:grpSpPr>
          <a:xfrm>
            <a:off x="6172200" y="2262425"/>
            <a:ext cx="521297" cy="1320800"/>
            <a:chOff x="6324600" y="3115310"/>
            <a:chExt cx="521297" cy="1056640"/>
          </a:xfrm>
        </p:grpSpPr>
        <p:sp>
          <p:nvSpPr>
            <p:cNvPr id="912" name="Google Shape;912;p43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3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14" name="Google Shape;914;p43"/>
            <p:cNvCxnSpPr>
              <a:stCxn id="913" idx="2"/>
              <a:endCxn id="913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15" name="Google Shape;915;p43"/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p43"/>
          <p:cNvGrpSpPr/>
          <p:nvPr/>
        </p:nvGrpSpPr>
        <p:grpSpPr>
          <a:xfrm>
            <a:off x="3429000" y="3989625"/>
            <a:ext cx="615974" cy="1016000"/>
            <a:chOff x="3733800" y="3105150"/>
            <a:chExt cx="615974" cy="762000"/>
          </a:xfrm>
        </p:grpSpPr>
        <p:sp>
          <p:nvSpPr>
            <p:cNvPr id="917" name="Google Shape;917;p43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3"/>
            <p:cNvSpPr txBox="1"/>
            <p:nvPr/>
          </p:nvSpPr>
          <p:spPr>
            <a:xfrm>
              <a:off x="3733800" y="3218081"/>
              <a:ext cx="615974" cy="584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9" name="Google Shape;919;p43"/>
          <p:cNvGrpSpPr/>
          <p:nvPr/>
        </p:nvGrpSpPr>
        <p:grpSpPr>
          <a:xfrm>
            <a:off x="2133600" y="1856025"/>
            <a:ext cx="304800" cy="609600"/>
            <a:chOff x="5181600" y="3257550"/>
            <a:chExt cx="304800" cy="457200"/>
          </a:xfrm>
        </p:grpSpPr>
        <p:sp>
          <p:nvSpPr>
            <p:cNvPr id="920" name="Google Shape;920;p43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3"/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43"/>
          <p:cNvGrpSpPr/>
          <p:nvPr/>
        </p:nvGrpSpPr>
        <p:grpSpPr>
          <a:xfrm>
            <a:off x="7010400" y="2465625"/>
            <a:ext cx="990600" cy="1117600"/>
            <a:chOff x="6324600" y="1733550"/>
            <a:chExt cx="990600" cy="838200"/>
          </a:xfrm>
        </p:grpSpPr>
        <p:sp>
          <p:nvSpPr>
            <p:cNvPr id="923" name="Google Shape;923;p43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3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5" name="Google Shape;925;p43"/>
          <p:cNvGrpSpPr/>
          <p:nvPr/>
        </p:nvGrpSpPr>
        <p:grpSpPr>
          <a:xfrm>
            <a:off x="3657600" y="1957625"/>
            <a:ext cx="841921" cy="1930400"/>
            <a:chOff x="3657600" y="1428750"/>
            <a:chExt cx="841921" cy="1447800"/>
          </a:xfrm>
        </p:grpSpPr>
        <p:grpSp>
          <p:nvGrpSpPr>
            <p:cNvPr id="926" name="Google Shape;926;p43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927" name="Google Shape;927;p43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43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29" name="Google Shape;929;p43"/>
            <p:cNvSpPr txBox="1"/>
            <p:nvPr/>
          </p:nvSpPr>
          <p:spPr>
            <a:xfrm>
              <a:off x="3657600" y="2234684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3"/>
            <p:cNvSpPr txBox="1"/>
            <p:nvPr/>
          </p:nvSpPr>
          <p:spPr>
            <a:xfrm>
              <a:off x="3657600" y="2463284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3"/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3"/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3"/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3"/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35" name="Google Shape;935;p43"/>
          <p:cNvCxnSpPr/>
          <p:nvPr/>
        </p:nvCxnSpPr>
        <p:spPr>
          <a:xfrm rot="10800000">
            <a:off x="6454320" y="3446267"/>
            <a:ext cx="0" cy="1913133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36" name="Google Shape;936;p43"/>
          <p:cNvCxnSpPr/>
          <p:nvPr/>
        </p:nvCxnSpPr>
        <p:spPr>
          <a:xfrm rot="10800000">
            <a:off x="7233228" y="3574931"/>
            <a:ext cx="0" cy="178446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937" name="Google Shape;937;p43"/>
          <p:cNvSpPr txBox="1"/>
          <p:nvPr/>
        </p:nvSpPr>
        <p:spPr>
          <a:xfrm>
            <a:off x="7010400" y="27704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43"/>
          <p:cNvSpPr txBox="1"/>
          <p:nvPr/>
        </p:nvSpPr>
        <p:spPr>
          <a:xfrm>
            <a:off x="7543800" y="28720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9" name="Google Shape;939;p43"/>
          <p:cNvCxnSpPr>
            <a:endCxn id="940" idx="3"/>
          </p:cNvCxnSpPr>
          <p:nvPr/>
        </p:nvCxnSpPr>
        <p:spPr>
          <a:xfrm rot="10800000">
            <a:off x="5867400" y="3584416"/>
            <a:ext cx="0" cy="179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41" name="Google Shape;941;p43"/>
          <p:cNvCxnSpPr>
            <a:stCxn id="923" idx="3"/>
          </p:cNvCxnSpPr>
          <p:nvPr/>
        </p:nvCxnSpPr>
        <p:spPr>
          <a:xfrm rot="10800000" flipH="1">
            <a:off x="8001000" y="30040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942" name="Google Shape;942;p43"/>
          <p:cNvGrpSpPr/>
          <p:nvPr/>
        </p:nvGrpSpPr>
        <p:grpSpPr>
          <a:xfrm>
            <a:off x="8382000" y="2262425"/>
            <a:ext cx="152400" cy="1016000"/>
            <a:chOff x="8229600" y="1733550"/>
            <a:chExt cx="152400" cy="762000"/>
          </a:xfrm>
        </p:grpSpPr>
        <p:sp>
          <p:nvSpPr>
            <p:cNvPr id="943" name="Google Shape;943;p43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3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3"/>
            <p:cNvSpPr txBox="1"/>
            <p:nvPr/>
          </p:nvSpPr>
          <p:spPr>
            <a:xfrm>
              <a:off x="8255000" y="1846481"/>
              <a:ext cx="76200" cy="184666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46" name="Google Shape;946;p43"/>
          <p:cNvCxnSpPr>
            <a:stCxn id="912" idx="0"/>
            <a:endCxn id="937" idx="1"/>
          </p:cNvCxnSpPr>
          <p:nvPr/>
        </p:nvCxnSpPr>
        <p:spPr>
          <a:xfrm rot="10800000" flipH="1">
            <a:off x="6629400" y="2893425"/>
            <a:ext cx="381000" cy="29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47" name="Google Shape;947;p43"/>
          <p:cNvCxnSpPr/>
          <p:nvPr/>
        </p:nvCxnSpPr>
        <p:spPr>
          <a:xfrm rot="10800000">
            <a:off x="8458200" y="3176826"/>
            <a:ext cx="0" cy="2540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48" name="Google Shape;948;p43"/>
          <p:cNvCxnSpPr/>
          <p:nvPr/>
        </p:nvCxnSpPr>
        <p:spPr>
          <a:xfrm rot="10800000">
            <a:off x="6781800" y="2108200"/>
            <a:ext cx="0" cy="805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9" name="Google Shape;949;p43"/>
          <p:cNvCxnSpPr>
            <a:endCxn id="945" idx="1"/>
          </p:cNvCxnSpPr>
          <p:nvPr/>
        </p:nvCxnSpPr>
        <p:spPr>
          <a:xfrm>
            <a:off x="6781700" y="2108010"/>
            <a:ext cx="1625700" cy="428100"/>
          </a:xfrm>
          <a:prstGeom prst="bentConnector3">
            <a:avLst>
              <a:gd name="adj1" fmla="val 87321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50" name="Google Shape;950;p43"/>
          <p:cNvCxnSpPr>
            <a:stCxn id="951" idx="3"/>
            <a:endCxn id="910" idx="1"/>
          </p:cNvCxnSpPr>
          <p:nvPr/>
        </p:nvCxnSpPr>
        <p:spPr>
          <a:xfrm>
            <a:off x="1813263" y="2719625"/>
            <a:ext cx="320400" cy="406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52" name="Google Shape;952;p43"/>
          <p:cNvCxnSpPr>
            <a:stCxn id="920" idx="0"/>
          </p:cNvCxnSpPr>
          <p:nvPr/>
        </p:nvCxnSpPr>
        <p:spPr>
          <a:xfrm rot="10800000" flipH="1">
            <a:off x="2438400" y="1551225"/>
            <a:ext cx="304800" cy="6096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53" name="Google Shape;953;p43"/>
          <p:cNvGrpSpPr/>
          <p:nvPr/>
        </p:nvGrpSpPr>
        <p:grpSpPr>
          <a:xfrm>
            <a:off x="1447800" y="2160825"/>
            <a:ext cx="365463" cy="1117599"/>
            <a:chOff x="1447800" y="1809750"/>
            <a:chExt cx="365463" cy="838199"/>
          </a:xfrm>
        </p:grpSpPr>
        <p:sp>
          <p:nvSpPr>
            <p:cNvPr id="951" name="Google Shape;951;p43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pc</a:t>
              </a: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54" name="Google Shape;954;p43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5" name="Google Shape;955;p43"/>
          <p:cNvGrpSpPr/>
          <p:nvPr/>
        </p:nvGrpSpPr>
        <p:grpSpPr>
          <a:xfrm>
            <a:off x="5791200" y="2921000"/>
            <a:ext cx="152400" cy="711200"/>
            <a:chOff x="5791200" y="1352550"/>
            <a:chExt cx="152400" cy="533400"/>
          </a:xfrm>
        </p:grpSpPr>
        <p:sp>
          <p:nvSpPr>
            <p:cNvPr id="940" name="Google Shape;940;p43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3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958" name="Google Shape;958;p43"/>
          <p:cNvCxnSpPr>
            <a:stCxn id="910" idx="3"/>
            <a:endCxn id="927" idx="1"/>
          </p:cNvCxnSpPr>
          <p:nvPr/>
        </p:nvCxnSpPr>
        <p:spPr>
          <a:xfrm rot="10800000" flipH="1">
            <a:off x="2743200" y="2922925"/>
            <a:ext cx="914400" cy="203100"/>
          </a:xfrm>
          <a:prstGeom prst="bentConnector3">
            <a:avLst>
              <a:gd name="adj1" fmla="val 1780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59" name="Google Shape;959;p43"/>
          <p:cNvCxnSpPr/>
          <p:nvPr/>
        </p:nvCxnSpPr>
        <p:spPr>
          <a:xfrm>
            <a:off x="2895600" y="3124200"/>
            <a:ext cx="0" cy="2235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60" name="Google Shape;960;p43"/>
          <p:cNvCxnSpPr/>
          <p:nvPr/>
        </p:nvCxnSpPr>
        <p:spPr>
          <a:xfrm rot="10800000" flipH="1">
            <a:off x="2886364" y="3278425"/>
            <a:ext cx="771236" cy="48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61" name="Google Shape;961;p43"/>
          <p:cNvCxnSpPr/>
          <p:nvPr/>
        </p:nvCxnSpPr>
        <p:spPr>
          <a:xfrm rot="10800000" flipH="1">
            <a:off x="2897909" y="3583227"/>
            <a:ext cx="759691" cy="356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62" name="Google Shape;962;p43"/>
          <p:cNvCxnSpPr/>
          <p:nvPr/>
        </p:nvCxnSpPr>
        <p:spPr>
          <a:xfrm rot="10800000" flipH="1">
            <a:off x="2886364" y="4497625"/>
            <a:ext cx="618836" cy="1279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63" name="Google Shape;963;p43"/>
          <p:cNvCxnSpPr>
            <a:stCxn id="943" idx="0"/>
          </p:cNvCxnSpPr>
          <p:nvPr/>
        </p:nvCxnSpPr>
        <p:spPr>
          <a:xfrm rot="10800000">
            <a:off x="3330900" y="1393125"/>
            <a:ext cx="5203500" cy="1377300"/>
          </a:xfrm>
          <a:prstGeom prst="bentConnector3">
            <a:avLst>
              <a:gd name="adj1" fmla="val -237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4" name="Google Shape;964;p43"/>
          <p:cNvCxnSpPr/>
          <p:nvPr/>
        </p:nvCxnSpPr>
        <p:spPr>
          <a:xfrm rot="-5400000" flipH="1">
            <a:off x="2946450" y="1803350"/>
            <a:ext cx="1117500" cy="304800"/>
          </a:xfrm>
          <a:prstGeom prst="bentConnector3">
            <a:avLst>
              <a:gd name="adj1" fmla="val 10028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65" name="Google Shape;965;p43"/>
          <p:cNvCxnSpPr/>
          <p:nvPr/>
        </p:nvCxnSpPr>
        <p:spPr>
          <a:xfrm rot="10800000">
            <a:off x="3810000" y="4851400"/>
            <a:ext cx="0" cy="508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966" name="Google Shape;966;p43"/>
          <p:cNvSpPr txBox="1"/>
          <p:nvPr/>
        </p:nvSpPr>
        <p:spPr>
          <a:xfrm>
            <a:off x="2988810" y="2646436"/>
            <a:ext cx="5476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inst[11:7]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43"/>
          <p:cNvSpPr txBox="1"/>
          <p:nvPr/>
        </p:nvSpPr>
        <p:spPr>
          <a:xfrm>
            <a:off x="2971800" y="3022600"/>
            <a:ext cx="619154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inst[19:15]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43"/>
          <p:cNvSpPr txBox="1"/>
          <p:nvPr/>
        </p:nvSpPr>
        <p:spPr>
          <a:xfrm>
            <a:off x="2971800" y="3327400"/>
            <a:ext cx="619154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inst[24:20]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43"/>
          <p:cNvSpPr txBox="1"/>
          <p:nvPr/>
        </p:nvSpPr>
        <p:spPr>
          <a:xfrm>
            <a:off x="2918691" y="4180224"/>
            <a:ext cx="619154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inst[31:20]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43"/>
          <p:cNvSpPr txBox="1"/>
          <p:nvPr/>
        </p:nvSpPr>
        <p:spPr>
          <a:xfrm>
            <a:off x="7696200" y="1879600"/>
            <a:ext cx="244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43"/>
          <p:cNvSpPr txBox="1"/>
          <p:nvPr/>
        </p:nvSpPr>
        <p:spPr>
          <a:xfrm>
            <a:off x="8029863" y="3141132"/>
            <a:ext cx="334818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43"/>
          <p:cNvSpPr txBox="1"/>
          <p:nvPr/>
        </p:nvSpPr>
        <p:spPr>
          <a:xfrm>
            <a:off x="8581737" y="2783993"/>
            <a:ext cx="174953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43"/>
          <p:cNvSpPr txBox="1"/>
          <p:nvPr/>
        </p:nvSpPr>
        <p:spPr>
          <a:xfrm>
            <a:off x="4247574" y="4278745"/>
            <a:ext cx="62922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imm[31:0]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4" name="Google Shape;974;p43"/>
          <p:cNvCxnSpPr>
            <a:stCxn id="918" idx="3"/>
          </p:cNvCxnSpPr>
          <p:nvPr/>
        </p:nvCxnSpPr>
        <p:spPr>
          <a:xfrm rot="10800000" flipH="1">
            <a:off x="4044974" y="3428751"/>
            <a:ext cx="1746300" cy="1101300"/>
          </a:xfrm>
          <a:prstGeom prst="bentConnector3">
            <a:avLst>
              <a:gd name="adj1" fmla="val 8343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975" name="Google Shape;975;p43"/>
          <p:cNvSpPr/>
          <p:nvPr/>
        </p:nvSpPr>
        <p:spPr>
          <a:xfrm>
            <a:off x="838200" y="5359400"/>
            <a:ext cx="7868227" cy="954424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43"/>
          <p:cNvSpPr txBox="1"/>
          <p:nvPr/>
        </p:nvSpPr>
        <p:spPr>
          <a:xfrm>
            <a:off x="2590800" y="5438497"/>
            <a:ext cx="5476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43"/>
          <p:cNvSpPr txBox="1"/>
          <p:nvPr/>
        </p:nvSpPr>
        <p:spPr>
          <a:xfrm>
            <a:off x="3429000" y="5461000"/>
            <a:ext cx="428290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Google Shape;978;p43"/>
          <p:cNvSpPr txBox="1"/>
          <p:nvPr/>
        </p:nvSpPr>
        <p:spPr>
          <a:xfrm>
            <a:off x="5638800" y="5461000"/>
            <a:ext cx="24410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p43"/>
          <p:cNvSpPr txBox="1"/>
          <p:nvPr/>
        </p:nvSpPr>
        <p:spPr>
          <a:xfrm>
            <a:off x="6324600" y="5461000"/>
            <a:ext cx="398810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43"/>
          <p:cNvSpPr txBox="1"/>
          <p:nvPr/>
        </p:nvSpPr>
        <p:spPr>
          <a:xfrm>
            <a:off x="6858000" y="5461000"/>
            <a:ext cx="512961" cy="22570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MemRW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43"/>
          <p:cNvSpPr txBox="1"/>
          <p:nvPr/>
        </p:nvSpPr>
        <p:spPr>
          <a:xfrm>
            <a:off x="8229600" y="5461000"/>
            <a:ext cx="369605" cy="22570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43"/>
          <p:cNvSpPr txBox="1"/>
          <p:nvPr/>
        </p:nvSpPr>
        <p:spPr>
          <a:xfrm>
            <a:off x="3406447" y="2209800"/>
            <a:ext cx="174953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3" name="Google Shape;983;p43"/>
          <p:cNvCxnSpPr/>
          <p:nvPr/>
        </p:nvCxnSpPr>
        <p:spPr>
          <a:xfrm flipH="1">
            <a:off x="1447800" y="1551050"/>
            <a:ext cx="1295400" cy="1168500"/>
          </a:xfrm>
          <a:prstGeom prst="bentConnector3">
            <a:avLst>
              <a:gd name="adj1" fmla="val 13603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984" name="Google Shape;984;p43"/>
          <p:cNvSpPr txBox="1"/>
          <p:nvPr/>
        </p:nvSpPr>
        <p:spPr>
          <a:xfrm>
            <a:off x="685800" y="2819400"/>
            <a:ext cx="501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5" name="Google Shape;985;p43"/>
          <p:cNvCxnSpPr/>
          <p:nvPr/>
        </p:nvCxnSpPr>
        <p:spPr>
          <a:xfrm rot="-5400000">
            <a:off x="1701781" y="22422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86" name="Google Shape;986;p43"/>
          <p:cNvCxnSpPr/>
          <p:nvPr/>
        </p:nvCxnSpPr>
        <p:spPr>
          <a:xfrm rot="10800000" flipH="1">
            <a:off x="4495799" y="2615854"/>
            <a:ext cx="1752600" cy="3069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987" name="Google Shape;987;p43"/>
          <p:cNvSpPr txBox="1"/>
          <p:nvPr/>
        </p:nvSpPr>
        <p:spPr>
          <a:xfrm>
            <a:off x="4572000" y="2616200"/>
            <a:ext cx="7527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Reg[rs1]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43"/>
          <p:cNvSpPr txBox="1"/>
          <p:nvPr/>
        </p:nvSpPr>
        <p:spPr>
          <a:xfrm>
            <a:off x="4572000" y="3124200"/>
            <a:ext cx="6885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Reg[rs2]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9" name="Google Shape;989;p43"/>
          <p:cNvCxnSpPr/>
          <p:nvPr/>
        </p:nvCxnSpPr>
        <p:spPr>
          <a:xfrm rot="10800000" flipH="1">
            <a:off x="4495800" y="3124127"/>
            <a:ext cx="1295400" cy="408300"/>
          </a:xfrm>
          <a:prstGeom prst="bentConnector3">
            <a:avLst>
              <a:gd name="adj1" fmla="val 6619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90" name="Google Shape;990;p43"/>
          <p:cNvCxnSpPr/>
          <p:nvPr/>
        </p:nvCxnSpPr>
        <p:spPr>
          <a:xfrm rot="10800000" flipH="1">
            <a:off x="5943600" y="3327300"/>
            <a:ext cx="304800" cy="12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991" name="Google Shape;991;p43"/>
          <p:cNvSpPr txBox="1">
            <a:spLocks noGrp="1"/>
          </p:cNvSpPr>
          <p:nvPr>
            <p:ph type="ftr" idx="11"/>
          </p:nvPr>
        </p:nvSpPr>
        <p:spPr>
          <a:xfrm>
            <a:off x="2672862" y="6356352"/>
            <a:ext cx="3950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8112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lw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1846481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69"/>
            <a:ext cx="0" cy="1905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438401"/>
            <a:ext cx="0" cy="603825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120" idx="1"/>
          </p:cNvCxnSpPr>
          <p:nvPr/>
        </p:nvCxnSpPr>
        <p:spPr>
          <a:xfrm>
            <a:off x="6781800" y="2438401"/>
            <a:ext cx="1625600" cy="320933"/>
          </a:xfrm>
          <a:prstGeom prst="bentConnector3">
            <a:avLst>
              <a:gd name="adj1" fmla="val 8732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447800" y="2020669"/>
            <a:ext cx="1295400" cy="1027331"/>
          </a:xfrm>
          <a:prstGeom prst="bentConnector3">
            <a:avLst>
              <a:gd name="adj1" fmla="val 1441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</p:cNvCxnSpPr>
          <p:nvPr/>
        </p:nvCxnSpPr>
        <p:spPr>
          <a:xfrm flipV="1">
            <a:off x="4467462" y="2819400"/>
            <a:ext cx="1857139" cy="404336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[31:20]</a:t>
            </a:r>
          </a:p>
        </p:txBody>
      </p:sp>
      <p:cxnSp>
        <p:nvCxnSpPr>
          <p:cNvPr id="513" name="Elbow Connector 512"/>
          <p:cNvCxnSpPr>
            <a:stCxn id="81" idx="3"/>
          </p:cNvCxnSpPr>
          <p:nvPr/>
        </p:nvCxnSpPr>
        <p:spPr>
          <a:xfrm flipV="1">
            <a:off x="4467461" y="3200402"/>
            <a:ext cx="1323742" cy="25193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8" name="TextBox 527"/>
          <p:cNvSpPr txBox="1"/>
          <p:nvPr/>
        </p:nvSpPr>
        <p:spPr>
          <a:xfrm>
            <a:off x="7696200" y="2209801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914400" y="3124201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352113" y="4953001"/>
            <a:ext cx="49051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=I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6388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172201" y="49530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7010401" y="4953001"/>
            <a:ext cx="79188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=Read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153401" y="495300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=0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grpSp>
        <p:nvGrpSpPr>
          <p:cNvPr id="2" name="Group 1"/>
          <p:cNvGrpSpPr/>
          <p:nvPr/>
        </p:nvGrpSpPr>
        <p:grpSpPr>
          <a:xfrm>
            <a:off x="1447801" y="1905000"/>
            <a:ext cx="7086600" cy="2974686"/>
            <a:chOff x="1447801" y="1047750"/>
            <a:chExt cx="7086600" cy="2974686"/>
          </a:xfrm>
        </p:grpSpPr>
        <p:cxnSp>
          <p:nvCxnSpPr>
            <p:cNvPr id="88" name="Straight Arrow Connector 87"/>
            <p:cNvCxnSpPr/>
            <p:nvPr/>
          </p:nvCxnSpPr>
          <p:spPr>
            <a:xfrm flipV="1">
              <a:off x="6454321" y="2587586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4191001" y="2918905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7233229" y="2684084"/>
              <a:ext cx="0" cy="133835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5867401" y="2679252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8001001" y="2255893"/>
              <a:ext cx="367652" cy="1531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6629401" y="2173038"/>
              <a:ext cx="381000" cy="21967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8458200" y="2385505"/>
              <a:ext cx="1" cy="1634045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100"/>
            <p:cNvCxnSpPr/>
            <p:nvPr/>
          </p:nvCxnSpPr>
          <p:spPr>
            <a:xfrm>
              <a:off x="1813264" y="2042605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/>
            <p:nvPr/>
          </p:nvCxnSpPr>
          <p:spPr>
            <a:xfrm flipV="1">
              <a:off x="1782932" y="1623825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lbow Connector 102"/>
            <p:cNvCxnSpPr/>
            <p:nvPr/>
          </p:nvCxnSpPr>
          <p:spPr>
            <a:xfrm flipV="1">
              <a:off x="2438401" y="1166305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103"/>
            <p:cNvCxnSpPr/>
            <p:nvPr/>
          </p:nvCxnSpPr>
          <p:spPr>
            <a:xfrm rot="10800000" flipV="1">
              <a:off x="1447801" y="1166304"/>
              <a:ext cx="1295400" cy="1027331"/>
            </a:xfrm>
            <a:prstGeom prst="bentConnector3">
              <a:avLst>
                <a:gd name="adj1" fmla="val 14410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/>
            <p:nvPr/>
          </p:nvCxnSpPr>
          <p:spPr>
            <a:xfrm flipV="1">
              <a:off x="4499522" y="1965036"/>
              <a:ext cx="1825079" cy="404336"/>
            </a:xfrm>
            <a:prstGeom prst="bentConnector3">
              <a:avLst>
                <a:gd name="adj1" fmla="val 13342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/>
            <p:nvPr/>
          </p:nvCxnSpPr>
          <p:spPr>
            <a:xfrm flipV="1">
              <a:off x="2743201" y="2195005"/>
              <a:ext cx="914400" cy="152400"/>
            </a:xfrm>
            <a:prstGeom prst="bentConnector3">
              <a:avLst>
                <a:gd name="adj1" fmla="val 1780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2895601" y="2346036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V="1">
              <a:off x="2886365" y="2461705"/>
              <a:ext cx="771236" cy="363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2886365" y="3376105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/>
            <p:nvPr/>
          </p:nvCxnSpPr>
          <p:spPr>
            <a:xfrm flipH="1" flipV="1">
              <a:off x="3330865" y="1047750"/>
              <a:ext cx="5203536" cy="1032955"/>
            </a:xfrm>
            <a:prstGeom prst="bentConnector3">
              <a:avLst>
                <a:gd name="adj1" fmla="val -2374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110"/>
            <p:cNvCxnSpPr/>
            <p:nvPr/>
          </p:nvCxnSpPr>
          <p:spPr>
            <a:xfrm rot="16200000" flipH="1">
              <a:off x="3086101" y="1317336"/>
              <a:ext cx="838200" cy="304800"/>
            </a:xfrm>
            <a:prstGeom prst="bentConnector3">
              <a:avLst>
                <a:gd name="adj1" fmla="val 100275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3810001" y="3641436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5943601" y="2498436"/>
              <a:ext cx="370610" cy="23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lbow Connector 113"/>
            <p:cNvCxnSpPr/>
            <p:nvPr/>
          </p:nvCxnSpPr>
          <p:spPr>
            <a:xfrm flipV="1">
              <a:off x="4044975" y="2574636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929F95A-3BA2-BF4F-90BB-BD4128E25206}"/>
              </a:ext>
            </a:extLst>
          </p:cNvPr>
          <p:cNvSpPr txBox="1"/>
          <p:nvPr/>
        </p:nvSpPr>
        <p:spPr>
          <a:xfrm>
            <a:off x="591015" y="18622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89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5d03733490_0_363"/>
          <p:cNvSpPr txBox="1">
            <a:spLocks noGrp="1"/>
          </p:cNvSpPr>
          <p:nvPr>
            <p:ph type="title"/>
          </p:nvPr>
        </p:nvSpPr>
        <p:spPr>
          <a:xfrm>
            <a:off x="246063" y="274638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Storage Element: Idealized Memory</a:t>
            </a:r>
            <a:endParaRPr/>
          </a:p>
        </p:txBody>
      </p:sp>
      <p:sp>
        <p:nvSpPr>
          <p:cNvPr id="998" name="Google Shape;998;g5d03733490_0_363"/>
          <p:cNvSpPr txBox="1">
            <a:spLocks noGrp="1"/>
          </p:cNvSpPr>
          <p:nvPr>
            <p:ph type="body" idx="1"/>
          </p:nvPr>
        </p:nvSpPr>
        <p:spPr>
          <a:xfrm>
            <a:off x="457200" y="12953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(idealized)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input </a:t>
            </a:r>
            <a:r>
              <a:rPr lang="en-US" sz="2590" dirty="0"/>
              <a:t>port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59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Data In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output </a:t>
            </a:r>
            <a:r>
              <a:rPr lang="en-US" sz="2590" dirty="0"/>
              <a:t>port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59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Data Out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access: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259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Write Enable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0, data at </a:t>
            </a:r>
            <a:r>
              <a:rPr lang="en-US" sz="259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placed on </a:t>
            </a:r>
            <a:r>
              <a:rPr lang="en-US" sz="259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Data Out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259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Write Enable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1, </a:t>
            </a:r>
            <a:r>
              <a:rPr lang="en-US" sz="259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Data In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written to </a:t>
            </a:r>
            <a:r>
              <a:rPr lang="en-US" sz="259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Clock input (CLK) 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CLK input is a factor ONLY during write operation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read, behaves as a combinational logic block: </a:t>
            </a:r>
            <a:r>
              <a:rPr lang="en-US" sz="259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valid → </a:t>
            </a:r>
            <a:r>
              <a:rPr lang="en-US" sz="259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Data Out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valid after “access time”</a:t>
            </a:r>
            <a:endParaRPr dirty="0"/>
          </a:p>
        </p:txBody>
      </p:sp>
      <p:sp>
        <p:nvSpPr>
          <p:cNvPr id="999" name="Google Shape;999;g5d03733490_0_3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0" name="Google Shape;1000;g5d03733490_0_363"/>
          <p:cNvGrpSpPr/>
          <p:nvPr/>
        </p:nvGrpSpPr>
        <p:grpSpPr>
          <a:xfrm>
            <a:off x="5142283" y="1314435"/>
            <a:ext cx="3818037" cy="1811253"/>
            <a:chOff x="5249863" y="1217613"/>
            <a:chExt cx="3818037" cy="1811253"/>
          </a:xfrm>
        </p:grpSpPr>
        <p:sp>
          <p:nvSpPr>
            <p:cNvPr id="1001" name="Google Shape;1001;g5d03733490_0_363"/>
            <p:cNvSpPr/>
            <p:nvPr/>
          </p:nvSpPr>
          <p:spPr>
            <a:xfrm>
              <a:off x="5372624" y="2631366"/>
              <a:ext cx="5595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CLK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g5d03733490_0_363"/>
            <p:cNvSpPr/>
            <p:nvPr/>
          </p:nvSpPr>
          <p:spPr>
            <a:xfrm>
              <a:off x="5249863" y="1935163"/>
              <a:ext cx="9462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Data In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g5d03733490_0_363"/>
            <p:cNvSpPr/>
            <p:nvPr/>
          </p:nvSpPr>
          <p:spPr>
            <a:xfrm>
              <a:off x="6334125" y="1809750"/>
              <a:ext cx="1431900" cy="12129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g5d03733490_0_363"/>
            <p:cNvSpPr/>
            <p:nvPr/>
          </p:nvSpPr>
          <p:spPr>
            <a:xfrm>
              <a:off x="5583392" y="1217613"/>
              <a:ext cx="15270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Write Enable</a:t>
              </a:r>
              <a:endParaRPr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05" name="Google Shape;1005;g5d03733490_0_363"/>
            <p:cNvCxnSpPr/>
            <p:nvPr/>
          </p:nvCxnSpPr>
          <p:spPr>
            <a:xfrm rot="10800000">
              <a:off x="5334100" y="2330450"/>
              <a:ext cx="10032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1006" name="Google Shape;1006;g5d03733490_0_363"/>
            <p:cNvCxnSpPr/>
            <p:nvPr/>
          </p:nvCxnSpPr>
          <p:spPr>
            <a:xfrm flipH="1">
              <a:off x="5867500" y="2260600"/>
              <a:ext cx="88800" cy="139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07" name="Google Shape;1007;g5d03733490_0_363"/>
            <p:cNvSpPr/>
            <p:nvPr/>
          </p:nvSpPr>
          <p:spPr>
            <a:xfrm>
              <a:off x="5554663" y="2286000"/>
              <a:ext cx="442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08" name="Google Shape;1008;g5d03733490_0_363"/>
            <p:cNvCxnSpPr/>
            <p:nvPr/>
          </p:nvCxnSpPr>
          <p:spPr>
            <a:xfrm>
              <a:off x="7785100" y="2330450"/>
              <a:ext cx="12828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009" name="Google Shape;1009;g5d03733490_0_363"/>
            <p:cNvCxnSpPr/>
            <p:nvPr/>
          </p:nvCxnSpPr>
          <p:spPr>
            <a:xfrm flipH="1">
              <a:off x="8610700" y="2260600"/>
              <a:ext cx="88800" cy="139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10" name="Google Shape;1010;g5d03733490_0_363"/>
            <p:cNvSpPr/>
            <p:nvPr/>
          </p:nvSpPr>
          <p:spPr>
            <a:xfrm>
              <a:off x="8221663" y="2286000"/>
              <a:ext cx="442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g5d03733490_0_363"/>
            <p:cNvSpPr/>
            <p:nvPr/>
          </p:nvSpPr>
          <p:spPr>
            <a:xfrm>
              <a:off x="7764463" y="1935163"/>
              <a:ext cx="10812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DataOut</a:t>
              </a:r>
              <a:endParaRPr sz="2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12" name="Google Shape;1012;g5d03733490_0_363"/>
            <p:cNvCxnSpPr/>
            <p:nvPr/>
          </p:nvCxnSpPr>
          <p:spPr>
            <a:xfrm rot="10800000">
              <a:off x="6635750" y="1562200"/>
              <a:ext cx="0" cy="241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3" name="Google Shape;1013;g5d03733490_0_363"/>
            <p:cNvCxnSpPr/>
            <p:nvPr/>
          </p:nvCxnSpPr>
          <p:spPr>
            <a:xfrm rot="10800000">
              <a:off x="5861150" y="2838450"/>
              <a:ext cx="4698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4" name="Google Shape;1014;g5d03733490_0_363"/>
            <p:cNvCxnSpPr/>
            <p:nvPr/>
          </p:nvCxnSpPr>
          <p:spPr>
            <a:xfrm>
              <a:off x="7169150" y="1346200"/>
              <a:ext cx="0" cy="444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15" name="Google Shape;1015;g5d03733490_0_363"/>
            <p:cNvSpPr/>
            <p:nvPr/>
          </p:nvSpPr>
          <p:spPr>
            <a:xfrm>
              <a:off x="7154863" y="1219200"/>
              <a:ext cx="10143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Address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16" name="Google Shape;1016;g5d03733490_0_363"/>
            <p:cNvCxnSpPr/>
            <p:nvPr/>
          </p:nvCxnSpPr>
          <p:spPr>
            <a:xfrm>
              <a:off x="6330950" y="2762250"/>
              <a:ext cx="152400" cy="7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7" name="Google Shape;1017;g5d03733490_0_363"/>
            <p:cNvCxnSpPr/>
            <p:nvPr/>
          </p:nvCxnSpPr>
          <p:spPr>
            <a:xfrm flipH="1">
              <a:off x="6330950" y="2838450"/>
              <a:ext cx="152400" cy="7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18" name="Google Shape;1018;g5d03733490_0_3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g5d03733490_0_3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2949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5ce8b99149_0_646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300" cy="105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A few notes on our new datapath...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026" name="Google Shape;1026;g5ce8b99149_0_646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33</a:t>
            </a:fld>
            <a:endParaRPr/>
          </a:p>
        </p:txBody>
      </p:sp>
      <p:sp>
        <p:nvSpPr>
          <p:cNvPr id="1027" name="Google Shape;1027;g5ce8b99149_0_646"/>
          <p:cNvSpPr txBox="1">
            <a:spLocks noGrp="1"/>
          </p:cNvSpPr>
          <p:nvPr>
            <p:ph type="body" idx="1"/>
          </p:nvPr>
        </p:nvSpPr>
        <p:spPr>
          <a:xfrm>
            <a:off x="222739" y="1406769"/>
            <a:ext cx="8628300" cy="477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We have a lot of different components!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IMEM, Register file, ALU, DMEM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Does </a:t>
            </a:r>
            <a:r>
              <a:rPr lang="en-US" u="sng"/>
              <a:t>every</a:t>
            </a:r>
            <a:r>
              <a:rPr lang="en-US"/>
              <a:t> instruction need every component? 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No! We got through all of the R-Types (and some of the I-Types) without DMEM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Does </a:t>
            </a:r>
            <a:r>
              <a:rPr lang="en-US" u="sng"/>
              <a:t>any</a:t>
            </a:r>
            <a:r>
              <a:rPr lang="en-US"/>
              <a:t> instruction need every component?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Yep! Loads!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This is the instruction which exercises our “critical path”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g5ce8b99149_0_6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g5ce8b99149_0_6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99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45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All RV32 Load  Instructions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45"/>
          <p:cNvSpPr txBox="1">
            <a:spLocks noGrp="1"/>
          </p:cNvSpPr>
          <p:nvPr>
            <p:ph type="body" idx="1"/>
          </p:nvPr>
        </p:nvSpPr>
        <p:spPr>
          <a:xfrm>
            <a:off x="381000" y="3860800"/>
            <a:ext cx="82296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the narrower loads requires additional circuits to extract the correct byte/halfword from the value loaded from memory, and sign- or zero-extend the result to 32 bits before writing back to register file.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We’ll assume these are implemented in the DMEM module (not our datapath) and won’t add them to our schematic</a:t>
            </a:r>
            <a:endParaRPr sz="2400"/>
          </a:p>
        </p:txBody>
      </p:sp>
      <p:sp>
        <p:nvSpPr>
          <p:cNvPr id="1046" name="Google Shape;1046;p45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7" name="Google Shape;1047;p45" descr="Untitled.jpeg"/>
          <p:cNvPicPr preferRelativeResize="0"/>
          <p:nvPr/>
        </p:nvPicPr>
        <p:blipFill rotWithShape="1">
          <a:blip r:embed="rId3">
            <a:alphaModFix/>
          </a:blip>
          <a:srcRect b="1999"/>
          <a:stretch/>
        </p:blipFill>
        <p:spPr>
          <a:xfrm>
            <a:off x="152400" y="1295400"/>
            <a:ext cx="8893743" cy="1792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8" name="Google Shape;1048;p45"/>
          <p:cNvGrpSpPr/>
          <p:nvPr/>
        </p:nvGrpSpPr>
        <p:grpSpPr>
          <a:xfrm>
            <a:off x="5257800" y="3124200"/>
            <a:ext cx="2971800" cy="963375"/>
            <a:chOff x="3200400" y="3409950"/>
            <a:chExt cx="2971800" cy="722531"/>
          </a:xfrm>
        </p:grpSpPr>
        <p:cxnSp>
          <p:nvCxnSpPr>
            <p:cNvPr id="1049" name="Google Shape;1049;p45"/>
            <p:cNvCxnSpPr/>
            <p:nvPr/>
          </p:nvCxnSpPr>
          <p:spPr>
            <a:xfrm rot="10800000">
              <a:off x="3200400" y="3409950"/>
              <a:ext cx="76200" cy="228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1050" name="Google Shape;1050;p45"/>
            <p:cNvSpPr txBox="1"/>
            <p:nvPr/>
          </p:nvSpPr>
          <p:spPr>
            <a:xfrm>
              <a:off x="3276600" y="3486150"/>
              <a:ext cx="28956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funct3 field encodes size and signedness of load data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1" name="Google Shape;1051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2077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  <p:sp>
        <p:nvSpPr>
          <p:cNvPr id="1058" name="Google Shape;1058;p3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rgbClr val="CCCCCC"/>
              </a:buClr>
              <a:buSzPts val="3200"/>
              <a:buChar char="•"/>
            </a:pPr>
            <a:r>
              <a:rPr lang="en-US" dirty="0">
                <a:solidFill>
                  <a:srgbClr val="CCCCCC"/>
                </a:solidFill>
              </a:rPr>
              <a:t>Building from what we know</a:t>
            </a:r>
            <a:endParaRPr dirty="0">
              <a:solidFill>
                <a:srgbClr val="CCCCCC"/>
              </a:solidFill>
            </a:endParaRPr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Our CPU</a:t>
            </a:r>
            <a:endParaRPr dirty="0"/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Processor Design Principles</a:t>
            </a:r>
            <a:endParaRPr dirty="0">
              <a:solidFill>
                <a:srgbClr val="A5A5A5"/>
              </a:solidFill>
            </a:endParaRPr>
          </a:p>
        </p:txBody>
      </p:sp>
      <p:sp>
        <p:nvSpPr>
          <p:cNvPr id="1059" name="Google Shape;1059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0661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5ce8b99149_0_660"/>
          <p:cNvSpPr txBox="1">
            <a:spLocks noGrp="1"/>
          </p:cNvSpPr>
          <p:nvPr>
            <p:ph type="title"/>
          </p:nvPr>
        </p:nvSpPr>
        <p:spPr>
          <a:xfrm>
            <a:off x="222623" y="263828"/>
            <a:ext cx="8628300" cy="105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This lecture is long… what have we done again?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077" name="Google Shape;1077;g5ce8b99149_0_660"/>
          <p:cNvSpPr txBox="1">
            <a:spLocks noGrp="1"/>
          </p:cNvSpPr>
          <p:nvPr>
            <p:ph type="body" idx="1"/>
          </p:nvPr>
        </p:nvSpPr>
        <p:spPr>
          <a:xfrm>
            <a:off x="222739" y="1406769"/>
            <a:ext cx="8628300" cy="477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Added ‘R-type’ and ‘I-type’ instructions to our data path!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We still need to figure out how to do S, SB, U, and UJ types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Don’t worry, we actually have all the big pieces we need!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We talked about control bits and how they instruct our hardware to deal with many different kinds of instructions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Let’s keep going!</a:t>
            </a:r>
            <a:endParaRPr/>
          </a:p>
        </p:txBody>
      </p:sp>
      <p:sp>
        <p:nvSpPr>
          <p:cNvPr id="1078" name="Google Shape;1078;g5ce8b99149_0_660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36</a:t>
            </a:fld>
            <a:endParaRPr/>
          </a:p>
        </p:txBody>
      </p:sp>
      <p:sp>
        <p:nvSpPr>
          <p:cNvPr id="1079" name="Google Shape;1079;g5ce8b99149_0_6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g5ce8b99149_0_6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005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5d1f297cb9_0_0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3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Current Datapath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087" name="Google Shape;1087;g5d1f297cb9_0_0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8" name="Google Shape;1088;g5d1f297cb9_0_0"/>
          <p:cNvSpPr/>
          <p:nvPr/>
        </p:nvSpPr>
        <p:spPr>
          <a:xfrm>
            <a:off x="2133600" y="2668825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9" name="Google Shape;1089;g5d1f297cb9_0_0"/>
          <p:cNvGrpSpPr/>
          <p:nvPr/>
        </p:nvGrpSpPr>
        <p:grpSpPr>
          <a:xfrm>
            <a:off x="6172200" y="2262425"/>
            <a:ext cx="521400" cy="1320750"/>
            <a:chOff x="6324600" y="3115310"/>
            <a:chExt cx="521400" cy="1056600"/>
          </a:xfrm>
        </p:grpSpPr>
        <p:sp>
          <p:nvSpPr>
            <p:cNvPr id="1090" name="Google Shape;1090;g5d1f297cb9_0_0"/>
            <p:cNvSpPr/>
            <p:nvPr/>
          </p:nvSpPr>
          <p:spPr>
            <a:xfrm rot="5400000">
              <a:off x="6063000" y="3453110"/>
              <a:ext cx="105660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g5d1f297cb9_0_0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92" name="Google Shape;1092;g5d1f297cb9_0_0"/>
            <p:cNvCxnSpPr>
              <a:stCxn id="1091" idx="2"/>
              <a:endCxn id="109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93" name="Google Shape;1093;g5d1f297cb9_0_0"/>
            <p:cNvSpPr txBox="1"/>
            <p:nvPr/>
          </p:nvSpPr>
          <p:spPr>
            <a:xfrm>
              <a:off x="6324600" y="3181350"/>
              <a:ext cx="52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g5d1f297cb9_0_0"/>
          <p:cNvGrpSpPr/>
          <p:nvPr/>
        </p:nvGrpSpPr>
        <p:grpSpPr>
          <a:xfrm>
            <a:off x="3429000" y="3989521"/>
            <a:ext cx="615900" cy="1015975"/>
            <a:chOff x="3733800" y="3105150"/>
            <a:chExt cx="615900" cy="762000"/>
          </a:xfrm>
        </p:grpSpPr>
        <p:sp>
          <p:nvSpPr>
            <p:cNvPr id="1095" name="Google Shape;1095;g5d1f297cb9_0_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g5d1f297cb9_0_0"/>
            <p:cNvSpPr txBox="1"/>
            <p:nvPr/>
          </p:nvSpPr>
          <p:spPr>
            <a:xfrm>
              <a:off x="3733800" y="3218081"/>
              <a:ext cx="6159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7" name="Google Shape;1097;g5d1f297cb9_0_0"/>
          <p:cNvGrpSpPr/>
          <p:nvPr/>
        </p:nvGrpSpPr>
        <p:grpSpPr>
          <a:xfrm>
            <a:off x="2133600" y="1855916"/>
            <a:ext cx="304800" cy="609585"/>
            <a:chOff x="5181600" y="3257550"/>
            <a:chExt cx="304800" cy="457200"/>
          </a:xfrm>
        </p:grpSpPr>
        <p:sp>
          <p:nvSpPr>
            <p:cNvPr id="1098" name="Google Shape;1098;g5d1f297cb9_0_0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g5d1f297cb9_0_0"/>
            <p:cNvSpPr txBox="1"/>
            <p:nvPr/>
          </p:nvSpPr>
          <p:spPr>
            <a:xfrm>
              <a:off x="5181600" y="3333750"/>
              <a:ext cx="298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0" name="Google Shape;1100;g5d1f297cb9_0_0"/>
          <p:cNvGrpSpPr/>
          <p:nvPr/>
        </p:nvGrpSpPr>
        <p:grpSpPr>
          <a:xfrm>
            <a:off x="7010400" y="2465567"/>
            <a:ext cx="990600" cy="1117572"/>
            <a:chOff x="6324600" y="1733550"/>
            <a:chExt cx="990600" cy="838200"/>
          </a:xfrm>
        </p:grpSpPr>
        <p:sp>
          <p:nvSpPr>
            <p:cNvPr id="1101" name="Google Shape;1101;g5d1f297cb9_0_0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g5d1f297cb9_0_0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g5d1f297cb9_0_0"/>
          <p:cNvGrpSpPr/>
          <p:nvPr/>
        </p:nvGrpSpPr>
        <p:grpSpPr>
          <a:xfrm>
            <a:off x="3657600" y="1957577"/>
            <a:ext cx="841800" cy="1930352"/>
            <a:chOff x="3657600" y="1428750"/>
            <a:chExt cx="841800" cy="1447800"/>
          </a:xfrm>
        </p:grpSpPr>
        <p:grpSp>
          <p:nvGrpSpPr>
            <p:cNvPr id="1104" name="Google Shape;1104;g5d1f297cb9_0_0"/>
            <p:cNvGrpSpPr/>
            <p:nvPr/>
          </p:nvGrpSpPr>
          <p:grpSpPr>
            <a:xfrm>
              <a:off x="3657600" y="1428750"/>
              <a:ext cx="838200" cy="1447800"/>
              <a:chOff x="3810000" y="1412681"/>
              <a:chExt cx="838200" cy="1447800"/>
            </a:xfrm>
          </p:grpSpPr>
          <p:sp>
            <p:nvSpPr>
              <p:cNvPr id="1105" name="Google Shape;1105;g5d1f297cb9_0_0"/>
              <p:cNvSpPr/>
              <p:nvPr/>
            </p:nvSpPr>
            <p:spPr>
              <a:xfrm>
                <a:off x="3810000" y="1412681"/>
                <a:ext cx="838200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g5d1f297cb9_0_0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7" name="Google Shape;1107;g5d1f297cb9_0_0"/>
            <p:cNvSpPr txBox="1"/>
            <p:nvPr/>
          </p:nvSpPr>
          <p:spPr>
            <a:xfrm>
              <a:off x="3657600" y="2234684"/>
              <a:ext cx="397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g5d1f297cb9_0_0"/>
            <p:cNvSpPr txBox="1"/>
            <p:nvPr/>
          </p:nvSpPr>
          <p:spPr>
            <a:xfrm>
              <a:off x="3657600" y="2463284"/>
              <a:ext cx="388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g5d1f297cb9_0_0"/>
            <p:cNvSpPr txBox="1"/>
            <p:nvPr/>
          </p:nvSpPr>
          <p:spPr>
            <a:xfrm>
              <a:off x="4114800" y="2234684"/>
              <a:ext cx="384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g5d1f297cb9_0_0"/>
            <p:cNvSpPr txBox="1"/>
            <p:nvPr/>
          </p:nvSpPr>
          <p:spPr>
            <a:xfrm>
              <a:off x="3657600" y="1998881"/>
              <a:ext cx="39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g5d1f297cb9_0_0"/>
            <p:cNvSpPr txBox="1"/>
            <p:nvPr/>
          </p:nvSpPr>
          <p:spPr>
            <a:xfrm>
              <a:off x="4114800" y="2463284"/>
              <a:ext cx="377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g5d1f297cb9_0_0"/>
            <p:cNvSpPr txBox="1"/>
            <p:nvPr/>
          </p:nvSpPr>
          <p:spPr>
            <a:xfrm>
              <a:off x="3657600" y="1694081"/>
              <a:ext cx="388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13" name="Google Shape;1113;g5d1f297cb9_0_0"/>
          <p:cNvCxnSpPr/>
          <p:nvPr/>
        </p:nvCxnSpPr>
        <p:spPr>
          <a:xfrm rot="10800000">
            <a:off x="6454320" y="3446300"/>
            <a:ext cx="0" cy="1913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14" name="Google Shape;1114;g5d1f297cb9_0_0"/>
          <p:cNvCxnSpPr/>
          <p:nvPr/>
        </p:nvCxnSpPr>
        <p:spPr>
          <a:xfrm rot="10800000">
            <a:off x="7233228" y="3575000"/>
            <a:ext cx="0" cy="1784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15" name="Google Shape;1115;g5d1f297cb9_0_0"/>
          <p:cNvSpPr txBox="1"/>
          <p:nvPr/>
        </p:nvSpPr>
        <p:spPr>
          <a:xfrm>
            <a:off x="7010400" y="2770425"/>
            <a:ext cx="307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g5d1f297cb9_0_0"/>
          <p:cNvSpPr txBox="1"/>
          <p:nvPr/>
        </p:nvSpPr>
        <p:spPr>
          <a:xfrm>
            <a:off x="7543800" y="2872025"/>
            <a:ext cx="384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7" name="Google Shape;1117;g5d1f297cb9_0_0"/>
          <p:cNvCxnSpPr>
            <a:endCxn id="1118" idx="3"/>
          </p:cNvCxnSpPr>
          <p:nvPr/>
        </p:nvCxnSpPr>
        <p:spPr>
          <a:xfrm rot="10800000">
            <a:off x="5867400" y="3584353"/>
            <a:ext cx="0" cy="179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19" name="Google Shape;1119;g5d1f297cb9_0_0"/>
          <p:cNvCxnSpPr>
            <a:stCxn id="1101" idx="3"/>
          </p:cNvCxnSpPr>
          <p:nvPr/>
        </p:nvCxnSpPr>
        <p:spPr>
          <a:xfrm rot="10800000" flipH="1">
            <a:off x="8001000" y="3003953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1120" name="Google Shape;1120;g5d1f297cb9_0_0"/>
          <p:cNvGrpSpPr/>
          <p:nvPr/>
        </p:nvGrpSpPr>
        <p:grpSpPr>
          <a:xfrm>
            <a:off x="8382000" y="2262367"/>
            <a:ext cx="152400" cy="1015975"/>
            <a:chOff x="8229600" y="1733550"/>
            <a:chExt cx="152400" cy="762000"/>
          </a:xfrm>
        </p:grpSpPr>
        <p:sp>
          <p:nvSpPr>
            <p:cNvPr id="1121" name="Google Shape;1121;g5d1f297cb9_0_0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g5d1f297cb9_0_0"/>
            <p:cNvSpPr txBox="1"/>
            <p:nvPr/>
          </p:nvSpPr>
          <p:spPr>
            <a:xfrm>
              <a:off x="8255000" y="2232025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g5d1f297cb9_0_0"/>
            <p:cNvSpPr txBox="1"/>
            <p:nvPr/>
          </p:nvSpPr>
          <p:spPr>
            <a:xfrm>
              <a:off x="8255000" y="1846481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24" name="Google Shape;1124;g5d1f297cb9_0_0"/>
          <p:cNvCxnSpPr>
            <a:stCxn id="1090" idx="0"/>
            <a:endCxn id="1115" idx="1"/>
          </p:cNvCxnSpPr>
          <p:nvPr/>
        </p:nvCxnSpPr>
        <p:spPr>
          <a:xfrm rot="10800000" flipH="1">
            <a:off x="6629400" y="2893700"/>
            <a:ext cx="381000" cy="29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25" name="Google Shape;1125;g5d1f297cb9_0_0"/>
          <p:cNvCxnSpPr/>
          <p:nvPr/>
        </p:nvCxnSpPr>
        <p:spPr>
          <a:xfrm rot="10800000">
            <a:off x="8458200" y="3176726"/>
            <a:ext cx="0" cy="2540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26" name="Google Shape;1126;g5d1f297cb9_0_0"/>
          <p:cNvCxnSpPr/>
          <p:nvPr/>
        </p:nvCxnSpPr>
        <p:spPr>
          <a:xfrm rot="10800000">
            <a:off x="6781800" y="2108100"/>
            <a:ext cx="0" cy="805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7" name="Google Shape;1127;g5d1f297cb9_0_0"/>
          <p:cNvCxnSpPr>
            <a:endCxn id="1123" idx="1"/>
          </p:cNvCxnSpPr>
          <p:nvPr/>
        </p:nvCxnSpPr>
        <p:spPr>
          <a:xfrm>
            <a:off x="6781700" y="2108035"/>
            <a:ext cx="1625700" cy="428100"/>
          </a:xfrm>
          <a:prstGeom prst="bentConnector3">
            <a:avLst>
              <a:gd name="adj1" fmla="val 8732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28" name="Google Shape;1128;g5d1f297cb9_0_0"/>
          <p:cNvCxnSpPr>
            <a:stCxn id="1129" idx="3"/>
            <a:endCxn id="1088" idx="1"/>
          </p:cNvCxnSpPr>
          <p:nvPr/>
        </p:nvCxnSpPr>
        <p:spPr>
          <a:xfrm>
            <a:off x="1813200" y="2719550"/>
            <a:ext cx="320400" cy="406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30" name="Google Shape;1130;g5d1f297cb9_0_0"/>
          <p:cNvCxnSpPr>
            <a:stCxn id="1098" idx="0"/>
          </p:cNvCxnSpPr>
          <p:nvPr/>
        </p:nvCxnSpPr>
        <p:spPr>
          <a:xfrm rot="10800000" flipH="1">
            <a:off x="2438400" y="1551109"/>
            <a:ext cx="304800" cy="6096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1" name="Google Shape;1131;g5d1f297cb9_0_0"/>
          <p:cNvCxnSpPr>
            <a:stCxn id="1109" idx="3"/>
          </p:cNvCxnSpPr>
          <p:nvPr/>
        </p:nvCxnSpPr>
        <p:spPr>
          <a:xfrm rot="10800000" flipH="1">
            <a:off x="4499400" y="2616226"/>
            <a:ext cx="1825200" cy="539100"/>
          </a:xfrm>
          <a:prstGeom prst="bentConnector3">
            <a:avLst>
              <a:gd name="adj1" fmla="val 133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1132" name="Google Shape;1132;g5d1f297cb9_0_0"/>
          <p:cNvGrpSpPr/>
          <p:nvPr/>
        </p:nvGrpSpPr>
        <p:grpSpPr>
          <a:xfrm>
            <a:off x="1447800" y="2160764"/>
            <a:ext cx="365400" cy="1117572"/>
            <a:chOff x="1447800" y="1809750"/>
            <a:chExt cx="365400" cy="838200"/>
          </a:xfrm>
        </p:grpSpPr>
        <p:sp>
          <p:nvSpPr>
            <p:cNvPr id="1129" name="Google Shape;1129;g5d1f297cb9_0_0"/>
            <p:cNvSpPr/>
            <p:nvPr/>
          </p:nvSpPr>
          <p:spPr>
            <a:xfrm>
              <a:off x="1447800" y="1809750"/>
              <a:ext cx="3654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pc</a:t>
              </a: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33" name="Google Shape;1133;g5d1f297cb9_0_0"/>
            <p:cNvSpPr/>
            <p:nvPr/>
          </p:nvSpPr>
          <p:spPr>
            <a:xfrm>
              <a:off x="1600200" y="24955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4" name="Google Shape;1134;g5d1f297cb9_0_0"/>
          <p:cNvGrpSpPr/>
          <p:nvPr/>
        </p:nvGrpSpPr>
        <p:grpSpPr>
          <a:xfrm>
            <a:off x="5791200" y="2920955"/>
            <a:ext cx="152400" cy="711182"/>
            <a:chOff x="5791200" y="1352550"/>
            <a:chExt cx="152400" cy="533400"/>
          </a:xfrm>
        </p:grpSpPr>
        <p:sp>
          <p:nvSpPr>
            <p:cNvPr id="1118" name="Google Shape;1118;g5d1f297cb9_0_0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g5d1f297cb9_0_0"/>
            <p:cNvSpPr txBox="1"/>
            <p:nvPr/>
          </p:nvSpPr>
          <p:spPr>
            <a:xfrm>
              <a:off x="5807075" y="1390650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g5d1f297cb9_0_0"/>
            <p:cNvSpPr txBox="1"/>
            <p:nvPr/>
          </p:nvSpPr>
          <p:spPr>
            <a:xfrm>
              <a:off x="5810250" y="1638300"/>
              <a:ext cx="78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137" name="Google Shape;1137;g5d1f297cb9_0_0"/>
          <p:cNvCxnSpPr>
            <a:stCxn id="1088" idx="3"/>
            <a:endCxn id="1105" idx="1"/>
          </p:cNvCxnSpPr>
          <p:nvPr/>
        </p:nvCxnSpPr>
        <p:spPr>
          <a:xfrm rot="10800000" flipH="1">
            <a:off x="2743200" y="2922625"/>
            <a:ext cx="914400" cy="203400"/>
          </a:xfrm>
          <a:prstGeom prst="bentConnector3">
            <a:avLst>
              <a:gd name="adj1" fmla="val 1780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38" name="Google Shape;1138;g5d1f297cb9_0_0"/>
          <p:cNvCxnSpPr/>
          <p:nvPr/>
        </p:nvCxnSpPr>
        <p:spPr>
          <a:xfrm>
            <a:off x="2895600" y="3124200"/>
            <a:ext cx="0" cy="2235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39" name="Google Shape;1139;g5d1f297cb9_0_0"/>
          <p:cNvCxnSpPr/>
          <p:nvPr/>
        </p:nvCxnSpPr>
        <p:spPr>
          <a:xfrm rot="10800000" flipH="1">
            <a:off x="2886364" y="3278309"/>
            <a:ext cx="771300" cy="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40" name="Google Shape;1140;g5d1f297cb9_0_0"/>
          <p:cNvCxnSpPr/>
          <p:nvPr/>
        </p:nvCxnSpPr>
        <p:spPr>
          <a:xfrm rot="10800000" flipH="1">
            <a:off x="2897909" y="3583188"/>
            <a:ext cx="759600" cy="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41" name="Google Shape;1141;g5d1f297cb9_0_0"/>
          <p:cNvCxnSpPr/>
          <p:nvPr/>
        </p:nvCxnSpPr>
        <p:spPr>
          <a:xfrm rot="10800000" flipH="1">
            <a:off x="2886364" y="4497524"/>
            <a:ext cx="618900" cy="12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42" name="Google Shape;1142;g5d1f297cb9_0_0"/>
          <p:cNvCxnSpPr>
            <a:stCxn id="1121" idx="0"/>
          </p:cNvCxnSpPr>
          <p:nvPr/>
        </p:nvCxnSpPr>
        <p:spPr>
          <a:xfrm rot="10800000">
            <a:off x="3330900" y="1393055"/>
            <a:ext cx="5203500" cy="1377300"/>
          </a:xfrm>
          <a:prstGeom prst="bentConnector3">
            <a:avLst>
              <a:gd name="adj1" fmla="val -237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3" name="Google Shape;1143;g5d1f297cb9_0_0"/>
          <p:cNvCxnSpPr/>
          <p:nvPr/>
        </p:nvCxnSpPr>
        <p:spPr>
          <a:xfrm rot="-5400000" flipH="1">
            <a:off x="2946450" y="1803350"/>
            <a:ext cx="1117500" cy="304800"/>
          </a:xfrm>
          <a:prstGeom prst="bentConnector3">
            <a:avLst>
              <a:gd name="adj1" fmla="val 10028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44" name="Google Shape;1144;g5d1f297cb9_0_0"/>
          <p:cNvCxnSpPr/>
          <p:nvPr/>
        </p:nvCxnSpPr>
        <p:spPr>
          <a:xfrm rot="10800000">
            <a:off x="3810000" y="4851500"/>
            <a:ext cx="0" cy="507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45" name="Google Shape;1145;g5d1f297cb9_0_0"/>
          <p:cNvCxnSpPr/>
          <p:nvPr/>
        </p:nvCxnSpPr>
        <p:spPr>
          <a:xfrm rot="10800000" flipH="1">
            <a:off x="5943600" y="3327480"/>
            <a:ext cx="370500" cy="3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46" name="Google Shape;1146;g5d1f297cb9_0_0"/>
          <p:cNvSpPr txBox="1"/>
          <p:nvPr/>
        </p:nvSpPr>
        <p:spPr>
          <a:xfrm>
            <a:off x="2988810" y="2646436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inst[11:7]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g5d1f297cb9_0_0"/>
          <p:cNvSpPr txBox="1"/>
          <p:nvPr/>
        </p:nvSpPr>
        <p:spPr>
          <a:xfrm>
            <a:off x="2971800" y="3022600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inst[19:15]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g5d1f297cb9_0_0"/>
          <p:cNvSpPr txBox="1"/>
          <p:nvPr/>
        </p:nvSpPr>
        <p:spPr>
          <a:xfrm>
            <a:off x="2971800" y="3327400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inst[24:20]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g5d1f297cb9_0_0"/>
          <p:cNvSpPr txBox="1"/>
          <p:nvPr/>
        </p:nvSpPr>
        <p:spPr>
          <a:xfrm>
            <a:off x="2918691" y="4180224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inst[31:20]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0" name="Google Shape;1150;g5d1f297cb9_0_0"/>
          <p:cNvCxnSpPr>
            <a:stCxn id="1111" idx="3"/>
          </p:cNvCxnSpPr>
          <p:nvPr/>
        </p:nvCxnSpPr>
        <p:spPr>
          <a:xfrm rot="10800000" flipH="1">
            <a:off x="4492200" y="3124118"/>
            <a:ext cx="1299000" cy="336000"/>
          </a:xfrm>
          <a:prstGeom prst="bentConnector3">
            <a:avLst>
              <a:gd name="adj1" fmla="val 50002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51" name="Google Shape;1151;g5d1f297cb9_0_0"/>
          <p:cNvSpPr txBox="1"/>
          <p:nvPr/>
        </p:nvSpPr>
        <p:spPr>
          <a:xfrm>
            <a:off x="7696200" y="1879600"/>
            <a:ext cx="244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g5d1f297cb9_0_0"/>
          <p:cNvSpPr txBox="1"/>
          <p:nvPr/>
        </p:nvSpPr>
        <p:spPr>
          <a:xfrm>
            <a:off x="8029863" y="3141132"/>
            <a:ext cx="334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g5d1f297cb9_0_0"/>
          <p:cNvSpPr txBox="1"/>
          <p:nvPr/>
        </p:nvSpPr>
        <p:spPr>
          <a:xfrm>
            <a:off x="8581737" y="2783993"/>
            <a:ext cx="1749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g5d1f297cb9_0_0"/>
          <p:cNvSpPr txBox="1"/>
          <p:nvPr/>
        </p:nvSpPr>
        <p:spPr>
          <a:xfrm>
            <a:off x="5312006" y="2413000"/>
            <a:ext cx="5241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Reg[rs1]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g5d1f297cb9_0_0"/>
          <p:cNvSpPr txBox="1"/>
          <p:nvPr/>
        </p:nvSpPr>
        <p:spPr>
          <a:xfrm>
            <a:off x="4247574" y="4278745"/>
            <a:ext cx="6291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imm[31:0]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g5d1f297cb9_0_0"/>
          <p:cNvSpPr txBox="1"/>
          <p:nvPr/>
        </p:nvSpPr>
        <p:spPr>
          <a:xfrm>
            <a:off x="5299981" y="2811841"/>
            <a:ext cx="533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Reg[rs2]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7" name="Google Shape;1157;g5d1f297cb9_0_0"/>
          <p:cNvCxnSpPr>
            <a:stCxn id="1096" idx="3"/>
          </p:cNvCxnSpPr>
          <p:nvPr/>
        </p:nvCxnSpPr>
        <p:spPr>
          <a:xfrm rot="10800000" flipH="1">
            <a:off x="4044900" y="3428583"/>
            <a:ext cx="1746300" cy="1101300"/>
          </a:xfrm>
          <a:prstGeom prst="bentConnector3">
            <a:avLst>
              <a:gd name="adj1" fmla="val 8343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58" name="Google Shape;1158;g5d1f297cb9_0_0"/>
          <p:cNvSpPr/>
          <p:nvPr/>
        </p:nvSpPr>
        <p:spPr>
          <a:xfrm>
            <a:off x="838200" y="5359400"/>
            <a:ext cx="7868100" cy="954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g5d1f297cb9_0_0"/>
          <p:cNvSpPr txBox="1"/>
          <p:nvPr/>
        </p:nvSpPr>
        <p:spPr>
          <a:xfrm>
            <a:off x="2590800" y="5438497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g5d1f297cb9_0_0"/>
          <p:cNvSpPr txBox="1"/>
          <p:nvPr/>
        </p:nvSpPr>
        <p:spPr>
          <a:xfrm>
            <a:off x="3429000" y="5461000"/>
            <a:ext cx="428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g5d1f297cb9_0_0"/>
          <p:cNvSpPr txBox="1"/>
          <p:nvPr/>
        </p:nvSpPr>
        <p:spPr>
          <a:xfrm>
            <a:off x="5638800" y="5461000"/>
            <a:ext cx="244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2" name="Google Shape;1162;g5d1f297cb9_0_0"/>
          <p:cNvSpPr txBox="1"/>
          <p:nvPr/>
        </p:nvSpPr>
        <p:spPr>
          <a:xfrm>
            <a:off x="6324600" y="5461000"/>
            <a:ext cx="3987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g5d1f297cb9_0_0"/>
          <p:cNvSpPr txBox="1"/>
          <p:nvPr/>
        </p:nvSpPr>
        <p:spPr>
          <a:xfrm>
            <a:off x="6858000" y="5461000"/>
            <a:ext cx="513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MemRW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g5d1f297cb9_0_0"/>
          <p:cNvSpPr txBox="1"/>
          <p:nvPr/>
        </p:nvSpPr>
        <p:spPr>
          <a:xfrm>
            <a:off x="8229600" y="5461000"/>
            <a:ext cx="3696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5" name="Google Shape;1165;g5d1f297cb9_0_0"/>
          <p:cNvSpPr txBox="1"/>
          <p:nvPr/>
        </p:nvSpPr>
        <p:spPr>
          <a:xfrm>
            <a:off x="3406447" y="2209800"/>
            <a:ext cx="1749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6" name="Google Shape;1166;g5d1f297cb9_0_0"/>
          <p:cNvCxnSpPr/>
          <p:nvPr/>
        </p:nvCxnSpPr>
        <p:spPr>
          <a:xfrm flipH="1">
            <a:off x="1447800" y="1551050"/>
            <a:ext cx="1295400" cy="1168500"/>
          </a:xfrm>
          <a:prstGeom prst="bentConnector3">
            <a:avLst>
              <a:gd name="adj1" fmla="val 132662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67" name="Google Shape;1167;g5d1f297cb9_0_0"/>
          <p:cNvSpPr txBox="1"/>
          <p:nvPr/>
        </p:nvSpPr>
        <p:spPr>
          <a:xfrm>
            <a:off x="990600" y="2819400"/>
            <a:ext cx="282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8" name="Google Shape;1168;g5d1f297cb9_0_0"/>
          <p:cNvCxnSpPr/>
          <p:nvPr/>
        </p:nvCxnSpPr>
        <p:spPr>
          <a:xfrm rot="-5400000">
            <a:off x="1701781" y="22422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69" name="Google Shape;1169;g5d1f297cb9_0_0"/>
          <p:cNvSpPr txBox="1">
            <a:spLocks noGrp="1"/>
          </p:cNvSpPr>
          <p:nvPr>
            <p:ph type="ftr" idx="11"/>
          </p:nvPr>
        </p:nvSpPr>
        <p:spPr>
          <a:xfrm>
            <a:off x="2672862" y="6356352"/>
            <a:ext cx="3950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g5d1f297cb9_0_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2842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sw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sz="1200" dirty="0"/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69"/>
            <a:ext cx="0" cy="1905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6781800" y="2133601"/>
            <a:ext cx="1600200" cy="801469"/>
          </a:xfrm>
          <a:prstGeom prst="bentConnector3">
            <a:avLst>
              <a:gd name="adj1" fmla="val 87896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>
            <a:endCxn id="19" idx="1"/>
          </p:cNvCxnSpPr>
          <p:nvPr/>
        </p:nvCxnSpPr>
        <p:spPr>
          <a:xfrm rot="10800000" flipV="1">
            <a:off x="1447800" y="2020669"/>
            <a:ext cx="1295400" cy="876300"/>
          </a:xfrm>
          <a:prstGeom prst="bentConnector3">
            <a:avLst>
              <a:gd name="adj1" fmla="val 132662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</p:cNvCxnSpPr>
          <p:nvPr/>
        </p:nvCxnSpPr>
        <p:spPr>
          <a:xfrm flipV="1">
            <a:off x="4467462" y="2819400"/>
            <a:ext cx="1780939" cy="404336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990600" y="2971801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322839" y="4953001"/>
            <a:ext cx="39113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endParaRPr lang="en-US" sz="1100" dirty="0"/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4616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endParaRPr lang="en-US" sz="1100" dirty="0"/>
          </a:p>
        </p:txBody>
      </p:sp>
      <p:sp>
        <p:nvSpPr>
          <p:cNvPr id="588" name="TextBox 587"/>
          <p:cNvSpPr txBox="1"/>
          <p:nvPr/>
        </p:nvSpPr>
        <p:spPr>
          <a:xfrm>
            <a:off x="5562600" y="4953001"/>
            <a:ext cx="22442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endParaRPr lang="en-US" sz="1100" dirty="0"/>
          </a:p>
        </p:txBody>
      </p:sp>
      <p:sp>
        <p:nvSpPr>
          <p:cNvPr id="589" name="TextBox 588"/>
          <p:cNvSpPr txBox="1"/>
          <p:nvPr/>
        </p:nvSpPr>
        <p:spPr>
          <a:xfrm>
            <a:off x="6096000" y="4953001"/>
            <a:ext cx="39881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endParaRPr lang="en-US" sz="1100" dirty="0"/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4488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endParaRPr lang="en-US" sz="1100" dirty="0"/>
          </a:p>
        </p:txBody>
      </p:sp>
      <p:sp>
        <p:nvSpPr>
          <p:cNvPr id="593" name="TextBox 592"/>
          <p:cNvSpPr txBox="1"/>
          <p:nvPr/>
        </p:nvSpPr>
        <p:spPr>
          <a:xfrm>
            <a:off x="8077201" y="4953001"/>
            <a:ext cx="41998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36471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sw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sz="1200" dirty="0"/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69"/>
            <a:ext cx="0" cy="1905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6781800" y="2133601"/>
            <a:ext cx="1600200" cy="801469"/>
          </a:xfrm>
          <a:prstGeom prst="bentConnector3">
            <a:avLst>
              <a:gd name="adj1" fmla="val 87896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>
            <a:endCxn id="19" idx="1"/>
          </p:cNvCxnSpPr>
          <p:nvPr/>
        </p:nvCxnSpPr>
        <p:spPr>
          <a:xfrm rot="10800000" flipV="1">
            <a:off x="1447800" y="2020669"/>
            <a:ext cx="1295400" cy="876300"/>
          </a:xfrm>
          <a:prstGeom prst="bentConnector3">
            <a:avLst>
              <a:gd name="adj1" fmla="val 132662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</p:cNvCxnSpPr>
          <p:nvPr/>
        </p:nvCxnSpPr>
        <p:spPr>
          <a:xfrm flipV="1">
            <a:off x="4467462" y="2819400"/>
            <a:ext cx="1780939" cy="404336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990600" y="2971801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322839" y="4953001"/>
            <a:ext cx="5354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=S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=0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5626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096001" y="49530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7854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=Write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077201" y="4953001"/>
            <a:ext cx="4648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=*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5334000"/>
            <a:ext cx="84638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*= “Don’t Care”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59243" y="2015526"/>
            <a:ext cx="7010400" cy="2874720"/>
            <a:chOff x="1447801" y="1123950"/>
            <a:chExt cx="7010400" cy="2874720"/>
          </a:xfrm>
        </p:grpSpPr>
        <p:cxnSp>
          <p:nvCxnSpPr>
            <p:cNvPr id="94" name="Straight Arrow Connector 93"/>
            <p:cNvCxnSpPr/>
            <p:nvPr/>
          </p:nvCxnSpPr>
          <p:spPr>
            <a:xfrm flipV="1">
              <a:off x="6454321" y="2545231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4191001" y="2876550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7233229" y="2641729"/>
              <a:ext cx="0" cy="133835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5867401" y="2636897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6629401" y="2130683"/>
              <a:ext cx="381000" cy="21967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8455357" y="2343150"/>
              <a:ext cx="2844" cy="165552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/>
            <p:nvPr/>
          </p:nvCxnSpPr>
          <p:spPr>
            <a:xfrm>
              <a:off x="1813264" y="2000250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/>
            <p:nvPr/>
          </p:nvCxnSpPr>
          <p:spPr>
            <a:xfrm flipV="1">
              <a:off x="1782932" y="1581470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/>
            <p:cNvCxnSpPr/>
            <p:nvPr/>
          </p:nvCxnSpPr>
          <p:spPr>
            <a:xfrm flipV="1">
              <a:off x="2438401" y="1123950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/>
            <p:nvPr/>
          </p:nvCxnSpPr>
          <p:spPr>
            <a:xfrm rot="10800000" flipV="1">
              <a:off x="1447801" y="1123950"/>
              <a:ext cx="1295400" cy="876300"/>
            </a:xfrm>
            <a:prstGeom prst="bentConnector3">
              <a:avLst>
                <a:gd name="adj1" fmla="val 132662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/>
            <p:nvPr/>
          </p:nvCxnSpPr>
          <p:spPr>
            <a:xfrm flipV="1">
              <a:off x="4499522" y="1922681"/>
              <a:ext cx="1748879" cy="404336"/>
            </a:xfrm>
            <a:prstGeom prst="bentConnector3">
              <a:avLst>
                <a:gd name="adj1" fmla="val 7475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/>
            <p:nvPr/>
          </p:nvCxnSpPr>
          <p:spPr>
            <a:xfrm>
              <a:off x="4457522" y="2555617"/>
              <a:ext cx="957297" cy="320141"/>
            </a:xfrm>
            <a:prstGeom prst="bentConnector3">
              <a:avLst>
                <a:gd name="adj1" fmla="val 16834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2895601" y="2303681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2886365" y="2419350"/>
              <a:ext cx="771236" cy="363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2897910" y="2647951"/>
              <a:ext cx="759691" cy="267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V="1">
              <a:off x="2886365" y="3333750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V="1">
              <a:off x="3810001" y="3599081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flipV="1">
              <a:off x="5943601" y="2456081"/>
              <a:ext cx="370610" cy="23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/>
            <p:nvPr/>
          </p:nvCxnSpPr>
          <p:spPr>
            <a:xfrm flipV="1">
              <a:off x="5410201" y="2490717"/>
              <a:ext cx="1600200" cy="381000"/>
            </a:xfrm>
            <a:prstGeom prst="bentConnector3">
              <a:avLst>
                <a:gd name="adj1" fmla="val 86075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/>
            <p:cNvCxnSpPr/>
            <p:nvPr/>
          </p:nvCxnSpPr>
          <p:spPr>
            <a:xfrm flipV="1">
              <a:off x="4044975" y="2532281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>
            <a:stCxn id="16" idx="3"/>
          </p:cNvCxnSpPr>
          <p:nvPr/>
        </p:nvCxnSpPr>
        <p:spPr>
          <a:xfrm>
            <a:off x="2743201" y="3201769"/>
            <a:ext cx="174413" cy="6632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45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c40547219_0_1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Today’s goal:</a:t>
            </a:r>
            <a:endParaRPr/>
          </a:p>
        </p:txBody>
      </p:sp>
      <p:sp>
        <p:nvSpPr>
          <p:cNvPr id="293" name="Google Shape;293;g5c40547219_0_1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</a:t>
            </a:fld>
            <a:endParaRPr/>
          </a:p>
        </p:txBody>
      </p:sp>
      <p:sp>
        <p:nvSpPr>
          <p:cNvPr id="294" name="Google Shape;294;g5c40547219_0_121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20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Create a “circuit” of logic elements that, when given an assembly instruction, perform the action the instruction describes</a:t>
            </a:r>
            <a:endParaRPr/>
          </a:p>
        </p:txBody>
      </p:sp>
      <p:sp>
        <p:nvSpPr>
          <p:cNvPr id="295" name="Google Shape;295;g5c40547219_0_121"/>
          <p:cNvSpPr/>
          <p:nvPr/>
        </p:nvSpPr>
        <p:spPr>
          <a:xfrm>
            <a:off x="4721375" y="3329975"/>
            <a:ext cx="2063700" cy="146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 bunch of logic stuff </a:t>
            </a:r>
            <a:endParaRPr sz="2400"/>
          </a:p>
        </p:txBody>
      </p:sp>
      <p:sp>
        <p:nvSpPr>
          <p:cNvPr id="296" name="Google Shape;296;g5c40547219_0_121"/>
          <p:cNvSpPr/>
          <p:nvPr/>
        </p:nvSpPr>
        <p:spPr>
          <a:xfrm>
            <a:off x="333525" y="4502525"/>
            <a:ext cx="254916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010111010100010101..1</a:t>
            </a:r>
            <a:endParaRPr/>
          </a:p>
        </p:txBody>
      </p:sp>
      <p:cxnSp>
        <p:nvCxnSpPr>
          <p:cNvPr id="297" name="Google Shape;297;g5c40547219_0_121"/>
          <p:cNvCxnSpPr>
            <a:cxnSpLocks/>
            <a:stCxn id="296" idx="3"/>
            <a:endCxn id="295" idx="1"/>
          </p:cNvCxnSpPr>
          <p:nvPr/>
        </p:nvCxnSpPr>
        <p:spPr>
          <a:xfrm flipV="1">
            <a:off x="2882685" y="4064825"/>
            <a:ext cx="1838690" cy="6202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8" name="Google Shape;298;g5c40547219_0_121"/>
          <p:cNvSpPr txBox="1"/>
          <p:nvPr/>
        </p:nvSpPr>
        <p:spPr>
          <a:xfrm>
            <a:off x="-146955" y="3522950"/>
            <a:ext cx="3525586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Some RISC-V Instruction in binary (let’s say the instruction is:</a:t>
            </a:r>
            <a:br>
              <a:rPr lang="en-US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addi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t0 x0 6)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5c40547219_0_121"/>
          <p:cNvSpPr/>
          <p:nvPr/>
        </p:nvSpPr>
        <p:spPr>
          <a:xfrm rot="-1555732">
            <a:off x="5309288" y="4371459"/>
            <a:ext cx="4219425" cy="1469710"/>
          </a:xfrm>
          <a:prstGeom prst="irregularSeal1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Register t0 now has the value 6! The addi was performed!</a:t>
            </a:r>
            <a:endParaRPr/>
          </a:p>
        </p:txBody>
      </p:sp>
      <p:sp>
        <p:nvSpPr>
          <p:cNvPr id="300" name="Google Shape;300;g5c40547219_0_1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5c40547219_0_1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706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I-Format </a:t>
            </a:r>
            <a:r>
              <a:rPr lang="en-US" dirty="0" err="1"/>
              <a:t>immediates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02" name="Picture 101" descr="Untitl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3" y="1752600"/>
            <a:ext cx="8915401" cy="7627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72400" y="2590800"/>
            <a:ext cx="102912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err="1"/>
              <a:t>inst</a:t>
            </a:r>
            <a:r>
              <a:rPr lang="en-US" sz="2400" dirty="0"/>
              <a:t>[31:0]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46362" y="2286000"/>
            <a:ext cx="8763000" cy="1969532"/>
            <a:chOff x="146362" y="1428750"/>
            <a:chExt cx="8763000" cy="1969532"/>
          </a:xfrm>
        </p:grpSpPr>
        <p:sp>
          <p:nvSpPr>
            <p:cNvPr id="10" name="Rectangle 9"/>
            <p:cNvSpPr/>
            <p:nvPr/>
          </p:nvSpPr>
          <p:spPr>
            <a:xfrm>
              <a:off x="146362" y="2571750"/>
              <a:ext cx="5943600" cy="304800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------</a:t>
              </a:r>
              <a:r>
                <a:rPr lang="en-US" dirty="0" err="1"/>
                <a:t>inst</a:t>
              </a:r>
              <a:r>
                <a:rPr lang="en-US" dirty="0"/>
                <a:t>[31]-(sign-extension)-------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194362" y="1428750"/>
              <a:ext cx="5568638" cy="10668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74962" y="1428750"/>
              <a:ext cx="5644838" cy="10668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/>
            <p:cNvSpPr/>
            <p:nvPr/>
          </p:nvSpPr>
          <p:spPr>
            <a:xfrm>
              <a:off x="6089962" y="2571750"/>
              <a:ext cx="2819400" cy="304800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err="1"/>
                <a:t>inst</a:t>
              </a:r>
              <a:r>
                <a:rPr lang="en-US" dirty="0"/>
                <a:t>[30:20]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766362" y="3028950"/>
              <a:ext cx="111088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err="1"/>
                <a:t>imm</a:t>
              </a:r>
              <a:r>
                <a:rPr lang="en-US" sz="2400" dirty="0"/>
                <a:t>[31:0]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46362" y="1428750"/>
              <a:ext cx="6038" cy="10668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09600" y="4114800"/>
            <a:ext cx="8534400" cy="1488996"/>
            <a:chOff x="609600" y="3257550"/>
            <a:chExt cx="8534400" cy="1488996"/>
          </a:xfrm>
        </p:grpSpPr>
        <p:grpSp>
          <p:nvGrpSpPr>
            <p:cNvPr id="9" name="Group 8"/>
            <p:cNvGrpSpPr/>
            <p:nvPr/>
          </p:nvGrpSpPr>
          <p:grpSpPr>
            <a:xfrm>
              <a:off x="609600" y="3257550"/>
              <a:ext cx="2438400" cy="1273552"/>
              <a:chOff x="2895600" y="1544419"/>
              <a:chExt cx="2438400" cy="1273552"/>
            </a:xfrm>
          </p:grpSpPr>
          <p:sp>
            <p:nvSpPr>
              <p:cNvPr id="64" name="Trapezoid 63"/>
              <p:cNvSpPr/>
              <p:nvPr/>
            </p:nvSpPr>
            <p:spPr>
              <a:xfrm rot="5400000">
                <a:off x="3695700" y="1658719"/>
                <a:ext cx="762000" cy="533400"/>
              </a:xfrm>
              <a:prstGeom prst="trapezoid">
                <a:avLst>
                  <a:gd name="adj" fmla="val 30656"/>
                </a:avLst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733800" y="1657350"/>
                <a:ext cx="5565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Imm</a:t>
                </a:r>
                <a:r>
                  <a:rPr lang="en-US" sz="1600" dirty="0"/>
                  <a:t>.</a:t>
                </a:r>
              </a:p>
              <a:p>
                <a:r>
                  <a:rPr lang="en-US" sz="1600" dirty="0"/>
                  <a:t>Gen</a:t>
                </a: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 flipV="1">
                <a:off x="3191164" y="1925419"/>
                <a:ext cx="618836" cy="9599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V="1">
                <a:off x="4114800" y="2190750"/>
                <a:ext cx="0" cy="381000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flipV="1">
                <a:off x="4343400" y="1885950"/>
                <a:ext cx="618836" cy="9599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2895600" y="1581150"/>
                <a:ext cx="7726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err="1"/>
                  <a:t>inst</a:t>
                </a:r>
                <a:r>
                  <a:rPr lang="en-US" sz="1600" dirty="0"/>
                  <a:t>[31:20]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419600" y="1581150"/>
                <a:ext cx="9144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dirty="0" err="1"/>
                  <a:t>imm</a:t>
                </a:r>
                <a:r>
                  <a:rPr lang="en-US" sz="1600" dirty="0"/>
                  <a:t>[31:0]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3657600" y="2571750"/>
                <a:ext cx="7117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err="1"/>
                  <a:t>ImmSel</a:t>
                </a:r>
                <a:r>
                  <a:rPr lang="en-US" sz="1600" dirty="0"/>
                  <a:t>=I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200400" y="3638550"/>
              <a:ext cx="594360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/>
                <a:t>High 12 bits of instruction (</a:t>
              </a:r>
              <a:r>
                <a:rPr lang="en-US" dirty="0" err="1"/>
                <a:t>inst</a:t>
              </a:r>
              <a:r>
                <a:rPr lang="en-US" dirty="0"/>
                <a:t>[31:20]) copied to low 12 bits of immediate (</a:t>
              </a:r>
              <a:r>
                <a:rPr lang="en-US" dirty="0" err="1"/>
                <a:t>imm</a:t>
              </a:r>
              <a:r>
                <a:rPr lang="en-US" dirty="0"/>
                <a:t>[11:0])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/>
                <a:t>Immediate is sign-extended by copying value of </a:t>
              </a:r>
              <a:r>
                <a:rPr lang="en-US" dirty="0" err="1"/>
                <a:t>inst</a:t>
              </a:r>
              <a:r>
                <a:rPr lang="en-US" dirty="0"/>
                <a:t>[31] to fill the upper 20 bits of the immediate value (</a:t>
              </a:r>
              <a:r>
                <a:rPr lang="en-US" dirty="0" err="1"/>
                <a:t>imm</a:t>
              </a:r>
              <a:r>
                <a:rPr lang="en-US" dirty="0"/>
                <a:t>[31:12])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871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&amp; S Immediate Generator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2400" y="2590800"/>
            <a:ext cx="8763000" cy="381000"/>
            <a:chOff x="152400" y="3181350"/>
            <a:chExt cx="8763000" cy="381000"/>
          </a:xfrm>
        </p:grpSpPr>
        <p:sp>
          <p:nvSpPr>
            <p:cNvPr id="9" name="Rectangle 8"/>
            <p:cNvSpPr/>
            <p:nvPr/>
          </p:nvSpPr>
          <p:spPr>
            <a:xfrm>
              <a:off x="152400" y="3181350"/>
              <a:ext cx="16002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b="1" dirty="0" err="1">
                  <a:solidFill>
                    <a:srgbClr val="000000"/>
                  </a:solidFill>
                  <a:latin typeface="Courier New"/>
                  <a:cs typeface="Courier New"/>
                </a:rPr>
                <a:t>imm</a:t>
              </a:r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[11:5]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52600" y="3181350"/>
              <a:ext cx="12954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rs2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0" y="3181350"/>
              <a:ext cx="12954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rs1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43400" y="3181350"/>
              <a:ext cx="14478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funct3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91200" y="3181350"/>
              <a:ext cx="12954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b="1" dirty="0" err="1">
                  <a:solidFill>
                    <a:srgbClr val="000000"/>
                  </a:solidFill>
                  <a:latin typeface="Courier New"/>
                  <a:cs typeface="Courier New"/>
                </a:rPr>
                <a:t>imm</a:t>
              </a:r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[4:0]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86600" y="3181350"/>
              <a:ext cx="18288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S-</a:t>
              </a:r>
              <a:r>
                <a:rPr lang="en-US" b="1" dirty="0" err="1">
                  <a:solidFill>
                    <a:srgbClr val="000000"/>
                  </a:solidFill>
                  <a:latin typeface="Courier New"/>
                  <a:cs typeface="Courier New"/>
                </a:rPr>
                <a:t>opcode</a:t>
              </a:r>
              <a:endParaRPr lang="en-US" b="1" dirty="0">
                <a:solidFill>
                  <a:srgbClr val="000000"/>
                </a:solidFill>
                <a:latin typeface="Courier New"/>
                <a:cs typeface="Courier New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2400" y="2209800"/>
            <a:ext cx="8763000" cy="381000"/>
            <a:chOff x="152400" y="3181350"/>
            <a:chExt cx="8763000" cy="381000"/>
          </a:xfrm>
        </p:grpSpPr>
        <p:sp>
          <p:nvSpPr>
            <p:cNvPr id="16" name="Rectangle 15"/>
            <p:cNvSpPr/>
            <p:nvPr/>
          </p:nvSpPr>
          <p:spPr>
            <a:xfrm>
              <a:off x="152400" y="3181350"/>
              <a:ext cx="28956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b="1" dirty="0" err="1">
                  <a:solidFill>
                    <a:srgbClr val="000000"/>
                  </a:solidFill>
                  <a:latin typeface="Courier New"/>
                  <a:cs typeface="Courier New"/>
                </a:rPr>
                <a:t>imm</a:t>
              </a:r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[11:0]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48000" y="3181350"/>
              <a:ext cx="12954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rs1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43400" y="3181350"/>
              <a:ext cx="14478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funct3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91200" y="3181350"/>
              <a:ext cx="12954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b="1" dirty="0" err="1">
                  <a:solidFill>
                    <a:srgbClr val="000000"/>
                  </a:solidFill>
                  <a:latin typeface="Courier New"/>
                  <a:cs typeface="Courier New"/>
                </a:rPr>
                <a:t>rd</a:t>
              </a:r>
              <a:endParaRPr lang="en-US" b="1" dirty="0">
                <a:solidFill>
                  <a:srgbClr val="00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86600" y="3181350"/>
              <a:ext cx="18288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I-</a:t>
              </a:r>
              <a:r>
                <a:rPr lang="en-US" b="1" dirty="0" err="1">
                  <a:solidFill>
                    <a:srgbClr val="000000"/>
                  </a:solidFill>
                  <a:latin typeface="Courier New"/>
                  <a:cs typeface="Courier New"/>
                </a:rPr>
                <a:t>opcode</a:t>
              </a:r>
              <a:endParaRPr lang="en-US" b="1" dirty="0">
                <a:solidFill>
                  <a:srgbClr val="000000"/>
                </a:solidFill>
                <a:latin typeface="Courier New"/>
                <a:cs typeface="Courier New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52400" y="4343400"/>
            <a:ext cx="5943600" cy="30480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inst</a:t>
            </a:r>
            <a:r>
              <a:rPr lang="en-US" sz="1600" b="1" dirty="0">
                <a:latin typeface="Courier New"/>
                <a:cs typeface="Courier New"/>
              </a:rPr>
              <a:t>[31](sign-extension)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96001" y="4343400"/>
            <a:ext cx="1377637" cy="30480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 err="1">
                <a:latin typeface="Courier New"/>
                <a:cs typeface="Courier New"/>
              </a:rPr>
              <a:t>inst</a:t>
            </a:r>
            <a:r>
              <a:rPr lang="en-US" sz="1400" b="1" dirty="0">
                <a:latin typeface="Courier New"/>
                <a:cs typeface="Courier New"/>
              </a:rPr>
              <a:t>[30:25]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43800" y="5257800"/>
            <a:ext cx="111088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err="1"/>
              <a:t>imm</a:t>
            </a:r>
            <a:r>
              <a:rPr lang="en-US" sz="2400" dirty="0"/>
              <a:t>[31:0]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96200" y="1524000"/>
            <a:ext cx="102912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err="1"/>
              <a:t>inst</a:t>
            </a:r>
            <a:r>
              <a:rPr lang="en-US" sz="2400" dirty="0"/>
              <a:t>[31:0]</a:t>
            </a:r>
          </a:p>
        </p:txBody>
      </p:sp>
      <p:sp>
        <p:nvSpPr>
          <p:cNvPr id="29" name="Trapezoid 28"/>
          <p:cNvSpPr/>
          <p:nvPr/>
        </p:nvSpPr>
        <p:spPr>
          <a:xfrm rot="10800000">
            <a:off x="7543800" y="3886200"/>
            <a:ext cx="1219200" cy="304800"/>
          </a:xfrm>
          <a:prstGeom prst="trapezoid">
            <a:avLst>
              <a:gd name="adj" fmla="val 47523"/>
            </a:avLst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30" name="Rectangle 29"/>
          <p:cNvSpPr/>
          <p:nvPr/>
        </p:nvSpPr>
        <p:spPr>
          <a:xfrm>
            <a:off x="7467600" y="4343400"/>
            <a:ext cx="1371600" cy="304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err="1">
                <a:solidFill>
                  <a:srgbClr val="000000"/>
                </a:solidFill>
                <a:latin typeface="Courier New"/>
                <a:cs typeface="Courier New"/>
              </a:rPr>
              <a:t>inst</a:t>
            </a:r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[24:20]</a:t>
            </a:r>
          </a:p>
        </p:txBody>
      </p:sp>
      <p:cxnSp>
        <p:nvCxnSpPr>
          <p:cNvPr id="32" name="Straight Connector 31"/>
          <p:cNvCxnSpPr>
            <a:stCxn id="29" idx="0"/>
            <a:endCxn id="30" idx="0"/>
          </p:cNvCxnSpPr>
          <p:nvPr/>
        </p:nvCxnSpPr>
        <p:spPr>
          <a:xfrm>
            <a:off x="8153400" y="4191000"/>
            <a:ext cx="0" cy="15240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9" idx="2"/>
            <a:endCxn id="25" idx="0"/>
          </p:cNvCxnSpPr>
          <p:nvPr/>
        </p:nvCxnSpPr>
        <p:spPr>
          <a:xfrm>
            <a:off x="952501" y="2971800"/>
            <a:ext cx="5832319" cy="13716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0"/>
          </p:cNvCxnSpPr>
          <p:nvPr/>
        </p:nvCxnSpPr>
        <p:spPr>
          <a:xfrm>
            <a:off x="2400300" y="2590800"/>
            <a:ext cx="5448300" cy="1295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3" idx="2"/>
          </p:cNvCxnSpPr>
          <p:nvPr/>
        </p:nvCxnSpPr>
        <p:spPr>
          <a:xfrm>
            <a:off x="6438900" y="2971800"/>
            <a:ext cx="1943100" cy="914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22" idx="0"/>
          </p:cNvCxnSpPr>
          <p:nvPr/>
        </p:nvCxnSpPr>
        <p:spPr>
          <a:xfrm>
            <a:off x="228600" y="2971800"/>
            <a:ext cx="2895600" cy="13716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382000" y="3886201"/>
            <a:ext cx="11221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772400" y="3886201"/>
            <a:ext cx="4648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I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52400" y="4648200"/>
            <a:ext cx="5943600" cy="30480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inst</a:t>
            </a:r>
            <a:r>
              <a:rPr lang="en-US" sz="1600" b="1" dirty="0">
                <a:latin typeface="Courier New"/>
                <a:cs typeface="Courier New"/>
              </a:rPr>
              <a:t>[31](sign-extension)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096001" y="4648200"/>
            <a:ext cx="1377637" cy="30480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 err="1">
                <a:latin typeface="Courier New"/>
                <a:cs typeface="Courier New"/>
              </a:rPr>
              <a:t>inst</a:t>
            </a:r>
            <a:r>
              <a:rPr lang="en-US" sz="1400" b="1" dirty="0">
                <a:latin typeface="Courier New"/>
                <a:cs typeface="Courier New"/>
              </a:rPr>
              <a:t>[30:25]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467600" y="4648200"/>
            <a:ext cx="1371600" cy="304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err="1">
                <a:solidFill>
                  <a:srgbClr val="000000"/>
                </a:solidFill>
                <a:latin typeface="Courier New"/>
                <a:cs typeface="Courier New"/>
              </a:rPr>
              <a:t>inst</a:t>
            </a:r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[11:7]</a:t>
            </a:r>
          </a:p>
        </p:txBody>
      </p:sp>
      <p:cxnSp>
        <p:nvCxnSpPr>
          <p:cNvPr id="78" name="Straight Arrow Connector 77"/>
          <p:cNvCxnSpPr>
            <a:endCxn id="29" idx="1"/>
          </p:cNvCxnSpPr>
          <p:nvPr/>
        </p:nvCxnSpPr>
        <p:spPr>
          <a:xfrm flipH="1">
            <a:off x="8690576" y="4038600"/>
            <a:ext cx="30102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8839200" y="1905001"/>
            <a:ext cx="10579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62800" y="1905001"/>
            <a:ext cx="10579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934200" y="1905001"/>
            <a:ext cx="10579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867400" y="1905001"/>
            <a:ext cx="1977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486400" y="1905001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419600" y="1905001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033212" y="1905001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124200" y="1905001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743200" y="1905001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823412" y="1905001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24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518612" y="1905001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52400" y="1905001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31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686800" y="4953001"/>
            <a:ext cx="10579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543800" y="4953001"/>
            <a:ext cx="10579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315200" y="4953001"/>
            <a:ext cx="10579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096000" y="4953001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791200" y="4953001"/>
            <a:ext cx="1977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52400" y="4953001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31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1600200" y="3581400"/>
            <a:ext cx="152400" cy="15240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447800" y="3581401"/>
            <a:ext cx="10579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3657600" y="3581400"/>
            <a:ext cx="152400" cy="15240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505200" y="3581401"/>
            <a:ext cx="10579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6</a:t>
            </a:r>
          </a:p>
        </p:txBody>
      </p:sp>
      <p:cxnSp>
        <p:nvCxnSpPr>
          <p:cNvPr id="108" name="Straight Connector 107"/>
          <p:cNvCxnSpPr/>
          <p:nvPr/>
        </p:nvCxnSpPr>
        <p:spPr>
          <a:xfrm flipV="1">
            <a:off x="6172200" y="3429000"/>
            <a:ext cx="152400" cy="15240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019800" y="3429001"/>
            <a:ext cx="10579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10" name="Straight Connector 109"/>
          <p:cNvCxnSpPr/>
          <p:nvPr/>
        </p:nvCxnSpPr>
        <p:spPr>
          <a:xfrm flipV="1">
            <a:off x="7010400" y="3200400"/>
            <a:ext cx="152400" cy="15240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6858000" y="3200401"/>
            <a:ext cx="10579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915400" y="4724401"/>
            <a:ext cx="11221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939903" y="4343401"/>
            <a:ext cx="4648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I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990600" y="5262086"/>
            <a:ext cx="58674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Just need a 5-bit mux to select between two positions where low five bits of immediate can reside in instruction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Other bits in immediate are wired to fixed positions in instruction</a:t>
            </a:r>
          </a:p>
        </p:txBody>
      </p:sp>
    </p:spTree>
    <p:extLst>
      <p:ext uri="{BB962C8B-B14F-4D97-AF65-F5344CB8AC3E}">
        <p14:creationId xmlns:p14="http://schemas.microsoft.com/office/powerpoint/2010/main" val="9283605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Branches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3048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B-format is mostly same as S-Format, with two register sources (rs1/rs2) and a 12-bit immediate</a:t>
            </a:r>
          </a:p>
          <a:p>
            <a:r>
              <a:rPr lang="en-US" dirty="0"/>
              <a:t>But now immediate represents values -4096 to +4094 in 2-byte increments</a:t>
            </a:r>
          </a:p>
          <a:p>
            <a:r>
              <a:rPr lang="en-US" dirty="0"/>
              <a:t>The 12 immediate bits encode </a:t>
            </a:r>
            <a:r>
              <a:rPr lang="en-US" i="1" dirty="0"/>
              <a:t>even</a:t>
            </a:r>
            <a:r>
              <a:rPr lang="en-US" dirty="0"/>
              <a:t> 13-bit signed byte offsets (lowest bit of offset is always zero, so no need to store it)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841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7" name="Picture 6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88773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432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sw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sz="1200" dirty="0"/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69"/>
            <a:ext cx="0" cy="1905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6781800" y="2133601"/>
            <a:ext cx="1600200" cy="801469"/>
          </a:xfrm>
          <a:prstGeom prst="bentConnector3">
            <a:avLst>
              <a:gd name="adj1" fmla="val 87896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>
            <a:endCxn id="19" idx="1"/>
          </p:cNvCxnSpPr>
          <p:nvPr/>
        </p:nvCxnSpPr>
        <p:spPr>
          <a:xfrm rot="10800000" flipV="1">
            <a:off x="1447800" y="2020669"/>
            <a:ext cx="1295400" cy="876300"/>
          </a:xfrm>
          <a:prstGeom prst="bentConnector3">
            <a:avLst>
              <a:gd name="adj1" fmla="val 132662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</p:cNvCxnSpPr>
          <p:nvPr/>
        </p:nvCxnSpPr>
        <p:spPr>
          <a:xfrm flipV="1">
            <a:off x="4467462" y="2819400"/>
            <a:ext cx="1780939" cy="404336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990600" y="2971801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322839" y="4953001"/>
            <a:ext cx="39113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endParaRPr lang="en-US" sz="1100" dirty="0"/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4616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endParaRPr lang="en-US" sz="1100" dirty="0"/>
          </a:p>
        </p:txBody>
      </p:sp>
      <p:sp>
        <p:nvSpPr>
          <p:cNvPr id="588" name="TextBox 587"/>
          <p:cNvSpPr txBox="1"/>
          <p:nvPr/>
        </p:nvSpPr>
        <p:spPr>
          <a:xfrm>
            <a:off x="5562600" y="4953001"/>
            <a:ext cx="22442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endParaRPr lang="en-US" sz="1100" dirty="0"/>
          </a:p>
        </p:txBody>
      </p:sp>
      <p:sp>
        <p:nvSpPr>
          <p:cNvPr id="589" name="TextBox 588"/>
          <p:cNvSpPr txBox="1"/>
          <p:nvPr/>
        </p:nvSpPr>
        <p:spPr>
          <a:xfrm>
            <a:off x="6096000" y="4953001"/>
            <a:ext cx="39881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endParaRPr lang="en-US" sz="1100" dirty="0"/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4488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endParaRPr lang="en-US" sz="1100" dirty="0"/>
          </a:p>
        </p:txBody>
      </p:sp>
      <p:sp>
        <p:nvSpPr>
          <p:cNvPr id="593" name="TextBox 592"/>
          <p:cNvSpPr txBox="1"/>
          <p:nvPr/>
        </p:nvSpPr>
        <p:spPr>
          <a:xfrm>
            <a:off x="8077201" y="4953001"/>
            <a:ext cx="41998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24654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Arrow Connector 87"/>
          <p:cNvCxnSpPr/>
          <p:nvPr/>
        </p:nvCxnSpPr>
        <p:spPr>
          <a:xfrm>
            <a:off x="5183902" y="3468470"/>
            <a:ext cx="0" cy="1408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031502" y="3468470"/>
            <a:ext cx="0" cy="1408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branches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9102" y="3581400"/>
            <a:ext cx="0" cy="12954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914400" y="2117797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4032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83" name="Straight Connector 182"/>
          <p:cNvCxnSpPr>
            <a:stCxn id="179" idx="0"/>
            <a:endCxn id="19" idx="1"/>
          </p:cNvCxnSpPr>
          <p:nvPr/>
        </p:nvCxnSpPr>
        <p:spPr>
          <a:xfrm>
            <a:off x="1295400" y="2896969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72" idx="0"/>
          </p:cNvCxnSpPr>
          <p:nvPr/>
        </p:nvCxnSpPr>
        <p:spPr>
          <a:xfrm flipV="1">
            <a:off x="6096000" y="2743201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  <a:endCxn id="105" idx="1"/>
          </p:cNvCxnSpPr>
          <p:nvPr/>
        </p:nvCxnSpPr>
        <p:spPr>
          <a:xfrm flipV="1">
            <a:off x="4467462" y="2855952"/>
            <a:ext cx="1495189" cy="36778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9091"/>
            <a:ext cx="3214173" cy="535336"/>
          </a:xfrm>
          <a:prstGeom prst="bentConnector3">
            <a:avLst>
              <a:gd name="adj1" fmla="val 27385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3310"/>
            <a:ext cx="762000" cy="36749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1" name="TextBox 530"/>
          <p:cNvSpPr txBox="1"/>
          <p:nvPr/>
        </p:nvSpPr>
        <p:spPr>
          <a:xfrm>
            <a:off x="813955" y="2716646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701965" y="300874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429001" y="4953001"/>
            <a:ext cx="39113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endParaRPr lang="en-US" sz="1100" dirty="0"/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4616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endParaRPr lang="en-US" sz="1100" dirty="0"/>
          </a:p>
        </p:txBody>
      </p:sp>
      <p:sp>
        <p:nvSpPr>
          <p:cNvPr id="584" name="TextBox 583"/>
          <p:cNvSpPr txBox="1"/>
          <p:nvPr/>
        </p:nvSpPr>
        <p:spPr>
          <a:xfrm>
            <a:off x="4572000" y="4953001"/>
            <a:ext cx="26289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BrUn</a:t>
            </a:r>
            <a:endParaRPr lang="en-US" sz="1100" dirty="0"/>
          </a:p>
        </p:txBody>
      </p:sp>
      <p:sp>
        <p:nvSpPr>
          <p:cNvPr id="585" name="TextBox 584"/>
          <p:cNvSpPr txBox="1"/>
          <p:nvPr/>
        </p:nvSpPr>
        <p:spPr>
          <a:xfrm>
            <a:off x="4876800" y="4953001"/>
            <a:ext cx="2564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BrEq</a:t>
            </a:r>
            <a:endParaRPr lang="en-US" sz="1100" dirty="0"/>
          </a:p>
        </p:txBody>
      </p:sp>
      <p:sp>
        <p:nvSpPr>
          <p:cNvPr id="586" name="TextBox 585"/>
          <p:cNvSpPr txBox="1"/>
          <p:nvPr/>
        </p:nvSpPr>
        <p:spPr>
          <a:xfrm>
            <a:off x="5181601" y="4953001"/>
            <a:ext cx="25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BrLT</a:t>
            </a:r>
            <a:endParaRPr lang="en-US" sz="1100" dirty="0"/>
          </a:p>
        </p:txBody>
      </p:sp>
      <p:sp>
        <p:nvSpPr>
          <p:cNvPr id="587" name="TextBox 586"/>
          <p:cNvSpPr txBox="1"/>
          <p:nvPr/>
        </p:nvSpPr>
        <p:spPr>
          <a:xfrm>
            <a:off x="5943600" y="4953001"/>
            <a:ext cx="24899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ASel</a:t>
            </a:r>
            <a:endParaRPr lang="en-US" sz="1100" dirty="0"/>
          </a:p>
        </p:txBody>
      </p:sp>
      <p:sp>
        <p:nvSpPr>
          <p:cNvPr id="588" name="TextBox 587"/>
          <p:cNvSpPr txBox="1"/>
          <p:nvPr/>
        </p:nvSpPr>
        <p:spPr>
          <a:xfrm>
            <a:off x="5638801" y="4953001"/>
            <a:ext cx="24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endParaRPr lang="en-US" sz="1100" dirty="0"/>
          </a:p>
        </p:txBody>
      </p:sp>
      <p:sp>
        <p:nvSpPr>
          <p:cNvPr id="589" name="TextBox 588"/>
          <p:cNvSpPr txBox="1"/>
          <p:nvPr/>
        </p:nvSpPr>
        <p:spPr>
          <a:xfrm>
            <a:off x="6324600" y="4953001"/>
            <a:ext cx="39881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endParaRPr lang="en-US" sz="1100" dirty="0"/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4488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endParaRPr lang="en-US" sz="1100" dirty="0"/>
          </a:p>
        </p:txBody>
      </p:sp>
      <p:sp>
        <p:nvSpPr>
          <p:cNvPr id="593" name="TextBox 592"/>
          <p:cNvSpPr txBox="1"/>
          <p:nvPr/>
        </p:nvSpPr>
        <p:spPr>
          <a:xfrm>
            <a:off x="8229601" y="4953001"/>
            <a:ext cx="35266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endParaRPr lang="en-US" sz="1100" dirty="0"/>
          </a:p>
        </p:txBody>
      </p:sp>
      <p:sp>
        <p:nvSpPr>
          <p:cNvPr id="594" name="TextBox 593"/>
          <p:cNvSpPr txBox="1"/>
          <p:nvPr/>
        </p:nvSpPr>
        <p:spPr>
          <a:xfrm>
            <a:off x="990601" y="4953001"/>
            <a:ext cx="32701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PCSel</a:t>
            </a:r>
            <a:endParaRPr lang="en-US" sz="1100" dirty="0"/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82217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Arrow Connector 87"/>
          <p:cNvCxnSpPr/>
          <p:nvPr/>
        </p:nvCxnSpPr>
        <p:spPr>
          <a:xfrm>
            <a:off x="5183902" y="3468470"/>
            <a:ext cx="0" cy="1408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031502" y="3468470"/>
            <a:ext cx="0" cy="1408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branches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9102" y="3581400"/>
            <a:ext cx="0" cy="12954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914400" y="2117797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4032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83" name="Straight Connector 182"/>
          <p:cNvCxnSpPr>
            <a:stCxn id="179" idx="0"/>
            <a:endCxn id="19" idx="1"/>
          </p:cNvCxnSpPr>
          <p:nvPr/>
        </p:nvCxnSpPr>
        <p:spPr>
          <a:xfrm>
            <a:off x="1295400" y="2896969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  <a:endCxn id="105" idx="1"/>
          </p:cNvCxnSpPr>
          <p:nvPr/>
        </p:nvCxnSpPr>
        <p:spPr>
          <a:xfrm flipV="1">
            <a:off x="4467462" y="2855952"/>
            <a:ext cx="1495189" cy="36778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9091"/>
            <a:ext cx="3214173" cy="535336"/>
          </a:xfrm>
          <a:prstGeom prst="bentConnector3">
            <a:avLst>
              <a:gd name="adj1" fmla="val 27385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3310"/>
            <a:ext cx="762000" cy="36749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1" name="TextBox 530"/>
          <p:cNvSpPr txBox="1"/>
          <p:nvPr/>
        </p:nvSpPr>
        <p:spPr>
          <a:xfrm>
            <a:off x="974137" y="2447779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576107" y="311171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268818" y="4947281"/>
            <a:ext cx="5354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=B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910914" y="4935839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=0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572000" y="4953001"/>
            <a:ext cx="26289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BrUn</a:t>
            </a:r>
            <a:endParaRPr lang="en-US" sz="1100" dirty="0"/>
          </a:p>
        </p:txBody>
      </p:sp>
      <p:sp>
        <p:nvSpPr>
          <p:cNvPr id="585" name="TextBox 584"/>
          <p:cNvSpPr txBox="1"/>
          <p:nvPr/>
        </p:nvSpPr>
        <p:spPr>
          <a:xfrm>
            <a:off x="4876800" y="4953001"/>
            <a:ext cx="2564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BrEq</a:t>
            </a:r>
            <a:endParaRPr lang="en-US" sz="1100" dirty="0"/>
          </a:p>
        </p:txBody>
      </p:sp>
      <p:sp>
        <p:nvSpPr>
          <p:cNvPr id="586" name="TextBox 585"/>
          <p:cNvSpPr txBox="1"/>
          <p:nvPr/>
        </p:nvSpPr>
        <p:spPr>
          <a:xfrm>
            <a:off x="5181601" y="4953001"/>
            <a:ext cx="25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BrLT</a:t>
            </a:r>
            <a:endParaRPr lang="en-US" sz="1100" dirty="0"/>
          </a:p>
        </p:txBody>
      </p:sp>
      <p:sp>
        <p:nvSpPr>
          <p:cNvPr id="587" name="TextBox 586"/>
          <p:cNvSpPr txBox="1"/>
          <p:nvPr/>
        </p:nvSpPr>
        <p:spPr>
          <a:xfrm>
            <a:off x="5995089" y="4958721"/>
            <a:ext cx="3751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ASel</a:t>
            </a:r>
            <a:r>
              <a:rPr lang="en-US" sz="1100" dirty="0"/>
              <a:t>=1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56443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284556" y="5244750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79188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=Read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075139" y="4941559"/>
            <a:ext cx="4648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=*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990600" y="4953001"/>
            <a:ext cx="118942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PCSel</a:t>
            </a:r>
            <a:r>
              <a:rPr lang="en-US" sz="1100" dirty="0"/>
              <a:t>=taken/not-taken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5178182" y="3470875"/>
            <a:ext cx="0" cy="14083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73" idx="3"/>
          </p:cNvCxnSpPr>
          <p:nvPr/>
        </p:nvCxnSpPr>
        <p:spPr>
          <a:xfrm flipH="1">
            <a:off x="5025783" y="3551143"/>
            <a:ext cx="4569" cy="132806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 flipV="1">
            <a:off x="1213481" y="3118291"/>
            <a:ext cx="10391" cy="177072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4873382" y="3583805"/>
            <a:ext cx="0" cy="12954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V="1">
            <a:off x="6441632" y="3444356"/>
            <a:ext cx="6968" cy="178912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4185280" y="3775675"/>
            <a:ext cx="0" cy="110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7227508" y="3540853"/>
            <a:ext cx="0" cy="133835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5861680" y="3536021"/>
            <a:ext cx="0" cy="134318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6014080" y="2965891"/>
            <a:ext cx="0" cy="19133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140"/>
          <p:cNvCxnSpPr/>
          <p:nvPr/>
        </p:nvCxnSpPr>
        <p:spPr>
          <a:xfrm rot="16200000" flipH="1">
            <a:off x="709593" y="2316437"/>
            <a:ext cx="626772" cy="228600"/>
          </a:xfrm>
          <a:prstGeom prst="bentConnector3">
            <a:avLst>
              <a:gd name="adj1" fmla="val 101558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1289680" y="2899374"/>
            <a:ext cx="1524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/>
          <p:nvPr/>
        </p:nvCxnSpPr>
        <p:spPr>
          <a:xfrm>
            <a:off x="1807544" y="2899374"/>
            <a:ext cx="320337" cy="3048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 flipV="1">
            <a:off x="1777212" y="2480594"/>
            <a:ext cx="396537" cy="4191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10800000" flipV="1">
            <a:off x="1137280" y="2023074"/>
            <a:ext cx="1600200" cy="990600"/>
          </a:xfrm>
          <a:prstGeom prst="bentConnector3">
            <a:avLst>
              <a:gd name="adj1" fmla="val 124407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V="1">
            <a:off x="6078839" y="2722724"/>
            <a:ext cx="152400" cy="1369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79" idx="3"/>
          </p:cNvCxnSpPr>
          <p:nvPr/>
        </p:nvCxnSpPr>
        <p:spPr>
          <a:xfrm flipV="1">
            <a:off x="4467461" y="3220702"/>
            <a:ext cx="358592" cy="303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81" idx="3"/>
          </p:cNvCxnSpPr>
          <p:nvPr/>
        </p:nvCxnSpPr>
        <p:spPr>
          <a:xfrm flipV="1">
            <a:off x="4467461" y="3442944"/>
            <a:ext cx="326578" cy="939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flipV="1">
            <a:off x="1973048" y="2230186"/>
            <a:ext cx="3576139" cy="536647"/>
          </a:xfrm>
          <a:prstGeom prst="bentConnector3">
            <a:avLst>
              <a:gd name="adj1" fmla="val 24884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2889880" y="3202805"/>
            <a:ext cx="0" cy="16764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2880644" y="3318475"/>
            <a:ext cx="771236" cy="36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2892190" y="3547076"/>
            <a:ext cx="759691" cy="267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flipV="1">
            <a:off x="2880644" y="4232875"/>
            <a:ext cx="618836" cy="959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V="1">
            <a:off x="3804280" y="4498205"/>
            <a:ext cx="0" cy="3810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V="1">
            <a:off x="5937880" y="3355205"/>
            <a:ext cx="370610" cy="231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/>
          <p:cNvCxnSpPr/>
          <p:nvPr/>
        </p:nvCxnSpPr>
        <p:spPr>
          <a:xfrm flipV="1">
            <a:off x="4039254" y="3431405"/>
            <a:ext cx="1746226" cy="825788"/>
          </a:xfrm>
          <a:prstGeom prst="bentConnector3">
            <a:avLst>
              <a:gd name="adj1" fmla="val 8344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8" idx="0"/>
          </p:cNvCxnSpPr>
          <p:nvPr/>
        </p:nvCxnSpPr>
        <p:spPr>
          <a:xfrm flipV="1">
            <a:off x="6629400" y="2132935"/>
            <a:ext cx="149760" cy="916434"/>
          </a:xfrm>
          <a:prstGeom prst="bentConnector4">
            <a:avLst>
              <a:gd name="adj1" fmla="val 99165"/>
              <a:gd name="adj2" fmla="val 60394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6200000" flipH="1">
            <a:off x="5543475" y="2230177"/>
            <a:ext cx="383277" cy="360411"/>
          </a:xfrm>
          <a:prstGeom prst="bentConnector3">
            <a:avLst>
              <a:gd name="adj1" fmla="val 93284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2743201" y="3201769"/>
            <a:ext cx="174413" cy="6632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58" idx="0"/>
          </p:cNvCxnSpPr>
          <p:nvPr/>
        </p:nvCxnSpPr>
        <p:spPr>
          <a:xfrm flipV="1">
            <a:off x="2438401" y="2001363"/>
            <a:ext cx="307589" cy="476507"/>
          </a:xfrm>
          <a:prstGeom prst="bentConnector2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03889" y="2110054"/>
            <a:ext cx="5880993" cy="11441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560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Comparator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2923334" y="1912327"/>
            <a:ext cx="5927589" cy="3577646"/>
          </a:xfrm>
        </p:spPr>
        <p:txBody>
          <a:bodyPr/>
          <a:lstStyle/>
          <a:p>
            <a:r>
              <a:rPr lang="en-US" dirty="0" err="1"/>
              <a:t>BrEq</a:t>
            </a:r>
            <a:r>
              <a:rPr lang="en-US" dirty="0"/>
              <a:t> = 1, if A=B</a:t>
            </a:r>
          </a:p>
          <a:p>
            <a:r>
              <a:rPr lang="en-US" dirty="0" err="1"/>
              <a:t>BrLT</a:t>
            </a:r>
            <a:r>
              <a:rPr lang="en-US" dirty="0"/>
              <a:t> = 1, if A &lt; B</a:t>
            </a:r>
          </a:p>
          <a:p>
            <a:r>
              <a:rPr lang="en-US" dirty="0" err="1"/>
              <a:t>BrUn</a:t>
            </a:r>
            <a:r>
              <a:rPr lang="en-US" dirty="0"/>
              <a:t> =1 selects unsigned comparison for </a:t>
            </a:r>
            <a:r>
              <a:rPr lang="en-US" dirty="0" err="1"/>
              <a:t>BrLT</a:t>
            </a:r>
            <a:r>
              <a:rPr lang="en-US" dirty="0"/>
              <a:t>, 0=signed</a:t>
            </a:r>
          </a:p>
          <a:p>
            <a:endParaRPr lang="en-US" dirty="0"/>
          </a:p>
          <a:p>
            <a:r>
              <a:rPr lang="en-US" dirty="0"/>
              <a:t>BGE branch: A &gt;= B, if  !(A&lt;B)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878943" y="2004000"/>
            <a:ext cx="1981463" cy="3321099"/>
            <a:chOff x="1313724" y="1528645"/>
            <a:chExt cx="1274558" cy="213626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231964" y="2062045"/>
              <a:ext cx="0" cy="140833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079564" y="2062045"/>
              <a:ext cx="0" cy="140833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927164" y="2174976"/>
              <a:ext cx="0" cy="129540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1826282" y="1528645"/>
              <a:ext cx="762000" cy="685800"/>
              <a:chOff x="5080718" y="3333750"/>
              <a:chExt cx="762000" cy="685800"/>
            </a:xfrm>
          </p:grpSpPr>
          <p:sp>
            <p:nvSpPr>
              <p:cNvPr id="10" name="Trapezoid 9"/>
              <p:cNvSpPr/>
              <p:nvPr/>
            </p:nvSpPr>
            <p:spPr>
              <a:xfrm rot="5400000">
                <a:off x="5013403" y="3425747"/>
                <a:ext cx="685800" cy="501806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080718" y="3424669"/>
                <a:ext cx="762000" cy="415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Branch Comp.</a:t>
                </a: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 flipV="1">
              <a:off x="1493132" y="1680299"/>
              <a:ext cx="369541" cy="1298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498852" y="2037009"/>
              <a:ext cx="346346" cy="523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315786" y="1596037"/>
              <a:ext cx="81459" cy="1781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13724" y="1954377"/>
              <a:ext cx="81459" cy="1781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37224" y="3506532"/>
              <a:ext cx="246437" cy="1583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err="1"/>
                <a:t>BrUn</a:t>
              </a:r>
              <a:endParaRPr lang="en-US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42024" y="3506532"/>
              <a:ext cx="240250" cy="1583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err="1"/>
                <a:t>BrEq</a:t>
              </a:r>
              <a:endParaRPr lang="en-US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46824" y="3506532"/>
              <a:ext cx="226145" cy="1583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err="1"/>
                <a:t>BrLT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73271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81451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718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 Branch </a:t>
            </a:r>
            <a:r>
              <a:rPr lang="en-US" dirty="0" err="1"/>
              <a:t>Immediates</a:t>
            </a:r>
            <a:r>
              <a:rPr lang="en-US" dirty="0"/>
              <a:t> by Shift?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9" y="1912328"/>
            <a:ext cx="8628184" cy="105947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12-bit immediate encodes PC-relative offset of -4096 to +4094 bytes in multiples of 2 bytes</a:t>
            </a:r>
          </a:p>
          <a:p>
            <a:r>
              <a:rPr lang="en-US" dirty="0"/>
              <a:t>Standard approach: treat immediate as in range -2048..+2047, then shift left by 1 bit to multiply by 2 for branches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2971800"/>
            <a:ext cx="304800" cy="381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0" y="2971800"/>
            <a:ext cx="1295400" cy="381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rs2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0" y="2971800"/>
            <a:ext cx="1295400" cy="381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rs1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43400" y="2971800"/>
            <a:ext cx="1447800" cy="381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funct3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91200" y="2971800"/>
            <a:ext cx="1295400" cy="381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Courier New"/>
                <a:cs typeface="Courier New"/>
              </a:rPr>
              <a:t>imm</a:t>
            </a:r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[4:0]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86600" y="2971800"/>
            <a:ext cx="1828800" cy="381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B-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cs typeface="Courier New"/>
              </a:rPr>
              <a:t>opcode</a:t>
            </a:r>
            <a:endParaRPr lang="en-US" sz="1600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2971800"/>
            <a:ext cx="1295400" cy="381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Courier New"/>
                <a:cs typeface="Courier New"/>
              </a:rPr>
              <a:t>imm</a:t>
            </a:r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[10:5]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819400" y="3733800"/>
            <a:ext cx="304800" cy="381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124200" y="3733800"/>
            <a:ext cx="1295400" cy="381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Courier New"/>
                <a:cs typeface="Courier New"/>
              </a:rPr>
              <a:t>imm</a:t>
            </a:r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[10:5]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19600" y="3733800"/>
            <a:ext cx="1295400" cy="381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Courier New"/>
                <a:cs typeface="Courier New"/>
              </a:rPr>
              <a:t>imm</a:t>
            </a:r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[4:0]</a:t>
            </a:r>
          </a:p>
        </p:txBody>
      </p:sp>
      <p:cxnSp>
        <p:nvCxnSpPr>
          <p:cNvPr id="40" name="Straight Arrow Connector 39"/>
          <p:cNvCxnSpPr>
            <a:stCxn id="12" idx="2"/>
            <a:endCxn id="36" idx="0"/>
          </p:cNvCxnSpPr>
          <p:nvPr/>
        </p:nvCxnSpPr>
        <p:spPr>
          <a:xfrm flipH="1">
            <a:off x="5067300" y="3352800"/>
            <a:ext cx="1371600" cy="3810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5" idx="2"/>
            <a:endCxn id="35" idx="0"/>
          </p:cNvCxnSpPr>
          <p:nvPr/>
        </p:nvCxnSpPr>
        <p:spPr>
          <a:xfrm>
            <a:off x="1104900" y="3352800"/>
            <a:ext cx="2667000" cy="3810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8" idx="2"/>
            <a:endCxn id="37" idx="0"/>
          </p:cNvCxnSpPr>
          <p:nvPr/>
        </p:nvCxnSpPr>
        <p:spPr>
          <a:xfrm>
            <a:off x="304800" y="3352800"/>
            <a:ext cx="2667000" cy="3810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514600" y="4267200"/>
            <a:ext cx="304800" cy="381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819400" y="4267200"/>
            <a:ext cx="1295400" cy="381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Courier New"/>
                <a:cs typeface="Courier New"/>
              </a:rPr>
              <a:t>imm</a:t>
            </a:r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[10:5]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114800" y="4267200"/>
            <a:ext cx="1295400" cy="381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Courier New"/>
                <a:cs typeface="Courier New"/>
              </a:rPr>
              <a:t>imm</a:t>
            </a:r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[4:0]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410200" y="4267200"/>
            <a:ext cx="304800" cy="381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52400" y="3733800"/>
            <a:ext cx="2667000" cy="381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sign-extension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52400" y="4267200"/>
            <a:ext cx="2362200" cy="381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sign-extension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43600" y="3810001"/>
            <a:ext cx="10740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S-Immediate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943600" y="4343401"/>
            <a:ext cx="23179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B-Immediate (shift left by 1)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90600" y="4953001"/>
            <a:ext cx="7620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Each instruction immediate bit can appear in one of two places in output immediate value </a:t>
            </a:r>
            <a:r>
              <a:rPr lang="mr-IN" sz="1600" dirty="0"/>
              <a:t>–</a:t>
            </a:r>
            <a:r>
              <a:rPr lang="en-US" sz="1600" dirty="0"/>
              <a:t> so need one 2-way mux per bit</a:t>
            </a:r>
          </a:p>
        </p:txBody>
      </p:sp>
    </p:spTree>
    <p:extLst>
      <p:ext uri="{BB962C8B-B14F-4D97-AF65-F5344CB8AC3E}">
        <p14:creationId xmlns:p14="http://schemas.microsoft.com/office/powerpoint/2010/main" val="37138008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752601"/>
            <a:ext cx="8091439" cy="1778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1"/>
            <a:ext cx="8229600" cy="689371"/>
          </a:xfrm>
        </p:spPr>
        <p:txBody>
          <a:bodyPr>
            <a:normAutofit/>
          </a:bodyPr>
          <a:lstStyle/>
          <a:p>
            <a:r>
              <a:rPr lang="en-US" dirty="0"/>
              <a:t>RISC-V Immediate Encoding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5" descr="Untitl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733800"/>
            <a:ext cx="9042400" cy="162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1447800"/>
            <a:ext cx="287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Instruction Encodings, </a:t>
            </a:r>
            <a:r>
              <a:rPr lang="en-US" u="sng" dirty="0" err="1"/>
              <a:t>inst</a:t>
            </a:r>
            <a:r>
              <a:rPr lang="en-US" u="sng" dirty="0"/>
              <a:t>[31:0]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1" y="3429000"/>
            <a:ext cx="346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32-bit </a:t>
            </a:r>
            <a:r>
              <a:rPr lang="en-US" u="sng" dirty="0" err="1"/>
              <a:t>immediates</a:t>
            </a:r>
            <a:r>
              <a:rPr lang="en-US" u="sng" dirty="0"/>
              <a:t> produced, </a:t>
            </a:r>
            <a:r>
              <a:rPr lang="en-US" u="sng" dirty="0" err="1"/>
              <a:t>imm</a:t>
            </a:r>
            <a:r>
              <a:rPr lang="en-US" u="sng" dirty="0"/>
              <a:t>[31:0]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72000" y="4800601"/>
            <a:ext cx="4572000" cy="1103531"/>
            <a:chOff x="4572000" y="3943350"/>
            <a:chExt cx="4572000" cy="1103531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4572000" y="3943350"/>
              <a:ext cx="2743200" cy="22860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029200" y="4400550"/>
              <a:ext cx="411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Only bit 7 of instruction changes role in immediate between S and B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" y="5410200"/>
            <a:ext cx="4022255" cy="445532"/>
            <a:chOff x="0" y="4629150"/>
            <a:chExt cx="4022255" cy="445532"/>
          </a:xfrm>
        </p:grpSpPr>
        <p:sp>
          <p:nvSpPr>
            <p:cNvPr id="9" name="TextBox 8"/>
            <p:cNvSpPr txBox="1"/>
            <p:nvPr/>
          </p:nvSpPr>
          <p:spPr>
            <a:xfrm>
              <a:off x="0" y="4705350"/>
              <a:ext cx="4022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Upper bits sign-extended from </a:t>
              </a:r>
              <a:r>
                <a:rPr lang="en-US" dirty="0" err="1">
                  <a:solidFill>
                    <a:srgbClr val="FF0000"/>
                  </a:solidFill>
                </a:rPr>
                <a:t>inst</a:t>
              </a:r>
              <a:r>
                <a:rPr lang="en-US" dirty="0">
                  <a:solidFill>
                    <a:srgbClr val="FF0000"/>
                  </a:solidFill>
                </a:rPr>
                <a:t>[31] always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52400" y="4629150"/>
              <a:ext cx="38100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366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c40547219_0_1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Today’s goal:</a:t>
            </a:r>
            <a:endParaRPr/>
          </a:p>
        </p:txBody>
      </p:sp>
      <p:sp>
        <p:nvSpPr>
          <p:cNvPr id="293" name="Google Shape;293;g5c40547219_0_1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</a:t>
            </a:fld>
            <a:endParaRPr/>
          </a:p>
        </p:txBody>
      </p:sp>
      <p:sp>
        <p:nvSpPr>
          <p:cNvPr id="294" name="Google Shape;294;g5c40547219_0_121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20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Create a “circuit” of logic elements that, when given an assembly instruction, perform the action the instruction describes</a:t>
            </a:r>
            <a:endParaRPr/>
          </a:p>
        </p:txBody>
      </p:sp>
      <p:sp>
        <p:nvSpPr>
          <p:cNvPr id="295" name="Google Shape;295;g5c40547219_0_121"/>
          <p:cNvSpPr/>
          <p:nvPr/>
        </p:nvSpPr>
        <p:spPr>
          <a:xfrm>
            <a:off x="4721375" y="3329975"/>
            <a:ext cx="2063700" cy="146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 bunch of logic stuff </a:t>
            </a:r>
            <a:endParaRPr sz="2400"/>
          </a:p>
        </p:txBody>
      </p:sp>
      <p:sp>
        <p:nvSpPr>
          <p:cNvPr id="296" name="Google Shape;296;g5c40547219_0_121"/>
          <p:cNvSpPr/>
          <p:nvPr/>
        </p:nvSpPr>
        <p:spPr>
          <a:xfrm>
            <a:off x="333525" y="4502525"/>
            <a:ext cx="254916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010111010100010101..1</a:t>
            </a:r>
            <a:endParaRPr/>
          </a:p>
        </p:txBody>
      </p:sp>
      <p:cxnSp>
        <p:nvCxnSpPr>
          <p:cNvPr id="297" name="Google Shape;297;g5c40547219_0_121"/>
          <p:cNvCxnSpPr>
            <a:cxnSpLocks/>
            <a:stCxn id="296" idx="3"/>
            <a:endCxn id="295" idx="1"/>
          </p:cNvCxnSpPr>
          <p:nvPr/>
        </p:nvCxnSpPr>
        <p:spPr>
          <a:xfrm flipV="1">
            <a:off x="2882685" y="4064825"/>
            <a:ext cx="1838690" cy="6202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8" name="Google Shape;298;g5c40547219_0_121"/>
          <p:cNvSpPr txBox="1"/>
          <p:nvPr/>
        </p:nvSpPr>
        <p:spPr>
          <a:xfrm>
            <a:off x="-146955" y="3522950"/>
            <a:ext cx="3525586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Some RISC-V Instruction in binary (let’s say the instruction is:</a:t>
            </a:r>
            <a:br>
              <a:rPr lang="en-US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addi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t0 x0 6)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5c40547219_0_121"/>
          <p:cNvSpPr/>
          <p:nvPr/>
        </p:nvSpPr>
        <p:spPr>
          <a:xfrm rot="-1555732">
            <a:off x="5309288" y="4371459"/>
            <a:ext cx="4219425" cy="1469710"/>
          </a:xfrm>
          <a:prstGeom prst="irregularSeal1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Register t0 now has the value 6! The addi was performed!</a:t>
            </a:r>
            <a:endParaRPr/>
          </a:p>
        </p:txBody>
      </p:sp>
      <p:sp>
        <p:nvSpPr>
          <p:cNvPr id="300" name="Google Shape;300;g5c40547219_0_1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5c40547219_0_1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C295CF-70A8-7E45-BE8F-E93AC53BD753}"/>
              </a:ext>
            </a:extLst>
          </p:cNvPr>
          <p:cNvSpPr/>
          <p:nvPr/>
        </p:nvSpPr>
        <p:spPr>
          <a:xfrm>
            <a:off x="822374" y="59550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40"/>
              </a:spcBef>
            </a:pPr>
            <a:r>
              <a:rPr lang="en-US" dirty="0"/>
              <a:t>We’ll call the logic stuff your CPU: Central Processing Unit</a:t>
            </a:r>
          </a:p>
        </p:txBody>
      </p:sp>
    </p:spTree>
    <p:extLst>
      <p:ext uri="{BB962C8B-B14F-4D97-AF65-F5344CB8AC3E}">
        <p14:creationId xmlns:p14="http://schemas.microsoft.com/office/powerpoint/2010/main" val="31252739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RISC-V Branch </a:t>
            </a:r>
            <a:r>
              <a:rPr lang="en-US" dirty="0" err="1"/>
              <a:t>Immediates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9" y="1912328"/>
            <a:ext cx="8628184" cy="105947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12-bit immediate encodes PC-relative offset of -4096 to +4094 bytes in multiples of 2 bytes</a:t>
            </a:r>
          </a:p>
          <a:p>
            <a:r>
              <a:rPr lang="en-US" dirty="0"/>
              <a:t>RISC-V approach: keep 11 immediate bits in fixed position in output value, and rotate LSB of S-format to be bit 12 of B-format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33400" y="3276600"/>
            <a:ext cx="2590800" cy="381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sign=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cs typeface="Courier New"/>
              </a:rPr>
              <a:t>imm</a:t>
            </a:r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[11]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124200" y="3276600"/>
            <a:ext cx="1295400" cy="381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Courier New"/>
                <a:cs typeface="Courier New"/>
              </a:rPr>
              <a:t>imm</a:t>
            </a:r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[10:5]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19600" y="3276600"/>
            <a:ext cx="1295400" cy="381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Courier New"/>
                <a:cs typeface="Courier New"/>
              </a:rPr>
              <a:t>imm</a:t>
            </a:r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[4:0]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33400" y="3962400"/>
            <a:ext cx="2286000" cy="381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sign=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cs typeface="Courier New"/>
              </a:rPr>
              <a:t>imm</a:t>
            </a:r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[12]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124200" y="3962400"/>
            <a:ext cx="1295400" cy="381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Courier New"/>
                <a:cs typeface="Courier New"/>
              </a:rPr>
              <a:t>imm</a:t>
            </a:r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[10:5]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419600" y="3962400"/>
            <a:ext cx="990600" cy="381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rtlCol="0" anchor="ctr"/>
          <a:lstStyle/>
          <a:p>
            <a:pPr algn="ctr"/>
            <a:r>
              <a:rPr lang="en-US" sz="1400" b="1" dirty="0" err="1">
                <a:solidFill>
                  <a:srgbClr val="000000"/>
                </a:solidFill>
                <a:latin typeface="Courier New"/>
                <a:cs typeface="Courier New"/>
              </a:rPr>
              <a:t>imm</a:t>
            </a:r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[4:1]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410200" y="3962400"/>
            <a:ext cx="304800" cy="381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43600" y="3352801"/>
            <a:ext cx="10740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S-Immediate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943600" y="4038601"/>
            <a:ext cx="23179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B-Immediate (shift left by 1)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14400" y="5029201"/>
            <a:ext cx="7620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Only one bit changes position between S and B, so only need a single-bit 2-way mux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19400" y="3962400"/>
            <a:ext cx="304800" cy="381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600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419600"/>
            <a:ext cx="64643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 err="1">
                <a:solidFill>
                  <a:srgbClr val="000000"/>
                </a:solidFill>
                <a:latin typeface="Courier New"/>
                <a:cs typeface="Courier New"/>
              </a:rPr>
              <a:t>imm</a:t>
            </a:r>
            <a:r>
              <a:rPr lang="en-US" sz="1200" b="1" dirty="0">
                <a:solidFill>
                  <a:srgbClr val="000000"/>
                </a:solidFill>
                <a:latin typeface="Courier New"/>
                <a:cs typeface="Courier New"/>
              </a:rPr>
              <a:t>[11]</a:t>
            </a:r>
          </a:p>
          <a:p>
            <a:endParaRPr lang="en-US" sz="1200" dirty="0" err="1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971800" y="4114800"/>
            <a:ext cx="76200" cy="3048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4572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</a:t>
            </a:r>
            <a:r>
              <a:rPr lang="en-US" dirty="0">
                <a:latin typeface="Courier New"/>
                <a:cs typeface="Courier New"/>
              </a:rPr>
              <a:t>JALR</a:t>
            </a:r>
            <a:r>
              <a:rPr lang="en-US" dirty="0"/>
              <a:t> Instruction (I-Format)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209800"/>
          </a:xfrm>
        </p:spPr>
        <p:txBody>
          <a:bodyPr/>
          <a:lstStyle/>
          <a:p>
            <a:r>
              <a:rPr lang="en-US" dirty="0"/>
              <a:t>JALR </a:t>
            </a:r>
            <a:r>
              <a:rPr lang="en-US" dirty="0" err="1"/>
              <a:t>rd</a:t>
            </a:r>
            <a:r>
              <a:rPr lang="en-US" dirty="0"/>
              <a:t>, </a:t>
            </a:r>
            <a:r>
              <a:rPr lang="en-US" dirty="0" err="1"/>
              <a:t>rs</a:t>
            </a:r>
            <a:r>
              <a:rPr lang="en-US" dirty="0"/>
              <a:t>, immediate</a:t>
            </a:r>
          </a:p>
          <a:p>
            <a:pPr lvl="1"/>
            <a:r>
              <a:rPr lang="en-US" dirty="0"/>
              <a:t>Writes PC+4 to 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rd</a:t>
            </a:r>
            <a:r>
              <a:rPr lang="en-US" dirty="0"/>
              <a:t>] (return address)</a:t>
            </a:r>
          </a:p>
          <a:p>
            <a:pPr lvl="1"/>
            <a:r>
              <a:rPr lang="en-US" dirty="0"/>
              <a:t>Sets PC = </a:t>
            </a:r>
            <a:r>
              <a:rPr lang="en-US" dirty="0" err="1"/>
              <a:t>Reg</a:t>
            </a:r>
            <a:r>
              <a:rPr lang="en-US" dirty="0"/>
              <a:t>[rs1] + immediate</a:t>
            </a:r>
          </a:p>
          <a:p>
            <a:pPr lvl="1"/>
            <a:r>
              <a:rPr lang="en-US" dirty="0"/>
              <a:t>Uses same </a:t>
            </a:r>
            <a:r>
              <a:rPr lang="en-US" dirty="0" err="1"/>
              <a:t>immediates</a:t>
            </a:r>
            <a:r>
              <a:rPr lang="en-US" dirty="0"/>
              <a:t> as arithmetic and loads</a:t>
            </a:r>
          </a:p>
          <a:p>
            <a:pPr lvl="2"/>
            <a:r>
              <a:rPr lang="en-US" b="1" i="1" dirty="0">
                <a:solidFill>
                  <a:srgbClr val="FF0000"/>
                </a:solidFill>
              </a:rPr>
              <a:t>no</a:t>
            </a:r>
            <a:r>
              <a:rPr lang="en-US" dirty="0"/>
              <a:t> multiplication by 2 bytes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550" y="65960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4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722789"/>
            <a:ext cx="84074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540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Arrow Connector 87"/>
          <p:cNvCxnSpPr/>
          <p:nvPr/>
        </p:nvCxnSpPr>
        <p:spPr>
          <a:xfrm>
            <a:off x="5183902" y="3468470"/>
            <a:ext cx="0" cy="1408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031502" y="3468470"/>
            <a:ext cx="0" cy="1408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branches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9102" y="3581400"/>
            <a:ext cx="0" cy="12954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914400" y="2117797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4032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83" name="Straight Connector 182"/>
          <p:cNvCxnSpPr>
            <a:stCxn id="179" idx="0"/>
            <a:endCxn id="19" idx="1"/>
          </p:cNvCxnSpPr>
          <p:nvPr/>
        </p:nvCxnSpPr>
        <p:spPr>
          <a:xfrm>
            <a:off x="1295400" y="2896969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72" idx="0"/>
          </p:cNvCxnSpPr>
          <p:nvPr/>
        </p:nvCxnSpPr>
        <p:spPr>
          <a:xfrm flipV="1">
            <a:off x="6096000" y="2743201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  <a:endCxn id="105" idx="1"/>
          </p:cNvCxnSpPr>
          <p:nvPr/>
        </p:nvCxnSpPr>
        <p:spPr>
          <a:xfrm flipV="1">
            <a:off x="4467462" y="2855952"/>
            <a:ext cx="1495189" cy="36778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9091"/>
            <a:ext cx="3214173" cy="535336"/>
          </a:xfrm>
          <a:prstGeom prst="bentConnector3">
            <a:avLst>
              <a:gd name="adj1" fmla="val 27385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3310"/>
            <a:ext cx="762000" cy="36749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1" name="TextBox 530"/>
          <p:cNvSpPr txBox="1"/>
          <p:nvPr/>
        </p:nvSpPr>
        <p:spPr>
          <a:xfrm>
            <a:off x="813955" y="2716646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701965" y="300874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429001" y="4953001"/>
            <a:ext cx="39113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endParaRPr lang="en-US" sz="1100" dirty="0"/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4616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endParaRPr lang="en-US" sz="1100" dirty="0"/>
          </a:p>
        </p:txBody>
      </p:sp>
      <p:sp>
        <p:nvSpPr>
          <p:cNvPr id="584" name="TextBox 583"/>
          <p:cNvSpPr txBox="1"/>
          <p:nvPr/>
        </p:nvSpPr>
        <p:spPr>
          <a:xfrm>
            <a:off x="4572000" y="4953001"/>
            <a:ext cx="26289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BrUn</a:t>
            </a:r>
            <a:endParaRPr lang="en-US" sz="1100" dirty="0"/>
          </a:p>
        </p:txBody>
      </p:sp>
      <p:sp>
        <p:nvSpPr>
          <p:cNvPr id="585" name="TextBox 584"/>
          <p:cNvSpPr txBox="1"/>
          <p:nvPr/>
        </p:nvSpPr>
        <p:spPr>
          <a:xfrm>
            <a:off x="4876800" y="4953001"/>
            <a:ext cx="2564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BrEq</a:t>
            </a:r>
            <a:endParaRPr lang="en-US" sz="1100" dirty="0"/>
          </a:p>
        </p:txBody>
      </p:sp>
      <p:sp>
        <p:nvSpPr>
          <p:cNvPr id="586" name="TextBox 585"/>
          <p:cNvSpPr txBox="1"/>
          <p:nvPr/>
        </p:nvSpPr>
        <p:spPr>
          <a:xfrm>
            <a:off x="5181601" y="4953001"/>
            <a:ext cx="25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BrLT</a:t>
            </a:r>
            <a:endParaRPr lang="en-US" sz="1100" dirty="0"/>
          </a:p>
        </p:txBody>
      </p:sp>
      <p:sp>
        <p:nvSpPr>
          <p:cNvPr id="587" name="TextBox 586"/>
          <p:cNvSpPr txBox="1"/>
          <p:nvPr/>
        </p:nvSpPr>
        <p:spPr>
          <a:xfrm>
            <a:off x="5943600" y="4953001"/>
            <a:ext cx="24899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ASel</a:t>
            </a:r>
            <a:endParaRPr lang="en-US" sz="1100" dirty="0"/>
          </a:p>
        </p:txBody>
      </p:sp>
      <p:sp>
        <p:nvSpPr>
          <p:cNvPr id="588" name="TextBox 587"/>
          <p:cNvSpPr txBox="1"/>
          <p:nvPr/>
        </p:nvSpPr>
        <p:spPr>
          <a:xfrm>
            <a:off x="5638801" y="4953001"/>
            <a:ext cx="24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endParaRPr lang="en-US" sz="1100" dirty="0"/>
          </a:p>
        </p:txBody>
      </p:sp>
      <p:sp>
        <p:nvSpPr>
          <p:cNvPr id="589" name="TextBox 588"/>
          <p:cNvSpPr txBox="1"/>
          <p:nvPr/>
        </p:nvSpPr>
        <p:spPr>
          <a:xfrm>
            <a:off x="6324600" y="4953001"/>
            <a:ext cx="39881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endParaRPr lang="en-US" sz="1100" dirty="0"/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4488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endParaRPr lang="en-US" sz="1100" dirty="0"/>
          </a:p>
        </p:txBody>
      </p:sp>
      <p:sp>
        <p:nvSpPr>
          <p:cNvPr id="593" name="TextBox 592"/>
          <p:cNvSpPr txBox="1"/>
          <p:nvPr/>
        </p:nvSpPr>
        <p:spPr>
          <a:xfrm>
            <a:off x="8229601" y="4953001"/>
            <a:ext cx="35266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endParaRPr lang="en-US" sz="1100" dirty="0"/>
          </a:p>
        </p:txBody>
      </p:sp>
      <p:sp>
        <p:nvSpPr>
          <p:cNvPr id="594" name="TextBox 593"/>
          <p:cNvSpPr txBox="1"/>
          <p:nvPr/>
        </p:nvSpPr>
        <p:spPr>
          <a:xfrm>
            <a:off x="990601" y="4953001"/>
            <a:ext cx="32701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PCSel</a:t>
            </a:r>
            <a:endParaRPr lang="en-US" sz="1100" dirty="0"/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52104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Arrow Connector 87"/>
          <p:cNvCxnSpPr/>
          <p:nvPr/>
        </p:nvCxnSpPr>
        <p:spPr>
          <a:xfrm>
            <a:off x="5183902" y="3468470"/>
            <a:ext cx="0" cy="1408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031502" y="3468470"/>
            <a:ext cx="0" cy="1408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jalr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9102" y="3581400"/>
            <a:ext cx="0" cy="12954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914400" y="2117797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4032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83" name="Straight Connector 182"/>
          <p:cNvCxnSpPr>
            <a:stCxn id="179" idx="0"/>
            <a:endCxn id="19" idx="1"/>
          </p:cNvCxnSpPr>
          <p:nvPr/>
        </p:nvCxnSpPr>
        <p:spPr>
          <a:xfrm>
            <a:off x="1295400" y="2896969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2743200" y="2020669"/>
            <a:ext cx="5638800" cy="685800"/>
          </a:xfrm>
          <a:prstGeom prst="bentConnector3">
            <a:avLst>
              <a:gd name="adj1" fmla="val 971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72" idx="0"/>
          </p:cNvCxnSpPr>
          <p:nvPr/>
        </p:nvCxnSpPr>
        <p:spPr>
          <a:xfrm flipV="1">
            <a:off x="6096000" y="2743201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  <a:endCxn id="105" idx="1"/>
          </p:cNvCxnSpPr>
          <p:nvPr/>
        </p:nvCxnSpPr>
        <p:spPr>
          <a:xfrm flipV="1">
            <a:off x="4467462" y="2855952"/>
            <a:ext cx="1495189" cy="36778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9091"/>
            <a:ext cx="3214173" cy="535336"/>
          </a:xfrm>
          <a:prstGeom prst="bentConnector3">
            <a:avLst>
              <a:gd name="adj1" fmla="val 27385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3310"/>
            <a:ext cx="762000" cy="36749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8250383" y="2273300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1" name="TextBox 530"/>
          <p:cNvSpPr txBox="1"/>
          <p:nvPr/>
        </p:nvSpPr>
        <p:spPr>
          <a:xfrm>
            <a:off x="813955" y="2716646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701965" y="300874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429001" y="4953001"/>
            <a:ext cx="39113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endParaRPr lang="en-US" sz="1100" dirty="0"/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4616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endParaRPr lang="en-US" sz="1100" dirty="0"/>
          </a:p>
        </p:txBody>
      </p:sp>
      <p:sp>
        <p:nvSpPr>
          <p:cNvPr id="584" name="TextBox 583"/>
          <p:cNvSpPr txBox="1"/>
          <p:nvPr/>
        </p:nvSpPr>
        <p:spPr>
          <a:xfrm>
            <a:off x="4572000" y="4953001"/>
            <a:ext cx="26289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BrUn</a:t>
            </a:r>
            <a:endParaRPr lang="en-US" sz="1100" dirty="0"/>
          </a:p>
        </p:txBody>
      </p:sp>
      <p:sp>
        <p:nvSpPr>
          <p:cNvPr id="585" name="TextBox 584"/>
          <p:cNvSpPr txBox="1"/>
          <p:nvPr/>
        </p:nvSpPr>
        <p:spPr>
          <a:xfrm>
            <a:off x="4876800" y="4953001"/>
            <a:ext cx="2564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BrEq</a:t>
            </a:r>
            <a:endParaRPr lang="en-US" sz="1100" dirty="0"/>
          </a:p>
        </p:txBody>
      </p:sp>
      <p:sp>
        <p:nvSpPr>
          <p:cNvPr id="586" name="TextBox 585"/>
          <p:cNvSpPr txBox="1"/>
          <p:nvPr/>
        </p:nvSpPr>
        <p:spPr>
          <a:xfrm>
            <a:off x="5181601" y="4953001"/>
            <a:ext cx="25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BrLT</a:t>
            </a:r>
            <a:endParaRPr lang="en-US" sz="1100" dirty="0"/>
          </a:p>
        </p:txBody>
      </p:sp>
      <p:sp>
        <p:nvSpPr>
          <p:cNvPr id="587" name="TextBox 586"/>
          <p:cNvSpPr txBox="1"/>
          <p:nvPr/>
        </p:nvSpPr>
        <p:spPr>
          <a:xfrm>
            <a:off x="5943600" y="4953001"/>
            <a:ext cx="24899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ASel</a:t>
            </a:r>
            <a:endParaRPr lang="en-US" sz="1100" dirty="0"/>
          </a:p>
        </p:txBody>
      </p:sp>
      <p:sp>
        <p:nvSpPr>
          <p:cNvPr id="588" name="TextBox 587"/>
          <p:cNvSpPr txBox="1"/>
          <p:nvPr/>
        </p:nvSpPr>
        <p:spPr>
          <a:xfrm>
            <a:off x="5638801" y="4953001"/>
            <a:ext cx="24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endParaRPr lang="en-US" sz="1100" dirty="0"/>
          </a:p>
        </p:txBody>
      </p:sp>
      <p:sp>
        <p:nvSpPr>
          <p:cNvPr id="589" name="TextBox 588"/>
          <p:cNvSpPr txBox="1"/>
          <p:nvPr/>
        </p:nvSpPr>
        <p:spPr>
          <a:xfrm>
            <a:off x="6324600" y="4953001"/>
            <a:ext cx="39881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endParaRPr lang="en-US" sz="1100" dirty="0"/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4488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endParaRPr lang="en-US" sz="1100" dirty="0"/>
          </a:p>
        </p:txBody>
      </p:sp>
      <p:sp>
        <p:nvSpPr>
          <p:cNvPr id="593" name="TextBox 592"/>
          <p:cNvSpPr txBox="1"/>
          <p:nvPr/>
        </p:nvSpPr>
        <p:spPr>
          <a:xfrm>
            <a:off x="8229601" y="4953001"/>
            <a:ext cx="35266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endParaRPr lang="en-US" sz="1100" dirty="0"/>
          </a:p>
        </p:txBody>
      </p:sp>
      <p:sp>
        <p:nvSpPr>
          <p:cNvPr id="594" name="TextBox 593"/>
          <p:cNvSpPr txBox="1"/>
          <p:nvPr/>
        </p:nvSpPr>
        <p:spPr>
          <a:xfrm>
            <a:off x="990601" y="4953001"/>
            <a:ext cx="32701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PCSel</a:t>
            </a:r>
            <a:endParaRPr lang="en-US" sz="1100" dirty="0"/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477207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jalr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6428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914400" y="2116428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2663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83" name="Straight Connector 182"/>
          <p:cNvCxnSpPr/>
          <p:nvPr/>
        </p:nvCxnSpPr>
        <p:spPr>
          <a:xfrm>
            <a:off x="1295400" y="2895600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/>
          <p:nvPr/>
        </p:nvCxnSpPr>
        <p:spPr>
          <a:xfrm>
            <a:off x="1813264" y="2895600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2743200" y="2020669"/>
            <a:ext cx="5638800" cy="685800"/>
          </a:xfrm>
          <a:prstGeom prst="bentConnector3">
            <a:avLst>
              <a:gd name="adj1" fmla="val 971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flipV="1">
            <a:off x="6096000" y="2741832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/>
          <p:nvPr/>
        </p:nvCxnSpPr>
        <p:spPr>
          <a:xfrm flipV="1">
            <a:off x="4499522" y="2854583"/>
            <a:ext cx="1463129" cy="367784"/>
          </a:xfrm>
          <a:prstGeom prst="bentConnector3">
            <a:avLst>
              <a:gd name="adj1" fmla="val 8536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7722"/>
            <a:ext cx="3214173" cy="535336"/>
          </a:xfrm>
          <a:prstGeom prst="bentConnector3">
            <a:avLst>
              <a:gd name="adj1" fmla="val 27385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1941"/>
            <a:ext cx="762000" cy="36749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/>
          <p:nvPr/>
        </p:nvCxnSpPr>
        <p:spPr>
          <a:xfrm flipV="1">
            <a:off x="2743200" y="3048000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199031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4701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29101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1431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8250383" y="2273300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6858000" y="2362201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1" name="TextBox 530"/>
          <p:cNvSpPr txBox="1"/>
          <p:nvPr/>
        </p:nvSpPr>
        <p:spPr>
          <a:xfrm>
            <a:off x="990601" y="2438401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701965" y="300874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/>
          <p:nvPr/>
        </p:nvCxnSpPr>
        <p:spPr>
          <a:xfrm flipV="1">
            <a:off x="4044974" y="3427631"/>
            <a:ext cx="1746226" cy="825788"/>
          </a:xfrm>
          <a:prstGeom prst="bentConnector3">
            <a:avLst>
              <a:gd name="adj1" fmla="val 8344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276601" y="4953001"/>
            <a:ext cx="5354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=B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369556" y="5334001"/>
            <a:ext cx="3751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BrUn</a:t>
            </a:r>
            <a:r>
              <a:rPr lang="en-US" sz="1100" dirty="0"/>
              <a:t>=*</a:t>
            </a:r>
          </a:p>
        </p:txBody>
      </p:sp>
      <p:sp>
        <p:nvSpPr>
          <p:cNvPr id="585" name="TextBox 584"/>
          <p:cNvSpPr txBox="1"/>
          <p:nvPr/>
        </p:nvSpPr>
        <p:spPr>
          <a:xfrm>
            <a:off x="4876801" y="5317124"/>
            <a:ext cx="36869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BrEq</a:t>
            </a:r>
            <a:r>
              <a:rPr lang="en-US" sz="1100" dirty="0"/>
              <a:t>=*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5334001" y="5334001"/>
            <a:ext cx="36227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BrLT</a:t>
            </a:r>
            <a:r>
              <a:rPr lang="en-US" sz="1100" dirty="0"/>
              <a:t>=*</a:t>
            </a:r>
          </a:p>
        </p:txBody>
      </p:sp>
      <p:sp>
        <p:nvSpPr>
          <p:cNvPr id="587" name="TextBox 586"/>
          <p:cNvSpPr txBox="1"/>
          <p:nvPr/>
        </p:nvSpPr>
        <p:spPr>
          <a:xfrm>
            <a:off x="58674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Asel</a:t>
            </a:r>
            <a:r>
              <a:rPr lang="en-US" sz="1100" dirty="0"/>
              <a:t>=0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4102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172201" y="51816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79188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=Read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153401" y="487680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=2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990601" y="4953001"/>
            <a:ext cx="32701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PCSel</a:t>
            </a:r>
            <a:endParaRPr lang="en-US" sz="1100" dirty="0"/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6453074" y="3444837"/>
            <a:ext cx="1248" cy="171999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4191001" y="3776156"/>
            <a:ext cx="0" cy="110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7233229" y="3541334"/>
            <a:ext cx="0" cy="133835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5867401" y="3536502"/>
            <a:ext cx="0" cy="134318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6019801" y="2966372"/>
            <a:ext cx="0" cy="19133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V="1">
            <a:off x="8458201" y="3242756"/>
            <a:ext cx="0" cy="16369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6781801" y="2119314"/>
            <a:ext cx="0" cy="92442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/>
          <p:nvPr/>
        </p:nvCxnSpPr>
        <p:spPr>
          <a:xfrm rot="16200000" flipH="1">
            <a:off x="715314" y="2315549"/>
            <a:ext cx="626772" cy="228600"/>
          </a:xfrm>
          <a:prstGeom prst="bentConnector3">
            <a:avLst>
              <a:gd name="adj1" fmla="val 101558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295401" y="2898486"/>
            <a:ext cx="1524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/>
          <p:nvPr/>
        </p:nvCxnSpPr>
        <p:spPr>
          <a:xfrm>
            <a:off x="1813265" y="2898486"/>
            <a:ext cx="320337" cy="3048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/>
          <p:nvPr/>
        </p:nvCxnSpPr>
        <p:spPr>
          <a:xfrm flipV="1">
            <a:off x="1782933" y="2481075"/>
            <a:ext cx="396537" cy="4191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/>
          <p:nvPr/>
        </p:nvCxnSpPr>
        <p:spPr>
          <a:xfrm flipV="1">
            <a:off x="2438401" y="2023555"/>
            <a:ext cx="304800" cy="457200"/>
          </a:xfrm>
          <a:prstGeom prst="bentConnector2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>
            <a:off x="2743201" y="2023555"/>
            <a:ext cx="5638800" cy="685800"/>
          </a:xfrm>
          <a:prstGeom prst="bentConnector3">
            <a:avLst>
              <a:gd name="adj1" fmla="val 97158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6096001" y="2744718"/>
            <a:ext cx="152400" cy="1369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/>
          <p:cNvCxnSpPr/>
          <p:nvPr/>
        </p:nvCxnSpPr>
        <p:spPr>
          <a:xfrm flipV="1">
            <a:off x="4499523" y="2857469"/>
            <a:ext cx="1463129" cy="367784"/>
          </a:xfrm>
          <a:prstGeom prst="bentConnector3">
            <a:avLst>
              <a:gd name="adj1" fmla="val 8536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flipV="1">
            <a:off x="2743201" y="3050886"/>
            <a:ext cx="914400" cy="152400"/>
          </a:xfrm>
          <a:prstGeom prst="bentConnector3">
            <a:avLst>
              <a:gd name="adj1" fmla="val 1780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2895601" y="3201917"/>
            <a:ext cx="0" cy="16764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V="1">
            <a:off x="2886365" y="3317587"/>
            <a:ext cx="771236" cy="36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2886365" y="4231987"/>
            <a:ext cx="618836" cy="959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flipH="1" flipV="1">
            <a:off x="3330865" y="1905001"/>
            <a:ext cx="5203536" cy="1032955"/>
          </a:xfrm>
          <a:prstGeom prst="bentConnector3">
            <a:avLst>
              <a:gd name="adj1" fmla="val -2374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/>
          <p:cNvCxnSpPr/>
          <p:nvPr/>
        </p:nvCxnSpPr>
        <p:spPr>
          <a:xfrm rot="16200000" flipH="1">
            <a:off x="3086101" y="2174586"/>
            <a:ext cx="838200" cy="304800"/>
          </a:xfrm>
          <a:prstGeom prst="bentConnector3">
            <a:avLst>
              <a:gd name="adj1" fmla="val 100275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3810001" y="4498686"/>
            <a:ext cx="0" cy="3810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5943602" y="3352801"/>
            <a:ext cx="304799" cy="3827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/>
          <p:nvPr/>
        </p:nvCxnSpPr>
        <p:spPr>
          <a:xfrm flipV="1">
            <a:off x="4044975" y="3430517"/>
            <a:ext cx="1746226" cy="825788"/>
          </a:xfrm>
          <a:prstGeom prst="bentConnector3">
            <a:avLst>
              <a:gd name="adj1" fmla="val 8344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28" idx="0"/>
          </p:cNvCxnSpPr>
          <p:nvPr/>
        </p:nvCxnSpPr>
        <p:spPr>
          <a:xfrm flipV="1">
            <a:off x="6629400" y="3048001"/>
            <a:ext cx="152400" cy="1369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914400" y="2133600"/>
            <a:ext cx="58674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51816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0292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6800" y="3581400"/>
            <a:ext cx="2302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4968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b="1" dirty="0" err="1">
                <a:latin typeface="Courier New"/>
                <a:cs typeface="Courier New"/>
              </a:rPr>
              <a:t>jal</a:t>
            </a:r>
            <a:r>
              <a:rPr lang="en-US" dirty="0"/>
              <a:t>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4582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JAL saves PC+4 in 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rd</a:t>
            </a:r>
            <a:r>
              <a:rPr lang="en-US" dirty="0"/>
              <a:t>] (the return address)</a:t>
            </a:r>
          </a:p>
          <a:p>
            <a:r>
              <a:rPr lang="en-US" dirty="0"/>
              <a:t>Set PC = PC + offset (PC-relative jump)</a:t>
            </a:r>
          </a:p>
          <a:p>
            <a:r>
              <a:rPr lang="en-US" dirty="0"/>
              <a:t>Target somewhere within  ±2</a:t>
            </a:r>
            <a:r>
              <a:rPr lang="en-US" baseline="30000" dirty="0"/>
              <a:t>19</a:t>
            </a:r>
            <a:r>
              <a:rPr lang="en-US" dirty="0"/>
              <a:t> locations, 2 bytes apart</a:t>
            </a:r>
          </a:p>
          <a:p>
            <a:pPr lvl="1"/>
            <a:r>
              <a:rPr lang="en-US" dirty="0"/>
              <a:t> ±2</a:t>
            </a:r>
            <a:r>
              <a:rPr lang="en-US" baseline="30000" dirty="0"/>
              <a:t>18</a:t>
            </a:r>
            <a:r>
              <a:rPr lang="en-US" dirty="0"/>
              <a:t> 32-bit instructions</a:t>
            </a:r>
          </a:p>
          <a:p>
            <a:r>
              <a:rPr lang="en-US" dirty="0"/>
              <a:t>Immediate encoding optimized similarly to branch instruction to reduce hardware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5708" y="65841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5" name="Picture 4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83947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195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Arrow Connector 87"/>
          <p:cNvCxnSpPr/>
          <p:nvPr/>
        </p:nvCxnSpPr>
        <p:spPr>
          <a:xfrm>
            <a:off x="5183902" y="3468470"/>
            <a:ext cx="0" cy="1408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031502" y="3468470"/>
            <a:ext cx="0" cy="1408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jal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9102" y="3581400"/>
            <a:ext cx="0" cy="12954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914400" y="2117797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4032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83" name="Straight Connector 182"/>
          <p:cNvCxnSpPr>
            <a:stCxn id="179" idx="0"/>
            <a:endCxn id="19" idx="1"/>
          </p:cNvCxnSpPr>
          <p:nvPr/>
        </p:nvCxnSpPr>
        <p:spPr>
          <a:xfrm>
            <a:off x="1295400" y="2896969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2743200" y="2020669"/>
            <a:ext cx="5638800" cy="685800"/>
          </a:xfrm>
          <a:prstGeom prst="bentConnector3">
            <a:avLst>
              <a:gd name="adj1" fmla="val 971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72" idx="0"/>
          </p:cNvCxnSpPr>
          <p:nvPr/>
        </p:nvCxnSpPr>
        <p:spPr>
          <a:xfrm flipV="1">
            <a:off x="6096000" y="2743201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  <a:endCxn id="105" idx="1"/>
          </p:cNvCxnSpPr>
          <p:nvPr/>
        </p:nvCxnSpPr>
        <p:spPr>
          <a:xfrm flipV="1">
            <a:off x="4467462" y="2855952"/>
            <a:ext cx="1495189" cy="36778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9091"/>
            <a:ext cx="3214173" cy="535336"/>
          </a:xfrm>
          <a:prstGeom prst="bentConnector3">
            <a:avLst>
              <a:gd name="adj1" fmla="val 27385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3310"/>
            <a:ext cx="762000" cy="36749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8250383" y="2273300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1" name="TextBox 530"/>
          <p:cNvSpPr txBox="1"/>
          <p:nvPr/>
        </p:nvSpPr>
        <p:spPr>
          <a:xfrm>
            <a:off x="813955" y="2716646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701965" y="300874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429001" y="4953001"/>
            <a:ext cx="39113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endParaRPr lang="en-US" sz="1100" dirty="0"/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4616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endParaRPr lang="en-US" sz="1100" dirty="0"/>
          </a:p>
        </p:txBody>
      </p:sp>
      <p:sp>
        <p:nvSpPr>
          <p:cNvPr id="584" name="TextBox 583"/>
          <p:cNvSpPr txBox="1"/>
          <p:nvPr/>
        </p:nvSpPr>
        <p:spPr>
          <a:xfrm>
            <a:off x="4572000" y="4953001"/>
            <a:ext cx="26289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BrUn</a:t>
            </a:r>
            <a:endParaRPr lang="en-US" sz="1100" dirty="0"/>
          </a:p>
        </p:txBody>
      </p:sp>
      <p:sp>
        <p:nvSpPr>
          <p:cNvPr id="585" name="TextBox 584"/>
          <p:cNvSpPr txBox="1"/>
          <p:nvPr/>
        </p:nvSpPr>
        <p:spPr>
          <a:xfrm>
            <a:off x="4876800" y="4953001"/>
            <a:ext cx="2564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BrEq</a:t>
            </a:r>
            <a:endParaRPr lang="en-US" sz="1100" dirty="0"/>
          </a:p>
        </p:txBody>
      </p:sp>
      <p:sp>
        <p:nvSpPr>
          <p:cNvPr id="586" name="TextBox 585"/>
          <p:cNvSpPr txBox="1"/>
          <p:nvPr/>
        </p:nvSpPr>
        <p:spPr>
          <a:xfrm>
            <a:off x="5181601" y="4953001"/>
            <a:ext cx="25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BrLT</a:t>
            </a:r>
            <a:endParaRPr lang="en-US" sz="1100" dirty="0"/>
          </a:p>
        </p:txBody>
      </p:sp>
      <p:sp>
        <p:nvSpPr>
          <p:cNvPr id="587" name="TextBox 586"/>
          <p:cNvSpPr txBox="1"/>
          <p:nvPr/>
        </p:nvSpPr>
        <p:spPr>
          <a:xfrm>
            <a:off x="5943600" y="4953001"/>
            <a:ext cx="24899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ASel</a:t>
            </a:r>
            <a:endParaRPr lang="en-US" sz="1100" dirty="0"/>
          </a:p>
        </p:txBody>
      </p:sp>
      <p:sp>
        <p:nvSpPr>
          <p:cNvPr id="588" name="TextBox 587"/>
          <p:cNvSpPr txBox="1"/>
          <p:nvPr/>
        </p:nvSpPr>
        <p:spPr>
          <a:xfrm>
            <a:off x="5638801" y="4953001"/>
            <a:ext cx="24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endParaRPr lang="en-US" sz="1100" dirty="0"/>
          </a:p>
        </p:txBody>
      </p:sp>
      <p:sp>
        <p:nvSpPr>
          <p:cNvPr id="589" name="TextBox 588"/>
          <p:cNvSpPr txBox="1"/>
          <p:nvPr/>
        </p:nvSpPr>
        <p:spPr>
          <a:xfrm>
            <a:off x="6324600" y="4953001"/>
            <a:ext cx="39881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endParaRPr lang="en-US" sz="1100" dirty="0"/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4488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endParaRPr lang="en-US" sz="1100" dirty="0"/>
          </a:p>
        </p:txBody>
      </p:sp>
      <p:sp>
        <p:nvSpPr>
          <p:cNvPr id="593" name="TextBox 592"/>
          <p:cNvSpPr txBox="1"/>
          <p:nvPr/>
        </p:nvSpPr>
        <p:spPr>
          <a:xfrm>
            <a:off x="8229601" y="4953001"/>
            <a:ext cx="35266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endParaRPr lang="en-US" sz="1100" dirty="0"/>
          </a:p>
        </p:txBody>
      </p:sp>
      <p:sp>
        <p:nvSpPr>
          <p:cNvPr id="594" name="TextBox 593"/>
          <p:cNvSpPr txBox="1"/>
          <p:nvPr/>
        </p:nvSpPr>
        <p:spPr>
          <a:xfrm>
            <a:off x="990601" y="4953001"/>
            <a:ext cx="32701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PCSel</a:t>
            </a:r>
            <a:endParaRPr lang="en-US" sz="1100" dirty="0"/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22045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jal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6428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914400" y="2116428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2663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83" name="Straight Connector 182"/>
          <p:cNvCxnSpPr/>
          <p:nvPr/>
        </p:nvCxnSpPr>
        <p:spPr>
          <a:xfrm>
            <a:off x="1295400" y="2895600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/>
          <p:nvPr/>
        </p:nvCxnSpPr>
        <p:spPr>
          <a:xfrm>
            <a:off x="1813264" y="2895600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2743200" y="2020669"/>
            <a:ext cx="5638800" cy="685800"/>
          </a:xfrm>
          <a:prstGeom prst="bentConnector3">
            <a:avLst>
              <a:gd name="adj1" fmla="val 971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flipV="1">
            <a:off x="6096000" y="2741832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/>
          <p:nvPr/>
        </p:nvCxnSpPr>
        <p:spPr>
          <a:xfrm flipV="1">
            <a:off x="4499522" y="2854583"/>
            <a:ext cx="1463129" cy="367784"/>
          </a:xfrm>
          <a:prstGeom prst="bentConnector3">
            <a:avLst>
              <a:gd name="adj1" fmla="val 8536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7722"/>
            <a:ext cx="3214173" cy="535336"/>
          </a:xfrm>
          <a:prstGeom prst="bentConnector3">
            <a:avLst>
              <a:gd name="adj1" fmla="val 27385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1941"/>
            <a:ext cx="762000" cy="36749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/>
          <p:nvPr/>
        </p:nvCxnSpPr>
        <p:spPr>
          <a:xfrm flipV="1">
            <a:off x="2743200" y="3048000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199031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4701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29101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1431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8250383" y="2273300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6858000" y="2362201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1" name="TextBox 530"/>
          <p:cNvSpPr txBox="1"/>
          <p:nvPr/>
        </p:nvSpPr>
        <p:spPr>
          <a:xfrm>
            <a:off x="990601" y="2438401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701965" y="300874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/>
          <p:nvPr/>
        </p:nvCxnSpPr>
        <p:spPr>
          <a:xfrm flipV="1">
            <a:off x="4044974" y="3427631"/>
            <a:ext cx="1746226" cy="825788"/>
          </a:xfrm>
          <a:prstGeom prst="bentConnector3">
            <a:avLst>
              <a:gd name="adj1" fmla="val 8344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276601" y="4953001"/>
            <a:ext cx="5161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=J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369556" y="5334001"/>
            <a:ext cx="3751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BrUn</a:t>
            </a:r>
            <a:r>
              <a:rPr lang="en-US" sz="1100" dirty="0"/>
              <a:t>=*</a:t>
            </a:r>
          </a:p>
        </p:txBody>
      </p:sp>
      <p:sp>
        <p:nvSpPr>
          <p:cNvPr id="585" name="TextBox 584"/>
          <p:cNvSpPr txBox="1"/>
          <p:nvPr/>
        </p:nvSpPr>
        <p:spPr>
          <a:xfrm>
            <a:off x="4876801" y="5317124"/>
            <a:ext cx="36869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BrEq</a:t>
            </a:r>
            <a:r>
              <a:rPr lang="en-US" sz="1100" dirty="0"/>
              <a:t>=*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5334001" y="5334001"/>
            <a:ext cx="36227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BrLT</a:t>
            </a:r>
            <a:r>
              <a:rPr lang="en-US" sz="1100" dirty="0"/>
              <a:t>=*</a:t>
            </a:r>
          </a:p>
        </p:txBody>
      </p:sp>
      <p:sp>
        <p:nvSpPr>
          <p:cNvPr id="587" name="TextBox 586"/>
          <p:cNvSpPr txBox="1"/>
          <p:nvPr/>
        </p:nvSpPr>
        <p:spPr>
          <a:xfrm>
            <a:off x="58674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Asel</a:t>
            </a:r>
            <a:r>
              <a:rPr lang="en-US" sz="1100" dirty="0"/>
              <a:t>=1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4102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172201" y="51816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79188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=Read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153401" y="487680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=2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990601" y="4953001"/>
            <a:ext cx="32701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PCSel</a:t>
            </a:r>
            <a:endParaRPr lang="en-US" sz="1100" dirty="0"/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6453074" y="3444837"/>
            <a:ext cx="1248" cy="171999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4191001" y="3776156"/>
            <a:ext cx="0" cy="110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7233229" y="3541334"/>
            <a:ext cx="0" cy="133835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5867401" y="3536502"/>
            <a:ext cx="0" cy="134318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6019801" y="2966372"/>
            <a:ext cx="0" cy="19133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V="1">
            <a:off x="8458201" y="3242756"/>
            <a:ext cx="0" cy="16369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6781801" y="2119314"/>
            <a:ext cx="0" cy="92442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/>
          <p:nvPr/>
        </p:nvCxnSpPr>
        <p:spPr>
          <a:xfrm rot="16200000" flipH="1">
            <a:off x="715314" y="2315549"/>
            <a:ext cx="626772" cy="228600"/>
          </a:xfrm>
          <a:prstGeom prst="bentConnector3">
            <a:avLst>
              <a:gd name="adj1" fmla="val 101558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295401" y="2898486"/>
            <a:ext cx="1524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/>
          <p:nvPr/>
        </p:nvCxnSpPr>
        <p:spPr>
          <a:xfrm>
            <a:off x="1813265" y="2898486"/>
            <a:ext cx="320337" cy="3048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/>
          <p:nvPr/>
        </p:nvCxnSpPr>
        <p:spPr>
          <a:xfrm flipV="1">
            <a:off x="1782933" y="2481075"/>
            <a:ext cx="396537" cy="4191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/>
          <p:nvPr/>
        </p:nvCxnSpPr>
        <p:spPr>
          <a:xfrm flipV="1">
            <a:off x="2438401" y="2023555"/>
            <a:ext cx="304800" cy="457200"/>
          </a:xfrm>
          <a:prstGeom prst="bentConnector2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>
            <a:off x="2743201" y="2023555"/>
            <a:ext cx="5638800" cy="685800"/>
          </a:xfrm>
          <a:prstGeom prst="bentConnector3">
            <a:avLst>
              <a:gd name="adj1" fmla="val 97158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6096001" y="2744718"/>
            <a:ext cx="152400" cy="1369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flipV="1">
            <a:off x="2743201" y="3050886"/>
            <a:ext cx="914400" cy="152400"/>
          </a:xfrm>
          <a:prstGeom prst="bentConnector3">
            <a:avLst>
              <a:gd name="adj1" fmla="val 1780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2895601" y="3201917"/>
            <a:ext cx="0" cy="16764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2886365" y="4231987"/>
            <a:ext cx="618836" cy="959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flipH="1" flipV="1">
            <a:off x="3330865" y="1905001"/>
            <a:ext cx="5203536" cy="1032955"/>
          </a:xfrm>
          <a:prstGeom prst="bentConnector3">
            <a:avLst>
              <a:gd name="adj1" fmla="val -2374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/>
          <p:cNvCxnSpPr/>
          <p:nvPr/>
        </p:nvCxnSpPr>
        <p:spPr>
          <a:xfrm rot="16200000" flipH="1">
            <a:off x="3086101" y="2174586"/>
            <a:ext cx="838200" cy="304800"/>
          </a:xfrm>
          <a:prstGeom prst="bentConnector3">
            <a:avLst>
              <a:gd name="adj1" fmla="val 100275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3810001" y="4498686"/>
            <a:ext cx="0" cy="3810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5943602" y="3352801"/>
            <a:ext cx="304799" cy="3827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/>
          <p:nvPr/>
        </p:nvCxnSpPr>
        <p:spPr>
          <a:xfrm flipV="1">
            <a:off x="4044975" y="3430517"/>
            <a:ext cx="1746226" cy="825788"/>
          </a:xfrm>
          <a:prstGeom prst="bentConnector3">
            <a:avLst>
              <a:gd name="adj1" fmla="val 8344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28" idx="0"/>
          </p:cNvCxnSpPr>
          <p:nvPr/>
        </p:nvCxnSpPr>
        <p:spPr>
          <a:xfrm flipV="1">
            <a:off x="6629400" y="3048001"/>
            <a:ext cx="152400" cy="1369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914400" y="2133600"/>
            <a:ext cx="58674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51816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0292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6800" y="3581400"/>
            <a:ext cx="2302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0199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Arrow Connector 87"/>
          <p:cNvCxnSpPr/>
          <p:nvPr/>
        </p:nvCxnSpPr>
        <p:spPr>
          <a:xfrm>
            <a:off x="5183902" y="3468470"/>
            <a:ext cx="0" cy="1408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031502" y="3468470"/>
            <a:ext cx="0" cy="1408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Single-Cycle RISC-V RV32I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9102" y="3581400"/>
            <a:ext cx="0" cy="12954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914400" y="2117797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4032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83" name="Straight Connector 182"/>
          <p:cNvCxnSpPr>
            <a:stCxn id="179" idx="0"/>
            <a:endCxn id="19" idx="1"/>
          </p:cNvCxnSpPr>
          <p:nvPr/>
        </p:nvCxnSpPr>
        <p:spPr>
          <a:xfrm>
            <a:off x="1295400" y="2896969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2743200" y="2020669"/>
            <a:ext cx="5638800" cy="685800"/>
          </a:xfrm>
          <a:prstGeom prst="bentConnector3">
            <a:avLst>
              <a:gd name="adj1" fmla="val 971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72" idx="0"/>
          </p:cNvCxnSpPr>
          <p:nvPr/>
        </p:nvCxnSpPr>
        <p:spPr>
          <a:xfrm flipV="1">
            <a:off x="6096000" y="2743201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  <a:endCxn id="105" idx="1"/>
          </p:cNvCxnSpPr>
          <p:nvPr/>
        </p:nvCxnSpPr>
        <p:spPr>
          <a:xfrm flipV="1">
            <a:off x="4467462" y="2855952"/>
            <a:ext cx="1495189" cy="36778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9091"/>
            <a:ext cx="3214173" cy="535336"/>
          </a:xfrm>
          <a:prstGeom prst="bentConnector3">
            <a:avLst>
              <a:gd name="adj1" fmla="val 27385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3310"/>
            <a:ext cx="762000" cy="36749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8250383" y="2273300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1" name="TextBox 530"/>
          <p:cNvSpPr txBox="1"/>
          <p:nvPr/>
        </p:nvSpPr>
        <p:spPr>
          <a:xfrm>
            <a:off x="813955" y="2716646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701965" y="300874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429001" y="4953001"/>
            <a:ext cx="39113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endParaRPr lang="en-US" sz="1100" dirty="0"/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4616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endParaRPr lang="en-US" sz="1100" dirty="0"/>
          </a:p>
        </p:txBody>
      </p:sp>
      <p:sp>
        <p:nvSpPr>
          <p:cNvPr id="584" name="TextBox 583"/>
          <p:cNvSpPr txBox="1"/>
          <p:nvPr/>
        </p:nvSpPr>
        <p:spPr>
          <a:xfrm>
            <a:off x="4572000" y="4953001"/>
            <a:ext cx="26289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BrUn</a:t>
            </a:r>
            <a:endParaRPr lang="en-US" sz="1100" dirty="0"/>
          </a:p>
        </p:txBody>
      </p:sp>
      <p:sp>
        <p:nvSpPr>
          <p:cNvPr id="585" name="TextBox 584"/>
          <p:cNvSpPr txBox="1"/>
          <p:nvPr/>
        </p:nvSpPr>
        <p:spPr>
          <a:xfrm>
            <a:off x="4876800" y="4953001"/>
            <a:ext cx="2564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BrEq</a:t>
            </a:r>
            <a:endParaRPr lang="en-US" sz="1100" dirty="0"/>
          </a:p>
        </p:txBody>
      </p:sp>
      <p:sp>
        <p:nvSpPr>
          <p:cNvPr id="586" name="TextBox 585"/>
          <p:cNvSpPr txBox="1"/>
          <p:nvPr/>
        </p:nvSpPr>
        <p:spPr>
          <a:xfrm>
            <a:off x="5181601" y="4953001"/>
            <a:ext cx="25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BrLT</a:t>
            </a:r>
            <a:endParaRPr lang="en-US" sz="1100" dirty="0"/>
          </a:p>
        </p:txBody>
      </p:sp>
      <p:sp>
        <p:nvSpPr>
          <p:cNvPr id="587" name="TextBox 586"/>
          <p:cNvSpPr txBox="1"/>
          <p:nvPr/>
        </p:nvSpPr>
        <p:spPr>
          <a:xfrm>
            <a:off x="5943600" y="4953001"/>
            <a:ext cx="24899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ASel</a:t>
            </a:r>
            <a:endParaRPr lang="en-US" sz="1100" dirty="0"/>
          </a:p>
        </p:txBody>
      </p:sp>
      <p:sp>
        <p:nvSpPr>
          <p:cNvPr id="588" name="TextBox 587"/>
          <p:cNvSpPr txBox="1"/>
          <p:nvPr/>
        </p:nvSpPr>
        <p:spPr>
          <a:xfrm>
            <a:off x="5638801" y="4953001"/>
            <a:ext cx="24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endParaRPr lang="en-US" sz="1100" dirty="0"/>
          </a:p>
        </p:txBody>
      </p:sp>
      <p:sp>
        <p:nvSpPr>
          <p:cNvPr id="589" name="TextBox 588"/>
          <p:cNvSpPr txBox="1"/>
          <p:nvPr/>
        </p:nvSpPr>
        <p:spPr>
          <a:xfrm>
            <a:off x="6324600" y="4953001"/>
            <a:ext cx="39881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endParaRPr lang="en-US" sz="1100" dirty="0"/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4488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endParaRPr lang="en-US" sz="1100" dirty="0"/>
          </a:p>
        </p:txBody>
      </p:sp>
      <p:sp>
        <p:nvSpPr>
          <p:cNvPr id="593" name="TextBox 592"/>
          <p:cNvSpPr txBox="1"/>
          <p:nvPr/>
        </p:nvSpPr>
        <p:spPr>
          <a:xfrm>
            <a:off x="8229601" y="4953001"/>
            <a:ext cx="35266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endParaRPr lang="en-US" sz="1100" dirty="0"/>
          </a:p>
        </p:txBody>
      </p:sp>
      <p:sp>
        <p:nvSpPr>
          <p:cNvPr id="594" name="TextBox 593"/>
          <p:cNvSpPr txBox="1"/>
          <p:nvPr/>
        </p:nvSpPr>
        <p:spPr>
          <a:xfrm>
            <a:off x="990601" y="4953001"/>
            <a:ext cx="32701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PCSel</a:t>
            </a:r>
            <a:endParaRPr lang="en-US" sz="1100" dirty="0"/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722504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“Upper Immediate” instructions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2667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Has 20-bit immediate in upper 20 bits of 32-bit instruction word</a:t>
            </a:r>
          </a:p>
          <a:p>
            <a:r>
              <a:rPr lang="en-US" dirty="0"/>
              <a:t>One destination register, </a:t>
            </a:r>
            <a:r>
              <a:rPr lang="en-US" dirty="0" err="1"/>
              <a:t>rd</a:t>
            </a:r>
            <a:endParaRPr lang="en-US" dirty="0"/>
          </a:p>
          <a:p>
            <a:r>
              <a:rPr lang="en-US" dirty="0"/>
              <a:t>Used for two instructions</a:t>
            </a:r>
          </a:p>
          <a:p>
            <a:pPr lvl="1"/>
            <a:r>
              <a:rPr lang="en-US" dirty="0"/>
              <a:t>LUI </a:t>
            </a:r>
            <a:r>
              <a:rPr lang="mr-IN" dirty="0"/>
              <a:t>–</a:t>
            </a:r>
            <a:r>
              <a:rPr lang="en-US" dirty="0"/>
              <a:t> Load  Upper Immediate (add to zero)</a:t>
            </a:r>
          </a:p>
          <a:p>
            <a:pPr lvl="1"/>
            <a:r>
              <a:rPr lang="en-US" dirty="0"/>
              <a:t>AUIPC </a:t>
            </a:r>
            <a:r>
              <a:rPr lang="mr-IN" dirty="0"/>
              <a:t>–</a:t>
            </a:r>
            <a:r>
              <a:rPr lang="en-US" dirty="0"/>
              <a:t> Add Upper Immediate to PC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5944" y="65841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6" name="Picture 5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52600"/>
            <a:ext cx="82804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41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  <p:sp>
        <p:nvSpPr>
          <p:cNvPr id="322" name="Google Shape;322;p8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What’s a CPU?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Building from what we know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Our CPU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Processor Design Principles</a:t>
            </a:r>
            <a:endParaRPr dirty="0"/>
          </a:p>
        </p:txBody>
      </p:sp>
      <p:sp>
        <p:nvSpPr>
          <p:cNvPr id="323" name="Google Shape;32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7976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51816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0292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</a:t>
            </a:r>
            <a:r>
              <a:rPr lang="en-US" b="1" dirty="0" err="1">
                <a:latin typeface="Courier New"/>
                <a:cs typeface="Courier New"/>
              </a:rPr>
              <a:t>lui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6800" y="3581400"/>
            <a:ext cx="2302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914400" y="2117797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4032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83" name="Straight Connector 182"/>
          <p:cNvCxnSpPr>
            <a:stCxn id="179" idx="0"/>
            <a:endCxn id="19" idx="1"/>
          </p:cNvCxnSpPr>
          <p:nvPr/>
        </p:nvCxnSpPr>
        <p:spPr>
          <a:xfrm>
            <a:off x="1295400" y="2896969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2743200" y="2020669"/>
            <a:ext cx="5638800" cy="685800"/>
          </a:xfrm>
          <a:prstGeom prst="bentConnector3">
            <a:avLst>
              <a:gd name="adj1" fmla="val 971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72" idx="0"/>
          </p:cNvCxnSpPr>
          <p:nvPr/>
        </p:nvCxnSpPr>
        <p:spPr>
          <a:xfrm flipV="1">
            <a:off x="6096000" y="2743201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  <a:endCxn id="105" idx="1"/>
          </p:cNvCxnSpPr>
          <p:nvPr/>
        </p:nvCxnSpPr>
        <p:spPr>
          <a:xfrm flipV="1">
            <a:off x="4467462" y="2855952"/>
            <a:ext cx="1495189" cy="36778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9091"/>
            <a:ext cx="3214173" cy="535336"/>
          </a:xfrm>
          <a:prstGeom prst="bentConnector3">
            <a:avLst>
              <a:gd name="adj1" fmla="val 27385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3310"/>
            <a:ext cx="762000" cy="36749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8250383" y="2273300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1" name="TextBox 530"/>
          <p:cNvSpPr txBox="1"/>
          <p:nvPr/>
        </p:nvSpPr>
        <p:spPr>
          <a:xfrm>
            <a:off x="813955" y="2716646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701965" y="300874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276601" y="4953001"/>
            <a:ext cx="54181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=U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8862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343401" y="5257801"/>
            <a:ext cx="3751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BrUn</a:t>
            </a:r>
            <a:r>
              <a:rPr lang="en-US" sz="1100" dirty="0"/>
              <a:t>=*</a:t>
            </a:r>
          </a:p>
        </p:txBody>
      </p:sp>
      <p:sp>
        <p:nvSpPr>
          <p:cNvPr id="585" name="TextBox 584"/>
          <p:cNvSpPr txBox="1"/>
          <p:nvPr/>
        </p:nvSpPr>
        <p:spPr>
          <a:xfrm>
            <a:off x="4876801" y="5257801"/>
            <a:ext cx="3045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BrE</a:t>
            </a:r>
            <a:r>
              <a:rPr lang="en-US" sz="1100" dirty="0"/>
              <a:t>=*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5257801" y="5257801"/>
            <a:ext cx="36227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BrLT</a:t>
            </a:r>
            <a:r>
              <a:rPr lang="en-US" sz="1100" dirty="0"/>
              <a:t>=*</a:t>
            </a:r>
          </a:p>
        </p:txBody>
      </p:sp>
      <p:sp>
        <p:nvSpPr>
          <p:cNvPr id="587" name="TextBox 586"/>
          <p:cNvSpPr txBox="1"/>
          <p:nvPr/>
        </p:nvSpPr>
        <p:spPr>
          <a:xfrm>
            <a:off x="5867401" y="4953001"/>
            <a:ext cx="33663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Asel</a:t>
            </a:r>
            <a:r>
              <a:rPr lang="en-US" sz="1100" dirty="0"/>
              <a:t>=*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4864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324601" y="4953001"/>
            <a:ext cx="55143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=B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79188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=Read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077201" y="495300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=1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990601" y="4953001"/>
            <a:ext cx="66684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PCSel</a:t>
            </a:r>
            <a:r>
              <a:rPr lang="en-US" sz="1100" dirty="0"/>
              <a:t>=pc+4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grpSp>
        <p:nvGrpSpPr>
          <p:cNvPr id="2" name="Group 1"/>
          <p:cNvGrpSpPr/>
          <p:nvPr/>
        </p:nvGrpSpPr>
        <p:grpSpPr>
          <a:xfrm>
            <a:off x="1143001" y="1905000"/>
            <a:ext cx="7391400" cy="2984500"/>
            <a:chOff x="1295400" y="1197264"/>
            <a:chExt cx="7391400" cy="2984500"/>
          </a:xfrm>
        </p:grpSpPr>
        <p:cxnSp>
          <p:nvCxnSpPr>
            <p:cNvPr id="125" name="Straight Arrow Connector 124"/>
            <p:cNvCxnSpPr/>
            <p:nvPr/>
          </p:nvCxnSpPr>
          <p:spPr>
            <a:xfrm flipH="1" flipV="1">
              <a:off x="1371600" y="2411035"/>
              <a:ext cx="10391" cy="177072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6606720" y="2737100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V="1">
              <a:off x="4343400" y="3068419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V="1">
              <a:off x="6019800" y="2828766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V="1">
              <a:off x="8610600" y="2535019"/>
              <a:ext cx="0" cy="16369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6934200" y="1412947"/>
              <a:ext cx="0" cy="924428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/>
            <p:cNvCxnSpPr/>
            <p:nvPr/>
          </p:nvCxnSpPr>
          <p:spPr>
            <a:xfrm>
              <a:off x="6934199" y="1425864"/>
              <a:ext cx="1600201" cy="804355"/>
            </a:xfrm>
            <a:prstGeom prst="bentConnector3">
              <a:avLst>
                <a:gd name="adj1" fmla="val 84271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447800" y="2192119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/>
            <p:cNvCxnSpPr/>
            <p:nvPr/>
          </p:nvCxnSpPr>
          <p:spPr>
            <a:xfrm>
              <a:off x="1965663" y="2192119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Elbow Connector 134"/>
            <p:cNvCxnSpPr/>
            <p:nvPr/>
          </p:nvCxnSpPr>
          <p:spPr>
            <a:xfrm flipV="1">
              <a:off x="1935331" y="1773339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Elbow Connector 135"/>
            <p:cNvCxnSpPr/>
            <p:nvPr/>
          </p:nvCxnSpPr>
          <p:spPr>
            <a:xfrm flipV="1">
              <a:off x="2590800" y="1315819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Elbow Connector 136"/>
            <p:cNvCxnSpPr/>
            <p:nvPr/>
          </p:nvCxnSpPr>
          <p:spPr>
            <a:xfrm rot="10800000" flipV="1">
              <a:off x="1295400" y="1315819"/>
              <a:ext cx="1600200" cy="990600"/>
            </a:xfrm>
            <a:prstGeom prst="bentConnector3">
              <a:avLst>
                <a:gd name="adj1" fmla="val 124407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3048000" y="2495550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V="1">
              <a:off x="3038764" y="3525619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Elbow Connector 140"/>
            <p:cNvCxnSpPr/>
            <p:nvPr/>
          </p:nvCxnSpPr>
          <p:spPr>
            <a:xfrm flipH="1" flipV="1">
              <a:off x="3483264" y="1197264"/>
              <a:ext cx="5203536" cy="1032955"/>
            </a:xfrm>
            <a:prstGeom prst="bentConnector3">
              <a:avLst>
                <a:gd name="adj1" fmla="val -2374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V="1">
              <a:off x="3962400" y="3790950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6096000" y="2647950"/>
              <a:ext cx="370610" cy="23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Elbow Connector 144"/>
            <p:cNvCxnSpPr/>
            <p:nvPr/>
          </p:nvCxnSpPr>
          <p:spPr>
            <a:xfrm flipV="1">
              <a:off x="4197374" y="2724150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2895599" y="2492664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6781799" y="2340264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Elbow Connector 148"/>
          <p:cNvCxnSpPr/>
          <p:nvPr/>
        </p:nvCxnSpPr>
        <p:spPr>
          <a:xfrm rot="16200000" flipH="1">
            <a:off x="3086100" y="2171701"/>
            <a:ext cx="838200" cy="304800"/>
          </a:xfrm>
          <a:prstGeom prst="bentConnector3">
            <a:avLst>
              <a:gd name="adj1" fmla="val 100275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69791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51816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0292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</a:t>
            </a:r>
            <a:r>
              <a:rPr lang="en-US" b="1" dirty="0" err="1">
                <a:latin typeface="Courier New"/>
                <a:cs typeface="Courier New"/>
              </a:rPr>
              <a:t>auipc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6800" y="3581400"/>
            <a:ext cx="2302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914400" y="2117797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4032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83" name="Straight Connector 182"/>
          <p:cNvCxnSpPr>
            <a:stCxn id="179" idx="0"/>
            <a:endCxn id="19" idx="1"/>
          </p:cNvCxnSpPr>
          <p:nvPr/>
        </p:nvCxnSpPr>
        <p:spPr>
          <a:xfrm>
            <a:off x="1295400" y="2896969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2743200" y="2020669"/>
            <a:ext cx="5638800" cy="685800"/>
          </a:xfrm>
          <a:prstGeom prst="bentConnector3">
            <a:avLst>
              <a:gd name="adj1" fmla="val 971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72" idx="0"/>
          </p:cNvCxnSpPr>
          <p:nvPr/>
        </p:nvCxnSpPr>
        <p:spPr>
          <a:xfrm flipV="1">
            <a:off x="6096000" y="2743201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  <a:endCxn id="105" idx="1"/>
          </p:cNvCxnSpPr>
          <p:nvPr/>
        </p:nvCxnSpPr>
        <p:spPr>
          <a:xfrm flipV="1">
            <a:off x="4467462" y="2855952"/>
            <a:ext cx="1495189" cy="36778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9091"/>
            <a:ext cx="3214173" cy="535336"/>
          </a:xfrm>
          <a:prstGeom prst="bentConnector3">
            <a:avLst>
              <a:gd name="adj1" fmla="val 27385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3310"/>
            <a:ext cx="762000" cy="36749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8250383" y="2273300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1" name="TextBox 530"/>
          <p:cNvSpPr txBox="1"/>
          <p:nvPr/>
        </p:nvSpPr>
        <p:spPr>
          <a:xfrm>
            <a:off x="813955" y="2716646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701965" y="300874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276601" y="4953001"/>
            <a:ext cx="54181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=U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8862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343401" y="5257801"/>
            <a:ext cx="3751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BrUn</a:t>
            </a:r>
            <a:r>
              <a:rPr lang="en-US" sz="1100" dirty="0"/>
              <a:t>=*</a:t>
            </a:r>
          </a:p>
        </p:txBody>
      </p:sp>
      <p:sp>
        <p:nvSpPr>
          <p:cNvPr id="585" name="TextBox 584"/>
          <p:cNvSpPr txBox="1"/>
          <p:nvPr/>
        </p:nvSpPr>
        <p:spPr>
          <a:xfrm>
            <a:off x="4876801" y="5257801"/>
            <a:ext cx="3045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BrE</a:t>
            </a:r>
            <a:r>
              <a:rPr lang="en-US" sz="1100" dirty="0"/>
              <a:t>=*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5257801" y="5257801"/>
            <a:ext cx="36227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BrLT</a:t>
            </a:r>
            <a:r>
              <a:rPr lang="en-US" sz="1100" dirty="0"/>
              <a:t>=*</a:t>
            </a:r>
          </a:p>
        </p:txBody>
      </p:sp>
      <p:sp>
        <p:nvSpPr>
          <p:cNvPr id="587" name="TextBox 586"/>
          <p:cNvSpPr txBox="1"/>
          <p:nvPr/>
        </p:nvSpPr>
        <p:spPr>
          <a:xfrm>
            <a:off x="58674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Asel</a:t>
            </a:r>
            <a:r>
              <a:rPr lang="en-US" sz="1100" dirty="0"/>
              <a:t>=1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4864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248401" y="49530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7010401" y="4953001"/>
            <a:ext cx="58028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=0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7924801" y="495300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=1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990601" y="4953001"/>
            <a:ext cx="66684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PCSel</a:t>
            </a:r>
            <a:r>
              <a:rPr lang="en-US" sz="1100" dirty="0"/>
              <a:t>=pc+4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grpSp>
        <p:nvGrpSpPr>
          <p:cNvPr id="2" name="Group 1"/>
          <p:cNvGrpSpPr/>
          <p:nvPr/>
        </p:nvGrpSpPr>
        <p:grpSpPr>
          <a:xfrm>
            <a:off x="1143001" y="1905000"/>
            <a:ext cx="7391400" cy="2984500"/>
            <a:chOff x="1295400" y="1197264"/>
            <a:chExt cx="7391400" cy="2984500"/>
          </a:xfrm>
        </p:grpSpPr>
        <p:cxnSp>
          <p:nvCxnSpPr>
            <p:cNvPr id="125" name="Straight Arrow Connector 124"/>
            <p:cNvCxnSpPr/>
            <p:nvPr/>
          </p:nvCxnSpPr>
          <p:spPr>
            <a:xfrm flipH="1" flipV="1">
              <a:off x="1371600" y="2411035"/>
              <a:ext cx="10391" cy="177072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6606720" y="2737100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V="1">
              <a:off x="4343400" y="3068419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V="1">
              <a:off x="6019800" y="2828766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V="1">
              <a:off x="8610600" y="2535019"/>
              <a:ext cx="0" cy="16369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6934200" y="1412947"/>
              <a:ext cx="0" cy="924428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/>
            <p:cNvCxnSpPr/>
            <p:nvPr/>
          </p:nvCxnSpPr>
          <p:spPr>
            <a:xfrm>
              <a:off x="6934199" y="1425864"/>
              <a:ext cx="1600201" cy="804355"/>
            </a:xfrm>
            <a:prstGeom prst="bentConnector3">
              <a:avLst>
                <a:gd name="adj1" fmla="val 84271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447800" y="2192119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/>
            <p:cNvCxnSpPr/>
            <p:nvPr/>
          </p:nvCxnSpPr>
          <p:spPr>
            <a:xfrm>
              <a:off x="1965663" y="2192119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Elbow Connector 134"/>
            <p:cNvCxnSpPr/>
            <p:nvPr/>
          </p:nvCxnSpPr>
          <p:spPr>
            <a:xfrm flipV="1">
              <a:off x="1935331" y="1773339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Elbow Connector 135"/>
            <p:cNvCxnSpPr/>
            <p:nvPr/>
          </p:nvCxnSpPr>
          <p:spPr>
            <a:xfrm flipV="1">
              <a:off x="2590800" y="1315819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Elbow Connector 136"/>
            <p:cNvCxnSpPr/>
            <p:nvPr/>
          </p:nvCxnSpPr>
          <p:spPr>
            <a:xfrm rot="10800000" flipV="1">
              <a:off x="1295400" y="1315819"/>
              <a:ext cx="1600200" cy="990600"/>
            </a:xfrm>
            <a:prstGeom prst="bentConnector3">
              <a:avLst>
                <a:gd name="adj1" fmla="val 124407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3048000" y="2495550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V="1">
              <a:off x="3038764" y="3525619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Elbow Connector 140"/>
            <p:cNvCxnSpPr/>
            <p:nvPr/>
          </p:nvCxnSpPr>
          <p:spPr>
            <a:xfrm flipH="1" flipV="1">
              <a:off x="3483264" y="1197264"/>
              <a:ext cx="5203536" cy="1032955"/>
            </a:xfrm>
            <a:prstGeom prst="bentConnector3">
              <a:avLst>
                <a:gd name="adj1" fmla="val -2374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V="1">
              <a:off x="3962400" y="3790950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6096000" y="2647950"/>
              <a:ext cx="370610" cy="23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Elbow Connector 144"/>
            <p:cNvCxnSpPr/>
            <p:nvPr/>
          </p:nvCxnSpPr>
          <p:spPr>
            <a:xfrm flipV="1">
              <a:off x="4197374" y="2724150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2895599" y="2492664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6781799" y="2340264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6248399" y="2035464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Elbow Connector 148"/>
          <p:cNvCxnSpPr/>
          <p:nvPr/>
        </p:nvCxnSpPr>
        <p:spPr>
          <a:xfrm rot="16200000" flipH="1">
            <a:off x="3086100" y="2171701"/>
            <a:ext cx="838200" cy="304800"/>
          </a:xfrm>
          <a:prstGeom prst="bentConnector3">
            <a:avLst>
              <a:gd name="adj1" fmla="val 100275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61954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72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/>
              <a:t>Design Principles</a:t>
            </a:r>
            <a:endParaRPr/>
          </a:p>
        </p:txBody>
      </p:sp>
      <p:sp>
        <p:nvSpPr>
          <p:cNvPr id="2180" name="Google Shape;2180;p72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Five steps to design a processor:</a:t>
            </a:r>
            <a:endParaRPr/>
          </a:p>
          <a:p>
            <a:pPr marL="971550" marR="0" lvl="1" indent="-5143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AutoNum type="arabicParenR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 instruction set → </a:t>
            </a:r>
            <a:b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datapath requirements</a:t>
            </a:r>
            <a:endParaRPr/>
          </a:p>
          <a:p>
            <a:pPr marL="971550" marR="0" lvl="1" indent="-5143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AutoNum type="arabicParenR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set of datapath </a:t>
            </a:r>
            <a:b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components &amp; establish </a:t>
            </a:r>
            <a:b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clock methodology</a:t>
            </a:r>
            <a:endParaRPr/>
          </a:p>
          <a:p>
            <a:pPr marL="971550" marR="0" lvl="1" indent="-5143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AutoNum type="arabicParenR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Assemble datapath meeting </a:t>
            </a:r>
            <a:b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requirements</a:t>
            </a:r>
            <a:endParaRPr/>
          </a:p>
          <a:p>
            <a:pPr marL="971550" marR="0" lvl="1" indent="-5143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AutoNum type="arabicParenR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 implementation of each instruction to determine setting of control points that effects the register transfer</a:t>
            </a:r>
            <a:endParaRPr/>
          </a:p>
          <a:p>
            <a:pPr marL="971550" marR="0" lvl="1" indent="-5143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AutoNum type="arabicParenR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Assemble the control logic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Formulate Logic Equations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Circuits</a:t>
            </a:r>
            <a:endParaRPr/>
          </a:p>
          <a:p>
            <a:pPr marL="342900" marR="0" lvl="0" indent="-17018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7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7018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7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1" name="Google Shape;218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82" name="Google Shape;2182;p72"/>
          <p:cNvGrpSpPr/>
          <p:nvPr/>
        </p:nvGrpSpPr>
        <p:grpSpPr>
          <a:xfrm>
            <a:off x="5359400" y="2062163"/>
            <a:ext cx="3555950" cy="1950962"/>
            <a:chOff x="5444062" y="4398949"/>
            <a:chExt cx="3555950" cy="1950962"/>
          </a:xfrm>
        </p:grpSpPr>
        <p:sp>
          <p:nvSpPr>
            <p:cNvPr id="2183" name="Google Shape;2183;p72" descr="10%"/>
            <p:cNvSpPr/>
            <p:nvPr/>
          </p:nvSpPr>
          <p:spPr>
            <a:xfrm>
              <a:off x="5579000" y="4754549"/>
              <a:ext cx="1124100" cy="6492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72"/>
            <p:cNvSpPr/>
            <p:nvPr/>
          </p:nvSpPr>
          <p:spPr>
            <a:xfrm>
              <a:off x="5659962" y="4860911"/>
              <a:ext cx="812700" cy="3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72" descr="10%"/>
            <p:cNvSpPr/>
            <p:nvPr/>
          </p:nvSpPr>
          <p:spPr>
            <a:xfrm>
              <a:off x="5579000" y="5564174"/>
              <a:ext cx="1124100" cy="6510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72"/>
            <p:cNvSpPr/>
            <p:nvPr/>
          </p:nvSpPr>
          <p:spPr>
            <a:xfrm>
              <a:off x="5679012" y="5729274"/>
              <a:ext cx="9939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Datapath</a:t>
              </a:r>
              <a:endPara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72"/>
            <p:cNvSpPr/>
            <p:nvPr/>
          </p:nvSpPr>
          <p:spPr>
            <a:xfrm>
              <a:off x="6998225" y="4416411"/>
              <a:ext cx="920700" cy="19335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72"/>
            <p:cNvSpPr/>
            <p:nvPr/>
          </p:nvSpPr>
          <p:spPr>
            <a:xfrm>
              <a:off x="7050612" y="5165711"/>
              <a:ext cx="9255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Memory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72"/>
            <p:cNvSpPr/>
            <p:nvPr/>
          </p:nvSpPr>
          <p:spPr>
            <a:xfrm>
              <a:off x="5444062" y="4416411"/>
              <a:ext cx="1393800" cy="19335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72"/>
            <p:cNvSpPr/>
            <p:nvPr/>
          </p:nvSpPr>
          <p:spPr>
            <a:xfrm>
              <a:off x="5679012" y="4398949"/>
              <a:ext cx="10272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72"/>
            <p:cNvSpPr/>
            <p:nvPr/>
          </p:nvSpPr>
          <p:spPr>
            <a:xfrm>
              <a:off x="8079312" y="4416411"/>
              <a:ext cx="920700" cy="7857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72"/>
            <p:cNvSpPr/>
            <p:nvPr/>
          </p:nvSpPr>
          <p:spPr>
            <a:xfrm>
              <a:off x="8214250" y="4668824"/>
              <a:ext cx="638100" cy="3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Input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72"/>
            <p:cNvSpPr/>
            <p:nvPr/>
          </p:nvSpPr>
          <p:spPr>
            <a:xfrm>
              <a:off x="8079312" y="5564174"/>
              <a:ext cx="920700" cy="7857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72"/>
            <p:cNvSpPr/>
            <p:nvPr/>
          </p:nvSpPr>
          <p:spPr>
            <a:xfrm>
              <a:off x="8126937" y="5816586"/>
              <a:ext cx="8127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Output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5" name="Google Shape;2195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6" name="Google Shape;2196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92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p73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/>
              <a:t>Design Principles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Google Shape;2203;p73"/>
          <p:cNvSpPr txBox="1">
            <a:spLocks noGrp="1"/>
          </p:cNvSpPr>
          <p:nvPr>
            <p:ph type="body" idx="1"/>
          </p:nvPr>
        </p:nvSpPr>
        <p:spPr>
          <a:xfrm>
            <a:off x="457200" y="1219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Determining control signals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time a datapath element has an input that changes behavior, it requires a control signal </a:t>
            </a:r>
            <a:r>
              <a:rPr lang="en-US"/>
              <a:t> </a:t>
            </a:r>
            <a:br>
              <a:rPr lang="en-US"/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 ALU operation, read/write)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time you need to pass a different input based on the instruction, add a </a:t>
            </a:r>
            <a:r>
              <a:rPr lang="en-US" sz="2800" b="1" i="0" u="none" strike="noStrike" cap="none">
                <a:solidFill>
                  <a:schemeClr val="dk1"/>
                </a:solidFill>
              </a:rPr>
              <a:t>MUX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a control signal as the selector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 next PC, ALU input, register to write to)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Your control signals will change based on your </a:t>
            </a:r>
            <a:r>
              <a:rPr lang="en-US">
                <a:solidFill>
                  <a:srgbClr val="FF0000"/>
                </a:solidFill>
              </a:rPr>
              <a:t>exact datapath</a:t>
            </a:r>
            <a:endParaRPr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Your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datapath will change based on your ISA</a:t>
            </a:r>
            <a:endParaRPr/>
          </a:p>
        </p:txBody>
      </p:sp>
      <p:sp>
        <p:nvSpPr>
          <p:cNvPr id="2204" name="Google Shape;2204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5" name="Google Shape;2205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6" name="Google Shape;2206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44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p74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Summary !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2" name="Google Shape;2212;p74"/>
          <p:cNvSpPr txBox="1">
            <a:spLocks noGrp="1"/>
          </p:cNvSpPr>
          <p:nvPr>
            <p:ph type="body" idx="1"/>
          </p:nvPr>
        </p:nvSpPr>
        <p:spPr>
          <a:xfrm>
            <a:off x="222739" y="1406769"/>
            <a:ext cx="8628184" cy="477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Universal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datapath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utive"/>
              <a:buChar char="−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Capable of executing all RISC-V instructions in one cycle each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utive"/>
              <a:buChar char="−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all units (hardware) used by all instructions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Phases of execution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utive"/>
              <a:buChar char="−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(Instruction Fetch), ID (Instruction Decode), EX (Execute), MEM (Memory), WB (</a:t>
            </a:r>
            <a:r>
              <a:rPr lang="en-US" dirty="0"/>
              <a:t>Write Back)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utive"/>
              <a:buChar char="−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all instructions are active in all phases (exc</a:t>
            </a:r>
            <a:r>
              <a:rPr lang="en-US" dirty="0"/>
              <a:t>ept for loads!)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Controller specifies how to execute instructions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utive"/>
              <a:buChar char="−"/>
            </a:pPr>
            <a:r>
              <a:rPr lang="en-US" dirty="0"/>
              <a:t>Worth thinking about: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new instructions can be added with just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control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3" name="Google Shape;2213;p74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4" name="Google Shape;2214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5" name="Google Shape;2215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72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/>
              <a:t>Your CPU in two parts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0"/>
          <p:cNvSpPr txBox="1">
            <a:spLocks noGrp="1"/>
          </p:cNvSpPr>
          <p:nvPr>
            <p:ph type="body" idx="1"/>
          </p:nvPr>
        </p:nvSpPr>
        <p:spPr>
          <a:xfrm>
            <a:off x="208450" y="1295400"/>
            <a:ext cx="8765400" cy="48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1" i="1"/>
              <a:t>Central Processing Unit</a:t>
            </a:r>
            <a:r>
              <a:rPr lang="en-US" sz="3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(CPU):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Char char="–"/>
            </a:pPr>
            <a:r>
              <a:rPr lang="en-US" i="1">
                <a:solidFill>
                  <a:srgbClr val="FF0000"/>
                </a:solidFill>
              </a:rPr>
              <a:t>Datapath:</a:t>
            </a:r>
            <a:r>
              <a:rPr lang="en-US"/>
              <a:t>  contains the hardware necessary to </a:t>
            </a:r>
            <a:r>
              <a:rPr lang="en-US" u="sng"/>
              <a:t>perform</a:t>
            </a:r>
            <a:r>
              <a:rPr lang="en-US"/>
              <a:t> operations required by the processor</a:t>
            </a:r>
            <a:endParaRPr/>
          </a:p>
          <a:p>
            <a:pPr marL="1371600" lvl="2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Reacts to what the controller tells it! (ie. “I was told to do an add, so I”ll feed these arguments through an adder)</a:t>
            </a:r>
            <a:endParaRPr/>
          </a:p>
          <a:p>
            <a: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Char char="–"/>
            </a:pPr>
            <a:r>
              <a:rPr lang="en-US" i="1">
                <a:solidFill>
                  <a:srgbClr val="FF0000"/>
                </a:solidFill>
              </a:rPr>
              <a:t>Control:  </a:t>
            </a:r>
            <a:r>
              <a:rPr lang="en-US" u="sng"/>
              <a:t>decides</a:t>
            </a:r>
            <a:r>
              <a:rPr lang="en-US"/>
              <a:t> what each piece of the datapath should do</a:t>
            </a:r>
            <a:endParaRPr/>
          </a:p>
          <a:p>
            <a:pPr marL="1371600" lvl="2" indent="-381000" algn="l" rtl="0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operation am I performing? Do I need to get info from memory? Should I write to a register? Which register?</a:t>
            </a:r>
            <a:endParaRPr/>
          </a:p>
          <a:p>
            <a:pPr marL="1371600" lvl="2" indent="-381000" algn="l" rtl="0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Has to make decisions based on the input instruction only!</a:t>
            </a:r>
            <a:endParaRPr/>
          </a:p>
        </p:txBody>
      </p:sp>
      <p:sp>
        <p:nvSpPr>
          <p:cNvPr id="332" name="Google Shape;33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5342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ce8b99149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CPU in two parts</a:t>
            </a:r>
            <a:endParaRPr/>
          </a:p>
        </p:txBody>
      </p:sp>
      <p:sp>
        <p:nvSpPr>
          <p:cNvPr id="341" name="Google Shape;341;g5ce8b99149_0_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8</a:t>
            </a:fld>
            <a:endParaRPr/>
          </a:p>
        </p:txBody>
      </p:sp>
      <p:sp>
        <p:nvSpPr>
          <p:cNvPr id="342" name="Google Shape;342;g5ce8b99149_0_0"/>
          <p:cNvSpPr/>
          <p:nvPr/>
        </p:nvSpPr>
        <p:spPr>
          <a:xfrm>
            <a:off x="457200" y="4240300"/>
            <a:ext cx="2300750" cy="365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010111010100010101..1</a:t>
            </a:r>
            <a:endParaRPr dirty="0"/>
          </a:p>
        </p:txBody>
      </p:sp>
      <p:sp>
        <p:nvSpPr>
          <p:cNvPr id="343" name="Google Shape;343;g5ce8b99149_0_0"/>
          <p:cNvSpPr txBox="1"/>
          <p:nvPr/>
        </p:nvSpPr>
        <p:spPr>
          <a:xfrm>
            <a:off x="-42950" y="3077894"/>
            <a:ext cx="33506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Some RISC-V Instruction in binary (let’s say the instruction is:</a:t>
            </a:r>
            <a:br>
              <a:rPr lang="en-US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addi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t0 x0 6)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5ce8b99149_0_0"/>
          <p:cNvSpPr/>
          <p:nvPr/>
        </p:nvSpPr>
        <p:spPr>
          <a:xfrm>
            <a:off x="3446900" y="5075695"/>
            <a:ext cx="5022600" cy="11568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/>
              <a:t>Control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What’s our operation? What’s rs1/rs2/</a:t>
            </a:r>
            <a:r>
              <a:rPr lang="en-US" dirty="0" err="1"/>
              <a:t>rd</a:t>
            </a:r>
            <a:r>
              <a:rPr lang="en-US" dirty="0"/>
              <a:t>/</a:t>
            </a:r>
            <a:r>
              <a:rPr lang="en-US" dirty="0" err="1"/>
              <a:t>imm</a:t>
            </a:r>
            <a:r>
              <a:rPr lang="en-US" dirty="0"/>
              <a:t>? Is this a branch? ...</a:t>
            </a:r>
            <a:endParaRPr dirty="0"/>
          </a:p>
        </p:txBody>
      </p:sp>
      <p:sp>
        <p:nvSpPr>
          <p:cNvPr id="345" name="Google Shape;345;g5ce8b99149_0_0"/>
          <p:cNvSpPr/>
          <p:nvPr/>
        </p:nvSpPr>
        <p:spPr>
          <a:xfrm>
            <a:off x="3446900" y="2225001"/>
            <a:ext cx="5022600" cy="242417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/>
              <a:t>Datapath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was told our operands are the value in the 0 register, and the assembled immediate “6”. I was told to perform an add, so I’ll feed these two arguments into an adder!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was told </a:t>
            </a:r>
            <a:r>
              <a:rPr lang="en-US" dirty="0" err="1"/>
              <a:t>rd</a:t>
            </a:r>
            <a:r>
              <a:rPr lang="en-US" dirty="0"/>
              <a:t> is t0, so I’ll store the adder’s output in register t0.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Done~!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46" name="Google Shape;346;g5ce8b99149_0_0"/>
          <p:cNvCxnSpPr>
            <a:cxnSpLocks/>
            <a:stCxn id="342" idx="3"/>
            <a:endCxn id="344" idx="1"/>
          </p:cNvCxnSpPr>
          <p:nvPr/>
        </p:nvCxnSpPr>
        <p:spPr>
          <a:xfrm>
            <a:off x="2757950" y="4422850"/>
            <a:ext cx="688950" cy="123125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7" name="Google Shape;347;g5ce8b99149_0_0"/>
          <p:cNvCxnSpPr>
            <a:cxnSpLocks/>
            <a:stCxn id="342" idx="3"/>
            <a:endCxn id="345" idx="1"/>
          </p:cNvCxnSpPr>
          <p:nvPr/>
        </p:nvCxnSpPr>
        <p:spPr>
          <a:xfrm flipV="1">
            <a:off x="2757950" y="3437088"/>
            <a:ext cx="688950" cy="98576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8" name="Google Shape;348;g5ce8b99149_0_0"/>
          <p:cNvCxnSpPr>
            <a:cxnSpLocks/>
            <a:stCxn id="344" idx="0"/>
            <a:endCxn id="345" idx="2"/>
          </p:cNvCxnSpPr>
          <p:nvPr/>
        </p:nvCxnSpPr>
        <p:spPr>
          <a:xfrm flipV="1">
            <a:off x="5958200" y="4649175"/>
            <a:ext cx="0" cy="42652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9" name="Google Shape;349;g5ce8b99149_0_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5ce8b99149_0_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16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5c40547219_0_161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300" cy="105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Designing our Datapath: Where to start?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57" name="Google Shape;357;g5c40547219_0_161"/>
          <p:cNvSpPr txBox="1">
            <a:spLocks noGrp="1"/>
          </p:cNvSpPr>
          <p:nvPr>
            <p:ph type="body" idx="1"/>
          </p:nvPr>
        </p:nvSpPr>
        <p:spPr>
          <a:xfrm>
            <a:off x="222739" y="1406769"/>
            <a:ext cx="8628300" cy="477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-"/>
            </a:pPr>
            <a:r>
              <a:rPr lang="en-US" dirty="0">
                <a:solidFill>
                  <a:srgbClr val="000000"/>
                </a:solidFill>
              </a:rPr>
              <a:t>Let’s start with a broad question: </a:t>
            </a:r>
            <a:endParaRPr dirty="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US" dirty="0">
                <a:solidFill>
                  <a:srgbClr val="000000"/>
                </a:solidFill>
              </a:rPr>
              <a:t>What operations does our </a:t>
            </a:r>
            <a:r>
              <a:rPr lang="en-US" dirty="0" err="1">
                <a:solidFill>
                  <a:srgbClr val="000000"/>
                </a:solidFill>
              </a:rPr>
              <a:t>datapath</a:t>
            </a:r>
            <a:r>
              <a:rPr lang="en-US" dirty="0">
                <a:solidFill>
                  <a:srgbClr val="000000"/>
                </a:solidFill>
              </a:rPr>
              <a:t> need to be capable of performing?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-"/>
            </a:pPr>
            <a:r>
              <a:rPr lang="en-US" dirty="0">
                <a:solidFill>
                  <a:srgbClr val="000000"/>
                </a:solidFill>
              </a:rPr>
              <a:t>And also maybe a more specific one:</a:t>
            </a:r>
            <a:endParaRPr dirty="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US" dirty="0">
                <a:solidFill>
                  <a:srgbClr val="000000"/>
                </a:solidFill>
              </a:rPr>
              <a:t>How can we ensure, when we build this, that all RISC-V instructions will be supported? </a:t>
            </a:r>
            <a:br>
              <a:rPr lang="en-US" dirty="0">
                <a:solidFill>
                  <a:srgbClr val="000000"/>
                </a:solidFill>
              </a:rPr>
            </a:br>
            <a:endParaRPr dirty="0">
              <a:solidFill>
                <a:srgbClr val="000000"/>
              </a:solidFill>
            </a:endParaRPr>
          </a:p>
        </p:txBody>
      </p:sp>
      <p:sp>
        <p:nvSpPr>
          <p:cNvPr id="358" name="Google Shape;358;g5c40547219_0_161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9</a:t>
            </a:fld>
            <a:endParaRPr/>
          </a:p>
        </p:txBody>
      </p:sp>
      <p:sp>
        <p:nvSpPr>
          <p:cNvPr id="359" name="Google Shape;359;g5c40547219_0_1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g5c40547219_0_1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1612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7692</TotalTime>
  <Words>4805</Words>
  <Application>Microsoft Macintosh PowerPoint</Application>
  <PresentationFormat>On-screen Show (4:3)</PresentationFormat>
  <Paragraphs>1465</Paragraphs>
  <Slides>64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Arial</vt:lpstr>
      <vt:lpstr>Arial Narrow</vt:lpstr>
      <vt:lpstr>Calibri</vt:lpstr>
      <vt:lpstr>Courier New</vt:lpstr>
      <vt:lpstr>Cutive</vt:lpstr>
      <vt:lpstr>Roboto</vt:lpstr>
      <vt:lpstr>Roboto Regular</vt:lpstr>
      <vt:lpstr>Times New Roman</vt:lpstr>
      <vt:lpstr>Wingdings</vt:lpstr>
      <vt:lpstr>UWTheme-351-Au18</vt:lpstr>
      <vt:lpstr>Roadmap</vt:lpstr>
      <vt:lpstr>RISC-V CPU Datapath, Control Intro</vt:lpstr>
      <vt:lpstr>Putting it together!</vt:lpstr>
      <vt:lpstr>Today’s goal:</vt:lpstr>
      <vt:lpstr>Today’s goal:</vt:lpstr>
      <vt:lpstr>Agenda</vt:lpstr>
      <vt:lpstr>Your CPU in two parts</vt:lpstr>
      <vt:lpstr>Your CPU in two parts</vt:lpstr>
      <vt:lpstr>Designing our Datapath: Where to start?</vt:lpstr>
      <vt:lpstr>Designing our Datapath: Where to start?</vt:lpstr>
      <vt:lpstr>Agenda</vt:lpstr>
      <vt:lpstr>Working with an ‘R-type’... </vt:lpstr>
      <vt:lpstr>Working with an ‘R-type’</vt:lpstr>
      <vt:lpstr>Working with an ‘R-type’</vt:lpstr>
      <vt:lpstr>Implementing R-Types</vt:lpstr>
      <vt:lpstr>Implementing R-Types</vt:lpstr>
      <vt:lpstr>Implementing R-Types</vt:lpstr>
      <vt:lpstr>Storage Element: Register File</vt:lpstr>
      <vt:lpstr>Implementing R-Types</vt:lpstr>
      <vt:lpstr>But wait! There are many R-Type operations!</vt:lpstr>
      <vt:lpstr>Implementing R-Types</vt:lpstr>
      <vt:lpstr>What changes with an arithmetic ‘I-type’?</vt:lpstr>
      <vt:lpstr>What changes with an arithmetic ‘I-type’?</vt:lpstr>
      <vt:lpstr>Implementing the addi instruction</vt:lpstr>
      <vt:lpstr>Datapath for add/sub</vt:lpstr>
      <vt:lpstr>Adding addi to datapath</vt:lpstr>
      <vt:lpstr>I-Format immediates</vt:lpstr>
      <vt:lpstr>Adding addi to datapath</vt:lpstr>
      <vt:lpstr>But wait… Loads are ‘I-type’s also?</vt:lpstr>
      <vt:lpstr>Adding lw to datapath</vt:lpstr>
      <vt:lpstr>Adding lw to datapath</vt:lpstr>
      <vt:lpstr>Storage Element: Idealized Memory</vt:lpstr>
      <vt:lpstr>A few notes on our new datapath...</vt:lpstr>
      <vt:lpstr>All RV32 Load  Instructions</vt:lpstr>
      <vt:lpstr>Agenda</vt:lpstr>
      <vt:lpstr>This lecture is long… what have we done again?</vt:lpstr>
      <vt:lpstr>Current Datapath</vt:lpstr>
      <vt:lpstr>Adding sw to datapath</vt:lpstr>
      <vt:lpstr>Adding sw to datapath</vt:lpstr>
      <vt:lpstr>I-Format immediates</vt:lpstr>
      <vt:lpstr>I &amp; S Immediate Generator</vt:lpstr>
      <vt:lpstr>Implementing Branches</vt:lpstr>
      <vt:lpstr>Adding sw to datapath</vt:lpstr>
      <vt:lpstr>Adding branches to datapath</vt:lpstr>
      <vt:lpstr>Adding branches to datapath</vt:lpstr>
      <vt:lpstr>Branch Comparator</vt:lpstr>
      <vt:lpstr>Break!</vt:lpstr>
      <vt:lpstr>Multiply Branch Immediates by Shift?</vt:lpstr>
      <vt:lpstr>RISC-V Immediate Encoding</vt:lpstr>
      <vt:lpstr>RISC-V Branch Immediates</vt:lpstr>
      <vt:lpstr>Implementing JALR Instruction (I-Format)</vt:lpstr>
      <vt:lpstr>Adding branches to datapath</vt:lpstr>
      <vt:lpstr>Adding jalr to datapath</vt:lpstr>
      <vt:lpstr>Adding jalr to datapath</vt:lpstr>
      <vt:lpstr>Implementing jal Instruction</vt:lpstr>
      <vt:lpstr>Adding jal to datapath</vt:lpstr>
      <vt:lpstr>Adding jal to datapath</vt:lpstr>
      <vt:lpstr>Single-Cycle RISC-V RV32I Datapath</vt:lpstr>
      <vt:lpstr>“Upper Immediate” instructions</vt:lpstr>
      <vt:lpstr>Implementing lui</vt:lpstr>
      <vt:lpstr>Implementing auipc</vt:lpstr>
      <vt:lpstr>Design Principles</vt:lpstr>
      <vt:lpstr>Design Principles</vt:lpstr>
      <vt:lpstr>Summary 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Allocation III CSE 351 Autumn 2016</dc:title>
  <dc:creator>Justin Hsia</dc:creator>
  <cp:lastModifiedBy>Arrvindh Shriraman</cp:lastModifiedBy>
  <cp:revision>123</cp:revision>
  <cp:lastPrinted>2019-11-27T18:57:14Z</cp:lastPrinted>
  <dcterms:created xsi:type="dcterms:W3CDTF">2016-11-27T02:39:48Z</dcterms:created>
  <dcterms:modified xsi:type="dcterms:W3CDTF">2021-07-14T03:10:56Z</dcterms:modified>
</cp:coreProperties>
</file>