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29"/>
  </p:notesMasterIdLst>
  <p:handoutMasterIdLst>
    <p:handoutMasterId r:id="rId30"/>
  </p:handoutMasterIdLst>
  <p:sldIdLst>
    <p:sldId id="258" r:id="rId2"/>
    <p:sldId id="259" r:id="rId3"/>
    <p:sldId id="260" r:id="rId4"/>
    <p:sldId id="261" r:id="rId5"/>
    <p:sldId id="262" r:id="rId6"/>
    <p:sldId id="721" r:id="rId7"/>
    <p:sldId id="257" r:id="rId8"/>
    <p:sldId id="297" r:id="rId9"/>
    <p:sldId id="298" r:id="rId10"/>
    <p:sldId id="718" r:id="rId11"/>
    <p:sldId id="256" r:id="rId12"/>
    <p:sldId id="313" r:id="rId13"/>
    <p:sldId id="315" r:id="rId14"/>
    <p:sldId id="263" r:id="rId15"/>
    <p:sldId id="314" r:id="rId16"/>
    <p:sldId id="274" r:id="rId17"/>
    <p:sldId id="275" r:id="rId18"/>
    <p:sldId id="469" r:id="rId19"/>
    <p:sldId id="475" r:id="rId20"/>
    <p:sldId id="753" r:id="rId21"/>
    <p:sldId id="759" r:id="rId22"/>
    <p:sldId id="479" r:id="rId23"/>
    <p:sldId id="485" r:id="rId24"/>
    <p:sldId id="498" r:id="rId25"/>
    <p:sldId id="494" r:id="rId26"/>
    <p:sldId id="708" r:id="rId27"/>
    <p:sldId id="709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2A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04" autoAdjust="0"/>
    <p:restoredTop sz="92245" autoAdjust="0"/>
  </p:normalViewPr>
  <p:slideViewPr>
    <p:cSldViewPr snapToGrid="0">
      <p:cViewPr varScale="1">
        <p:scale>
          <a:sx n="118" d="100"/>
          <a:sy n="118" d="100"/>
        </p:scale>
        <p:origin x="14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1FFB1-F758-4728-8D78-4C424FB5B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20521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A5C75A-6A06-4608-900C-CFA238C84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80184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5d5b4115f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5d5b4115f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" name="Google Shape;837;g5d1628faa7_2_3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8" name="Google Shape;838;g5d1628faa7_2_314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9" name="Google Shape;839;g5d1628faa7_2_314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9576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704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7" name="Google Shape;21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Podcast link: https://gimletmedia.com/tags/6dug/super-tech-support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485573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6" name="Google Shape;2176;p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704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2177" name="Google Shape;2177;p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89925" tIns="44950" rIns="89925" bIns="449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178650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8" name="Google Shape;2208;p7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09" name="Google Shape;2209;p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136975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0463" y="587375"/>
            <a:ext cx="4551362" cy="34147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328" name="Google Shape;328;p10:notes"/>
          <p:cNvSpPr txBox="1">
            <a:spLocks noGrp="1"/>
          </p:cNvSpPr>
          <p:nvPr>
            <p:ph type="body" idx="1"/>
          </p:nvPr>
        </p:nvSpPr>
        <p:spPr>
          <a:xfrm>
            <a:off x="516211" y="4342778"/>
            <a:ext cx="5909289" cy="4115111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32213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Google Shape;2198;p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704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99" name="Google Shape;2199;p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0" name="Google Shape;2200;p7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945772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g5d03733490_0_320:notes"/>
          <p:cNvSpPr txBox="1">
            <a:spLocks noGrp="1"/>
          </p:cNvSpPr>
          <p:nvPr>
            <p:ph type="body" idx="1"/>
          </p:nvPr>
        </p:nvSpPr>
        <p:spPr>
          <a:xfrm>
            <a:off x="515938" y="4343400"/>
            <a:ext cx="5910300" cy="411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75" tIns="45175" rIns="91975" bIns="451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0" name="Google Shape;510;g5d03733490_0_3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588963"/>
            <a:ext cx="4549775" cy="34131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1083471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Google Shape;551;g5ce8b99149_0_3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52" name="Google Shape;552;g5ce8b99149_0_33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3" name="Google Shape;553;g5ce8b99149_0_33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531745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0BD9A7-939F-844E-AA9E-BD9AA155276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833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0BD9A7-939F-844E-AA9E-BD9AA155276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37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5d5b4115f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25d5b4115f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4" name="Google Shape;994;g5d03733490_0_363:notes"/>
          <p:cNvSpPr txBox="1">
            <a:spLocks noGrp="1"/>
          </p:cNvSpPr>
          <p:nvPr>
            <p:ph type="body" idx="1"/>
          </p:nvPr>
        </p:nvSpPr>
        <p:spPr>
          <a:xfrm>
            <a:off x="515938" y="4343400"/>
            <a:ext cx="5910300" cy="411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75" tIns="45175" rIns="91975" bIns="451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5" name="Google Shape;995;g5d03733490_0_3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588963"/>
            <a:ext cx="4549775" cy="34131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9194512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Google Shape;1082;g5d1f297cb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83" name="Google Shape;1083;g5d1f297cb9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4" name="Google Shape;1084;g5d1f297cb9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21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285331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0BD9A7-939F-844E-AA9E-BD9AA155276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49404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0BD9A7-939F-844E-AA9E-BD9AA155276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17952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0BD9A7-939F-844E-AA9E-BD9AA155276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69461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0BD9A7-939F-844E-AA9E-BD9AA1552764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54160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0BD9A7-939F-844E-AA9E-BD9AA1552764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95062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0BD9A7-939F-844E-AA9E-BD9AA1552764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715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2813ff210c_0_1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2813ff210c_0_1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Orally:  We used to spend ⅔ of CMPT 150 on the design techniques to minimize circuit size, gate delay, </a:t>
            </a:r>
            <a:r>
              <a:rPr lang="en" dirty="0" err="1"/>
              <a:t>etc</a:t>
            </a:r>
            <a:r>
              <a:rPr lang="en" dirty="0"/>
              <a:t> …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The point in </a:t>
            </a:r>
            <a:r>
              <a:rPr lang="en" b="1" dirty="0"/>
              <a:t>CMPT 295</a:t>
            </a:r>
            <a:r>
              <a:rPr lang="en" dirty="0"/>
              <a:t> is only that it is possible to do so, and that gate delay is a thing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Orally:  This is why additions is slow.  And why </a:t>
            </a:r>
            <a:r>
              <a:rPr lang="en" dirty="0" err="1"/>
              <a:t>mul</a:t>
            </a:r>
            <a:r>
              <a:rPr lang="en" dirty="0"/>
              <a:t> is even slower.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Orally:  How to make an Adder-8?</a:t>
            </a: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2813ff210c_0_2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2813ff210c_0_2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g2813ff210c_0_2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6" name="Google Shape;306;g2813ff210c_0_2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28ef9c73a3_1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28ef9c73a3_1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58d50d8af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58d50d8af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Google Shape;802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585788"/>
            <a:ext cx="4554537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803" name="Google Shape;803;p34:notes"/>
          <p:cNvSpPr txBox="1">
            <a:spLocks noGrp="1"/>
          </p:cNvSpPr>
          <p:nvPr>
            <p:ph type="body" idx="1"/>
          </p:nvPr>
        </p:nvSpPr>
        <p:spPr>
          <a:xfrm>
            <a:off x="515940" y="4346578"/>
            <a:ext cx="5908675" cy="4111625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Hold time is included in CLK-to-Q delay.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 sure to shift thinking for setup time for </a:t>
            </a:r>
            <a:r>
              <a:rPr lang="en-US" sz="1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next</a:t>
            </a: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clock trigger (one clock cycle).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657307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" name="Google Shape;820;p35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21" name="Google Shape;821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537030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1520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80000"/>
              </a:lnSpc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1752600"/>
          </a:xfrm>
        </p:spPr>
        <p:txBody>
          <a:bodyPr/>
          <a:lstStyle>
            <a:lvl1pPr marL="0" indent="0" algn="r">
              <a:buNone/>
              <a:defRPr sz="32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0AE6E-C483-4C75-BDA9-8B13FA0D6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039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0F00AE6E-C483-4C75-BDA9-8B13FA0D6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794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0F00AE6E-C483-4C75-BDA9-8B13FA0D6F8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8200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533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38912"/>
            <a:ext cx="8405238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0AE6E-C483-4C75-BDA9-8B13FA0D6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768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0AE6E-C483-4C75-BDA9-8B13FA0D6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028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4"/>
            <a:ext cx="8520600" cy="455508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88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25875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94"/>
          <p:cNvSpPr txBox="1">
            <a:spLocks noGrp="1"/>
          </p:cNvSpPr>
          <p:nvPr>
            <p:ph type="title"/>
          </p:nvPr>
        </p:nvSpPr>
        <p:spPr>
          <a:xfrm>
            <a:off x="222739" y="142389"/>
            <a:ext cx="8628184" cy="1053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5" name="Google Shape;125;p94"/>
          <p:cNvSpPr txBox="1">
            <a:spLocks noGrp="1"/>
          </p:cNvSpPr>
          <p:nvPr>
            <p:ph type="body" idx="1"/>
          </p:nvPr>
        </p:nvSpPr>
        <p:spPr>
          <a:xfrm>
            <a:off x="222740" y="1453663"/>
            <a:ext cx="4292111" cy="47233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6" name="Google Shape;126;p94"/>
          <p:cNvSpPr txBox="1">
            <a:spLocks noGrp="1"/>
          </p:cNvSpPr>
          <p:nvPr>
            <p:ph type="body" idx="2"/>
          </p:nvPr>
        </p:nvSpPr>
        <p:spPr>
          <a:xfrm>
            <a:off x="4629150" y="1453663"/>
            <a:ext cx="4221773" cy="47233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7" name="Google Shape;127;p94"/>
          <p:cNvSpPr txBox="1">
            <a:spLocks noGrp="1"/>
          </p:cNvSpPr>
          <p:nvPr>
            <p:ph type="dt" idx="10"/>
          </p:nvPr>
        </p:nvSpPr>
        <p:spPr>
          <a:xfrm>
            <a:off x="222740" y="6356352"/>
            <a:ext cx="225083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8" name="Google Shape;128;p94"/>
          <p:cNvSpPr txBox="1">
            <a:spLocks noGrp="1"/>
          </p:cNvSpPr>
          <p:nvPr>
            <p:ph type="sldNum" idx="12"/>
          </p:nvPr>
        </p:nvSpPr>
        <p:spPr>
          <a:xfrm>
            <a:off x="6793523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95862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8366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4B2A8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0F00AE6E-C483-4C75-BDA9-8B13FA0D6F8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dirty="0">
              <a:latin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47437"/>
            <a:ext cx="2150721" cy="16903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8407901" y="-2231"/>
            <a:ext cx="73609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b="0" i="0" dirty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CMPT 295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721464" y="-2231"/>
            <a:ext cx="170110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b="0" i="0" dirty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L26:  Sequential Logic</a:t>
            </a:r>
          </a:p>
        </p:txBody>
      </p:sp>
    </p:spTree>
    <p:extLst>
      <p:ext uri="{BB962C8B-B14F-4D97-AF65-F5344CB8AC3E}">
        <p14:creationId xmlns:p14="http://schemas.microsoft.com/office/powerpoint/2010/main" val="2278611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3" r:id="rId6"/>
    <p:sldLayoutId id="2147483694" r:id="rId7"/>
  </p:sldLayoutIdLst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60000"/>
        <a:buFont typeface="Wingdings" panose="05000000000000000000" pitchFamily="2" charset="2"/>
        <a:buChar char="v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49224" indent="-28575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8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itchFamily="34" charset="0"/>
        </a:defRPr>
      </a:lvl3pPr>
      <a:lvl4pPr marL="1170432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Char char="–"/>
        <a:defRPr sz="2000">
          <a:solidFill>
            <a:schemeClr val="tx1"/>
          </a:solidFill>
          <a:latin typeface="Calibri" pitchFamily="34" charset="0"/>
        </a:defRPr>
      </a:lvl4pPr>
      <a:lvl5pPr marL="1444752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>
            <a:off x="311700" y="1055825"/>
            <a:ext cx="8520600" cy="3795900"/>
          </a:xfrm>
          <a:prstGeom prst="rect">
            <a:avLst/>
          </a:prstGeom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None/>
            </a:pPr>
            <a:r>
              <a:rPr lang="en" dirty="0"/>
              <a:t>A </a:t>
            </a:r>
            <a:r>
              <a:rPr lang="en" u="sng" dirty="0"/>
              <a:t>black box</a:t>
            </a:r>
            <a:r>
              <a:rPr lang="en" dirty="0"/>
              <a:t> is employed to abstract the function of a device.</a:t>
            </a:r>
            <a:endParaRPr dirty="0"/>
          </a:p>
          <a:p>
            <a:pPr marL="0" indent="0">
              <a:spcBef>
                <a:spcPts val="1600"/>
              </a:spcBef>
              <a:buNone/>
            </a:pPr>
            <a:r>
              <a:rPr lang="en" dirty="0"/>
              <a:t>Notation:</a:t>
            </a:r>
            <a:endParaRPr dirty="0"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311700" y="308505"/>
            <a:ext cx="8520600" cy="636300"/>
          </a:xfrm>
          <a:prstGeom prst="rect">
            <a:avLst/>
          </a:prstGeom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/>
            <a:r>
              <a:rPr lang="en" dirty="0"/>
              <a:t>Black Box Architecture</a:t>
            </a:r>
            <a:endParaRPr dirty="0"/>
          </a:p>
        </p:txBody>
      </p:sp>
      <p:sp>
        <p:nvSpPr>
          <p:cNvPr id="72" name="Google Shape;72;p15"/>
          <p:cNvSpPr/>
          <p:nvPr/>
        </p:nvSpPr>
        <p:spPr>
          <a:xfrm>
            <a:off x="1633851" y="2953775"/>
            <a:ext cx="1105013" cy="488852"/>
          </a:xfrm>
          <a:custGeom>
            <a:avLst/>
            <a:gdLst/>
            <a:ahLst/>
            <a:cxnLst/>
            <a:rect l="l" t="t" r="r" b="b"/>
            <a:pathLst>
              <a:path w="48423" h="13231" extrusionOk="0">
                <a:moveTo>
                  <a:pt x="0" y="0"/>
                </a:moveTo>
                <a:cubicBezTo>
                  <a:pt x="6053" y="938"/>
                  <a:pt x="28247" y="3425"/>
                  <a:pt x="36317" y="5630"/>
                </a:cubicBezTo>
                <a:cubicBezTo>
                  <a:pt x="44388" y="7835"/>
                  <a:pt x="46405" y="11964"/>
                  <a:pt x="48423" y="13231"/>
                </a:cubicBezTo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3" name="Google Shape;73;p15"/>
          <p:cNvSpPr/>
          <p:nvPr/>
        </p:nvSpPr>
        <p:spPr>
          <a:xfrm rot="10800000" flipH="1">
            <a:off x="1633851" y="3443223"/>
            <a:ext cx="1105013" cy="488852"/>
          </a:xfrm>
          <a:custGeom>
            <a:avLst/>
            <a:gdLst/>
            <a:ahLst/>
            <a:cxnLst/>
            <a:rect l="l" t="t" r="r" b="b"/>
            <a:pathLst>
              <a:path w="48423" h="13231" extrusionOk="0">
                <a:moveTo>
                  <a:pt x="0" y="0"/>
                </a:moveTo>
                <a:cubicBezTo>
                  <a:pt x="6053" y="938"/>
                  <a:pt x="28247" y="3425"/>
                  <a:pt x="36317" y="5630"/>
                </a:cubicBezTo>
                <a:cubicBezTo>
                  <a:pt x="44388" y="7835"/>
                  <a:pt x="46405" y="11964"/>
                  <a:pt x="48423" y="13231"/>
                </a:cubicBezTo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4" name="Google Shape;74;p15"/>
          <p:cNvSpPr/>
          <p:nvPr/>
        </p:nvSpPr>
        <p:spPr>
          <a:xfrm>
            <a:off x="1637027" y="2955251"/>
            <a:ext cx="207979" cy="975155"/>
          </a:xfrm>
          <a:custGeom>
            <a:avLst/>
            <a:gdLst/>
            <a:ahLst/>
            <a:cxnLst/>
            <a:rect l="l" t="t" r="r" b="b"/>
            <a:pathLst>
              <a:path w="6897" h="26393" extrusionOk="0">
                <a:moveTo>
                  <a:pt x="0" y="0"/>
                </a:moveTo>
                <a:cubicBezTo>
                  <a:pt x="1150" y="2217"/>
                  <a:pt x="6897" y="8903"/>
                  <a:pt x="6897" y="13302"/>
                </a:cubicBezTo>
                <a:cubicBezTo>
                  <a:pt x="6897" y="17701"/>
                  <a:pt x="1150" y="24211"/>
                  <a:pt x="0" y="26393"/>
                </a:cubicBezTo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cxnSp>
        <p:nvCxnSpPr>
          <p:cNvPr id="75" name="Google Shape;75;p15"/>
          <p:cNvCxnSpPr/>
          <p:nvPr/>
        </p:nvCxnSpPr>
        <p:spPr>
          <a:xfrm>
            <a:off x="2732400" y="3442800"/>
            <a:ext cx="776100" cy="3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76" name="Google Shape;76;p15"/>
          <p:cNvCxnSpPr/>
          <p:nvPr/>
        </p:nvCxnSpPr>
        <p:spPr>
          <a:xfrm>
            <a:off x="1006193" y="3671400"/>
            <a:ext cx="776100" cy="3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77" name="Google Shape;77;p15"/>
          <p:cNvCxnSpPr/>
          <p:nvPr/>
        </p:nvCxnSpPr>
        <p:spPr>
          <a:xfrm>
            <a:off x="1006193" y="3221238"/>
            <a:ext cx="776100" cy="3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78" name="Google Shape;78;p15"/>
          <p:cNvSpPr txBox="1">
            <a:spLocks noGrp="1"/>
          </p:cNvSpPr>
          <p:nvPr>
            <p:ph type="body" idx="1"/>
          </p:nvPr>
        </p:nvSpPr>
        <p:spPr>
          <a:xfrm>
            <a:off x="3610228" y="1743289"/>
            <a:ext cx="6224904" cy="2004000"/>
          </a:xfrm>
          <a:prstGeom prst="rect">
            <a:avLst/>
          </a:prstGeom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</a:pPr>
            <a:r>
              <a:rPr lang="en" dirty="0"/>
              <a:t>values of 0 / 1 travel along wires (lines)</a:t>
            </a:r>
            <a:endParaRPr dirty="0"/>
          </a:p>
          <a:p>
            <a:pPr>
              <a:lnSpc>
                <a:spcPct val="150000"/>
              </a:lnSpc>
            </a:pPr>
            <a:r>
              <a:rPr lang="en" dirty="0"/>
              <a:t>arrows indicate direction of travel</a:t>
            </a:r>
            <a:endParaRPr dirty="0"/>
          </a:p>
          <a:p>
            <a:pPr>
              <a:lnSpc>
                <a:spcPct val="150000"/>
              </a:lnSpc>
            </a:pPr>
            <a:r>
              <a:rPr lang="en" dirty="0"/>
              <a:t>there are inputs and outputs</a:t>
            </a:r>
            <a:endParaRPr dirty="0"/>
          </a:p>
          <a:p>
            <a:pPr marL="0" indent="0">
              <a:lnSpc>
                <a:spcPct val="150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79" name="Google Shape;79;p15"/>
          <p:cNvSpPr txBox="1"/>
          <p:nvPr/>
        </p:nvSpPr>
        <p:spPr>
          <a:xfrm>
            <a:off x="749475" y="2925600"/>
            <a:ext cx="915000" cy="2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1200">
                <a:solidFill>
                  <a:srgbClr val="0000FF"/>
                </a:solidFill>
              </a:rPr>
              <a:t>input </a:t>
            </a:r>
            <a:r>
              <a:rPr lang="en" sz="12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endParaRPr sz="1200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0" name="Google Shape;80;p15"/>
          <p:cNvSpPr txBox="1"/>
          <p:nvPr/>
        </p:nvSpPr>
        <p:spPr>
          <a:xfrm>
            <a:off x="749475" y="3375762"/>
            <a:ext cx="915000" cy="2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1200">
                <a:solidFill>
                  <a:srgbClr val="0000FF"/>
                </a:solidFill>
              </a:rPr>
              <a:t>input </a:t>
            </a:r>
            <a:r>
              <a:rPr lang="en" sz="12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y</a:t>
            </a:r>
            <a:endParaRPr sz="1200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1" name="Google Shape;81;p15"/>
          <p:cNvSpPr txBox="1"/>
          <p:nvPr/>
        </p:nvSpPr>
        <p:spPr>
          <a:xfrm>
            <a:off x="3035475" y="3133085"/>
            <a:ext cx="915000" cy="2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1200">
                <a:solidFill>
                  <a:srgbClr val="0000FF"/>
                </a:solidFill>
              </a:rPr>
              <a:t>output </a:t>
            </a:r>
            <a:r>
              <a:rPr lang="en" sz="12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z</a:t>
            </a:r>
            <a:endParaRPr sz="1200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2" name="Google Shape;82;p15"/>
          <p:cNvSpPr txBox="1"/>
          <p:nvPr/>
        </p:nvSpPr>
        <p:spPr>
          <a:xfrm>
            <a:off x="1391175" y="3912175"/>
            <a:ext cx="1541400" cy="3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">
                <a:solidFill>
                  <a:schemeClr val="dk2"/>
                </a:solidFill>
              </a:rPr>
              <a:t>OR gate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83" name="Google Shape;83;p15"/>
          <p:cNvSpPr txBox="1"/>
          <p:nvPr/>
        </p:nvSpPr>
        <p:spPr>
          <a:xfrm>
            <a:off x="2932575" y="3666475"/>
            <a:ext cx="1184700" cy="4890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z</a:t>
            </a:r>
            <a:r>
              <a:rPr lang="en">
                <a:solidFill>
                  <a:srgbClr val="0000FF"/>
                </a:solidFill>
              </a:rPr>
              <a:t> = </a:t>
            </a:r>
            <a:r>
              <a:rPr lang="en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lang="en">
                <a:solidFill>
                  <a:srgbClr val="0000FF"/>
                </a:solidFill>
              </a:rPr>
              <a:t> </a:t>
            </a:r>
            <a:r>
              <a:rPr lang="en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|</a:t>
            </a:r>
            <a:r>
              <a:rPr lang="en">
                <a:solidFill>
                  <a:srgbClr val="0000FF"/>
                </a:solidFill>
              </a:rPr>
              <a:t> </a:t>
            </a:r>
            <a:r>
              <a:rPr lang="en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y</a:t>
            </a:r>
            <a:endParaRPr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4" name="Google Shape;84;p15"/>
          <p:cNvSpPr txBox="1">
            <a:spLocks noGrp="1"/>
          </p:cNvSpPr>
          <p:nvPr>
            <p:ph type="body" idx="1"/>
          </p:nvPr>
        </p:nvSpPr>
        <p:spPr>
          <a:xfrm>
            <a:off x="4426500" y="3805080"/>
            <a:ext cx="1865700" cy="563100"/>
          </a:xfrm>
          <a:prstGeom prst="rect">
            <a:avLst/>
          </a:prstGeom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lnSpc>
                <a:spcPct val="150000"/>
              </a:lnSpc>
              <a:spcAft>
                <a:spcPts val="1600"/>
              </a:spcAft>
              <a:buNone/>
            </a:pPr>
            <a:r>
              <a:rPr lang="en"/>
              <a:t>Also:  </a:t>
            </a:r>
            <a:endParaRPr/>
          </a:p>
        </p:txBody>
      </p:sp>
      <p:sp>
        <p:nvSpPr>
          <p:cNvPr id="85" name="Google Shape;85;p15"/>
          <p:cNvSpPr/>
          <p:nvPr/>
        </p:nvSpPr>
        <p:spPr>
          <a:xfrm>
            <a:off x="5736450" y="3858300"/>
            <a:ext cx="450300" cy="450300"/>
          </a:xfrm>
          <a:prstGeom prst="flowChartDelay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86" name="Google Shape;86;p15"/>
          <p:cNvSpPr/>
          <p:nvPr/>
        </p:nvSpPr>
        <p:spPr>
          <a:xfrm>
            <a:off x="7264629" y="3857625"/>
            <a:ext cx="451181" cy="225026"/>
          </a:xfrm>
          <a:custGeom>
            <a:avLst/>
            <a:gdLst/>
            <a:ahLst/>
            <a:cxnLst/>
            <a:rect l="l" t="t" r="r" b="b"/>
            <a:pathLst>
              <a:path w="48423" h="13231" extrusionOk="0">
                <a:moveTo>
                  <a:pt x="0" y="0"/>
                </a:moveTo>
                <a:cubicBezTo>
                  <a:pt x="6053" y="938"/>
                  <a:pt x="28247" y="3425"/>
                  <a:pt x="36317" y="5630"/>
                </a:cubicBezTo>
                <a:cubicBezTo>
                  <a:pt x="44388" y="7835"/>
                  <a:pt x="46405" y="11964"/>
                  <a:pt x="48423" y="13231"/>
                </a:cubicBezTo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7" name="Google Shape;87;p15"/>
          <p:cNvSpPr/>
          <p:nvPr/>
        </p:nvSpPr>
        <p:spPr>
          <a:xfrm rot="10800000" flipH="1">
            <a:off x="7264629" y="4082899"/>
            <a:ext cx="451181" cy="225026"/>
          </a:xfrm>
          <a:custGeom>
            <a:avLst/>
            <a:gdLst/>
            <a:ahLst/>
            <a:cxnLst/>
            <a:rect l="l" t="t" r="r" b="b"/>
            <a:pathLst>
              <a:path w="48423" h="13231" extrusionOk="0">
                <a:moveTo>
                  <a:pt x="0" y="0"/>
                </a:moveTo>
                <a:cubicBezTo>
                  <a:pt x="6053" y="938"/>
                  <a:pt x="28247" y="3425"/>
                  <a:pt x="36317" y="5630"/>
                </a:cubicBezTo>
                <a:cubicBezTo>
                  <a:pt x="44388" y="7835"/>
                  <a:pt x="46405" y="11964"/>
                  <a:pt x="48423" y="13231"/>
                </a:cubicBezTo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8" name="Google Shape;88;p15"/>
          <p:cNvSpPr/>
          <p:nvPr/>
        </p:nvSpPr>
        <p:spPr>
          <a:xfrm>
            <a:off x="7265925" y="3858305"/>
            <a:ext cx="84919" cy="448879"/>
          </a:xfrm>
          <a:custGeom>
            <a:avLst/>
            <a:gdLst/>
            <a:ahLst/>
            <a:cxnLst/>
            <a:rect l="l" t="t" r="r" b="b"/>
            <a:pathLst>
              <a:path w="6897" h="26393" extrusionOk="0">
                <a:moveTo>
                  <a:pt x="0" y="0"/>
                </a:moveTo>
                <a:cubicBezTo>
                  <a:pt x="1150" y="2217"/>
                  <a:pt x="6897" y="8903"/>
                  <a:pt x="6897" y="13302"/>
                </a:cubicBezTo>
                <a:cubicBezTo>
                  <a:pt x="6897" y="17701"/>
                  <a:pt x="1150" y="24211"/>
                  <a:pt x="0" y="26393"/>
                </a:cubicBezTo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cxnSp>
        <p:nvCxnSpPr>
          <p:cNvPr id="89" name="Google Shape;89;p15"/>
          <p:cNvCxnSpPr/>
          <p:nvPr/>
        </p:nvCxnSpPr>
        <p:spPr>
          <a:xfrm>
            <a:off x="7713088" y="4082717"/>
            <a:ext cx="31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" name="Google Shape;90;p15"/>
          <p:cNvCxnSpPr/>
          <p:nvPr/>
        </p:nvCxnSpPr>
        <p:spPr>
          <a:xfrm>
            <a:off x="6932200" y="4187939"/>
            <a:ext cx="31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1" name="Google Shape;91;p15"/>
          <p:cNvCxnSpPr/>
          <p:nvPr/>
        </p:nvCxnSpPr>
        <p:spPr>
          <a:xfrm>
            <a:off x="6932200" y="3980735"/>
            <a:ext cx="31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2" name="Google Shape;92;p15"/>
          <p:cNvCxnSpPr/>
          <p:nvPr/>
        </p:nvCxnSpPr>
        <p:spPr>
          <a:xfrm>
            <a:off x="6189088" y="4082717"/>
            <a:ext cx="31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3" name="Google Shape;93;p15"/>
          <p:cNvCxnSpPr/>
          <p:nvPr/>
        </p:nvCxnSpPr>
        <p:spPr>
          <a:xfrm>
            <a:off x="5421056" y="4187939"/>
            <a:ext cx="31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4" name="Google Shape;94;p15"/>
          <p:cNvCxnSpPr/>
          <p:nvPr/>
        </p:nvCxnSpPr>
        <p:spPr>
          <a:xfrm>
            <a:off x="5421056" y="3980735"/>
            <a:ext cx="31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95" name="Google Shape;95;p15"/>
          <p:cNvSpPr/>
          <p:nvPr/>
        </p:nvSpPr>
        <p:spPr>
          <a:xfrm>
            <a:off x="7189725" y="3858305"/>
            <a:ext cx="84919" cy="448879"/>
          </a:xfrm>
          <a:custGeom>
            <a:avLst/>
            <a:gdLst/>
            <a:ahLst/>
            <a:cxnLst/>
            <a:rect l="l" t="t" r="r" b="b"/>
            <a:pathLst>
              <a:path w="6897" h="26393" extrusionOk="0">
                <a:moveTo>
                  <a:pt x="0" y="0"/>
                </a:moveTo>
                <a:cubicBezTo>
                  <a:pt x="1150" y="2217"/>
                  <a:pt x="6897" y="8903"/>
                  <a:pt x="6897" y="13302"/>
                </a:cubicBezTo>
                <a:cubicBezTo>
                  <a:pt x="6897" y="17701"/>
                  <a:pt x="1150" y="24211"/>
                  <a:pt x="0" y="26393"/>
                </a:cubicBezTo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6" name="Google Shape;96;p15"/>
          <p:cNvSpPr txBox="1"/>
          <p:nvPr/>
        </p:nvSpPr>
        <p:spPr>
          <a:xfrm>
            <a:off x="5181280" y="4293175"/>
            <a:ext cx="1541400" cy="3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">
                <a:solidFill>
                  <a:schemeClr val="dk2"/>
                </a:solidFill>
              </a:rPr>
              <a:t>AND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97" name="Google Shape;97;p15"/>
          <p:cNvSpPr txBox="1"/>
          <p:nvPr/>
        </p:nvSpPr>
        <p:spPr>
          <a:xfrm>
            <a:off x="6691204" y="4293175"/>
            <a:ext cx="1541400" cy="3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">
                <a:solidFill>
                  <a:schemeClr val="dk2"/>
                </a:solidFill>
              </a:rPr>
              <a:t>XOR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98" name="Google Shape;98;p15"/>
          <p:cNvSpPr txBox="1">
            <a:spLocks noGrp="1"/>
          </p:cNvSpPr>
          <p:nvPr>
            <p:ph type="body" idx="1"/>
          </p:nvPr>
        </p:nvSpPr>
        <p:spPr>
          <a:xfrm>
            <a:off x="311700" y="4747627"/>
            <a:ext cx="8520600" cy="848700"/>
          </a:xfrm>
          <a:prstGeom prst="rect">
            <a:avLst/>
          </a:prstGeom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" dirty="0"/>
              <a:t>After a change in inputs, there is a time delay for outputs</a:t>
            </a:r>
            <a:endParaRPr dirty="0"/>
          </a:p>
        </p:txBody>
      </p:sp>
      <p:sp>
        <p:nvSpPr>
          <p:cNvPr id="99" name="Google Shape;99;p15"/>
          <p:cNvSpPr txBox="1"/>
          <p:nvPr/>
        </p:nvSpPr>
        <p:spPr>
          <a:xfrm>
            <a:off x="6206938" y="5057742"/>
            <a:ext cx="3012300" cy="7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en" dirty="0">
                <a:solidFill>
                  <a:schemeClr val="dk2"/>
                </a:solidFill>
              </a:rPr>
              <a:t>≕ </a:t>
            </a:r>
            <a:r>
              <a:rPr lang="en" u="sng" dirty="0">
                <a:solidFill>
                  <a:schemeClr val="dk2"/>
                </a:solidFill>
              </a:rPr>
              <a:t>propagation delay</a:t>
            </a:r>
            <a:r>
              <a:rPr lang="en" dirty="0">
                <a:solidFill>
                  <a:schemeClr val="dk2"/>
                </a:solidFill>
              </a:rPr>
              <a:t> (</a:t>
            </a:r>
            <a:r>
              <a:rPr lang="en" i="1" dirty="0" err="1">
                <a:solidFill>
                  <a:schemeClr val="dk2"/>
                </a:solidFill>
              </a:rPr>
              <a:t>t</a:t>
            </a:r>
            <a:r>
              <a:rPr lang="en" i="1" baseline="-25000" dirty="0" err="1">
                <a:solidFill>
                  <a:schemeClr val="dk2"/>
                </a:solidFill>
              </a:rPr>
              <a:t>pd</a:t>
            </a:r>
            <a:r>
              <a:rPr lang="en" dirty="0">
                <a:solidFill>
                  <a:schemeClr val="dk2"/>
                </a:solidFill>
              </a:rPr>
              <a:t>)</a:t>
            </a:r>
            <a:endParaRPr dirty="0"/>
          </a:p>
        </p:txBody>
      </p:sp>
      <p:sp>
        <p:nvSpPr>
          <p:cNvPr id="100" name="Google Shape;100;p15"/>
          <p:cNvSpPr txBox="1">
            <a:spLocks noGrp="1"/>
          </p:cNvSpPr>
          <p:nvPr>
            <p:ph type="body" idx="1"/>
          </p:nvPr>
        </p:nvSpPr>
        <p:spPr>
          <a:xfrm>
            <a:off x="311700" y="5156780"/>
            <a:ext cx="8520600" cy="848700"/>
          </a:xfrm>
          <a:prstGeom prst="rect">
            <a:avLst/>
          </a:prstGeom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</a:pPr>
            <a:r>
              <a:rPr lang="en" dirty="0"/>
              <a:t>on a picosecond to nanosecond scale</a:t>
            </a:r>
            <a:endParaRPr dirty="0"/>
          </a:p>
          <a:p>
            <a:pPr>
              <a:lnSpc>
                <a:spcPct val="150000"/>
              </a:lnSpc>
            </a:pPr>
            <a:r>
              <a:rPr lang="en" dirty="0"/>
              <a:t>find longest distance from inputs to outputs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g5d1628faa7_2_3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How do we go faster?</a:t>
            </a:r>
            <a:endParaRPr/>
          </a:p>
        </p:txBody>
      </p:sp>
      <p:sp>
        <p:nvSpPr>
          <p:cNvPr id="842" name="Google Shape;842;g5d1628faa7_2_3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4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Pipelining!</a:t>
            </a:r>
            <a:endParaRPr/>
          </a:p>
          <a:p>
            <a:pPr marL="457200" lvl="0" indent="-431800" algn="l" rtl="0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Split operation into smaller parts and add a register between each one.</a:t>
            </a:r>
            <a:endParaRPr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3" name="Google Shape;843;g5d1628faa7_2_3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66102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"/>
          <p:cNvSpPr txBox="1">
            <a:spLocks noGrp="1"/>
          </p:cNvSpPr>
          <p:nvPr>
            <p:ph type="ctrTitle"/>
          </p:nvPr>
        </p:nvSpPr>
        <p:spPr>
          <a:xfrm>
            <a:off x="0" y="2103120"/>
            <a:ext cx="9144000" cy="731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400"/>
              <a:buFont typeface="Calibri"/>
              <a:buNone/>
            </a:pPr>
            <a:r>
              <a:rPr lang="en-US"/>
              <a:t>RISC-V</a:t>
            </a:r>
            <a:r>
              <a:rPr lang="en-US" sz="4400" b="0" i="1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CPU Datapath, Control Intro</a:t>
            </a:r>
            <a:endParaRPr sz="4400" b="0" i="1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110743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9" name="Google Shape;2179;p72"/>
          <p:cNvSpPr txBox="1">
            <a:spLocks noGrp="1"/>
          </p:cNvSpPr>
          <p:nvPr>
            <p:ph type="title"/>
          </p:nvPr>
        </p:nvSpPr>
        <p:spPr>
          <a:xfrm>
            <a:off x="457200" y="1222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/>
              <a:t>Design Principles</a:t>
            </a:r>
            <a:endParaRPr/>
          </a:p>
        </p:txBody>
      </p:sp>
      <p:sp>
        <p:nvSpPr>
          <p:cNvPr id="2180" name="Google Shape;2180;p72"/>
          <p:cNvSpPr txBox="1">
            <a:spLocks noGrp="1"/>
          </p:cNvSpPr>
          <p:nvPr>
            <p:ph type="body" idx="1"/>
          </p:nvPr>
        </p:nvSpPr>
        <p:spPr>
          <a:xfrm>
            <a:off x="457200" y="1447800"/>
            <a:ext cx="8229600" cy="486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0"/>
              <a:buFont typeface="Arial"/>
              <a:buChar char="•"/>
            </a:pPr>
            <a:r>
              <a:rPr lang="en-US" sz="27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Five steps to design a processor:</a:t>
            </a:r>
            <a:endParaRPr/>
          </a:p>
          <a:p>
            <a:pPr marL="971550" marR="0" lvl="1" indent="-514350" algn="l" rtl="0">
              <a:lnSpc>
                <a:spcPct val="90000"/>
              </a:lnSpc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ts val="2380"/>
              <a:buFont typeface="Calibri"/>
              <a:buAutoNum type="arabicParenR"/>
            </a:pPr>
            <a:r>
              <a:rPr lang="en-US" sz="23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Analyze instruction set → </a:t>
            </a:r>
            <a:br>
              <a:rPr lang="en-US" sz="23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3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datapath requirements</a:t>
            </a:r>
            <a:endParaRPr/>
          </a:p>
          <a:p>
            <a:pPr marL="971550" marR="0" lvl="1" indent="-514350" algn="l" rtl="0">
              <a:lnSpc>
                <a:spcPct val="90000"/>
              </a:lnSpc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ts val="2380"/>
              <a:buFont typeface="Calibri"/>
              <a:buAutoNum type="arabicParenR"/>
            </a:pPr>
            <a:r>
              <a:rPr lang="en-US" sz="23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Select set of datapath </a:t>
            </a:r>
            <a:br>
              <a:rPr lang="en-US" sz="23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3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components &amp; establish </a:t>
            </a:r>
            <a:br>
              <a:rPr lang="en-US" sz="23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3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clock methodology</a:t>
            </a:r>
            <a:endParaRPr/>
          </a:p>
          <a:p>
            <a:pPr marL="971550" marR="0" lvl="1" indent="-514350" algn="l" rtl="0">
              <a:lnSpc>
                <a:spcPct val="90000"/>
              </a:lnSpc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ts val="2380"/>
              <a:buFont typeface="Calibri"/>
              <a:buAutoNum type="arabicParenR"/>
            </a:pPr>
            <a:r>
              <a:rPr lang="en-US" sz="23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Assemble datapath meeting </a:t>
            </a:r>
            <a:br>
              <a:rPr lang="en-US" sz="23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3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requirements</a:t>
            </a:r>
            <a:endParaRPr/>
          </a:p>
          <a:p>
            <a:pPr marL="971550" marR="0" lvl="1" indent="-514350" algn="l" rtl="0">
              <a:lnSpc>
                <a:spcPct val="90000"/>
              </a:lnSpc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ts val="2380"/>
              <a:buFont typeface="Calibri"/>
              <a:buAutoNum type="arabicParenR"/>
            </a:pPr>
            <a:r>
              <a:rPr lang="en-US" sz="23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Analyze implementation of each instruction to determine setting of control points that effects the register transfer</a:t>
            </a:r>
            <a:endParaRPr/>
          </a:p>
          <a:p>
            <a:pPr marL="971550" marR="0" lvl="1" indent="-514350" algn="l" rtl="0">
              <a:lnSpc>
                <a:spcPct val="90000"/>
              </a:lnSpc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ts val="2380"/>
              <a:buFont typeface="Calibri"/>
              <a:buAutoNum type="arabicParenR"/>
            </a:pPr>
            <a:r>
              <a:rPr lang="en-US" sz="23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Assemble the control logic</a:t>
            </a:r>
            <a:endParaRPr/>
          </a:p>
          <a:p>
            <a:pPr marL="1143000" marR="0" lvl="2" indent="-228600" algn="l" rtl="0">
              <a:lnSpc>
                <a:spcPct val="90000"/>
              </a:lnSpc>
              <a:spcBef>
                <a:spcPts val="408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•"/>
            </a:pPr>
            <a:r>
              <a:rPr lang="en-US" sz="20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Formulate Logic Equations</a:t>
            </a:r>
            <a:endParaRPr/>
          </a:p>
          <a:p>
            <a:pPr marL="1143000" marR="0" lvl="2" indent="-228600" algn="l" rtl="0">
              <a:lnSpc>
                <a:spcPct val="90000"/>
              </a:lnSpc>
              <a:spcBef>
                <a:spcPts val="408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•"/>
            </a:pPr>
            <a:r>
              <a:rPr lang="en-US" sz="20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Design Circuits</a:t>
            </a:r>
            <a:endParaRPr/>
          </a:p>
          <a:p>
            <a:pPr marL="342900" marR="0" lvl="0" indent="-17018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Font typeface="Arial"/>
              <a:buNone/>
            </a:pPr>
            <a:endParaRPr sz="272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7018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Font typeface="Arial"/>
              <a:buNone/>
            </a:pPr>
            <a:endParaRPr sz="272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1" name="Google Shape;2181;p7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12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182" name="Google Shape;2182;p72"/>
          <p:cNvGrpSpPr/>
          <p:nvPr/>
        </p:nvGrpSpPr>
        <p:grpSpPr>
          <a:xfrm>
            <a:off x="5359400" y="2062163"/>
            <a:ext cx="3555950" cy="1950962"/>
            <a:chOff x="5444062" y="4398949"/>
            <a:chExt cx="3555950" cy="1950962"/>
          </a:xfrm>
        </p:grpSpPr>
        <p:sp>
          <p:nvSpPr>
            <p:cNvPr id="2183" name="Google Shape;2183;p72" descr="10%"/>
            <p:cNvSpPr/>
            <p:nvPr/>
          </p:nvSpPr>
          <p:spPr>
            <a:xfrm>
              <a:off x="5579000" y="4754549"/>
              <a:ext cx="1124100" cy="649200"/>
            </a:xfrm>
            <a:prstGeom prst="rect">
              <a:avLst/>
            </a:prstGeom>
            <a:solidFill>
              <a:srgbClr val="FFFFFF"/>
            </a:solidFill>
            <a:ln w="25400" cap="flat" cmpd="sng">
              <a:solidFill>
                <a:schemeClr val="accent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endPara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84" name="Google Shape;2184;p72"/>
            <p:cNvSpPr/>
            <p:nvPr/>
          </p:nvSpPr>
          <p:spPr>
            <a:xfrm>
              <a:off x="5659962" y="4860911"/>
              <a:ext cx="812700" cy="336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Control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5" name="Google Shape;2185;p72" descr="10%"/>
            <p:cNvSpPr/>
            <p:nvPr/>
          </p:nvSpPr>
          <p:spPr>
            <a:xfrm>
              <a:off x="5579000" y="5564174"/>
              <a:ext cx="1124100" cy="651000"/>
            </a:xfrm>
            <a:prstGeom prst="rect">
              <a:avLst/>
            </a:prstGeom>
            <a:solidFill>
              <a:srgbClr val="FFFFFF"/>
            </a:solidFill>
            <a:ln w="25400" cap="flat" cmpd="sng">
              <a:solidFill>
                <a:schemeClr val="accent2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endParaRPr sz="20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86" name="Google Shape;2186;p72"/>
            <p:cNvSpPr/>
            <p:nvPr/>
          </p:nvSpPr>
          <p:spPr>
            <a:xfrm>
              <a:off x="5679012" y="5729274"/>
              <a:ext cx="993900" cy="333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Datapath</a:t>
              </a:r>
              <a:endPara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87" name="Google Shape;2187;p72"/>
            <p:cNvSpPr/>
            <p:nvPr/>
          </p:nvSpPr>
          <p:spPr>
            <a:xfrm>
              <a:off x="6998225" y="4416411"/>
              <a:ext cx="920700" cy="1933500"/>
            </a:xfrm>
            <a:prstGeom prst="rect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88" name="Google Shape;2188;p72"/>
            <p:cNvSpPr/>
            <p:nvPr/>
          </p:nvSpPr>
          <p:spPr>
            <a:xfrm>
              <a:off x="7050612" y="5165711"/>
              <a:ext cx="925500" cy="333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Memory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9" name="Google Shape;2189;p72"/>
            <p:cNvSpPr/>
            <p:nvPr/>
          </p:nvSpPr>
          <p:spPr>
            <a:xfrm>
              <a:off x="5444062" y="4416411"/>
              <a:ext cx="1393800" cy="1933500"/>
            </a:xfrm>
            <a:prstGeom prst="rect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90" name="Google Shape;2190;p72"/>
            <p:cNvSpPr/>
            <p:nvPr/>
          </p:nvSpPr>
          <p:spPr>
            <a:xfrm>
              <a:off x="5679012" y="4398949"/>
              <a:ext cx="1027200" cy="333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Processor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1" name="Google Shape;2191;p72"/>
            <p:cNvSpPr/>
            <p:nvPr/>
          </p:nvSpPr>
          <p:spPr>
            <a:xfrm>
              <a:off x="8079312" y="4416411"/>
              <a:ext cx="920700" cy="785700"/>
            </a:xfrm>
            <a:prstGeom prst="rect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92" name="Google Shape;2192;p72"/>
            <p:cNvSpPr/>
            <p:nvPr/>
          </p:nvSpPr>
          <p:spPr>
            <a:xfrm>
              <a:off x="8214250" y="4668824"/>
              <a:ext cx="638100" cy="336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Input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3" name="Google Shape;2193;p72"/>
            <p:cNvSpPr/>
            <p:nvPr/>
          </p:nvSpPr>
          <p:spPr>
            <a:xfrm>
              <a:off x="8079312" y="5564174"/>
              <a:ext cx="920700" cy="785700"/>
            </a:xfrm>
            <a:prstGeom prst="rect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94" name="Google Shape;2194;p72"/>
            <p:cNvSpPr/>
            <p:nvPr/>
          </p:nvSpPr>
          <p:spPr>
            <a:xfrm>
              <a:off x="8126937" y="5816586"/>
              <a:ext cx="812700" cy="333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Output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95" name="Google Shape;2195;p7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6" name="Google Shape;2196;p7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7026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" name="Google Shape;2211;p74"/>
          <p:cNvSpPr txBox="1">
            <a:spLocks noGrp="1"/>
          </p:cNvSpPr>
          <p:nvPr>
            <p:ph type="title"/>
          </p:nvPr>
        </p:nvSpPr>
        <p:spPr>
          <a:xfrm>
            <a:off x="222739" y="142389"/>
            <a:ext cx="8628184" cy="1053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>
                <a:solidFill>
                  <a:schemeClr val="accent1"/>
                </a:solidFill>
              </a:rPr>
              <a:t>Summary !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2" name="Google Shape;2212;p74"/>
          <p:cNvSpPr txBox="1">
            <a:spLocks noGrp="1"/>
          </p:cNvSpPr>
          <p:nvPr>
            <p:ph type="body" idx="1"/>
          </p:nvPr>
        </p:nvSpPr>
        <p:spPr>
          <a:xfrm>
            <a:off x="222739" y="1406769"/>
            <a:ext cx="8628184" cy="4770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Universal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datapath</a:t>
            </a:r>
            <a:endParaRPr dirty="0"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utive"/>
              <a:buChar char="−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Capable of executing all RISC-V instructions in one cycle each</a:t>
            </a:r>
            <a:endParaRPr dirty="0"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utive"/>
              <a:buChar char="−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 all units (hardware) used by all instructions</a:t>
            </a:r>
            <a:endParaRPr dirty="0"/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Phases of execution</a:t>
            </a:r>
            <a:endParaRPr dirty="0"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utive"/>
              <a:buChar char="−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(Instruction Fetch), ID (Instruction Decode), EX (Execute), MEM (Memory), WB (</a:t>
            </a:r>
            <a:r>
              <a:rPr lang="en-US" dirty="0"/>
              <a:t>Write Back)</a:t>
            </a:r>
            <a:endParaRPr dirty="0"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utive"/>
              <a:buChar char="−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 all instructions are active in all phases (exc</a:t>
            </a:r>
            <a:r>
              <a:rPr lang="en-US" dirty="0"/>
              <a:t>ept for loads!)</a:t>
            </a:r>
            <a:endParaRPr dirty="0"/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Controller specifies how to execute instructions</a:t>
            </a:r>
            <a:endParaRPr dirty="0"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utive"/>
              <a:buChar char="−"/>
            </a:pPr>
            <a:r>
              <a:rPr lang="en-US" dirty="0"/>
              <a:t>Worth thinking about: 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new instructions can be added with just </a:t>
            </a: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most control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3" name="Google Shape;2213;p74"/>
          <p:cNvSpPr txBox="1">
            <a:spLocks noGrp="1"/>
          </p:cNvSpPr>
          <p:nvPr>
            <p:ph type="sldNum" idx="12"/>
          </p:nvPr>
        </p:nvSpPr>
        <p:spPr>
          <a:xfrm>
            <a:off x="6793523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13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4" name="Google Shape;2214;p7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5" name="Google Shape;2215;p7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38587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/>
              <a:t>Your CPU in two parts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1" name="Google Shape;331;p10"/>
          <p:cNvSpPr txBox="1">
            <a:spLocks noGrp="1"/>
          </p:cNvSpPr>
          <p:nvPr>
            <p:ph type="body" idx="1"/>
          </p:nvPr>
        </p:nvSpPr>
        <p:spPr>
          <a:xfrm>
            <a:off x="208450" y="1295400"/>
            <a:ext cx="8765400" cy="48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b="1" i="1"/>
              <a:t>Central Processing Unit</a:t>
            </a:r>
            <a:r>
              <a:rPr lang="en-US" sz="32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(CPU):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914400" lvl="1" indent="-406400" algn="l" rtl="0"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2800"/>
              <a:buChar char="–"/>
            </a:pPr>
            <a:r>
              <a:rPr lang="en-US" i="1">
                <a:solidFill>
                  <a:srgbClr val="FF0000"/>
                </a:solidFill>
              </a:rPr>
              <a:t>Datapath:</a:t>
            </a:r>
            <a:r>
              <a:rPr lang="en-US"/>
              <a:t>  contains the hardware necessary to </a:t>
            </a:r>
            <a:r>
              <a:rPr lang="en-US" u="sng"/>
              <a:t>perform</a:t>
            </a:r>
            <a:r>
              <a:rPr lang="en-US"/>
              <a:t> operations required by the processor</a:t>
            </a:r>
            <a:endParaRPr/>
          </a:p>
          <a:p>
            <a:pPr marL="1371600" lvl="2" indent="-381000" algn="l" rtl="0">
              <a:spcBef>
                <a:spcPts val="48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Reacts to what the controller tells it! (ie. “I was told to do an add, so I”ll feed these arguments through an adder)</a:t>
            </a:r>
            <a:endParaRPr/>
          </a:p>
          <a:p>
            <a:pPr marL="914400" lvl="1" indent="-406400" algn="l" rtl="0"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2800"/>
              <a:buChar char="–"/>
            </a:pPr>
            <a:r>
              <a:rPr lang="en-US" i="1">
                <a:solidFill>
                  <a:srgbClr val="FF0000"/>
                </a:solidFill>
              </a:rPr>
              <a:t>Control:  </a:t>
            </a:r>
            <a:r>
              <a:rPr lang="en-US" u="sng"/>
              <a:t>decides</a:t>
            </a:r>
            <a:r>
              <a:rPr lang="en-US"/>
              <a:t> what each piece of the datapath should do</a:t>
            </a:r>
            <a:endParaRPr/>
          </a:p>
          <a:p>
            <a:pPr marL="1371600" lvl="2" indent="-381000" algn="l" rtl="0">
              <a:spcBef>
                <a:spcPts val="56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What operation am I performing? Do I need to get info from memory? Should I write to a register? Which register?</a:t>
            </a:r>
            <a:endParaRPr/>
          </a:p>
          <a:p>
            <a:pPr marL="1371600" lvl="2" indent="-381000" algn="l" rtl="0">
              <a:spcBef>
                <a:spcPts val="56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Has to make decisions based on the input instruction only!</a:t>
            </a:r>
            <a:endParaRPr/>
          </a:p>
        </p:txBody>
      </p:sp>
      <p:sp>
        <p:nvSpPr>
          <p:cNvPr id="332" name="Google Shape;332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14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3" name="Google Shape;333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4" name="Google Shape;334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853423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2" name="Google Shape;2202;p73"/>
          <p:cNvSpPr txBox="1">
            <a:spLocks noGrp="1"/>
          </p:cNvSpPr>
          <p:nvPr>
            <p:ph type="title"/>
          </p:nvPr>
        </p:nvSpPr>
        <p:spPr>
          <a:xfrm>
            <a:off x="457200" y="1222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/>
              <a:t>Design Principles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3" name="Google Shape;2203;p73"/>
          <p:cNvSpPr txBox="1">
            <a:spLocks noGrp="1"/>
          </p:cNvSpPr>
          <p:nvPr>
            <p:ph type="body" idx="1"/>
          </p:nvPr>
        </p:nvSpPr>
        <p:spPr>
          <a:xfrm>
            <a:off x="457200" y="1219199"/>
            <a:ext cx="8229600" cy="49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Determining control signals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Any time a datapath element has an input that changes behavior, it requires a control signal </a:t>
            </a:r>
            <a:r>
              <a:rPr lang="en-US"/>
              <a:t> </a:t>
            </a:r>
            <a:br>
              <a:rPr lang="en-US"/>
            </a:b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(e.g. ALU operation, read/write)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Any time you need to pass a different input based on the instruction, add a </a:t>
            </a:r>
            <a:r>
              <a:rPr lang="en-US" sz="2800" b="1" i="0" u="none" strike="noStrike" cap="none">
                <a:solidFill>
                  <a:schemeClr val="dk1"/>
                </a:solidFill>
              </a:rPr>
              <a:t>MUX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with a control signal as the selector</a:t>
            </a:r>
            <a:b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(e.g. next PC, ALU input, register to write to)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Your control signals will change based on your </a:t>
            </a:r>
            <a:r>
              <a:rPr lang="en-US">
                <a:solidFill>
                  <a:srgbClr val="FF0000"/>
                </a:solidFill>
              </a:rPr>
              <a:t>exact datapath</a:t>
            </a:r>
            <a:endParaRPr>
              <a:solidFill>
                <a:srgbClr val="FF0000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Char char="•"/>
            </a:pPr>
            <a:r>
              <a:rPr lang="en-US">
                <a:solidFill>
                  <a:srgbClr val="FF0000"/>
                </a:solidFill>
              </a:rPr>
              <a:t>Your </a:t>
            </a:r>
            <a:r>
              <a:rPr lang="en-US" sz="32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datapath will change based on your ISA</a:t>
            </a:r>
            <a:endParaRPr/>
          </a:p>
        </p:txBody>
      </p:sp>
      <p:sp>
        <p:nvSpPr>
          <p:cNvPr id="2204" name="Google Shape;2204;p7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15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5" name="Google Shape;2205;p7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6" name="Google Shape;2206;p7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84618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g5d03733490_0_3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Storage Element: Register File</a:t>
            </a:r>
            <a:endParaRPr/>
          </a:p>
        </p:txBody>
      </p:sp>
      <p:sp>
        <p:nvSpPr>
          <p:cNvPr id="513" name="Google Shape;513;g5d03733490_0_320"/>
          <p:cNvSpPr txBox="1">
            <a:spLocks noGrp="1"/>
          </p:cNvSpPr>
          <p:nvPr>
            <p:ph type="body" idx="1"/>
          </p:nvPr>
        </p:nvSpPr>
        <p:spPr>
          <a:xfrm>
            <a:off x="457200" y="1600199"/>
            <a:ext cx="8229600" cy="49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720"/>
              <a:buFont typeface="Arial"/>
              <a:buChar char="•"/>
            </a:pPr>
            <a:r>
              <a:rPr lang="en-US" sz="2720" b="0" i="1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Register File </a:t>
            </a:r>
            <a:r>
              <a:rPr lang="en-US" sz="27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consists of 3</a:t>
            </a:r>
            <a:r>
              <a:rPr lang="en-US" sz="2720"/>
              <a:t>1</a:t>
            </a:r>
            <a:r>
              <a:rPr lang="en-US" sz="27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registers:</a:t>
            </a:r>
            <a:endParaRPr/>
          </a:p>
          <a:p>
            <a:pPr marL="742950" marR="0" lvl="1" indent="-285750" algn="l" rtl="0">
              <a:lnSpc>
                <a:spcPct val="90000"/>
              </a:lnSpc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ts val="2380"/>
              <a:buFont typeface="Arial"/>
              <a:buChar char="–"/>
            </a:pPr>
            <a:r>
              <a:rPr lang="en-US" sz="23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Output </a:t>
            </a:r>
            <a:r>
              <a:rPr lang="en-US" sz="2380"/>
              <a:t>ports</a:t>
            </a:r>
            <a:r>
              <a:rPr lang="en-US" sz="23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380">
                <a:solidFill>
                  <a:schemeClr val="accent6"/>
                </a:solidFill>
              </a:rPr>
              <a:t>port</a:t>
            </a:r>
            <a:r>
              <a:rPr lang="en-US" sz="238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en-US" sz="23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en-US" sz="2380">
                <a:solidFill>
                  <a:schemeClr val="accent6"/>
                </a:solidFill>
              </a:rPr>
              <a:t>port</a:t>
            </a:r>
            <a:r>
              <a:rPr lang="en-US" sz="238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endParaRPr sz="2380" b="0" i="0" u="none" strike="noStrike" cap="non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ts val="2380"/>
              <a:buFont typeface="Arial"/>
              <a:buChar char="–"/>
            </a:pPr>
            <a:r>
              <a:rPr lang="en-US" sz="23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Input </a:t>
            </a:r>
            <a:r>
              <a:rPr lang="en-US" sz="2380"/>
              <a:t>port</a:t>
            </a:r>
            <a:r>
              <a:rPr lang="en-US" sz="23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380">
                <a:solidFill>
                  <a:schemeClr val="accent4"/>
                </a:solidFill>
              </a:rPr>
              <a:t>portW</a:t>
            </a:r>
            <a:endParaRPr sz="2380" b="0" i="0" u="none" strike="noStrike" cap="none">
              <a:solidFill>
                <a:schemeClr val="accent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Font typeface="Arial"/>
              <a:buChar char="•"/>
            </a:pPr>
            <a:r>
              <a:rPr lang="en-US" sz="27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Register selection</a:t>
            </a:r>
            <a:endParaRPr/>
          </a:p>
          <a:p>
            <a:pPr marL="742950" marR="0" lvl="1" indent="-285750" algn="l" rtl="0">
              <a:lnSpc>
                <a:spcPct val="90000"/>
              </a:lnSpc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ts val="2380"/>
              <a:buFont typeface="Arial"/>
              <a:buChar char="–"/>
            </a:pPr>
            <a:r>
              <a:rPr lang="en-US" sz="23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Place data of register </a:t>
            </a:r>
            <a:r>
              <a:rPr lang="en-US" sz="238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RA</a:t>
            </a:r>
            <a:r>
              <a:rPr lang="en-US" sz="23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(number) onto </a:t>
            </a:r>
            <a:r>
              <a:rPr lang="en-US" sz="2380">
                <a:solidFill>
                  <a:schemeClr val="accent6"/>
                </a:solidFill>
              </a:rPr>
              <a:t>portA</a:t>
            </a:r>
            <a:endParaRPr sz="2380" b="0" i="0" u="none" strike="noStrike" cap="non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ts val="2380"/>
              <a:buFont typeface="Arial"/>
              <a:buChar char="–"/>
            </a:pPr>
            <a:r>
              <a:rPr lang="en-US" sz="23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Place data of register </a:t>
            </a:r>
            <a:r>
              <a:rPr lang="en-US" sz="238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RB</a:t>
            </a:r>
            <a:r>
              <a:rPr lang="en-US" sz="23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(number) onto </a:t>
            </a:r>
            <a:r>
              <a:rPr lang="en-US" sz="2380">
                <a:solidFill>
                  <a:schemeClr val="accent6"/>
                </a:solidFill>
              </a:rPr>
              <a:t>portB</a:t>
            </a:r>
            <a:endParaRPr sz="2380" b="0" i="0" u="none" strike="noStrike" cap="non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ts val="2380"/>
              <a:buFont typeface="Arial"/>
              <a:buChar char="–"/>
            </a:pPr>
            <a:r>
              <a:rPr lang="en-US" sz="23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Store data on </a:t>
            </a:r>
            <a:r>
              <a:rPr lang="en-US" sz="2380">
                <a:solidFill>
                  <a:schemeClr val="accent4"/>
                </a:solidFill>
              </a:rPr>
              <a:t>portW</a:t>
            </a:r>
            <a:r>
              <a:rPr lang="en-US" sz="238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3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into register</a:t>
            </a:r>
            <a:r>
              <a:rPr lang="en-US" sz="238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 RW</a:t>
            </a:r>
            <a:r>
              <a:rPr lang="en-US" sz="23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(number) when </a:t>
            </a:r>
            <a:r>
              <a:rPr lang="en-US" sz="238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Write Enable</a:t>
            </a:r>
            <a:r>
              <a:rPr lang="en-US" sz="23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1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Font typeface="Arial"/>
              <a:buChar char="•"/>
            </a:pPr>
            <a:r>
              <a:rPr lang="en-US" sz="27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Clock input (CLK) </a:t>
            </a:r>
            <a:endParaRPr/>
          </a:p>
          <a:p>
            <a:pPr marL="742950" marR="0" lvl="1" indent="-285750" algn="l" rtl="0">
              <a:lnSpc>
                <a:spcPct val="90000"/>
              </a:lnSpc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ts val="2380"/>
              <a:buFont typeface="Arial"/>
              <a:buChar char="–"/>
            </a:pPr>
            <a:r>
              <a:rPr lang="en-US" sz="2380"/>
              <a:t>CLK is passed to all internal registers so they can be written to if they match </a:t>
            </a:r>
            <a:r>
              <a:rPr lang="en-US" sz="2380">
                <a:solidFill>
                  <a:schemeClr val="accent4"/>
                </a:solidFill>
              </a:rPr>
              <a:t>RW </a:t>
            </a:r>
            <a:r>
              <a:rPr lang="en-US" sz="2380">
                <a:solidFill>
                  <a:srgbClr val="000000"/>
                </a:solidFill>
              </a:rPr>
              <a:t>and</a:t>
            </a:r>
            <a:r>
              <a:rPr lang="en-US" sz="2380">
                <a:solidFill>
                  <a:schemeClr val="accent4"/>
                </a:solidFill>
              </a:rPr>
              <a:t> Write Enable </a:t>
            </a:r>
            <a:r>
              <a:rPr lang="en-US" sz="2380">
                <a:solidFill>
                  <a:srgbClr val="000000"/>
                </a:solidFill>
              </a:rPr>
              <a:t>is 1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514" name="Google Shape;514;g5d03733490_0_3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16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15" name="Google Shape;515;g5d03733490_0_320"/>
          <p:cNvGrpSpPr/>
          <p:nvPr/>
        </p:nvGrpSpPr>
        <p:grpSpPr>
          <a:xfrm>
            <a:off x="5387436" y="1139995"/>
            <a:ext cx="3669506" cy="2149500"/>
            <a:chOff x="5398194" y="1096963"/>
            <a:chExt cx="3669506" cy="2149500"/>
          </a:xfrm>
        </p:grpSpPr>
        <p:sp>
          <p:nvSpPr>
            <p:cNvPr id="516" name="Google Shape;516;g5d03733490_0_320"/>
            <p:cNvSpPr/>
            <p:nvPr/>
          </p:nvSpPr>
          <p:spPr>
            <a:xfrm>
              <a:off x="5562600" y="2773363"/>
              <a:ext cx="504900" cy="3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Clk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7" name="Google Shape;517;g5d03733490_0_320"/>
            <p:cNvSpPr/>
            <p:nvPr/>
          </p:nvSpPr>
          <p:spPr>
            <a:xfrm>
              <a:off x="5561008" y="2087568"/>
              <a:ext cx="851100" cy="397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>
                  <a:solidFill>
                    <a:schemeClr val="accent4"/>
                  </a:solidFill>
                  <a:latin typeface="Calibri"/>
                  <a:ea typeface="Calibri"/>
                  <a:cs typeface="Calibri"/>
                  <a:sym typeface="Calibri"/>
                </a:rPr>
                <a:t>portW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8" name="Google Shape;518;g5d03733490_0_320"/>
            <p:cNvSpPr/>
            <p:nvPr/>
          </p:nvSpPr>
          <p:spPr>
            <a:xfrm>
              <a:off x="6657975" y="1928813"/>
              <a:ext cx="1406400" cy="1187400"/>
            </a:xfrm>
            <a:prstGeom prst="rect">
              <a:avLst/>
            </a:prstGeom>
            <a:noFill/>
            <a:ln w="50800" cap="flat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9" name="Google Shape;519;g5d03733490_0_320"/>
            <p:cNvSpPr/>
            <p:nvPr/>
          </p:nvSpPr>
          <p:spPr>
            <a:xfrm>
              <a:off x="5398194" y="1334733"/>
              <a:ext cx="1554300" cy="3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chemeClr val="accent4"/>
                  </a:solidFill>
                  <a:latin typeface="Calibri"/>
                  <a:ea typeface="Calibri"/>
                  <a:cs typeface="Calibri"/>
                  <a:sym typeface="Calibri"/>
                </a:rPr>
                <a:t>Write Enable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520" name="Google Shape;520;g5d03733490_0_320"/>
            <p:cNvCxnSpPr/>
            <p:nvPr/>
          </p:nvCxnSpPr>
          <p:spPr>
            <a:xfrm rot="10800000">
              <a:off x="5638700" y="2436813"/>
              <a:ext cx="1016100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triangle" w="med" len="med"/>
              <a:tailEnd type="none" w="sm" len="sm"/>
            </a:ln>
          </p:spPr>
        </p:cxnSp>
        <p:cxnSp>
          <p:nvCxnSpPr>
            <p:cNvPr id="521" name="Google Shape;521;g5d03733490_0_320"/>
            <p:cNvCxnSpPr/>
            <p:nvPr/>
          </p:nvCxnSpPr>
          <p:spPr>
            <a:xfrm flipH="1">
              <a:off x="6178650" y="2366963"/>
              <a:ext cx="88800" cy="139800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522" name="Google Shape;522;g5d03733490_0_320"/>
            <p:cNvSpPr/>
            <p:nvPr/>
          </p:nvSpPr>
          <p:spPr>
            <a:xfrm>
              <a:off x="5865813" y="2392363"/>
              <a:ext cx="442800" cy="3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32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523" name="Google Shape;523;g5d03733490_0_320"/>
            <p:cNvCxnSpPr/>
            <p:nvPr/>
          </p:nvCxnSpPr>
          <p:spPr>
            <a:xfrm>
              <a:off x="8102600" y="2132013"/>
              <a:ext cx="965100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524" name="Google Shape;524;g5d03733490_0_320"/>
            <p:cNvCxnSpPr/>
            <p:nvPr/>
          </p:nvCxnSpPr>
          <p:spPr>
            <a:xfrm flipH="1">
              <a:off x="8693250" y="2062163"/>
              <a:ext cx="88800" cy="139800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525" name="Google Shape;525;g5d03733490_0_320"/>
            <p:cNvSpPr/>
            <p:nvPr/>
          </p:nvSpPr>
          <p:spPr>
            <a:xfrm>
              <a:off x="8380413" y="2087563"/>
              <a:ext cx="442800" cy="3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32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6" name="Google Shape;526;g5d03733490_0_320"/>
            <p:cNvSpPr/>
            <p:nvPr/>
          </p:nvSpPr>
          <p:spPr>
            <a:xfrm>
              <a:off x="8075608" y="1782768"/>
              <a:ext cx="780600" cy="3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>
                  <a:solidFill>
                    <a:schemeClr val="accent6"/>
                  </a:solidFill>
                  <a:latin typeface="Calibri"/>
                  <a:ea typeface="Calibri"/>
                  <a:cs typeface="Calibri"/>
                  <a:sym typeface="Calibri"/>
                </a:rPr>
                <a:t>portA</a:t>
              </a:r>
              <a:endParaRPr sz="200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527" name="Google Shape;527;g5d03733490_0_320"/>
            <p:cNvCxnSpPr/>
            <p:nvPr/>
          </p:nvCxnSpPr>
          <p:spPr>
            <a:xfrm rot="10800000">
              <a:off x="6794500" y="1662013"/>
              <a:ext cx="0" cy="25410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28" name="Google Shape;528;g5d03733490_0_320"/>
            <p:cNvCxnSpPr/>
            <p:nvPr/>
          </p:nvCxnSpPr>
          <p:spPr>
            <a:xfrm>
              <a:off x="8102600" y="2894013"/>
              <a:ext cx="965100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529" name="Google Shape;529;g5d03733490_0_320"/>
            <p:cNvCxnSpPr/>
            <p:nvPr/>
          </p:nvCxnSpPr>
          <p:spPr>
            <a:xfrm flipH="1">
              <a:off x="8693250" y="2824163"/>
              <a:ext cx="88800" cy="139800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530" name="Google Shape;530;g5d03733490_0_320"/>
            <p:cNvSpPr/>
            <p:nvPr/>
          </p:nvSpPr>
          <p:spPr>
            <a:xfrm>
              <a:off x="8380413" y="2849563"/>
              <a:ext cx="442800" cy="3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32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1" name="Google Shape;531;g5d03733490_0_320"/>
            <p:cNvSpPr/>
            <p:nvPr/>
          </p:nvSpPr>
          <p:spPr>
            <a:xfrm>
              <a:off x="8075607" y="2544768"/>
              <a:ext cx="780600" cy="3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>
                  <a:solidFill>
                    <a:schemeClr val="accent6"/>
                  </a:solidFill>
                  <a:latin typeface="Calibri"/>
                  <a:ea typeface="Calibri"/>
                  <a:cs typeface="Calibri"/>
                  <a:sym typeface="Calibri"/>
                </a:rPr>
                <a:t>portB</a:t>
              </a:r>
              <a:endParaRPr sz="200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532" name="Google Shape;532;g5d03733490_0_320"/>
            <p:cNvCxnSpPr/>
            <p:nvPr/>
          </p:nvCxnSpPr>
          <p:spPr>
            <a:xfrm rot="10800000">
              <a:off x="6146700" y="2938463"/>
              <a:ext cx="482700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33" name="Google Shape;533;g5d03733490_0_320"/>
            <p:cNvCxnSpPr/>
            <p:nvPr/>
          </p:nvCxnSpPr>
          <p:spPr>
            <a:xfrm>
              <a:off x="7099300" y="1458913"/>
              <a:ext cx="0" cy="43170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34" name="Google Shape;534;g5d03733490_0_320"/>
            <p:cNvCxnSpPr/>
            <p:nvPr/>
          </p:nvCxnSpPr>
          <p:spPr>
            <a:xfrm rot="10800000" flipH="1">
              <a:off x="7029450" y="1592363"/>
              <a:ext cx="139800" cy="165000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535" name="Google Shape;535;g5d03733490_0_320"/>
            <p:cNvSpPr/>
            <p:nvPr/>
          </p:nvSpPr>
          <p:spPr>
            <a:xfrm>
              <a:off x="6856413" y="1401763"/>
              <a:ext cx="312600" cy="3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536" name="Google Shape;536;g5d03733490_0_320"/>
            <p:cNvCxnSpPr/>
            <p:nvPr/>
          </p:nvCxnSpPr>
          <p:spPr>
            <a:xfrm>
              <a:off x="7480300" y="1458913"/>
              <a:ext cx="0" cy="43170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37" name="Google Shape;537;g5d03733490_0_320"/>
            <p:cNvCxnSpPr/>
            <p:nvPr/>
          </p:nvCxnSpPr>
          <p:spPr>
            <a:xfrm rot="10800000" flipH="1">
              <a:off x="7410450" y="1592363"/>
              <a:ext cx="139800" cy="165000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538" name="Google Shape;538;g5d03733490_0_320"/>
            <p:cNvSpPr/>
            <p:nvPr/>
          </p:nvSpPr>
          <p:spPr>
            <a:xfrm>
              <a:off x="7237413" y="1401763"/>
              <a:ext cx="312600" cy="3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539" name="Google Shape;539;g5d03733490_0_320"/>
            <p:cNvCxnSpPr/>
            <p:nvPr/>
          </p:nvCxnSpPr>
          <p:spPr>
            <a:xfrm>
              <a:off x="7937500" y="1458913"/>
              <a:ext cx="0" cy="43170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40" name="Google Shape;540;g5d03733490_0_320"/>
            <p:cNvCxnSpPr/>
            <p:nvPr/>
          </p:nvCxnSpPr>
          <p:spPr>
            <a:xfrm rot="10800000" flipH="1">
              <a:off x="7867650" y="1592363"/>
              <a:ext cx="139800" cy="165000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541" name="Google Shape;541;g5d03733490_0_320"/>
            <p:cNvSpPr/>
            <p:nvPr/>
          </p:nvSpPr>
          <p:spPr>
            <a:xfrm>
              <a:off x="7694613" y="1401763"/>
              <a:ext cx="312600" cy="3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2" name="Google Shape;542;g5d03733490_0_320"/>
            <p:cNvSpPr/>
            <p:nvPr/>
          </p:nvSpPr>
          <p:spPr>
            <a:xfrm>
              <a:off x="6761163" y="1096963"/>
              <a:ext cx="557100" cy="3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chemeClr val="accent4"/>
                  </a:solidFill>
                  <a:latin typeface="Calibri"/>
                  <a:ea typeface="Calibri"/>
                  <a:cs typeface="Calibri"/>
                  <a:sym typeface="Calibri"/>
                </a:rPr>
                <a:t>RW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3" name="Google Shape;543;g5d03733490_0_320"/>
            <p:cNvSpPr/>
            <p:nvPr/>
          </p:nvSpPr>
          <p:spPr>
            <a:xfrm>
              <a:off x="7219950" y="1096963"/>
              <a:ext cx="482700" cy="3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chemeClr val="accent4"/>
                  </a:solidFill>
                  <a:latin typeface="Calibri"/>
                  <a:ea typeface="Calibri"/>
                  <a:cs typeface="Calibri"/>
                  <a:sym typeface="Calibri"/>
                </a:rPr>
                <a:t>RA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4" name="Google Shape;544;g5d03733490_0_320"/>
            <p:cNvSpPr/>
            <p:nvPr/>
          </p:nvSpPr>
          <p:spPr>
            <a:xfrm>
              <a:off x="7694613" y="1096963"/>
              <a:ext cx="471600" cy="3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chemeClr val="accent4"/>
                  </a:solidFill>
                  <a:latin typeface="Calibri"/>
                  <a:ea typeface="Calibri"/>
                  <a:cs typeface="Calibri"/>
                  <a:sym typeface="Calibri"/>
                </a:rPr>
                <a:t>RB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5" name="Google Shape;545;g5d03733490_0_320"/>
            <p:cNvSpPr/>
            <p:nvPr/>
          </p:nvSpPr>
          <p:spPr>
            <a:xfrm>
              <a:off x="6716713" y="2163763"/>
              <a:ext cx="1287600" cy="705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32 x 32-bit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Registers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546" name="Google Shape;546;g5d03733490_0_320"/>
            <p:cNvCxnSpPr/>
            <p:nvPr/>
          </p:nvCxnSpPr>
          <p:spPr>
            <a:xfrm>
              <a:off x="6662738" y="2862263"/>
              <a:ext cx="152400" cy="76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47" name="Google Shape;547;g5d03733490_0_320"/>
            <p:cNvCxnSpPr/>
            <p:nvPr/>
          </p:nvCxnSpPr>
          <p:spPr>
            <a:xfrm flipH="1">
              <a:off x="6662738" y="2938463"/>
              <a:ext cx="152400" cy="76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548" name="Google Shape;548;g5d03733490_0_3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9" name="Google Shape;549;g5d03733490_0_3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53254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Google Shape;555;g5ce8b99149_0_339"/>
          <p:cNvSpPr txBox="1">
            <a:spLocks noGrp="1"/>
          </p:cNvSpPr>
          <p:nvPr>
            <p:ph type="title"/>
          </p:nvPr>
        </p:nvSpPr>
        <p:spPr>
          <a:xfrm>
            <a:off x="222739" y="142389"/>
            <a:ext cx="8628300" cy="105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>
                <a:solidFill>
                  <a:schemeClr val="accent1"/>
                </a:solidFill>
              </a:rPr>
              <a:t>Implementing R-Types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556" name="Google Shape;556;g5ce8b99149_0_339"/>
          <p:cNvSpPr txBox="1">
            <a:spLocks noGrp="1"/>
          </p:cNvSpPr>
          <p:nvPr>
            <p:ph type="sldNum" idx="12"/>
          </p:nvPr>
        </p:nvSpPr>
        <p:spPr>
          <a:xfrm>
            <a:off x="6793523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  <p:sp>
        <p:nvSpPr>
          <p:cNvPr id="557" name="Google Shape;557;g5ce8b99149_0_339"/>
          <p:cNvSpPr/>
          <p:nvPr/>
        </p:nvSpPr>
        <p:spPr>
          <a:xfrm>
            <a:off x="1527663" y="3019088"/>
            <a:ext cx="609600" cy="914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IMEM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58" name="Google Shape;558;g5ce8b99149_0_339"/>
          <p:cNvGrpSpPr/>
          <p:nvPr/>
        </p:nvGrpSpPr>
        <p:grpSpPr>
          <a:xfrm>
            <a:off x="1527663" y="2206179"/>
            <a:ext cx="304800" cy="609585"/>
            <a:chOff x="5181600" y="3257550"/>
            <a:chExt cx="304800" cy="457200"/>
          </a:xfrm>
        </p:grpSpPr>
        <p:sp>
          <p:nvSpPr>
            <p:cNvPr id="559" name="Google Shape;559;g5ce8b99149_0_339"/>
            <p:cNvSpPr/>
            <p:nvPr/>
          </p:nvSpPr>
          <p:spPr>
            <a:xfrm rot="5400000">
              <a:off x="5143500" y="3371850"/>
              <a:ext cx="457200" cy="228600"/>
            </a:xfrm>
            <a:prstGeom prst="trapezoid">
              <a:avLst>
                <a:gd name="adj" fmla="val 30656"/>
              </a:avLst>
            </a:prstGeom>
            <a:noFill/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0" name="Google Shape;560;g5ce8b99149_0_339"/>
            <p:cNvSpPr txBox="1"/>
            <p:nvPr/>
          </p:nvSpPr>
          <p:spPr>
            <a:xfrm>
              <a:off x="5181600" y="3333750"/>
              <a:ext cx="2985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+4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561" name="Google Shape;561;g5ce8b99149_0_339"/>
          <p:cNvCxnSpPr>
            <a:stCxn id="562" idx="0"/>
            <a:endCxn id="563" idx="1"/>
          </p:cNvCxnSpPr>
          <p:nvPr/>
        </p:nvCxnSpPr>
        <p:spPr>
          <a:xfrm>
            <a:off x="308463" y="3069812"/>
            <a:ext cx="1524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64" name="Google Shape;564;g5ce8b99149_0_339"/>
          <p:cNvCxnSpPr>
            <a:stCxn id="563" idx="3"/>
            <a:endCxn id="557" idx="1"/>
          </p:cNvCxnSpPr>
          <p:nvPr/>
        </p:nvCxnSpPr>
        <p:spPr>
          <a:xfrm>
            <a:off x="826263" y="3069812"/>
            <a:ext cx="701400" cy="4065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565" name="Google Shape;565;g5ce8b99149_0_339"/>
          <p:cNvCxnSpPr>
            <a:stCxn id="559" idx="0"/>
          </p:cNvCxnSpPr>
          <p:nvPr/>
        </p:nvCxnSpPr>
        <p:spPr>
          <a:xfrm rot="10800000" flipH="1">
            <a:off x="1832463" y="1901371"/>
            <a:ext cx="304800" cy="609600"/>
          </a:xfrm>
          <a:prstGeom prst="bentConnector2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grpSp>
        <p:nvGrpSpPr>
          <p:cNvPr id="566" name="Google Shape;566;g5ce8b99149_0_339"/>
          <p:cNvGrpSpPr/>
          <p:nvPr/>
        </p:nvGrpSpPr>
        <p:grpSpPr>
          <a:xfrm>
            <a:off x="4880463" y="2993687"/>
            <a:ext cx="521400" cy="1320750"/>
            <a:chOff x="6324600" y="3115310"/>
            <a:chExt cx="521400" cy="1056600"/>
          </a:xfrm>
        </p:grpSpPr>
        <p:sp>
          <p:nvSpPr>
            <p:cNvPr id="567" name="Google Shape;567;g5ce8b99149_0_339"/>
            <p:cNvSpPr/>
            <p:nvPr/>
          </p:nvSpPr>
          <p:spPr>
            <a:xfrm rot="5400000">
              <a:off x="6063000" y="3453110"/>
              <a:ext cx="1056600" cy="381000"/>
            </a:xfrm>
            <a:prstGeom prst="trapezoid">
              <a:avLst>
                <a:gd name="adj" fmla="val 46599"/>
              </a:avLst>
            </a:prstGeom>
            <a:solidFill>
              <a:srgbClr val="FFFFFF"/>
            </a:solidFill>
            <a:ln w="2857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8" name="Google Shape;568;g5ce8b99149_0_339"/>
            <p:cNvSpPr/>
            <p:nvPr/>
          </p:nvSpPr>
          <p:spPr>
            <a:xfrm rot="5400000">
              <a:off x="6362707" y="3641091"/>
              <a:ext cx="152400" cy="76200"/>
            </a:xfrm>
            <a:prstGeom prst="triangle">
              <a:avLst>
                <a:gd name="adj" fmla="val 50000"/>
              </a:avLst>
            </a:prstGeom>
            <a:noFill/>
            <a:ln w="2857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569" name="Google Shape;569;g5ce8b99149_0_339"/>
            <p:cNvCxnSpPr>
              <a:stCxn id="568" idx="2"/>
              <a:endCxn id="568" idx="4"/>
            </p:cNvCxnSpPr>
            <p:nvPr/>
          </p:nvCxnSpPr>
          <p:spPr>
            <a:xfrm>
              <a:off x="6400807" y="3602991"/>
              <a:ext cx="0" cy="152400"/>
            </a:xfrm>
            <a:prstGeom prst="straightConnector1">
              <a:avLst/>
            </a:prstGeom>
            <a:noFill/>
            <a:ln w="38100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570" name="Google Shape;570;g5ce8b99149_0_339"/>
            <p:cNvSpPr txBox="1"/>
            <p:nvPr/>
          </p:nvSpPr>
          <p:spPr>
            <a:xfrm>
              <a:off x="6324600" y="3181350"/>
              <a:ext cx="521400" cy="338700"/>
            </a:xfrm>
            <a:prstGeom prst="rect">
              <a:avLst/>
            </a:pr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ALU</a:t>
              </a:r>
              <a:endPara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571" name="Google Shape;571;g5ce8b99149_0_339"/>
          <p:cNvCxnSpPr>
            <a:endCxn id="563" idx="1"/>
          </p:cNvCxnSpPr>
          <p:nvPr/>
        </p:nvCxnSpPr>
        <p:spPr>
          <a:xfrm flipH="1">
            <a:off x="460863" y="1914212"/>
            <a:ext cx="1672800" cy="1155600"/>
          </a:xfrm>
          <a:prstGeom prst="bentConnector3">
            <a:avLst>
              <a:gd name="adj1" fmla="val 114235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grpSp>
        <p:nvGrpSpPr>
          <p:cNvPr id="572" name="Google Shape;572;g5ce8b99149_0_339"/>
          <p:cNvGrpSpPr/>
          <p:nvPr/>
        </p:nvGrpSpPr>
        <p:grpSpPr>
          <a:xfrm>
            <a:off x="460863" y="2511026"/>
            <a:ext cx="365400" cy="1117572"/>
            <a:chOff x="1447800" y="1809750"/>
            <a:chExt cx="365400" cy="838200"/>
          </a:xfrm>
        </p:grpSpPr>
        <p:sp>
          <p:nvSpPr>
            <p:cNvPr id="563" name="Google Shape;563;g5ce8b99149_0_339"/>
            <p:cNvSpPr/>
            <p:nvPr/>
          </p:nvSpPr>
          <p:spPr>
            <a:xfrm>
              <a:off x="1447800" y="1809750"/>
              <a:ext cx="365400" cy="838200"/>
            </a:xfrm>
            <a:prstGeom prst="rect">
              <a:avLst/>
            </a:pr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0" u="none" strike="noStrike" cap="none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pc</a:t>
              </a:r>
              <a:endParaRPr sz="18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573" name="Google Shape;573;g5ce8b99149_0_339"/>
            <p:cNvSpPr/>
            <p:nvPr/>
          </p:nvSpPr>
          <p:spPr>
            <a:xfrm>
              <a:off x="1600200" y="2495550"/>
              <a:ext cx="152400" cy="152400"/>
            </a:xfrm>
            <a:prstGeom prst="triangle">
              <a:avLst>
                <a:gd name="adj" fmla="val 50000"/>
              </a:avLst>
            </a:prstGeom>
            <a:noFill/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574" name="Google Shape;574;g5ce8b99149_0_339"/>
          <p:cNvCxnSpPr>
            <a:stCxn id="557" idx="3"/>
            <a:endCxn id="575" idx="1"/>
          </p:cNvCxnSpPr>
          <p:nvPr/>
        </p:nvCxnSpPr>
        <p:spPr>
          <a:xfrm rot="10800000" flipH="1">
            <a:off x="2137263" y="3272888"/>
            <a:ext cx="914400" cy="203400"/>
          </a:xfrm>
          <a:prstGeom prst="bentConnector3">
            <a:avLst>
              <a:gd name="adj1" fmla="val 17803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576" name="Google Shape;576;g5ce8b99149_0_339"/>
          <p:cNvCxnSpPr/>
          <p:nvPr/>
        </p:nvCxnSpPr>
        <p:spPr>
          <a:xfrm rot="10800000" flipH="1">
            <a:off x="2124738" y="3628538"/>
            <a:ext cx="927000" cy="315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577" name="Google Shape;577;g5ce8b99149_0_339"/>
          <p:cNvCxnSpPr/>
          <p:nvPr/>
        </p:nvCxnSpPr>
        <p:spPr>
          <a:xfrm rot="10800000" flipH="1">
            <a:off x="2142638" y="3933388"/>
            <a:ext cx="909000" cy="42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578" name="Google Shape;578;g5ce8b99149_0_339"/>
          <p:cNvSpPr txBox="1"/>
          <p:nvPr/>
        </p:nvSpPr>
        <p:spPr>
          <a:xfrm>
            <a:off x="2382872" y="2996698"/>
            <a:ext cx="5478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inst[11:7]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9" name="Google Shape;579;g5ce8b99149_0_339"/>
          <p:cNvSpPr txBox="1"/>
          <p:nvPr/>
        </p:nvSpPr>
        <p:spPr>
          <a:xfrm>
            <a:off x="2365863" y="3372863"/>
            <a:ext cx="6192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inst[19:15]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g5ce8b99149_0_339"/>
          <p:cNvSpPr txBox="1"/>
          <p:nvPr/>
        </p:nvSpPr>
        <p:spPr>
          <a:xfrm>
            <a:off x="2365863" y="3677663"/>
            <a:ext cx="6192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inst[24:20]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1" name="Google Shape;581;g5ce8b99149_0_339"/>
          <p:cNvSpPr/>
          <p:nvPr/>
        </p:nvSpPr>
        <p:spPr>
          <a:xfrm>
            <a:off x="352000" y="4538338"/>
            <a:ext cx="5307600" cy="997800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Control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82" name="Google Shape;582;g5ce8b99149_0_339"/>
          <p:cNvCxnSpPr>
            <a:endCxn id="560" idx="1"/>
          </p:cNvCxnSpPr>
          <p:nvPr/>
        </p:nvCxnSpPr>
        <p:spPr>
          <a:xfrm rot="-5400000">
            <a:off x="1053213" y="2595722"/>
            <a:ext cx="598200" cy="350700"/>
          </a:xfrm>
          <a:prstGeom prst="bentConnector2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583" name="Google Shape;583;g5ce8b99149_0_339"/>
          <p:cNvSpPr txBox="1">
            <a:spLocks noGrp="1"/>
          </p:cNvSpPr>
          <p:nvPr>
            <p:ph type="body" idx="2"/>
          </p:nvPr>
        </p:nvSpPr>
        <p:spPr>
          <a:xfrm>
            <a:off x="5435775" y="1277900"/>
            <a:ext cx="3588900" cy="4860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rPr lang="en-US" sz="2400" u="sng"/>
              <a:t>(4) Perform operation</a:t>
            </a:r>
            <a:endParaRPr sz="2400" u="sng"/>
          </a:p>
          <a:p>
            <a:pPr marL="457200" lvl="0" indent="-3810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400"/>
              <a:buChar char="-"/>
            </a:pPr>
            <a:r>
              <a:rPr lang="en-US" sz="2400"/>
              <a:t>New hardware: ALU (Arithmetic Logic Unit)</a:t>
            </a:r>
            <a:endParaRPr sz="2400"/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-US" sz="2400"/>
              <a:t>Abstraction for adders, multipliers, dividers, etc.</a:t>
            </a:r>
            <a:endParaRPr sz="2400"/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-US" sz="2400"/>
              <a:t>How do we know what operation to execute?</a:t>
            </a:r>
            <a:endParaRPr sz="2400"/>
          </a:p>
          <a:p>
            <a:pPr marL="91440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-US"/>
              <a:t>Our first control bit!</a:t>
            </a:r>
            <a:r>
              <a:rPr lang="en-US" sz="2400"/>
              <a:t> ALUSel(ect)</a:t>
            </a:r>
            <a:endParaRPr sz="2400"/>
          </a:p>
        </p:txBody>
      </p:sp>
      <p:grpSp>
        <p:nvGrpSpPr>
          <p:cNvPr id="584" name="Google Shape;584;g5ce8b99149_0_339"/>
          <p:cNvGrpSpPr/>
          <p:nvPr/>
        </p:nvGrpSpPr>
        <p:grpSpPr>
          <a:xfrm>
            <a:off x="3051663" y="2307840"/>
            <a:ext cx="841800" cy="1930352"/>
            <a:chOff x="3657600" y="1428750"/>
            <a:chExt cx="841800" cy="1447800"/>
          </a:xfrm>
        </p:grpSpPr>
        <p:grpSp>
          <p:nvGrpSpPr>
            <p:cNvPr id="585" name="Google Shape;585;g5ce8b99149_0_339"/>
            <p:cNvGrpSpPr/>
            <p:nvPr/>
          </p:nvGrpSpPr>
          <p:grpSpPr>
            <a:xfrm>
              <a:off x="3657600" y="1428750"/>
              <a:ext cx="838200" cy="1447800"/>
              <a:chOff x="3810000" y="1412681"/>
              <a:chExt cx="838200" cy="1447800"/>
            </a:xfrm>
          </p:grpSpPr>
          <p:sp>
            <p:nvSpPr>
              <p:cNvPr id="575" name="Google Shape;575;g5ce8b99149_0_339"/>
              <p:cNvSpPr/>
              <p:nvPr/>
            </p:nvSpPr>
            <p:spPr>
              <a:xfrm>
                <a:off x="3810000" y="1412681"/>
                <a:ext cx="838200" cy="1447800"/>
              </a:xfrm>
              <a:prstGeom prst="rect">
                <a:avLst/>
              </a:prstGeom>
              <a:solidFill>
                <a:schemeClr val="lt1"/>
              </a:solidFill>
              <a:ln w="2857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rPr lang="en-US"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Reg[]</a:t>
                </a: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6" name="Google Shape;586;g5ce8b99149_0_339"/>
              <p:cNvSpPr/>
              <p:nvPr/>
            </p:nvSpPr>
            <p:spPr>
              <a:xfrm>
                <a:off x="4419600" y="2708081"/>
                <a:ext cx="152400" cy="152400"/>
              </a:xfrm>
              <a:prstGeom prst="triangle">
                <a:avLst>
                  <a:gd name="adj" fmla="val 50000"/>
                </a:avLst>
              </a:prstGeom>
              <a:noFill/>
              <a:ln w="28575" cap="flat" cmpd="sng">
                <a:solidFill>
                  <a:srgbClr val="00000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87" name="Google Shape;587;g5ce8b99149_0_339"/>
            <p:cNvSpPr txBox="1"/>
            <p:nvPr/>
          </p:nvSpPr>
          <p:spPr>
            <a:xfrm>
              <a:off x="3657600" y="2234684"/>
              <a:ext cx="3975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AddrA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8" name="Google Shape;588;g5ce8b99149_0_339"/>
            <p:cNvSpPr txBox="1"/>
            <p:nvPr/>
          </p:nvSpPr>
          <p:spPr>
            <a:xfrm>
              <a:off x="3657600" y="2463284"/>
              <a:ext cx="388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AddrB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9" name="Google Shape;589;g5ce8b99149_0_339"/>
            <p:cNvSpPr txBox="1"/>
            <p:nvPr/>
          </p:nvSpPr>
          <p:spPr>
            <a:xfrm>
              <a:off x="4114800" y="2234684"/>
              <a:ext cx="3846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DataA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0" name="Google Shape;590;g5ce8b99149_0_339"/>
            <p:cNvSpPr txBox="1"/>
            <p:nvPr/>
          </p:nvSpPr>
          <p:spPr>
            <a:xfrm>
              <a:off x="3657600" y="1998881"/>
              <a:ext cx="399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AddrD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1" name="Google Shape;591;g5ce8b99149_0_339"/>
            <p:cNvSpPr txBox="1"/>
            <p:nvPr/>
          </p:nvSpPr>
          <p:spPr>
            <a:xfrm>
              <a:off x="4114800" y="2463284"/>
              <a:ext cx="377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DataB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2" name="Google Shape;592;g5ce8b99149_0_339"/>
            <p:cNvSpPr txBox="1"/>
            <p:nvPr/>
          </p:nvSpPr>
          <p:spPr>
            <a:xfrm>
              <a:off x="3657600" y="1694081"/>
              <a:ext cx="388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593" name="Google Shape;593;g5ce8b99149_0_339"/>
          <p:cNvCxnSpPr/>
          <p:nvPr/>
        </p:nvCxnSpPr>
        <p:spPr>
          <a:xfrm>
            <a:off x="3886263" y="3810381"/>
            <a:ext cx="9603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594" name="Google Shape;594;g5ce8b99149_0_339"/>
          <p:cNvCxnSpPr/>
          <p:nvPr/>
        </p:nvCxnSpPr>
        <p:spPr>
          <a:xfrm>
            <a:off x="3893463" y="3505589"/>
            <a:ext cx="1015800" cy="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595" name="Google Shape;595;g5ce8b99149_0_339"/>
          <p:cNvSpPr txBox="1"/>
          <p:nvPr/>
        </p:nvSpPr>
        <p:spPr>
          <a:xfrm>
            <a:off x="3969822" y="3222298"/>
            <a:ext cx="5478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R[rs1]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6" name="Google Shape;596;g5ce8b99149_0_339"/>
          <p:cNvSpPr txBox="1"/>
          <p:nvPr/>
        </p:nvSpPr>
        <p:spPr>
          <a:xfrm>
            <a:off x="3936522" y="3545186"/>
            <a:ext cx="5478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R[rs2]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97" name="Google Shape;597;g5ce8b99149_0_339"/>
          <p:cNvCxnSpPr>
            <a:endCxn id="567" idx="3"/>
          </p:cNvCxnSpPr>
          <p:nvPr/>
        </p:nvCxnSpPr>
        <p:spPr>
          <a:xfrm rot="10800000">
            <a:off x="5147163" y="4225666"/>
            <a:ext cx="0" cy="3225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598" name="Google Shape;598;g5ce8b99149_0_339"/>
          <p:cNvSpPr txBox="1"/>
          <p:nvPr/>
        </p:nvSpPr>
        <p:spPr>
          <a:xfrm>
            <a:off x="4846572" y="4646023"/>
            <a:ext cx="547800" cy="22560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ALUSel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99" name="Google Shape;599;g5ce8b99149_0_339"/>
          <p:cNvCxnSpPr/>
          <p:nvPr/>
        </p:nvCxnSpPr>
        <p:spPr>
          <a:xfrm>
            <a:off x="2157675" y="3957225"/>
            <a:ext cx="18000" cy="6087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600" name="Google Shape;600;g5ce8b99149_0_339"/>
          <p:cNvSpPr txBox="1"/>
          <p:nvPr/>
        </p:nvSpPr>
        <p:spPr>
          <a:xfrm>
            <a:off x="2227863" y="4125163"/>
            <a:ext cx="619200" cy="22560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inst[31:0]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1" name="Google Shape;601;g5ce8b99149_0_33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2" name="Google Shape;602;g5ce8b99149_0_33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720495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29"/>
          <p:cNvSpPr/>
          <p:nvPr/>
        </p:nvSpPr>
        <p:spPr>
          <a:xfrm>
            <a:off x="838201" y="4876800"/>
            <a:ext cx="7868227" cy="715818"/>
          </a:xfrm>
          <a:prstGeom prst="rect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Control Logic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Adding </a:t>
            </a:r>
            <a:r>
              <a:rPr lang="en-US" b="1" dirty="0" err="1">
                <a:latin typeface="Courier New"/>
                <a:cs typeface="Courier New"/>
              </a:rPr>
              <a:t>addi</a:t>
            </a:r>
            <a:r>
              <a:rPr lang="en-US" dirty="0"/>
              <a:t> to </a:t>
            </a:r>
            <a:r>
              <a:rPr lang="en-US" dirty="0" err="1"/>
              <a:t>datapath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93523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FF131CF-B26C-E347-9AC9-78212C099DD5}" type="slidenum">
              <a:rPr lang="en-US" smtClean="0"/>
              <a:pPr/>
              <a:t>18</a:t>
            </a:fld>
            <a:endParaRPr lang="en-US"/>
          </a:p>
        </p:txBody>
      </p:sp>
      <p:grpSp>
        <p:nvGrpSpPr>
          <p:cNvPr id="60" name="Group 59"/>
          <p:cNvGrpSpPr/>
          <p:nvPr/>
        </p:nvGrpSpPr>
        <p:grpSpPr>
          <a:xfrm>
            <a:off x="2133600" y="2249269"/>
            <a:ext cx="304800" cy="457200"/>
            <a:chOff x="5181600" y="3257550"/>
            <a:chExt cx="304800" cy="457200"/>
          </a:xfrm>
        </p:grpSpPr>
        <p:sp>
          <p:nvSpPr>
            <p:cNvPr id="58" name="Trapezoid 57"/>
            <p:cNvSpPr/>
            <p:nvPr/>
          </p:nvSpPr>
          <p:spPr>
            <a:xfrm rot="5400000">
              <a:off x="5143500" y="3371850"/>
              <a:ext cx="457200" cy="228600"/>
            </a:xfrm>
            <a:prstGeom prst="trapezoid">
              <a:avLst>
                <a:gd name="adj" fmla="val 30656"/>
              </a:avLst>
            </a:prstGeom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181600" y="3333750"/>
              <a:ext cx="283091" cy="246221"/>
            </a:xfrm>
            <a:prstGeom prst="rect">
              <a:avLst/>
            </a:prstGeom>
            <a:noFill/>
          </p:spPr>
          <p:txBody>
            <a:bodyPr wrap="none" tIns="0" rIns="0" bIns="0" rtlCol="0">
              <a:spAutoFit/>
            </a:bodyPr>
            <a:lstStyle/>
            <a:p>
              <a:r>
                <a:rPr lang="en-US" sz="1600" dirty="0"/>
                <a:t>+4</a:t>
              </a:r>
            </a:p>
          </p:txBody>
        </p:sp>
      </p:grpSp>
      <p:cxnSp>
        <p:nvCxnSpPr>
          <p:cNvPr id="203" name="Elbow Connector 202"/>
          <p:cNvCxnSpPr/>
          <p:nvPr/>
        </p:nvCxnSpPr>
        <p:spPr>
          <a:xfrm flipV="1">
            <a:off x="1782932" y="2478189"/>
            <a:ext cx="396537" cy="419100"/>
          </a:xfrm>
          <a:prstGeom prst="bentConnector3">
            <a:avLst>
              <a:gd name="adj1" fmla="val 50000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4" name="Elbow Connector 213"/>
          <p:cNvCxnSpPr>
            <a:stCxn id="58" idx="0"/>
          </p:cNvCxnSpPr>
          <p:nvPr/>
        </p:nvCxnSpPr>
        <p:spPr>
          <a:xfrm flipV="1">
            <a:off x="2438400" y="2020669"/>
            <a:ext cx="304800" cy="457200"/>
          </a:xfrm>
          <a:prstGeom prst="bentConnector2">
            <a:avLst/>
          </a:prstGeom>
          <a:ln w="28575" cmpd="sng">
            <a:solidFill>
              <a:schemeClr val="tx1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4" name="Elbow Connector 233"/>
          <p:cNvCxnSpPr>
            <a:endCxn id="19" idx="1"/>
          </p:cNvCxnSpPr>
          <p:nvPr/>
        </p:nvCxnSpPr>
        <p:spPr>
          <a:xfrm rot="10800000" flipV="1">
            <a:off x="1447800" y="2020668"/>
            <a:ext cx="1295400" cy="876301"/>
          </a:xfrm>
          <a:prstGeom prst="bentConnector3">
            <a:avLst>
              <a:gd name="adj1" fmla="val 136030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2" name="Group 61"/>
          <p:cNvGrpSpPr/>
          <p:nvPr/>
        </p:nvGrpSpPr>
        <p:grpSpPr>
          <a:xfrm>
            <a:off x="1447801" y="2477870"/>
            <a:ext cx="365463" cy="838199"/>
            <a:chOff x="1447800" y="1809750"/>
            <a:chExt cx="365463" cy="838199"/>
          </a:xfrm>
        </p:grpSpPr>
        <p:sp>
          <p:nvSpPr>
            <p:cNvPr id="19" name="Rectangle 18"/>
            <p:cNvSpPr/>
            <p:nvPr/>
          </p:nvSpPr>
          <p:spPr>
            <a:xfrm>
              <a:off x="1447800" y="1809750"/>
              <a:ext cx="365463" cy="838199"/>
            </a:xfrm>
            <a:prstGeom prst="rect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urier New"/>
                  <a:cs typeface="Courier New"/>
                </a:rPr>
                <a:t>pc</a:t>
              </a:r>
            </a:p>
          </p:txBody>
        </p:sp>
        <p:sp>
          <p:nvSpPr>
            <p:cNvPr id="31" name="Isosceles Triangle 30"/>
            <p:cNvSpPr/>
            <p:nvPr/>
          </p:nvSpPr>
          <p:spPr>
            <a:xfrm>
              <a:off x="1600200" y="2495550"/>
              <a:ext cx="152400" cy="152399"/>
            </a:xfrm>
            <a:prstGeom prst="triangle">
              <a:avLst/>
            </a:prstGeom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32" name="TextBox 531"/>
          <p:cNvSpPr txBox="1"/>
          <p:nvPr/>
        </p:nvSpPr>
        <p:spPr>
          <a:xfrm>
            <a:off x="685800" y="2971801"/>
            <a:ext cx="46326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/>
              <a:t>pc+4</a:t>
            </a:r>
          </a:p>
        </p:txBody>
      </p:sp>
      <p:sp>
        <p:nvSpPr>
          <p:cNvPr id="487" name="TextBox 486"/>
          <p:cNvSpPr txBox="1"/>
          <p:nvPr/>
        </p:nvSpPr>
        <p:spPr>
          <a:xfrm>
            <a:off x="2971801" y="2819401"/>
            <a:ext cx="46807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inst</a:t>
            </a:r>
            <a:r>
              <a:rPr lang="en-US" sz="1100" dirty="0"/>
              <a:t>[11:7]</a:t>
            </a:r>
          </a:p>
        </p:txBody>
      </p:sp>
      <p:sp>
        <p:nvSpPr>
          <p:cNvPr id="488" name="TextBox 487"/>
          <p:cNvSpPr txBox="1"/>
          <p:nvPr/>
        </p:nvSpPr>
        <p:spPr>
          <a:xfrm>
            <a:off x="2971801" y="3124201"/>
            <a:ext cx="53219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inst</a:t>
            </a:r>
            <a:r>
              <a:rPr lang="en-US" sz="1100" dirty="0"/>
              <a:t>[19:15]</a:t>
            </a:r>
          </a:p>
        </p:txBody>
      </p:sp>
      <p:sp>
        <p:nvSpPr>
          <p:cNvPr id="503" name="TextBox 502"/>
          <p:cNvSpPr txBox="1"/>
          <p:nvPr/>
        </p:nvSpPr>
        <p:spPr>
          <a:xfrm>
            <a:off x="2971801" y="3352801"/>
            <a:ext cx="53219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inst</a:t>
            </a:r>
            <a:r>
              <a:rPr lang="en-US" sz="1100" dirty="0"/>
              <a:t>[24:20]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133600" y="2858869"/>
            <a:ext cx="609600" cy="685800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IMEM</a:t>
            </a:r>
          </a:p>
        </p:txBody>
      </p:sp>
      <p:cxnSp>
        <p:nvCxnSpPr>
          <p:cNvPr id="185" name="Elbow Connector 184"/>
          <p:cNvCxnSpPr>
            <a:stCxn id="19" idx="3"/>
            <a:endCxn id="16" idx="1"/>
          </p:cNvCxnSpPr>
          <p:nvPr/>
        </p:nvCxnSpPr>
        <p:spPr>
          <a:xfrm>
            <a:off x="1813264" y="2896969"/>
            <a:ext cx="320337" cy="304800"/>
          </a:xfrm>
          <a:prstGeom prst="bentConnector3">
            <a:avLst>
              <a:gd name="adj1" fmla="val 50000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4" name="Elbow Connector 393"/>
          <p:cNvCxnSpPr>
            <a:stCxn id="16" idx="3"/>
            <a:endCxn id="22" idx="1"/>
          </p:cNvCxnSpPr>
          <p:nvPr/>
        </p:nvCxnSpPr>
        <p:spPr>
          <a:xfrm flipV="1">
            <a:off x="2743200" y="3049369"/>
            <a:ext cx="914400" cy="152400"/>
          </a:xfrm>
          <a:prstGeom prst="bentConnector3">
            <a:avLst>
              <a:gd name="adj1" fmla="val 17803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8" name="Straight Arrow Connector 397"/>
          <p:cNvCxnSpPr/>
          <p:nvPr/>
        </p:nvCxnSpPr>
        <p:spPr>
          <a:xfrm>
            <a:off x="2895600" y="3200400"/>
            <a:ext cx="0" cy="167640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0" name="Straight Arrow Connector 399"/>
          <p:cNvCxnSpPr/>
          <p:nvPr/>
        </p:nvCxnSpPr>
        <p:spPr>
          <a:xfrm flipV="1">
            <a:off x="2886364" y="3316070"/>
            <a:ext cx="771236" cy="363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2" name="Straight Arrow Connector 401"/>
          <p:cNvCxnSpPr/>
          <p:nvPr/>
        </p:nvCxnSpPr>
        <p:spPr>
          <a:xfrm flipV="1">
            <a:off x="2897910" y="3544671"/>
            <a:ext cx="759691" cy="2671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2590801" y="4936124"/>
            <a:ext cx="46807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inst</a:t>
            </a:r>
            <a:r>
              <a:rPr lang="en-US" sz="1100" dirty="0"/>
              <a:t>[31:0]</a:t>
            </a:r>
          </a:p>
        </p:txBody>
      </p:sp>
      <p:grpSp>
        <p:nvGrpSpPr>
          <p:cNvPr id="188" name="Group 187"/>
          <p:cNvGrpSpPr/>
          <p:nvPr/>
        </p:nvGrpSpPr>
        <p:grpSpPr>
          <a:xfrm>
            <a:off x="3657601" y="2325469"/>
            <a:ext cx="838199" cy="1447800"/>
            <a:chOff x="3657600" y="1428750"/>
            <a:chExt cx="838199" cy="1447800"/>
          </a:xfrm>
        </p:grpSpPr>
        <p:grpSp>
          <p:nvGrpSpPr>
            <p:cNvPr id="63" name="Group 62"/>
            <p:cNvGrpSpPr/>
            <p:nvPr/>
          </p:nvGrpSpPr>
          <p:grpSpPr>
            <a:xfrm>
              <a:off x="3657600" y="1428750"/>
              <a:ext cx="838199" cy="1447800"/>
              <a:chOff x="3810000" y="1412681"/>
              <a:chExt cx="838199" cy="1447800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3810000" y="1412681"/>
                <a:ext cx="838199" cy="1447800"/>
              </a:xfrm>
              <a:prstGeom prst="rect">
                <a:avLst/>
              </a:prstGeom>
              <a:solidFill>
                <a:schemeClr val="bg1"/>
              </a:solidFill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ctr"/>
                <a:r>
                  <a:rPr lang="en-US" dirty="0" err="1">
                    <a:solidFill>
                      <a:schemeClr val="tx1"/>
                    </a:solidFill>
                    <a:latin typeface="Calibri"/>
                    <a:cs typeface="Calibri"/>
                  </a:rPr>
                  <a:t>Reg</a:t>
                </a:r>
                <a:r>
                  <a:rPr lang="en-US" dirty="0">
                    <a:solidFill>
                      <a:schemeClr val="tx1"/>
                    </a:solidFill>
                    <a:latin typeface="Calibri"/>
                    <a:cs typeface="Calibri"/>
                  </a:rPr>
                  <a:t>[]</a:t>
                </a:r>
              </a:p>
            </p:txBody>
          </p:sp>
          <p:sp>
            <p:nvSpPr>
              <p:cNvPr id="30" name="Isosceles Triangle 29"/>
              <p:cNvSpPr/>
              <p:nvPr/>
            </p:nvSpPr>
            <p:spPr>
              <a:xfrm>
                <a:off x="4419600" y="2708081"/>
                <a:ext cx="152400" cy="152400"/>
              </a:xfrm>
              <a:prstGeom prst="triangle">
                <a:avLst/>
              </a:prstGeom>
              <a:ln w="28575" cmpd="sng"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sp>
          <p:nvSpPr>
            <p:cNvPr id="77" name="TextBox 76"/>
            <p:cNvSpPr txBox="1"/>
            <p:nvPr/>
          </p:nvSpPr>
          <p:spPr>
            <a:xfrm>
              <a:off x="3657600" y="2234684"/>
              <a:ext cx="352661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AddrA</a:t>
              </a:r>
              <a:endParaRPr lang="en-US" sz="1200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3657600" y="2463284"/>
              <a:ext cx="352661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AddrB</a:t>
              </a:r>
              <a:endParaRPr lang="en-US" sz="1200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114800" y="2234684"/>
              <a:ext cx="352661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DataA</a:t>
              </a:r>
              <a:endParaRPr lang="en-US" sz="1200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657600" y="1998881"/>
              <a:ext cx="359073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AddrD</a:t>
              </a:r>
              <a:endParaRPr lang="en-US" sz="1200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4114800" y="2463284"/>
              <a:ext cx="352661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DataB</a:t>
              </a:r>
              <a:endParaRPr lang="en-US" sz="1200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3657600" y="1694081"/>
              <a:ext cx="359073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DataD</a:t>
              </a:r>
              <a:endParaRPr lang="en-US" sz="1200" dirty="0"/>
            </a:p>
          </p:txBody>
        </p:sp>
      </p:grpSp>
      <p:cxnSp>
        <p:nvCxnSpPr>
          <p:cNvPr id="251" name="Elbow Connector 250"/>
          <p:cNvCxnSpPr>
            <a:stCxn id="22" idx="3"/>
          </p:cNvCxnSpPr>
          <p:nvPr/>
        </p:nvCxnSpPr>
        <p:spPr>
          <a:xfrm flipV="1">
            <a:off x="4495800" y="2819401"/>
            <a:ext cx="1752601" cy="229969"/>
          </a:xfrm>
          <a:prstGeom prst="bentConnector3">
            <a:avLst>
              <a:gd name="adj1" fmla="val 50000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" name="TextBox 142"/>
          <p:cNvSpPr txBox="1"/>
          <p:nvPr/>
        </p:nvSpPr>
        <p:spPr>
          <a:xfrm>
            <a:off x="4572000" y="2819401"/>
            <a:ext cx="752762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 err="1"/>
              <a:t>Reg</a:t>
            </a:r>
            <a:r>
              <a:rPr lang="en-US" sz="1600" dirty="0"/>
              <a:t>[rs1]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4572000" y="3200401"/>
            <a:ext cx="688486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 err="1"/>
              <a:t>Reg</a:t>
            </a:r>
            <a:r>
              <a:rPr lang="en-US" sz="1600" dirty="0"/>
              <a:t>[rs2]</a:t>
            </a:r>
          </a:p>
        </p:txBody>
      </p:sp>
      <p:cxnSp>
        <p:nvCxnSpPr>
          <p:cNvPr id="417" name="Elbow Connector 416"/>
          <p:cNvCxnSpPr/>
          <p:nvPr/>
        </p:nvCxnSpPr>
        <p:spPr>
          <a:xfrm rot="16200000" flipH="1">
            <a:off x="3086100" y="2171700"/>
            <a:ext cx="838200" cy="304800"/>
          </a:xfrm>
          <a:prstGeom prst="bentConnector3">
            <a:avLst>
              <a:gd name="adj1" fmla="val 100275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6" name="Elbow Connector 405"/>
          <p:cNvCxnSpPr>
            <a:stCxn id="28" idx="0"/>
          </p:cNvCxnSpPr>
          <p:nvPr/>
        </p:nvCxnSpPr>
        <p:spPr>
          <a:xfrm flipH="1" flipV="1">
            <a:off x="3330864" y="1902115"/>
            <a:ext cx="3298536" cy="1147254"/>
          </a:xfrm>
          <a:prstGeom prst="bentConnector3">
            <a:avLst>
              <a:gd name="adj1" fmla="val -16171"/>
            </a:avLst>
          </a:prstGeom>
          <a:ln w="28575" cmpd="sng">
            <a:solidFill>
              <a:schemeClr val="tx1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0" name="Group 49"/>
          <p:cNvGrpSpPr/>
          <p:nvPr/>
        </p:nvGrpSpPr>
        <p:grpSpPr>
          <a:xfrm>
            <a:off x="6248400" y="2554069"/>
            <a:ext cx="381000" cy="990600"/>
            <a:chOff x="6400800" y="3115310"/>
            <a:chExt cx="381000" cy="1056640"/>
          </a:xfrm>
        </p:grpSpPr>
        <p:sp>
          <p:nvSpPr>
            <p:cNvPr id="28" name="Trapezoid 27"/>
            <p:cNvSpPr/>
            <p:nvPr/>
          </p:nvSpPr>
          <p:spPr>
            <a:xfrm rot="5400000">
              <a:off x="6062980" y="3453130"/>
              <a:ext cx="1056640" cy="381000"/>
            </a:xfrm>
            <a:prstGeom prst="trapezoid">
              <a:avLst>
                <a:gd name="adj" fmla="val 46599"/>
              </a:avLst>
            </a:prstGeom>
            <a:solidFill>
              <a:srgbClr val="FFFFFF"/>
            </a:solidFill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9" name="Isosceles Triangle 28"/>
            <p:cNvSpPr/>
            <p:nvPr/>
          </p:nvSpPr>
          <p:spPr>
            <a:xfrm rot="5400000">
              <a:off x="6362707" y="3641091"/>
              <a:ext cx="152400" cy="76200"/>
            </a:xfrm>
            <a:prstGeom prst="triangle">
              <a:avLst/>
            </a:prstGeom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4" name="Straight Connector 33"/>
            <p:cNvCxnSpPr>
              <a:stCxn id="29" idx="2"/>
              <a:endCxn id="29" idx="4"/>
            </p:cNvCxnSpPr>
            <p:nvPr/>
          </p:nvCxnSpPr>
          <p:spPr>
            <a:xfrm>
              <a:off x="6400808" y="3602991"/>
              <a:ext cx="0" cy="152400"/>
            </a:xfrm>
            <a:prstGeom prst="line">
              <a:avLst/>
            </a:prstGeom>
            <a:ln w="2857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4" name="TextBox 153"/>
          <p:cNvSpPr txBox="1"/>
          <p:nvPr/>
        </p:nvSpPr>
        <p:spPr>
          <a:xfrm>
            <a:off x="6705600" y="2819401"/>
            <a:ext cx="222818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err="1"/>
              <a:t>alu</a:t>
            </a:r>
            <a:endParaRPr lang="en-US" sz="1600" dirty="0"/>
          </a:p>
        </p:txBody>
      </p:sp>
      <p:sp>
        <p:nvSpPr>
          <p:cNvPr id="61" name="TextBox 60"/>
          <p:cNvSpPr txBox="1"/>
          <p:nvPr/>
        </p:nvSpPr>
        <p:spPr>
          <a:xfrm>
            <a:off x="6172201" y="2615982"/>
            <a:ext cx="5116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ALU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 flipV="1">
            <a:off x="6454320" y="3441950"/>
            <a:ext cx="0" cy="143485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400801" y="4953001"/>
            <a:ext cx="663643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ALUSel</a:t>
            </a:r>
            <a:r>
              <a:rPr lang="en-US" sz="1100" dirty="0"/>
              <a:t>=Add</a:t>
            </a:r>
          </a:p>
        </p:txBody>
      </p:sp>
      <p:grpSp>
        <p:nvGrpSpPr>
          <p:cNvPr id="66" name="Group 65"/>
          <p:cNvGrpSpPr/>
          <p:nvPr/>
        </p:nvGrpSpPr>
        <p:grpSpPr>
          <a:xfrm>
            <a:off x="3429000" y="3849469"/>
            <a:ext cx="609600" cy="762000"/>
            <a:chOff x="3733800" y="3105150"/>
            <a:chExt cx="609600" cy="762000"/>
          </a:xfrm>
        </p:grpSpPr>
        <p:sp>
          <p:nvSpPr>
            <p:cNvPr id="67" name="Trapezoid 66"/>
            <p:cNvSpPr/>
            <p:nvPr/>
          </p:nvSpPr>
          <p:spPr>
            <a:xfrm rot="5400000">
              <a:off x="3695700" y="3219450"/>
              <a:ext cx="762000" cy="533400"/>
            </a:xfrm>
            <a:prstGeom prst="trapezoid">
              <a:avLst>
                <a:gd name="adj" fmla="val 30656"/>
              </a:avLst>
            </a:prstGeom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733800" y="3218081"/>
              <a:ext cx="55656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/>
                <a:t>Imm</a:t>
              </a:r>
              <a:r>
                <a:rPr lang="en-US" sz="1600" dirty="0"/>
                <a:t>.</a:t>
              </a:r>
            </a:p>
            <a:p>
              <a:r>
                <a:rPr lang="en-US" sz="1600" dirty="0"/>
                <a:t>Gen</a:t>
              </a:r>
            </a:p>
          </p:txBody>
        </p:sp>
      </p:grpSp>
      <p:cxnSp>
        <p:nvCxnSpPr>
          <p:cNvPr id="69" name="Straight Arrow Connector 68"/>
          <p:cNvCxnSpPr>
            <a:endCxn id="71" idx="3"/>
          </p:cNvCxnSpPr>
          <p:nvPr/>
        </p:nvCxnSpPr>
        <p:spPr>
          <a:xfrm flipV="1">
            <a:off x="5867400" y="3533616"/>
            <a:ext cx="0" cy="1343184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0" name="Group 69"/>
          <p:cNvGrpSpPr/>
          <p:nvPr/>
        </p:nvGrpSpPr>
        <p:grpSpPr>
          <a:xfrm>
            <a:off x="5791200" y="3048000"/>
            <a:ext cx="152400" cy="533400"/>
            <a:chOff x="5791200" y="1352550"/>
            <a:chExt cx="152400" cy="533400"/>
          </a:xfrm>
        </p:grpSpPr>
        <p:sp>
          <p:nvSpPr>
            <p:cNvPr id="71" name="Trapezoid 70"/>
            <p:cNvSpPr/>
            <p:nvPr/>
          </p:nvSpPr>
          <p:spPr>
            <a:xfrm rot="5400000">
              <a:off x="5600700" y="1543050"/>
              <a:ext cx="5334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807075" y="1390650"/>
              <a:ext cx="762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810250" y="1638300"/>
              <a:ext cx="70532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</p:grpSp>
      <p:cxnSp>
        <p:nvCxnSpPr>
          <p:cNvPr id="74" name="Straight Arrow Connector 73"/>
          <p:cNvCxnSpPr/>
          <p:nvPr/>
        </p:nvCxnSpPr>
        <p:spPr>
          <a:xfrm flipV="1">
            <a:off x="2886364" y="4230470"/>
            <a:ext cx="618836" cy="9599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flipV="1">
            <a:off x="4191000" y="3773270"/>
            <a:ext cx="0" cy="1103531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3962401" y="4953001"/>
            <a:ext cx="593111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RegWEn</a:t>
            </a:r>
            <a:r>
              <a:rPr lang="en-US" sz="1100" dirty="0"/>
              <a:t>=1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 flipV="1">
            <a:off x="3810000" y="4495800"/>
            <a:ext cx="0" cy="38100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2819401" y="3962401"/>
            <a:ext cx="53219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inst</a:t>
            </a:r>
            <a:r>
              <a:rPr lang="en-US" sz="1100" dirty="0"/>
              <a:t>[31:20]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247574" y="4066310"/>
            <a:ext cx="629226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 err="1"/>
              <a:t>imm</a:t>
            </a:r>
            <a:r>
              <a:rPr lang="en-US" sz="1100" dirty="0"/>
              <a:t>[31:0]</a:t>
            </a:r>
          </a:p>
        </p:txBody>
      </p:sp>
      <p:cxnSp>
        <p:nvCxnSpPr>
          <p:cNvPr id="84" name="Elbow Connector 83"/>
          <p:cNvCxnSpPr>
            <a:stCxn id="68" idx="3"/>
          </p:cNvCxnSpPr>
          <p:nvPr/>
        </p:nvCxnSpPr>
        <p:spPr>
          <a:xfrm flipV="1">
            <a:off x="3985564" y="3429000"/>
            <a:ext cx="1805637" cy="825788"/>
          </a:xfrm>
          <a:prstGeom prst="bentConnector3">
            <a:avLst>
              <a:gd name="adj1" fmla="val 50000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3352113" y="4953001"/>
            <a:ext cx="49051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ImmSel</a:t>
            </a:r>
            <a:r>
              <a:rPr lang="en-US" sz="1100" dirty="0"/>
              <a:t>=I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5573382" y="4953001"/>
            <a:ext cx="385860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100" dirty="0" err="1"/>
              <a:t>BSel</a:t>
            </a:r>
            <a:r>
              <a:rPr lang="en-US" sz="1100" dirty="0"/>
              <a:t>=1</a:t>
            </a:r>
          </a:p>
        </p:txBody>
      </p:sp>
      <p:cxnSp>
        <p:nvCxnSpPr>
          <p:cNvPr id="87" name="Elbow Connector 86"/>
          <p:cNvCxnSpPr/>
          <p:nvPr/>
        </p:nvCxnSpPr>
        <p:spPr>
          <a:xfrm flipV="1">
            <a:off x="4495800" y="3200400"/>
            <a:ext cx="1295400" cy="306170"/>
          </a:xfrm>
          <a:prstGeom prst="bentConnector3">
            <a:avLst>
              <a:gd name="adj1" fmla="val 66195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V="1">
            <a:off x="5943600" y="3352800"/>
            <a:ext cx="304800" cy="960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1447801" y="1905001"/>
            <a:ext cx="5181600" cy="2974685"/>
            <a:chOff x="1447801" y="1047750"/>
            <a:chExt cx="5181600" cy="2974685"/>
          </a:xfrm>
        </p:grpSpPr>
        <p:cxnSp>
          <p:nvCxnSpPr>
            <p:cNvPr id="89" name="Elbow Connector 88"/>
            <p:cNvCxnSpPr/>
            <p:nvPr/>
          </p:nvCxnSpPr>
          <p:spPr>
            <a:xfrm flipV="1">
              <a:off x="1782932" y="1623824"/>
              <a:ext cx="396537" cy="419100"/>
            </a:xfrm>
            <a:prstGeom prst="bentConnector3">
              <a:avLst>
                <a:gd name="adj1" fmla="val 50000"/>
              </a:avLst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Elbow Connector 89"/>
            <p:cNvCxnSpPr/>
            <p:nvPr/>
          </p:nvCxnSpPr>
          <p:spPr>
            <a:xfrm flipV="1">
              <a:off x="2438401" y="1166304"/>
              <a:ext cx="304800" cy="457200"/>
            </a:xfrm>
            <a:prstGeom prst="bentConnector2">
              <a:avLst/>
            </a:prstGeom>
            <a:ln w="57150" cmpd="sng">
              <a:solidFill>
                <a:srgbClr val="FF0000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Elbow Connector 90"/>
            <p:cNvCxnSpPr/>
            <p:nvPr/>
          </p:nvCxnSpPr>
          <p:spPr>
            <a:xfrm rot="10800000" flipV="1">
              <a:off x="1447801" y="1166302"/>
              <a:ext cx="1295400" cy="876301"/>
            </a:xfrm>
            <a:prstGeom prst="bentConnector3">
              <a:avLst>
                <a:gd name="adj1" fmla="val 136030"/>
              </a:avLst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Elbow Connector 91"/>
            <p:cNvCxnSpPr/>
            <p:nvPr/>
          </p:nvCxnSpPr>
          <p:spPr>
            <a:xfrm>
              <a:off x="1813264" y="2042604"/>
              <a:ext cx="320337" cy="304800"/>
            </a:xfrm>
            <a:prstGeom prst="bentConnector3">
              <a:avLst>
                <a:gd name="adj1" fmla="val 50000"/>
              </a:avLst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Elbow Connector 93"/>
            <p:cNvCxnSpPr/>
            <p:nvPr/>
          </p:nvCxnSpPr>
          <p:spPr>
            <a:xfrm flipV="1">
              <a:off x="2743201" y="2195004"/>
              <a:ext cx="914400" cy="152400"/>
            </a:xfrm>
            <a:prstGeom prst="bentConnector3">
              <a:avLst>
                <a:gd name="adj1" fmla="val 17803"/>
              </a:avLst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/>
            <p:nvPr/>
          </p:nvCxnSpPr>
          <p:spPr>
            <a:xfrm>
              <a:off x="2895601" y="2346035"/>
              <a:ext cx="0" cy="1676400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>
            <a:xfrm flipV="1">
              <a:off x="2886365" y="2461704"/>
              <a:ext cx="771236" cy="363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Elbow Connector 96"/>
            <p:cNvCxnSpPr/>
            <p:nvPr/>
          </p:nvCxnSpPr>
          <p:spPr>
            <a:xfrm flipV="1">
              <a:off x="4495800" y="1965035"/>
              <a:ext cx="1752601" cy="229969"/>
            </a:xfrm>
            <a:prstGeom prst="bentConnector3">
              <a:avLst>
                <a:gd name="adj1" fmla="val 50000"/>
              </a:avLst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Elbow Connector 97"/>
            <p:cNvCxnSpPr/>
            <p:nvPr/>
          </p:nvCxnSpPr>
          <p:spPr>
            <a:xfrm rot="16200000" flipH="1">
              <a:off x="3086101" y="1317335"/>
              <a:ext cx="838200" cy="304800"/>
            </a:xfrm>
            <a:prstGeom prst="bentConnector3">
              <a:avLst>
                <a:gd name="adj1" fmla="val 100275"/>
              </a:avLst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Elbow Connector 98"/>
            <p:cNvCxnSpPr/>
            <p:nvPr/>
          </p:nvCxnSpPr>
          <p:spPr>
            <a:xfrm flipH="1" flipV="1">
              <a:off x="3330865" y="1047750"/>
              <a:ext cx="3298536" cy="1147254"/>
            </a:xfrm>
            <a:prstGeom prst="bentConnector3">
              <a:avLst>
                <a:gd name="adj1" fmla="val -16171"/>
              </a:avLst>
            </a:prstGeom>
            <a:ln w="57150" cmpd="sng">
              <a:solidFill>
                <a:srgbClr val="FF0000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/>
            <p:cNvCxnSpPr/>
            <p:nvPr/>
          </p:nvCxnSpPr>
          <p:spPr>
            <a:xfrm flipV="1">
              <a:off x="2886365" y="3376104"/>
              <a:ext cx="618836" cy="9599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Elbow Connector 100"/>
            <p:cNvCxnSpPr/>
            <p:nvPr/>
          </p:nvCxnSpPr>
          <p:spPr>
            <a:xfrm flipV="1">
              <a:off x="4044975" y="2574635"/>
              <a:ext cx="1746226" cy="825788"/>
            </a:xfrm>
            <a:prstGeom prst="bentConnector3">
              <a:avLst>
                <a:gd name="adj1" fmla="val 83443"/>
              </a:avLst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 flipV="1">
              <a:off x="5943601" y="2498435"/>
              <a:ext cx="304800" cy="9600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/>
            <p:cNvCxnSpPr/>
            <p:nvPr/>
          </p:nvCxnSpPr>
          <p:spPr>
            <a:xfrm flipV="1">
              <a:off x="6454320" y="2571750"/>
              <a:ext cx="0" cy="1434850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/>
            <p:nvPr/>
          </p:nvCxnSpPr>
          <p:spPr>
            <a:xfrm flipV="1">
              <a:off x="5867400" y="2663416"/>
              <a:ext cx="0" cy="1343184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Arrow Connector 104"/>
            <p:cNvCxnSpPr/>
            <p:nvPr/>
          </p:nvCxnSpPr>
          <p:spPr>
            <a:xfrm flipV="1">
              <a:off x="4191000" y="2903069"/>
              <a:ext cx="0" cy="1103531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/>
            <p:nvPr/>
          </p:nvCxnSpPr>
          <p:spPr>
            <a:xfrm flipV="1">
              <a:off x="3810000" y="3625600"/>
              <a:ext cx="0" cy="381000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6580909" y="3581400"/>
            <a:ext cx="2590800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i="1" dirty="0"/>
              <a:t>Also works for all other I-format arithmetic instruction (</a:t>
            </a:r>
            <a:r>
              <a:rPr lang="en-US" sz="1600" b="1" i="1" dirty="0" err="1">
                <a:latin typeface="Courier New"/>
                <a:cs typeface="Courier New"/>
              </a:rPr>
              <a:t>slti,sltiu,andi,ori,xori,slli,srli,srai</a:t>
            </a:r>
            <a:r>
              <a:rPr lang="en-US" sz="1600" i="1" dirty="0"/>
              <a:t>) just by changing </a:t>
            </a:r>
            <a:r>
              <a:rPr lang="en-US" sz="1600" i="1" dirty="0" err="1"/>
              <a:t>ALUSel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30169923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Adding </a:t>
            </a:r>
            <a:r>
              <a:rPr lang="en-US" b="1" dirty="0" err="1">
                <a:latin typeface="Courier New"/>
                <a:cs typeface="Courier New"/>
              </a:rPr>
              <a:t>lw</a:t>
            </a:r>
            <a:r>
              <a:rPr lang="en-US" dirty="0"/>
              <a:t> to </a:t>
            </a:r>
            <a:r>
              <a:rPr lang="en-US" dirty="0" err="1"/>
              <a:t>datapath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93523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FF131CF-B26C-E347-9AC9-78212C099DD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133600" y="2858869"/>
            <a:ext cx="609600" cy="685800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IMEM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6172201" y="2554069"/>
            <a:ext cx="511679" cy="990600"/>
            <a:chOff x="6324600" y="3115310"/>
            <a:chExt cx="511679" cy="1056640"/>
          </a:xfrm>
        </p:grpSpPr>
        <p:sp>
          <p:nvSpPr>
            <p:cNvPr id="28" name="Trapezoid 27"/>
            <p:cNvSpPr/>
            <p:nvPr/>
          </p:nvSpPr>
          <p:spPr>
            <a:xfrm rot="5400000">
              <a:off x="6062980" y="3453130"/>
              <a:ext cx="1056640" cy="381000"/>
            </a:xfrm>
            <a:prstGeom prst="trapezoid">
              <a:avLst>
                <a:gd name="adj" fmla="val 46599"/>
              </a:avLst>
            </a:prstGeom>
            <a:solidFill>
              <a:srgbClr val="FFFFFF"/>
            </a:solidFill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9" name="Isosceles Triangle 28"/>
            <p:cNvSpPr/>
            <p:nvPr/>
          </p:nvSpPr>
          <p:spPr>
            <a:xfrm rot="5400000">
              <a:off x="6362707" y="3641091"/>
              <a:ext cx="152400" cy="76200"/>
            </a:xfrm>
            <a:prstGeom prst="triangle">
              <a:avLst/>
            </a:prstGeom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4" name="Straight Connector 33"/>
            <p:cNvCxnSpPr>
              <a:stCxn id="29" idx="2"/>
              <a:endCxn id="29" idx="4"/>
            </p:cNvCxnSpPr>
            <p:nvPr/>
          </p:nvCxnSpPr>
          <p:spPr>
            <a:xfrm>
              <a:off x="6400808" y="3602991"/>
              <a:ext cx="0" cy="152400"/>
            </a:xfrm>
            <a:prstGeom prst="line">
              <a:avLst/>
            </a:prstGeom>
            <a:ln w="2857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6324600" y="3181351"/>
              <a:ext cx="511679" cy="3611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ALU</a:t>
              </a: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3429000" y="3849469"/>
            <a:ext cx="609600" cy="762000"/>
            <a:chOff x="3733800" y="3105150"/>
            <a:chExt cx="609600" cy="762000"/>
          </a:xfrm>
        </p:grpSpPr>
        <p:sp>
          <p:nvSpPr>
            <p:cNvPr id="51" name="Trapezoid 50"/>
            <p:cNvSpPr/>
            <p:nvPr/>
          </p:nvSpPr>
          <p:spPr>
            <a:xfrm rot="5400000">
              <a:off x="3695700" y="3219450"/>
              <a:ext cx="762000" cy="533400"/>
            </a:xfrm>
            <a:prstGeom prst="trapezoid">
              <a:avLst>
                <a:gd name="adj" fmla="val 30656"/>
              </a:avLst>
            </a:prstGeom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733800" y="3218081"/>
              <a:ext cx="55656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/>
                <a:t>Imm</a:t>
              </a:r>
              <a:r>
                <a:rPr lang="en-US" sz="1600" dirty="0"/>
                <a:t>.</a:t>
              </a:r>
            </a:p>
            <a:p>
              <a:r>
                <a:rPr lang="en-US" sz="1600" dirty="0"/>
                <a:t>Gen</a:t>
              </a: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2133600" y="2249269"/>
            <a:ext cx="304800" cy="457200"/>
            <a:chOff x="5181600" y="3257550"/>
            <a:chExt cx="304800" cy="457200"/>
          </a:xfrm>
        </p:grpSpPr>
        <p:sp>
          <p:nvSpPr>
            <p:cNvPr id="58" name="Trapezoid 57"/>
            <p:cNvSpPr/>
            <p:nvPr/>
          </p:nvSpPr>
          <p:spPr>
            <a:xfrm rot="5400000">
              <a:off x="5143500" y="3371850"/>
              <a:ext cx="457200" cy="228600"/>
            </a:xfrm>
            <a:prstGeom prst="trapezoid">
              <a:avLst>
                <a:gd name="adj" fmla="val 30656"/>
              </a:avLst>
            </a:prstGeom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181600" y="3333750"/>
              <a:ext cx="283091" cy="246221"/>
            </a:xfrm>
            <a:prstGeom prst="rect">
              <a:avLst/>
            </a:prstGeom>
            <a:noFill/>
          </p:spPr>
          <p:txBody>
            <a:bodyPr wrap="none" tIns="0" rIns="0" bIns="0" rtlCol="0">
              <a:spAutoFit/>
            </a:bodyPr>
            <a:lstStyle/>
            <a:p>
              <a:r>
                <a:rPr lang="en-US" sz="1600" dirty="0"/>
                <a:t>+4</a:t>
              </a: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7010400" y="2706469"/>
            <a:ext cx="990600" cy="838200"/>
            <a:chOff x="6324600" y="1733550"/>
            <a:chExt cx="990600" cy="838200"/>
          </a:xfrm>
        </p:grpSpPr>
        <p:sp>
          <p:nvSpPr>
            <p:cNvPr id="13" name="Rectangle 12"/>
            <p:cNvSpPr/>
            <p:nvPr/>
          </p:nvSpPr>
          <p:spPr>
            <a:xfrm>
              <a:off x="6324600" y="1733550"/>
              <a:ext cx="990600" cy="838200"/>
            </a:xfrm>
            <a:prstGeom prst="rect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  <a:latin typeface="Calibri"/>
                  <a:cs typeface="Calibri"/>
                </a:rPr>
                <a:t>DMEM</a:t>
              </a:r>
              <a:endParaRPr lang="en-US" dirty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69" name="Isosceles Triangle 68"/>
            <p:cNvSpPr/>
            <p:nvPr/>
          </p:nvSpPr>
          <p:spPr>
            <a:xfrm>
              <a:off x="7010400" y="2419350"/>
              <a:ext cx="152400" cy="152400"/>
            </a:xfrm>
            <a:prstGeom prst="triangle">
              <a:avLst/>
            </a:prstGeom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88" name="Group 187"/>
          <p:cNvGrpSpPr/>
          <p:nvPr/>
        </p:nvGrpSpPr>
        <p:grpSpPr>
          <a:xfrm>
            <a:off x="3657601" y="2325469"/>
            <a:ext cx="838199" cy="1447800"/>
            <a:chOff x="3657600" y="1428750"/>
            <a:chExt cx="838199" cy="1447800"/>
          </a:xfrm>
        </p:grpSpPr>
        <p:grpSp>
          <p:nvGrpSpPr>
            <p:cNvPr id="63" name="Group 62"/>
            <p:cNvGrpSpPr/>
            <p:nvPr/>
          </p:nvGrpSpPr>
          <p:grpSpPr>
            <a:xfrm>
              <a:off x="3657600" y="1428750"/>
              <a:ext cx="838199" cy="1447800"/>
              <a:chOff x="3810000" y="1412681"/>
              <a:chExt cx="838199" cy="1447800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3810000" y="1412681"/>
                <a:ext cx="838199" cy="1447800"/>
              </a:xfrm>
              <a:prstGeom prst="rect">
                <a:avLst/>
              </a:prstGeom>
              <a:solidFill>
                <a:schemeClr val="bg1"/>
              </a:solidFill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ctr"/>
                <a:r>
                  <a:rPr lang="en-US" dirty="0" err="1">
                    <a:solidFill>
                      <a:schemeClr val="tx1"/>
                    </a:solidFill>
                    <a:latin typeface="Calibri"/>
                    <a:cs typeface="Calibri"/>
                  </a:rPr>
                  <a:t>Reg</a:t>
                </a:r>
                <a:r>
                  <a:rPr lang="en-US" dirty="0">
                    <a:solidFill>
                      <a:schemeClr val="tx1"/>
                    </a:solidFill>
                    <a:latin typeface="Calibri"/>
                    <a:cs typeface="Calibri"/>
                  </a:rPr>
                  <a:t>[]</a:t>
                </a:r>
              </a:p>
            </p:txBody>
          </p:sp>
          <p:sp>
            <p:nvSpPr>
              <p:cNvPr id="30" name="Isosceles Triangle 29"/>
              <p:cNvSpPr/>
              <p:nvPr/>
            </p:nvSpPr>
            <p:spPr>
              <a:xfrm>
                <a:off x="4419600" y="2708081"/>
                <a:ext cx="152400" cy="152400"/>
              </a:xfrm>
              <a:prstGeom prst="triangle">
                <a:avLst/>
              </a:prstGeom>
              <a:ln w="28575" cmpd="sng"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sp>
          <p:nvSpPr>
            <p:cNvPr id="77" name="TextBox 76"/>
            <p:cNvSpPr txBox="1"/>
            <p:nvPr/>
          </p:nvSpPr>
          <p:spPr>
            <a:xfrm>
              <a:off x="3657600" y="2234684"/>
              <a:ext cx="352661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AddrA</a:t>
              </a:r>
              <a:endParaRPr lang="en-US" sz="1200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3657600" y="2463284"/>
              <a:ext cx="352661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AddrB</a:t>
              </a:r>
              <a:endParaRPr lang="en-US" sz="1200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114800" y="2234684"/>
              <a:ext cx="352661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DataA</a:t>
              </a:r>
              <a:endParaRPr lang="en-US" sz="1200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657600" y="1998881"/>
              <a:ext cx="359073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AddrD</a:t>
              </a:r>
              <a:endParaRPr lang="en-US" sz="1200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4114800" y="2463284"/>
              <a:ext cx="352661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DataB</a:t>
              </a:r>
              <a:endParaRPr lang="en-US" sz="1200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3657600" y="1694081"/>
              <a:ext cx="359073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DataD</a:t>
              </a:r>
              <a:endParaRPr lang="en-US" sz="1200" dirty="0"/>
            </a:p>
          </p:txBody>
        </p:sp>
      </p:grpSp>
      <p:cxnSp>
        <p:nvCxnSpPr>
          <p:cNvPr id="91" name="Straight Arrow Connector 90"/>
          <p:cNvCxnSpPr/>
          <p:nvPr/>
        </p:nvCxnSpPr>
        <p:spPr>
          <a:xfrm flipV="1">
            <a:off x="6454320" y="3441950"/>
            <a:ext cx="0" cy="1434850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flipV="1">
            <a:off x="4191000" y="3773270"/>
            <a:ext cx="0" cy="1103531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flipV="1">
            <a:off x="7233228" y="3538448"/>
            <a:ext cx="0" cy="1338352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7010400" y="2935069"/>
            <a:ext cx="26770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err="1"/>
              <a:t>Addr</a:t>
            </a:r>
            <a:endParaRPr lang="en-US" sz="1200" dirty="0"/>
          </a:p>
        </p:txBody>
      </p:sp>
      <p:sp>
        <p:nvSpPr>
          <p:cNvPr id="99" name="TextBox 98"/>
          <p:cNvSpPr txBox="1"/>
          <p:nvPr/>
        </p:nvSpPr>
        <p:spPr>
          <a:xfrm>
            <a:off x="7543801" y="3011269"/>
            <a:ext cx="359073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err="1"/>
              <a:t>DataR</a:t>
            </a:r>
            <a:endParaRPr lang="en-US" sz="1200" dirty="0"/>
          </a:p>
        </p:txBody>
      </p:sp>
      <p:cxnSp>
        <p:nvCxnSpPr>
          <p:cNvPr id="100" name="Straight Arrow Connector 99"/>
          <p:cNvCxnSpPr>
            <a:endCxn id="116" idx="3"/>
          </p:cNvCxnSpPr>
          <p:nvPr/>
        </p:nvCxnSpPr>
        <p:spPr>
          <a:xfrm flipV="1">
            <a:off x="5867400" y="3533616"/>
            <a:ext cx="0" cy="1343184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stCxn id="13" idx="3"/>
          </p:cNvCxnSpPr>
          <p:nvPr/>
        </p:nvCxnSpPr>
        <p:spPr>
          <a:xfrm flipV="1">
            <a:off x="8001000" y="3110257"/>
            <a:ext cx="367652" cy="15312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2" name="Group 121"/>
          <p:cNvGrpSpPr/>
          <p:nvPr/>
        </p:nvGrpSpPr>
        <p:grpSpPr>
          <a:xfrm>
            <a:off x="8382000" y="2554069"/>
            <a:ext cx="152400" cy="762000"/>
            <a:chOff x="8229600" y="1733550"/>
            <a:chExt cx="152400" cy="762000"/>
          </a:xfrm>
        </p:grpSpPr>
        <p:sp>
          <p:nvSpPr>
            <p:cNvPr id="66" name="Trapezoid 65"/>
            <p:cNvSpPr/>
            <p:nvPr/>
          </p:nvSpPr>
          <p:spPr>
            <a:xfrm rot="5400000">
              <a:off x="7924800" y="2038350"/>
              <a:ext cx="7620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8255000" y="2232025"/>
              <a:ext cx="762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8255000" y="1846481"/>
              <a:ext cx="762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</p:grpSp>
      <p:cxnSp>
        <p:nvCxnSpPr>
          <p:cNvPr id="127" name="Straight Arrow Connector 126"/>
          <p:cNvCxnSpPr>
            <a:stCxn id="28" idx="0"/>
            <a:endCxn id="97" idx="1"/>
          </p:cNvCxnSpPr>
          <p:nvPr/>
        </p:nvCxnSpPr>
        <p:spPr>
          <a:xfrm flipV="1">
            <a:off x="6629400" y="3027403"/>
            <a:ext cx="381000" cy="21967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/>
          <p:cNvCxnSpPr/>
          <p:nvPr/>
        </p:nvCxnSpPr>
        <p:spPr>
          <a:xfrm flipV="1">
            <a:off x="8458200" y="3239869"/>
            <a:ext cx="0" cy="1905000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flipV="1">
            <a:off x="6781800" y="2438401"/>
            <a:ext cx="0" cy="60382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Elbow Connector 147"/>
          <p:cNvCxnSpPr>
            <a:endCxn id="120" idx="1"/>
          </p:cNvCxnSpPr>
          <p:nvPr/>
        </p:nvCxnSpPr>
        <p:spPr>
          <a:xfrm>
            <a:off x="6781800" y="2438401"/>
            <a:ext cx="1625600" cy="320933"/>
          </a:xfrm>
          <a:prstGeom prst="bentConnector3">
            <a:avLst>
              <a:gd name="adj1" fmla="val 87320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5" name="Elbow Connector 184"/>
          <p:cNvCxnSpPr>
            <a:stCxn id="19" idx="3"/>
            <a:endCxn id="16" idx="1"/>
          </p:cNvCxnSpPr>
          <p:nvPr/>
        </p:nvCxnSpPr>
        <p:spPr>
          <a:xfrm>
            <a:off x="1813264" y="2896969"/>
            <a:ext cx="320337" cy="304800"/>
          </a:xfrm>
          <a:prstGeom prst="bentConnector3">
            <a:avLst>
              <a:gd name="adj1" fmla="val 50000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3" name="Elbow Connector 202"/>
          <p:cNvCxnSpPr/>
          <p:nvPr/>
        </p:nvCxnSpPr>
        <p:spPr>
          <a:xfrm flipV="1">
            <a:off x="1782932" y="2478189"/>
            <a:ext cx="396537" cy="419100"/>
          </a:xfrm>
          <a:prstGeom prst="bentConnector3">
            <a:avLst>
              <a:gd name="adj1" fmla="val 50000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4" name="Elbow Connector 213"/>
          <p:cNvCxnSpPr>
            <a:stCxn id="58" idx="0"/>
          </p:cNvCxnSpPr>
          <p:nvPr/>
        </p:nvCxnSpPr>
        <p:spPr>
          <a:xfrm flipV="1">
            <a:off x="2438400" y="2020669"/>
            <a:ext cx="304800" cy="457200"/>
          </a:xfrm>
          <a:prstGeom prst="bentConnector2">
            <a:avLst/>
          </a:prstGeom>
          <a:ln w="28575" cmpd="sng">
            <a:solidFill>
              <a:schemeClr val="tx1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4" name="Elbow Connector 233"/>
          <p:cNvCxnSpPr/>
          <p:nvPr/>
        </p:nvCxnSpPr>
        <p:spPr>
          <a:xfrm rot="10800000" flipV="1">
            <a:off x="1447800" y="2020669"/>
            <a:ext cx="1295400" cy="1027331"/>
          </a:xfrm>
          <a:prstGeom prst="bentConnector3">
            <a:avLst>
              <a:gd name="adj1" fmla="val 144103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1" name="Elbow Connector 250"/>
          <p:cNvCxnSpPr>
            <a:stCxn id="79" idx="3"/>
          </p:cNvCxnSpPr>
          <p:nvPr/>
        </p:nvCxnSpPr>
        <p:spPr>
          <a:xfrm flipV="1">
            <a:off x="4467462" y="2819400"/>
            <a:ext cx="1857139" cy="404336"/>
          </a:xfrm>
          <a:prstGeom prst="bentConnector3">
            <a:avLst>
              <a:gd name="adj1" fmla="val 50000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2" name="Group 61"/>
          <p:cNvGrpSpPr/>
          <p:nvPr/>
        </p:nvGrpSpPr>
        <p:grpSpPr>
          <a:xfrm>
            <a:off x="1447801" y="2477870"/>
            <a:ext cx="365463" cy="838199"/>
            <a:chOff x="1447800" y="1809750"/>
            <a:chExt cx="365463" cy="838199"/>
          </a:xfrm>
        </p:grpSpPr>
        <p:sp>
          <p:nvSpPr>
            <p:cNvPr id="19" name="Rectangle 18"/>
            <p:cNvSpPr/>
            <p:nvPr/>
          </p:nvSpPr>
          <p:spPr>
            <a:xfrm>
              <a:off x="1447800" y="1809750"/>
              <a:ext cx="365463" cy="838199"/>
            </a:xfrm>
            <a:prstGeom prst="rect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urier New"/>
                  <a:cs typeface="Courier New"/>
                </a:rPr>
                <a:t>pc</a:t>
              </a:r>
            </a:p>
          </p:txBody>
        </p:sp>
        <p:sp>
          <p:nvSpPr>
            <p:cNvPr id="31" name="Isosceles Triangle 30"/>
            <p:cNvSpPr/>
            <p:nvPr/>
          </p:nvSpPr>
          <p:spPr>
            <a:xfrm>
              <a:off x="1600200" y="2495550"/>
              <a:ext cx="152400" cy="152399"/>
            </a:xfrm>
            <a:prstGeom prst="triangle">
              <a:avLst/>
            </a:prstGeom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5791200" y="3048000"/>
            <a:ext cx="152400" cy="533400"/>
            <a:chOff x="5791200" y="1352550"/>
            <a:chExt cx="152400" cy="533400"/>
          </a:xfrm>
        </p:grpSpPr>
        <p:sp>
          <p:nvSpPr>
            <p:cNvPr id="116" name="Trapezoid 115"/>
            <p:cNvSpPr/>
            <p:nvPr/>
          </p:nvSpPr>
          <p:spPr>
            <a:xfrm rot="5400000">
              <a:off x="5600700" y="1543050"/>
              <a:ext cx="5334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5807075" y="1390650"/>
              <a:ext cx="762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5810250" y="1638300"/>
              <a:ext cx="70532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</p:grpSp>
      <p:cxnSp>
        <p:nvCxnSpPr>
          <p:cNvPr id="394" name="Elbow Connector 393"/>
          <p:cNvCxnSpPr>
            <a:stCxn id="16" idx="3"/>
            <a:endCxn id="22" idx="1"/>
          </p:cNvCxnSpPr>
          <p:nvPr/>
        </p:nvCxnSpPr>
        <p:spPr>
          <a:xfrm flipV="1">
            <a:off x="2743200" y="3049369"/>
            <a:ext cx="914400" cy="152400"/>
          </a:xfrm>
          <a:prstGeom prst="bentConnector3">
            <a:avLst>
              <a:gd name="adj1" fmla="val 17803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8" name="Straight Arrow Connector 397"/>
          <p:cNvCxnSpPr/>
          <p:nvPr/>
        </p:nvCxnSpPr>
        <p:spPr>
          <a:xfrm>
            <a:off x="2895600" y="3200400"/>
            <a:ext cx="0" cy="167640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0" name="Straight Arrow Connector 399"/>
          <p:cNvCxnSpPr/>
          <p:nvPr/>
        </p:nvCxnSpPr>
        <p:spPr>
          <a:xfrm flipV="1">
            <a:off x="2886364" y="3316070"/>
            <a:ext cx="771236" cy="363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2" name="Straight Arrow Connector 401"/>
          <p:cNvCxnSpPr/>
          <p:nvPr/>
        </p:nvCxnSpPr>
        <p:spPr>
          <a:xfrm flipV="1">
            <a:off x="2897910" y="3544671"/>
            <a:ext cx="759691" cy="2671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3" name="Straight Arrow Connector 402"/>
          <p:cNvCxnSpPr/>
          <p:nvPr/>
        </p:nvCxnSpPr>
        <p:spPr>
          <a:xfrm flipV="1">
            <a:off x="2886364" y="4230470"/>
            <a:ext cx="618836" cy="9599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6" name="Elbow Connector 405"/>
          <p:cNvCxnSpPr>
            <a:stCxn id="66" idx="0"/>
          </p:cNvCxnSpPr>
          <p:nvPr/>
        </p:nvCxnSpPr>
        <p:spPr>
          <a:xfrm flipH="1" flipV="1">
            <a:off x="3330864" y="1902115"/>
            <a:ext cx="5203536" cy="1032955"/>
          </a:xfrm>
          <a:prstGeom prst="bentConnector3">
            <a:avLst>
              <a:gd name="adj1" fmla="val -2374"/>
            </a:avLst>
          </a:prstGeom>
          <a:ln w="28575" cmpd="sng">
            <a:solidFill>
              <a:schemeClr val="tx1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7" name="Elbow Connector 416"/>
          <p:cNvCxnSpPr/>
          <p:nvPr/>
        </p:nvCxnSpPr>
        <p:spPr>
          <a:xfrm rot="16200000" flipH="1">
            <a:off x="3086100" y="2171700"/>
            <a:ext cx="838200" cy="304800"/>
          </a:xfrm>
          <a:prstGeom prst="bentConnector3">
            <a:avLst>
              <a:gd name="adj1" fmla="val 100275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2" name="Straight Arrow Connector 431"/>
          <p:cNvCxnSpPr/>
          <p:nvPr/>
        </p:nvCxnSpPr>
        <p:spPr>
          <a:xfrm flipV="1">
            <a:off x="3810000" y="4495800"/>
            <a:ext cx="0" cy="381000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8" name="Straight Arrow Connector 467"/>
          <p:cNvCxnSpPr/>
          <p:nvPr/>
        </p:nvCxnSpPr>
        <p:spPr>
          <a:xfrm flipV="1">
            <a:off x="5943600" y="3352800"/>
            <a:ext cx="370610" cy="231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7" name="TextBox 486"/>
          <p:cNvSpPr txBox="1"/>
          <p:nvPr/>
        </p:nvSpPr>
        <p:spPr>
          <a:xfrm>
            <a:off x="2988811" y="2842078"/>
            <a:ext cx="46807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inst</a:t>
            </a:r>
            <a:r>
              <a:rPr lang="en-US" sz="1100" dirty="0"/>
              <a:t>[11:7]</a:t>
            </a:r>
          </a:p>
        </p:txBody>
      </p:sp>
      <p:sp>
        <p:nvSpPr>
          <p:cNvPr id="488" name="TextBox 487"/>
          <p:cNvSpPr txBox="1"/>
          <p:nvPr/>
        </p:nvSpPr>
        <p:spPr>
          <a:xfrm>
            <a:off x="2971801" y="3124201"/>
            <a:ext cx="53219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inst</a:t>
            </a:r>
            <a:r>
              <a:rPr lang="en-US" sz="1100" dirty="0"/>
              <a:t>[19:15]</a:t>
            </a:r>
          </a:p>
        </p:txBody>
      </p:sp>
      <p:sp>
        <p:nvSpPr>
          <p:cNvPr id="503" name="TextBox 502"/>
          <p:cNvSpPr txBox="1"/>
          <p:nvPr/>
        </p:nvSpPr>
        <p:spPr>
          <a:xfrm>
            <a:off x="2971801" y="3352801"/>
            <a:ext cx="53219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inst</a:t>
            </a:r>
            <a:r>
              <a:rPr lang="en-US" sz="1100" dirty="0"/>
              <a:t>[24:20]</a:t>
            </a:r>
          </a:p>
        </p:txBody>
      </p:sp>
      <p:sp>
        <p:nvSpPr>
          <p:cNvPr id="504" name="TextBox 503"/>
          <p:cNvSpPr txBox="1"/>
          <p:nvPr/>
        </p:nvSpPr>
        <p:spPr>
          <a:xfrm>
            <a:off x="2918692" y="3992419"/>
            <a:ext cx="53219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inst</a:t>
            </a:r>
            <a:r>
              <a:rPr lang="en-US" sz="1100" dirty="0"/>
              <a:t>[31:20]</a:t>
            </a:r>
          </a:p>
        </p:txBody>
      </p:sp>
      <p:cxnSp>
        <p:nvCxnSpPr>
          <p:cNvPr id="513" name="Elbow Connector 512"/>
          <p:cNvCxnSpPr>
            <a:stCxn id="81" idx="3"/>
          </p:cNvCxnSpPr>
          <p:nvPr/>
        </p:nvCxnSpPr>
        <p:spPr>
          <a:xfrm flipV="1">
            <a:off x="4467461" y="3200402"/>
            <a:ext cx="1323742" cy="251934"/>
          </a:xfrm>
          <a:prstGeom prst="bentConnector3">
            <a:avLst>
              <a:gd name="adj1" fmla="val 50000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8" name="TextBox 527"/>
          <p:cNvSpPr txBox="1"/>
          <p:nvPr/>
        </p:nvSpPr>
        <p:spPr>
          <a:xfrm>
            <a:off x="7696200" y="2209801"/>
            <a:ext cx="15388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alu</a:t>
            </a:r>
            <a:endParaRPr lang="en-US" sz="1100" dirty="0"/>
          </a:p>
        </p:txBody>
      </p:sp>
      <p:sp>
        <p:nvSpPr>
          <p:cNvPr id="529" name="TextBox 528"/>
          <p:cNvSpPr txBox="1"/>
          <p:nvPr/>
        </p:nvSpPr>
        <p:spPr>
          <a:xfrm>
            <a:off x="8029863" y="3213100"/>
            <a:ext cx="334818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 err="1"/>
              <a:t>mem</a:t>
            </a:r>
            <a:endParaRPr lang="en-US" sz="1100" dirty="0"/>
          </a:p>
        </p:txBody>
      </p:sp>
      <p:sp>
        <p:nvSpPr>
          <p:cNvPr id="530" name="TextBox 529"/>
          <p:cNvSpPr txBox="1"/>
          <p:nvPr/>
        </p:nvSpPr>
        <p:spPr>
          <a:xfrm>
            <a:off x="8581737" y="2945246"/>
            <a:ext cx="147476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wb</a:t>
            </a:r>
            <a:endParaRPr lang="en-US" sz="1100" dirty="0"/>
          </a:p>
        </p:txBody>
      </p:sp>
      <p:sp>
        <p:nvSpPr>
          <p:cNvPr id="532" name="TextBox 531"/>
          <p:cNvSpPr txBox="1"/>
          <p:nvPr/>
        </p:nvSpPr>
        <p:spPr>
          <a:xfrm>
            <a:off x="914400" y="3124201"/>
            <a:ext cx="253274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/>
              <a:t>pc+4</a:t>
            </a:r>
          </a:p>
        </p:txBody>
      </p:sp>
      <p:sp>
        <p:nvSpPr>
          <p:cNvPr id="533" name="TextBox 532"/>
          <p:cNvSpPr txBox="1"/>
          <p:nvPr/>
        </p:nvSpPr>
        <p:spPr>
          <a:xfrm>
            <a:off x="5312006" y="2667001"/>
            <a:ext cx="524162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 err="1"/>
              <a:t>Reg</a:t>
            </a:r>
            <a:r>
              <a:rPr lang="en-US" sz="1100" dirty="0"/>
              <a:t>[rs1]</a:t>
            </a:r>
          </a:p>
        </p:txBody>
      </p:sp>
      <p:sp>
        <p:nvSpPr>
          <p:cNvPr id="535" name="TextBox 534"/>
          <p:cNvSpPr txBox="1"/>
          <p:nvPr/>
        </p:nvSpPr>
        <p:spPr>
          <a:xfrm>
            <a:off x="4247574" y="4066310"/>
            <a:ext cx="629226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 err="1"/>
              <a:t>imm</a:t>
            </a:r>
            <a:r>
              <a:rPr lang="en-US" sz="1100" dirty="0"/>
              <a:t>[31:0]</a:t>
            </a:r>
          </a:p>
        </p:txBody>
      </p:sp>
      <p:sp>
        <p:nvSpPr>
          <p:cNvPr id="536" name="TextBox 535"/>
          <p:cNvSpPr txBox="1"/>
          <p:nvPr/>
        </p:nvSpPr>
        <p:spPr>
          <a:xfrm>
            <a:off x="5299981" y="2966132"/>
            <a:ext cx="533400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 err="1"/>
              <a:t>Reg</a:t>
            </a:r>
            <a:r>
              <a:rPr lang="en-US" sz="1100" dirty="0"/>
              <a:t>[rs2]</a:t>
            </a:r>
          </a:p>
        </p:txBody>
      </p:sp>
      <p:cxnSp>
        <p:nvCxnSpPr>
          <p:cNvPr id="563" name="Elbow Connector 562"/>
          <p:cNvCxnSpPr>
            <a:stCxn id="52" idx="3"/>
          </p:cNvCxnSpPr>
          <p:nvPr/>
        </p:nvCxnSpPr>
        <p:spPr>
          <a:xfrm flipV="1">
            <a:off x="3985564" y="3429000"/>
            <a:ext cx="1805637" cy="825788"/>
          </a:xfrm>
          <a:prstGeom prst="bentConnector3">
            <a:avLst>
              <a:gd name="adj1" fmla="val 50000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9" name="Rectangle 568"/>
          <p:cNvSpPr/>
          <p:nvPr/>
        </p:nvSpPr>
        <p:spPr>
          <a:xfrm>
            <a:off x="838201" y="4876800"/>
            <a:ext cx="7868227" cy="715818"/>
          </a:xfrm>
          <a:prstGeom prst="rect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23" name="TextBox 522"/>
          <p:cNvSpPr txBox="1"/>
          <p:nvPr/>
        </p:nvSpPr>
        <p:spPr>
          <a:xfrm>
            <a:off x="2590801" y="4936124"/>
            <a:ext cx="46807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inst</a:t>
            </a:r>
            <a:r>
              <a:rPr lang="en-US" sz="1100" dirty="0"/>
              <a:t>[31:0]</a:t>
            </a:r>
          </a:p>
        </p:txBody>
      </p:sp>
      <p:sp>
        <p:nvSpPr>
          <p:cNvPr id="582" name="TextBox 581"/>
          <p:cNvSpPr txBox="1"/>
          <p:nvPr/>
        </p:nvSpPr>
        <p:spPr>
          <a:xfrm>
            <a:off x="3352113" y="4953001"/>
            <a:ext cx="49051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ImmSel</a:t>
            </a:r>
            <a:r>
              <a:rPr lang="en-US" sz="1100" dirty="0"/>
              <a:t>=I</a:t>
            </a:r>
          </a:p>
        </p:txBody>
      </p:sp>
      <p:sp>
        <p:nvSpPr>
          <p:cNvPr id="583" name="TextBox 582"/>
          <p:cNvSpPr txBox="1"/>
          <p:nvPr/>
        </p:nvSpPr>
        <p:spPr>
          <a:xfrm>
            <a:off x="3962401" y="4953001"/>
            <a:ext cx="593111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RegWEn</a:t>
            </a:r>
            <a:r>
              <a:rPr lang="en-US" sz="1100" dirty="0"/>
              <a:t>=1</a:t>
            </a:r>
          </a:p>
        </p:txBody>
      </p:sp>
      <p:sp>
        <p:nvSpPr>
          <p:cNvPr id="588" name="TextBox 587"/>
          <p:cNvSpPr txBox="1"/>
          <p:nvPr/>
        </p:nvSpPr>
        <p:spPr>
          <a:xfrm>
            <a:off x="5638801" y="4953001"/>
            <a:ext cx="35586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Bsel</a:t>
            </a:r>
            <a:r>
              <a:rPr lang="en-US" sz="1100" dirty="0"/>
              <a:t>=1</a:t>
            </a:r>
          </a:p>
        </p:txBody>
      </p:sp>
      <p:sp>
        <p:nvSpPr>
          <p:cNvPr id="589" name="TextBox 588"/>
          <p:cNvSpPr txBox="1"/>
          <p:nvPr/>
        </p:nvSpPr>
        <p:spPr>
          <a:xfrm>
            <a:off x="6172201" y="4953001"/>
            <a:ext cx="663643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ALUSel</a:t>
            </a:r>
            <a:r>
              <a:rPr lang="en-US" sz="1100" dirty="0"/>
              <a:t>=Add</a:t>
            </a:r>
          </a:p>
        </p:txBody>
      </p:sp>
      <p:sp>
        <p:nvSpPr>
          <p:cNvPr id="591" name="TextBox 590"/>
          <p:cNvSpPr txBox="1"/>
          <p:nvPr/>
        </p:nvSpPr>
        <p:spPr>
          <a:xfrm>
            <a:off x="7010401" y="4953001"/>
            <a:ext cx="791883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MemRW</a:t>
            </a:r>
            <a:r>
              <a:rPr lang="en-US" sz="1100" dirty="0"/>
              <a:t>=Read</a:t>
            </a:r>
          </a:p>
        </p:txBody>
      </p:sp>
      <p:sp>
        <p:nvSpPr>
          <p:cNvPr id="593" name="TextBox 592"/>
          <p:cNvSpPr txBox="1"/>
          <p:nvPr/>
        </p:nvSpPr>
        <p:spPr>
          <a:xfrm>
            <a:off x="8153401" y="4953001"/>
            <a:ext cx="48410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WBSel</a:t>
            </a:r>
            <a:r>
              <a:rPr lang="en-US" sz="1100" dirty="0"/>
              <a:t>=0</a:t>
            </a:r>
          </a:p>
        </p:txBody>
      </p:sp>
      <p:sp>
        <p:nvSpPr>
          <p:cNvPr id="596" name="TextBox 595"/>
          <p:cNvSpPr txBox="1"/>
          <p:nvPr/>
        </p:nvSpPr>
        <p:spPr>
          <a:xfrm>
            <a:off x="3406447" y="2514601"/>
            <a:ext cx="147476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wb</a:t>
            </a:r>
            <a:endParaRPr lang="en-US" sz="1100" dirty="0"/>
          </a:p>
        </p:txBody>
      </p:sp>
      <p:grpSp>
        <p:nvGrpSpPr>
          <p:cNvPr id="2" name="Group 1"/>
          <p:cNvGrpSpPr/>
          <p:nvPr/>
        </p:nvGrpSpPr>
        <p:grpSpPr>
          <a:xfrm>
            <a:off x="1447801" y="1905000"/>
            <a:ext cx="7086600" cy="2974686"/>
            <a:chOff x="1447801" y="1047750"/>
            <a:chExt cx="7086600" cy="2974686"/>
          </a:xfrm>
        </p:grpSpPr>
        <p:cxnSp>
          <p:nvCxnSpPr>
            <p:cNvPr id="88" name="Straight Arrow Connector 87"/>
            <p:cNvCxnSpPr/>
            <p:nvPr/>
          </p:nvCxnSpPr>
          <p:spPr>
            <a:xfrm flipV="1">
              <a:off x="6454321" y="2587586"/>
              <a:ext cx="0" cy="1434850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/>
            <p:nvPr/>
          </p:nvCxnSpPr>
          <p:spPr>
            <a:xfrm flipV="1">
              <a:off x="4191001" y="2918905"/>
              <a:ext cx="0" cy="1103531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/>
            <p:nvPr/>
          </p:nvCxnSpPr>
          <p:spPr>
            <a:xfrm flipV="1">
              <a:off x="7233229" y="2684084"/>
              <a:ext cx="0" cy="1338352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/>
            <p:nvPr/>
          </p:nvCxnSpPr>
          <p:spPr>
            <a:xfrm flipV="1">
              <a:off x="5867401" y="2679252"/>
              <a:ext cx="0" cy="1343184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/>
            <p:nvPr/>
          </p:nvCxnSpPr>
          <p:spPr>
            <a:xfrm flipV="1">
              <a:off x="8001001" y="2255893"/>
              <a:ext cx="367652" cy="15312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/>
            <p:nvPr/>
          </p:nvCxnSpPr>
          <p:spPr>
            <a:xfrm flipV="1">
              <a:off x="6629401" y="2173038"/>
              <a:ext cx="381000" cy="21967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/>
            <p:cNvCxnSpPr/>
            <p:nvPr/>
          </p:nvCxnSpPr>
          <p:spPr>
            <a:xfrm flipV="1">
              <a:off x="8458200" y="2385505"/>
              <a:ext cx="1" cy="1634045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Elbow Connector 100"/>
            <p:cNvCxnSpPr/>
            <p:nvPr/>
          </p:nvCxnSpPr>
          <p:spPr>
            <a:xfrm>
              <a:off x="1813264" y="2042605"/>
              <a:ext cx="320337" cy="304800"/>
            </a:xfrm>
            <a:prstGeom prst="bentConnector3">
              <a:avLst>
                <a:gd name="adj1" fmla="val 50000"/>
              </a:avLst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Elbow Connector 101"/>
            <p:cNvCxnSpPr/>
            <p:nvPr/>
          </p:nvCxnSpPr>
          <p:spPr>
            <a:xfrm flipV="1">
              <a:off x="1782932" y="1623825"/>
              <a:ext cx="396537" cy="419100"/>
            </a:xfrm>
            <a:prstGeom prst="bentConnector3">
              <a:avLst>
                <a:gd name="adj1" fmla="val 50000"/>
              </a:avLst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Elbow Connector 102"/>
            <p:cNvCxnSpPr/>
            <p:nvPr/>
          </p:nvCxnSpPr>
          <p:spPr>
            <a:xfrm flipV="1">
              <a:off x="2438401" y="1166305"/>
              <a:ext cx="304800" cy="457200"/>
            </a:xfrm>
            <a:prstGeom prst="bentConnector2">
              <a:avLst/>
            </a:prstGeom>
            <a:ln w="57150" cmpd="sng">
              <a:solidFill>
                <a:srgbClr val="FF0000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Elbow Connector 103"/>
            <p:cNvCxnSpPr/>
            <p:nvPr/>
          </p:nvCxnSpPr>
          <p:spPr>
            <a:xfrm rot="10800000" flipV="1">
              <a:off x="1447801" y="1166304"/>
              <a:ext cx="1295400" cy="1027331"/>
            </a:xfrm>
            <a:prstGeom prst="bentConnector3">
              <a:avLst>
                <a:gd name="adj1" fmla="val 144103"/>
              </a:avLst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Elbow Connector 104"/>
            <p:cNvCxnSpPr/>
            <p:nvPr/>
          </p:nvCxnSpPr>
          <p:spPr>
            <a:xfrm flipV="1">
              <a:off x="4499522" y="1965036"/>
              <a:ext cx="1825079" cy="404336"/>
            </a:xfrm>
            <a:prstGeom prst="bentConnector3">
              <a:avLst>
                <a:gd name="adj1" fmla="val 13342"/>
              </a:avLst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Elbow Connector 105"/>
            <p:cNvCxnSpPr/>
            <p:nvPr/>
          </p:nvCxnSpPr>
          <p:spPr>
            <a:xfrm flipV="1">
              <a:off x="2743201" y="2195005"/>
              <a:ext cx="914400" cy="152400"/>
            </a:xfrm>
            <a:prstGeom prst="bentConnector3">
              <a:avLst>
                <a:gd name="adj1" fmla="val 17803"/>
              </a:avLst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/>
            <p:nvPr/>
          </p:nvCxnSpPr>
          <p:spPr>
            <a:xfrm>
              <a:off x="2895601" y="2346036"/>
              <a:ext cx="0" cy="1676400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/>
            <p:nvPr/>
          </p:nvCxnSpPr>
          <p:spPr>
            <a:xfrm flipV="1">
              <a:off x="2886365" y="2461705"/>
              <a:ext cx="771236" cy="363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Arrow Connector 108"/>
            <p:cNvCxnSpPr/>
            <p:nvPr/>
          </p:nvCxnSpPr>
          <p:spPr>
            <a:xfrm flipV="1">
              <a:off x="2886365" y="3376105"/>
              <a:ext cx="618836" cy="9599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Elbow Connector 109"/>
            <p:cNvCxnSpPr/>
            <p:nvPr/>
          </p:nvCxnSpPr>
          <p:spPr>
            <a:xfrm flipH="1" flipV="1">
              <a:off x="3330865" y="1047750"/>
              <a:ext cx="5203536" cy="1032955"/>
            </a:xfrm>
            <a:prstGeom prst="bentConnector3">
              <a:avLst>
                <a:gd name="adj1" fmla="val -2374"/>
              </a:avLst>
            </a:prstGeom>
            <a:ln w="57150" cmpd="sng">
              <a:solidFill>
                <a:srgbClr val="FF0000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Elbow Connector 110"/>
            <p:cNvCxnSpPr/>
            <p:nvPr/>
          </p:nvCxnSpPr>
          <p:spPr>
            <a:xfrm rot="16200000" flipH="1">
              <a:off x="3086101" y="1317336"/>
              <a:ext cx="838200" cy="304800"/>
            </a:xfrm>
            <a:prstGeom prst="bentConnector3">
              <a:avLst>
                <a:gd name="adj1" fmla="val 100275"/>
              </a:avLst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Arrow Connector 111"/>
            <p:cNvCxnSpPr/>
            <p:nvPr/>
          </p:nvCxnSpPr>
          <p:spPr>
            <a:xfrm flipV="1">
              <a:off x="3810001" y="3641436"/>
              <a:ext cx="0" cy="381000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Arrow Connector 112"/>
            <p:cNvCxnSpPr/>
            <p:nvPr/>
          </p:nvCxnSpPr>
          <p:spPr>
            <a:xfrm flipV="1">
              <a:off x="5943601" y="2498436"/>
              <a:ext cx="370610" cy="2310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Elbow Connector 113"/>
            <p:cNvCxnSpPr/>
            <p:nvPr/>
          </p:nvCxnSpPr>
          <p:spPr>
            <a:xfrm flipV="1">
              <a:off x="4044975" y="2574636"/>
              <a:ext cx="1746226" cy="825788"/>
            </a:xfrm>
            <a:prstGeom prst="bentConnector3">
              <a:avLst>
                <a:gd name="adj1" fmla="val 83443"/>
              </a:avLst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9929F95A-3BA2-BF4F-90BB-BD4128E25206}"/>
              </a:ext>
            </a:extLst>
          </p:cNvPr>
          <p:cNvSpPr txBox="1"/>
          <p:nvPr/>
        </p:nvSpPr>
        <p:spPr>
          <a:xfrm>
            <a:off x="591015" y="186225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789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 txBox="1">
            <a:spLocks noGrp="1"/>
          </p:cNvSpPr>
          <p:nvPr>
            <p:ph type="body" idx="1"/>
          </p:nvPr>
        </p:nvSpPr>
        <p:spPr>
          <a:xfrm>
            <a:off x="1722397" y="5840500"/>
            <a:ext cx="6503400" cy="448800"/>
          </a:xfrm>
          <a:prstGeom prst="rect">
            <a:avLst/>
          </a:prstGeom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None/>
            </a:pPr>
            <a:r>
              <a:rPr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</a:t>
            </a:r>
            <a:r>
              <a:rPr lang="en">
                <a:solidFill>
                  <a:srgbClr val="FFFFFF"/>
                </a:solidFill>
              </a:rPr>
              <a:t> = </a:t>
            </a:r>
            <a:r>
              <a:rPr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">
                <a:solidFill>
                  <a:srgbClr val="FFFFFF"/>
                </a:solidFill>
              </a:rPr>
              <a:t> ⊕ </a:t>
            </a:r>
            <a:r>
              <a:rPr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lang="en">
                <a:solidFill>
                  <a:srgbClr val="FFFFFF"/>
                </a:solidFill>
              </a:rPr>
              <a:t> ⊕ </a:t>
            </a:r>
            <a:r>
              <a:rPr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C</a:t>
            </a:r>
            <a:r>
              <a:rPr lang="en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; C</a:t>
            </a:r>
            <a:r>
              <a:rPr lang="en">
                <a:solidFill>
                  <a:srgbClr val="0000FF"/>
                </a:solidFill>
              </a:rPr>
              <a:t> = </a:t>
            </a:r>
            <a:r>
              <a:rPr lang="en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AB</a:t>
            </a:r>
            <a:r>
              <a:rPr lang="en">
                <a:solidFill>
                  <a:srgbClr val="0000FF"/>
                </a:solidFill>
              </a:rPr>
              <a:t> + </a:t>
            </a:r>
            <a:r>
              <a:rPr lang="en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C(A</a:t>
            </a:r>
            <a:r>
              <a:rPr lang="en">
                <a:solidFill>
                  <a:srgbClr val="0000FF"/>
                </a:solidFill>
              </a:rPr>
              <a:t> ⊕ </a:t>
            </a:r>
            <a:r>
              <a:rPr lang="en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B)</a:t>
            </a:r>
            <a:endParaRPr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endParaRPr>
              <a:solidFill>
                <a:srgbClr val="0000FF"/>
              </a:solidFill>
            </a:endParaRPr>
          </a:p>
        </p:txBody>
      </p:sp>
      <p:sp>
        <p:nvSpPr>
          <p:cNvPr id="106" name="Google Shape;106;p16"/>
          <p:cNvSpPr txBox="1"/>
          <p:nvPr/>
        </p:nvSpPr>
        <p:spPr>
          <a:xfrm>
            <a:off x="1198075" y="2128654"/>
            <a:ext cx="1490400" cy="1422000"/>
          </a:xfrm>
          <a:prstGeom prst="rect">
            <a:avLst/>
          </a:prstGeom>
          <a:solidFill>
            <a:srgbClr val="CFE2F3"/>
          </a:solidFill>
          <a:ln w="3810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107" name="Google Shape;107;p16"/>
          <p:cNvSpPr txBox="1"/>
          <p:nvPr/>
        </p:nvSpPr>
        <p:spPr>
          <a:xfrm>
            <a:off x="3255475" y="2225968"/>
            <a:ext cx="1490400" cy="1422000"/>
          </a:xfrm>
          <a:prstGeom prst="rect">
            <a:avLst/>
          </a:prstGeom>
          <a:solidFill>
            <a:srgbClr val="CFE2F3"/>
          </a:solidFill>
          <a:ln w="3810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108" name="Google Shape;108;p16"/>
          <p:cNvSpPr txBox="1"/>
          <p:nvPr/>
        </p:nvSpPr>
        <p:spPr>
          <a:xfrm>
            <a:off x="7382749" y="2871423"/>
            <a:ext cx="1910400" cy="26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/>
              <a:t>0</a:t>
            </a:r>
            <a:endParaRPr/>
          </a:p>
          <a:p>
            <a:r>
              <a:rPr lang="en"/>
              <a:t>1</a:t>
            </a:r>
            <a:endParaRPr/>
          </a:p>
          <a:p>
            <a:r>
              <a:rPr lang="en"/>
              <a:t>1</a:t>
            </a:r>
            <a:endParaRPr/>
          </a:p>
          <a:p>
            <a:r>
              <a:rPr lang="en"/>
              <a:t>0</a:t>
            </a:r>
            <a:endParaRPr/>
          </a:p>
          <a:p>
            <a:pPr>
              <a:spcBef>
                <a:spcPts val="1000"/>
              </a:spcBef>
            </a:pPr>
            <a:r>
              <a:rPr lang="en"/>
              <a:t>1</a:t>
            </a:r>
            <a:endParaRPr/>
          </a:p>
          <a:p>
            <a:r>
              <a:rPr lang="en"/>
              <a:t>0</a:t>
            </a:r>
            <a:endParaRPr/>
          </a:p>
          <a:p>
            <a:r>
              <a:rPr lang="en"/>
              <a:t>0</a:t>
            </a:r>
            <a:endParaRPr/>
          </a:p>
          <a:p>
            <a:r>
              <a:rPr lang="en"/>
              <a:t>1</a:t>
            </a:r>
            <a:endParaRPr/>
          </a:p>
        </p:txBody>
      </p:sp>
      <p:sp>
        <p:nvSpPr>
          <p:cNvPr id="109" name="Google Shape;109;p16"/>
          <p:cNvSpPr txBox="1">
            <a:spLocks noGrp="1"/>
          </p:cNvSpPr>
          <p:nvPr>
            <p:ph type="body" idx="1"/>
          </p:nvPr>
        </p:nvSpPr>
        <p:spPr>
          <a:xfrm>
            <a:off x="5855448" y="1743945"/>
            <a:ext cx="3999176" cy="3795900"/>
          </a:xfrm>
          <a:prstGeom prst="rect">
            <a:avLst/>
          </a:prstGeom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" u="sng" dirty="0"/>
              <a:t>function table</a:t>
            </a:r>
            <a:r>
              <a:rPr lang="en" dirty="0"/>
              <a:t>:</a:t>
            </a:r>
            <a:endParaRPr dirty="0"/>
          </a:p>
          <a:p>
            <a:pPr lvl="1">
              <a:spcBef>
                <a:spcPts val="0"/>
              </a:spcBef>
            </a:pPr>
            <a:r>
              <a:rPr lang="en" dirty="0"/>
              <a:t>basically a </a:t>
            </a:r>
            <a:r>
              <a:rPr lang="en" u="sng" dirty="0"/>
              <a:t>truth table</a:t>
            </a:r>
            <a:endParaRPr u="sng" dirty="0"/>
          </a:p>
        </p:txBody>
      </p:sp>
      <p:sp>
        <p:nvSpPr>
          <p:cNvPr id="110" name="Google Shape;110;p16"/>
          <p:cNvSpPr txBox="1"/>
          <p:nvPr/>
        </p:nvSpPr>
        <p:spPr>
          <a:xfrm>
            <a:off x="6687675" y="2548075"/>
            <a:ext cx="1910400" cy="26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spcAft>
                <a:spcPts val="1000"/>
              </a:spcAft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"/>
              <a:t> </a:t>
            </a: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lang="en"/>
              <a:t> </a:t>
            </a: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C</a:t>
            </a:r>
            <a:endParaRPr/>
          </a:p>
        </p:txBody>
      </p:sp>
      <p:sp>
        <p:nvSpPr>
          <p:cNvPr id="111" name="Google Shape;111;p16"/>
          <p:cNvSpPr txBox="1"/>
          <p:nvPr/>
        </p:nvSpPr>
        <p:spPr>
          <a:xfrm>
            <a:off x="6687675" y="2871423"/>
            <a:ext cx="1910400" cy="26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/>
              <a:t>0 0 0</a:t>
            </a:r>
            <a:endParaRPr/>
          </a:p>
          <a:p>
            <a:r>
              <a:rPr lang="en"/>
              <a:t>0 0 1</a:t>
            </a:r>
            <a:endParaRPr/>
          </a:p>
          <a:p>
            <a:r>
              <a:rPr lang="en"/>
              <a:t>0 1 0</a:t>
            </a:r>
            <a:endParaRPr/>
          </a:p>
          <a:p>
            <a:r>
              <a:rPr lang="en"/>
              <a:t>0 1 1</a:t>
            </a:r>
            <a:endParaRPr/>
          </a:p>
          <a:p>
            <a:pPr>
              <a:spcBef>
                <a:spcPts val="1000"/>
              </a:spcBef>
            </a:pPr>
            <a:r>
              <a:rPr lang="en"/>
              <a:t>1 0 0</a:t>
            </a:r>
            <a:endParaRPr/>
          </a:p>
          <a:p>
            <a:r>
              <a:rPr lang="en"/>
              <a:t>1 0 1</a:t>
            </a:r>
            <a:endParaRPr/>
          </a:p>
          <a:p>
            <a:r>
              <a:rPr lang="en"/>
              <a:t>1 1 0</a:t>
            </a:r>
            <a:endParaRPr/>
          </a:p>
          <a:p>
            <a:r>
              <a:rPr lang="en"/>
              <a:t>1 1 1</a:t>
            </a:r>
            <a:endParaRPr/>
          </a:p>
        </p:txBody>
      </p:sp>
      <p:sp>
        <p:nvSpPr>
          <p:cNvPr id="112" name="Google Shape;112;p16"/>
          <p:cNvSpPr txBox="1"/>
          <p:nvPr/>
        </p:nvSpPr>
        <p:spPr>
          <a:xfrm>
            <a:off x="889025" y="1862675"/>
            <a:ext cx="5083500" cy="2417100"/>
          </a:xfrm>
          <a:prstGeom prst="rect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113" name="Google Shape;113;p16"/>
          <p:cNvSpPr txBox="1"/>
          <p:nvPr/>
        </p:nvSpPr>
        <p:spPr>
          <a:xfrm>
            <a:off x="7230349" y="2871423"/>
            <a:ext cx="1910400" cy="26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/>
              <a:t>0</a:t>
            </a:r>
            <a:endParaRPr/>
          </a:p>
          <a:p>
            <a:r>
              <a:rPr lang="en"/>
              <a:t>0</a:t>
            </a:r>
            <a:endParaRPr/>
          </a:p>
          <a:p>
            <a:r>
              <a:rPr lang="en"/>
              <a:t>0</a:t>
            </a:r>
            <a:endParaRPr/>
          </a:p>
          <a:p>
            <a:r>
              <a:rPr lang="en"/>
              <a:t>1</a:t>
            </a:r>
            <a:endParaRPr/>
          </a:p>
          <a:p>
            <a:pPr>
              <a:spcBef>
                <a:spcPts val="1000"/>
              </a:spcBef>
            </a:pPr>
            <a:r>
              <a:rPr lang="en"/>
              <a:t>0</a:t>
            </a:r>
            <a:endParaRPr/>
          </a:p>
          <a:p>
            <a:r>
              <a:rPr lang="en"/>
              <a:t>1</a:t>
            </a:r>
            <a:endParaRPr/>
          </a:p>
          <a:p>
            <a:r>
              <a:rPr lang="en"/>
              <a:t>1</a:t>
            </a:r>
            <a:endParaRPr/>
          </a:p>
          <a:p>
            <a:r>
              <a:rPr lang="en"/>
              <a:t>1</a:t>
            </a:r>
            <a:endParaRPr/>
          </a:p>
        </p:txBody>
      </p:sp>
      <p:sp>
        <p:nvSpPr>
          <p:cNvPr id="114" name="Google Shape;114;p16"/>
          <p:cNvSpPr txBox="1"/>
          <p:nvPr/>
        </p:nvSpPr>
        <p:spPr>
          <a:xfrm>
            <a:off x="7769450" y="3585300"/>
            <a:ext cx="1062154" cy="6363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" dirty="0"/>
              <a:t>3-bit </a:t>
            </a:r>
            <a:endParaRPr dirty="0"/>
          </a:p>
          <a:p>
            <a:pPr algn="ctr">
              <a:lnSpc>
                <a:spcPct val="115000"/>
              </a:lnSpc>
            </a:pPr>
            <a:r>
              <a:rPr lang="en" dirty="0"/>
              <a:t>Addition!</a:t>
            </a:r>
            <a:endParaRPr dirty="0"/>
          </a:p>
        </p:txBody>
      </p:sp>
      <p:cxnSp>
        <p:nvCxnSpPr>
          <p:cNvPr id="115" name="Google Shape;115;p16"/>
          <p:cNvCxnSpPr/>
          <p:nvPr/>
        </p:nvCxnSpPr>
        <p:spPr>
          <a:xfrm rot="10800000" flipH="1">
            <a:off x="730325" y="2713286"/>
            <a:ext cx="3236700" cy="1191600"/>
          </a:xfrm>
          <a:prstGeom prst="bentConnector3">
            <a:avLst>
              <a:gd name="adj1" fmla="val 66457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6" name="Google Shape;116;p16"/>
          <p:cNvCxnSpPr/>
          <p:nvPr/>
        </p:nvCxnSpPr>
        <p:spPr>
          <a:xfrm>
            <a:off x="2547975" y="2503925"/>
            <a:ext cx="1424100" cy="6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7" name="Google Shape;117;p16"/>
          <p:cNvSpPr txBox="1">
            <a:spLocks noGrp="1"/>
          </p:cNvSpPr>
          <p:nvPr>
            <p:ph type="title"/>
          </p:nvPr>
        </p:nvSpPr>
        <p:spPr>
          <a:xfrm>
            <a:off x="311004" y="283367"/>
            <a:ext cx="8520600" cy="636300"/>
          </a:xfrm>
          <a:prstGeom prst="rect">
            <a:avLst/>
          </a:prstGeom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/>
            <a:r>
              <a:rPr lang="en" dirty="0"/>
              <a:t>Mystery Circuit</a:t>
            </a:r>
            <a:endParaRPr dirty="0"/>
          </a:p>
        </p:txBody>
      </p:sp>
      <p:sp>
        <p:nvSpPr>
          <p:cNvPr id="118" name="Google Shape;118;p16"/>
          <p:cNvSpPr/>
          <p:nvPr/>
        </p:nvSpPr>
        <p:spPr>
          <a:xfrm>
            <a:off x="7264629" y="7400925"/>
            <a:ext cx="451181" cy="225026"/>
          </a:xfrm>
          <a:custGeom>
            <a:avLst/>
            <a:gdLst/>
            <a:ahLst/>
            <a:cxnLst/>
            <a:rect l="l" t="t" r="r" b="b"/>
            <a:pathLst>
              <a:path w="48423" h="13231" extrusionOk="0">
                <a:moveTo>
                  <a:pt x="0" y="0"/>
                </a:moveTo>
                <a:cubicBezTo>
                  <a:pt x="6053" y="938"/>
                  <a:pt x="28247" y="3425"/>
                  <a:pt x="36317" y="5630"/>
                </a:cubicBezTo>
                <a:cubicBezTo>
                  <a:pt x="44388" y="7835"/>
                  <a:pt x="46405" y="11964"/>
                  <a:pt x="48423" y="13231"/>
                </a:cubicBezTo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9" name="Google Shape;119;p16"/>
          <p:cNvSpPr/>
          <p:nvPr/>
        </p:nvSpPr>
        <p:spPr>
          <a:xfrm rot="10800000" flipH="1">
            <a:off x="7264629" y="7626199"/>
            <a:ext cx="451181" cy="225026"/>
          </a:xfrm>
          <a:custGeom>
            <a:avLst/>
            <a:gdLst/>
            <a:ahLst/>
            <a:cxnLst/>
            <a:rect l="l" t="t" r="r" b="b"/>
            <a:pathLst>
              <a:path w="48423" h="13231" extrusionOk="0">
                <a:moveTo>
                  <a:pt x="0" y="0"/>
                </a:moveTo>
                <a:cubicBezTo>
                  <a:pt x="6053" y="938"/>
                  <a:pt x="28247" y="3425"/>
                  <a:pt x="36317" y="5630"/>
                </a:cubicBezTo>
                <a:cubicBezTo>
                  <a:pt x="44388" y="7835"/>
                  <a:pt x="46405" y="11964"/>
                  <a:pt x="48423" y="13231"/>
                </a:cubicBezTo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0" name="Google Shape;120;p16"/>
          <p:cNvSpPr/>
          <p:nvPr/>
        </p:nvSpPr>
        <p:spPr>
          <a:xfrm>
            <a:off x="7265925" y="7401604"/>
            <a:ext cx="84919" cy="448879"/>
          </a:xfrm>
          <a:custGeom>
            <a:avLst/>
            <a:gdLst/>
            <a:ahLst/>
            <a:cxnLst/>
            <a:rect l="l" t="t" r="r" b="b"/>
            <a:pathLst>
              <a:path w="6897" h="26393" extrusionOk="0">
                <a:moveTo>
                  <a:pt x="0" y="0"/>
                </a:moveTo>
                <a:cubicBezTo>
                  <a:pt x="1150" y="2217"/>
                  <a:pt x="6897" y="8903"/>
                  <a:pt x="6897" y="13302"/>
                </a:cubicBezTo>
                <a:cubicBezTo>
                  <a:pt x="6897" y="17701"/>
                  <a:pt x="1150" y="24211"/>
                  <a:pt x="0" y="26393"/>
                </a:cubicBezTo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cxnSp>
        <p:nvCxnSpPr>
          <p:cNvPr id="121" name="Google Shape;121;p16"/>
          <p:cNvCxnSpPr/>
          <p:nvPr/>
        </p:nvCxnSpPr>
        <p:spPr>
          <a:xfrm>
            <a:off x="7713088" y="7626017"/>
            <a:ext cx="31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22" name="Google Shape;122;p16"/>
          <p:cNvCxnSpPr/>
          <p:nvPr/>
        </p:nvCxnSpPr>
        <p:spPr>
          <a:xfrm flipH="1">
            <a:off x="888102" y="1864998"/>
            <a:ext cx="2100" cy="2417100"/>
          </a:xfrm>
          <a:prstGeom prst="straightConnector1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3" name="Google Shape;123;p16"/>
          <p:cNvCxnSpPr/>
          <p:nvPr/>
        </p:nvCxnSpPr>
        <p:spPr>
          <a:xfrm>
            <a:off x="6932200" y="7731239"/>
            <a:ext cx="31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24" name="Google Shape;124;p16"/>
          <p:cNvCxnSpPr/>
          <p:nvPr/>
        </p:nvCxnSpPr>
        <p:spPr>
          <a:xfrm>
            <a:off x="6932200" y="7524035"/>
            <a:ext cx="31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25" name="Google Shape;125;p16"/>
          <p:cNvSpPr/>
          <p:nvPr/>
        </p:nvSpPr>
        <p:spPr>
          <a:xfrm>
            <a:off x="7189725" y="7401604"/>
            <a:ext cx="84919" cy="448879"/>
          </a:xfrm>
          <a:custGeom>
            <a:avLst/>
            <a:gdLst/>
            <a:ahLst/>
            <a:cxnLst/>
            <a:rect l="l" t="t" r="r" b="b"/>
            <a:pathLst>
              <a:path w="6897" h="26393" extrusionOk="0">
                <a:moveTo>
                  <a:pt x="0" y="0"/>
                </a:moveTo>
                <a:cubicBezTo>
                  <a:pt x="1150" y="2217"/>
                  <a:pt x="6897" y="8903"/>
                  <a:pt x="6897" y="13302"/>
                </a:cubicBezTo>
                <a:cubicBezTo>
                  <a:pt x="6897" y="17701"/>
                  <a:pt x="1150" y="24211"/>
                  <a:pt x="0" y="26393"/>
                </a:cubicBezTo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6" name="Google Shape;126;p16"/>
          <p:cNvSpPr txBox="1"/>
          <p:nvPr/>
        </p:nvSpPr>
        <p:spPr>
          <a:xfrm>
            <a:off x="2195975" y="9190900"/>
            <a:ext cx="1372500" cy="66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127" name="Google Shape;127;p16"/>
          <p:cNvSpPr/>
          <p:nvPr/>
        </p:nvSpPr>
        <p:spPr>
          <a:xfrm>
            <a:off x="5736450" y="7401600"/>
            <a:ext cx="450300" cy="450300"/>
          </a:xfrm>
          <a:prstGeom prst="flowChartDelay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cxnSp>
        <p:nvCxnSpPr>
          <p:cNvPr id="128" name="Google Shape;128;p16"/>
          <p:cNvCxnSpPr/>
          <p:nvPr/>
        </p:nvCxnSpPr>
        <p:spPr>
          <a:xfrm>
            <a:off x="6189088" y="7626017"/>
            <a:ext cx="31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29" name="Google Shape;129;p16"/>
          <p:cNvCxnSpPr/>
          <p:nvPr/>
        </p:nvCxnSpPr>
        <p:spPr>
          <a:xfrm>
            <a:off x="5421056" y="7731239"/>
            <a:ext cx="31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30" name="Google Shape;130;p16"/>
          <p:cNvCxnSpPr/>
          <p:nvPr/>
        </p:nvCxnSpPr>
        <p:spPr>
          <a:xfrm>
            <a:off x="5421056" y="7524035"/>
            <a:ext cx="31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31" name="Google Shape;131;p16"/>
          <p:cNvSpPr/>
          <p:nvPr/>
        </p:nvSpPr>
        <p:spPr>
          <a:xfrm>
            <a:off x="5207229" y="3574340"/>
            <a:ext cx="451181" cy="225026"/>
          </a:xfrm>
          <a:custGeom>
            <a:avLst/>
            <a:gdLst/>
            <a:ahLst/>
            <a:cxnLst/>
            <a:rect l="l" t="t" r="r" b="b"/>
            <a:pathLst>
              <a:path w="48423" h="13231" extrusionOk="0">
                <a:moveTo>
                  <a:pt x="0" y="0"/>
                </a:moveTo>
                <a:cubicBezTo>
                  <a:pt x="6053" y="938"/>
                  <a:pt x="28247" y="3425"/>
                  <a:pt x="36317" y="5630"/>
                </a:cubicBezTo>
                <a:cubicBezTo>
                  <a:pt x="44388" y="7835"/>
                  <a:pt x="46405" y="11964"/>
                  <a:pt x="48423" y="13231"/>
                </a:cubicBezTo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2" name="Google Shape;132;p16"/>
          <p:cNvSpPr/>
          <p:nvPr/>
        </p:nvSpPr>
        <p:spPr>
          <a:xfrm rot="10800000" flipH="1">
            <a:off x="5207229" y="3799614"/>
            <a:ext cx="451181" cy="225026"/>
          </a:xfrm>
          <a:custGeom>
            <a:avLst/>
            <a:gdLst/>
            <a:ahLst/>
            <a:cxnLst/>
            <a:rect l="l" t="t" r="r" b="b"/>
            <a:pathLst>
              <a:path w="48423" h="13231" extrusionOk="0">
                <a:moveTo>
                  <a:pt x="0" y="0"/>
                </a:moveTo>
                <a:cubicBezTo>
                  <a:pt x="6053" y="938"/>
                  <a:pt x="28247" y="3425"/>
                  <a:pt x="36317" y="5630"/>
                </a:cubicBezTo>
                <a:cubicBezTo>
                  <a:pt x="44388" y="7835"/>
                  <a:pt x="46405" y="11964"/>
                  <a:pt x="48423" y="13231"/>
                </a:cubicBezTo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3" name="Google Shape;133;p16"/>
          <p:cNvSpPr/>
          <p:nvPr/>
        </p:nvSpPr>
        <p:spPr>
          <a:xfrm>
            <a:off x="5208525" y="3575020"/>
            <a:ext cx="84919" cy="448879"/>
          </a:xfrm>
          <a:custGeom>
            <a:avLst/>
            <a:gdLst/>
            <a:ahLst/>
            <a:cxnLst/>
            <a:rect l="l" t="t" r="r" b="b"/>
            <a:pathLst>
              <a:path w="6897" h="26393" extrusionOk="0">
                <a:moveTo>
                  <a:pt x="0" y="0"/>
                </a:moveTo>
                <a:cubicBezTo>
                  <a:pt x="1150" y="2217"/>
                  <a:pt x="6897" y="8903"/>
                  <a:pt x="6897" y="13302"/>
                </a:cubicBezTo>
                <a:cubicBezTo>
                  <a:pt x="6897" y="17701"/>
                  <a:pt x="1150" y="24211"/>
                  <a:pt x="0" y="26393"/>
                </a:cubicBezTo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cxnSp>
        <p:nvCxnSpPr>
          <p:cNvPr id="134" name="Google Shape;134;p16"/>
          <p:cNvCxnSpPr/>
          <p:nvPr/>
        </p:nvCxnSpPr>
        <p:spPr>
          <a:xfrm>
            <a:off x="5655688" y="3799433"/>
            <a:ext cx="31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5" name="Google Shape;135;p16"/>
          <p:cNvSpPr/>
          <p:nvPr/>
        </p:nvSpPr>
        <p:spPr>
          <a:xfrm>
            <a:off x="3988029" y="2382004"/>
            <a:ext cx="451181" cy="225026"/>
          </a:xfrm>
          <a:custGeom>
            <a:avLst/>
            <a:gdLst/>
            <a:ahLst/>
            <a:cxnLst/>
            <a:rect l="l" t="t" r="r" b="b"/>
            <a:pathLst>
              <a:path w="48423" h="13231" extrusionOk="0">
                <a:moveTo>
                  <a:pt x="0" y="0"/>
                </a:moveTo>
                <a:cubicBezTo>
                  <a:pt x="6053" y="938"/>
                  <a:pt x="28247" y="3425"/>
                  <a:pt x="36317" y="5630"/>
                </a:cubicBezTo>
                <a:cubicBezTo>
                  <a:pt x="44388" y="7835"/>
                  <a:pt x="46405" y="11964"/>
                  <a:pt x="48423" y="13231"/>
                </a:cubicBezTo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6" name="Google Shape;136;p16"/>
          <p:cNvSpPr/>
          <p:nvPr/>
        </p:nvSpPr>
        <p:spPr>
          <a:xfrm rot="10800000" flipH="1">
            <a:off x="3988029" y="2607277"/>
            <a:ext cx="451181" cy="225026"/>
          </a:xfrm>
          <a:custGeom>
            <a:avLst/>
            <a:gdLst/>
            <a:ahLst/>
            <a:cxnLst/>
            <a:rect l="l" t="t" r="r" b="b"/>
            <a:pathLst>
              <a:path w="48423" h="13231" extrusionOk="0">
                <a:moveTo>
                  <a:pt x="0" y="0"/>
                </a:moveTo>
                <a:cubicBezTo>
                  <a:pt x="6053" y="938"/>
                  <a:pt x="28247" y="3425"/>
                  <a:pt x="36317" y="5630"/>
                </a:cubicBezTo>
                <a:cubicBezTo>
                  <a:pt x="44388" y="7835"/>
                  <a:pt x="46405" y="11964"/>
                  <a:pt x="48423" y="13231"/>
                </a:cubicBezTo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7" name="Google Shape;137;p16"/>
          <p:cNvSpPr/>
          <p:nvPr/>
        </p:nvSpPr>
        <p:spPr>
          <a:xfrm>
            <a:off x="3989325" y="2382683"/>
            <a:ext cx="84919" cy="448879"/>
          </a:xfrm>
          <a:custGeom>
            <a:avLst/>
            <a:gdLst/>
            <a:ahLst/>
            <a:cxnLst/>
            <a:rect l="l" t="t" r="r" b="b"/>
            <a:pathLst>
              <a:path w="6897" h="26393" extrusionOk="0">
                <a:moveTo>
                  <a:pt x="0" y="0"/>
                </a:moveTo>
                <a:cubicBezTo>
                  <a:pt x="1150" y="2217"/>
                  <a:pt x="6897" y="8903"/>
                  <a:pt x="6897" y="13302"/>
                </a:cubicBezTo>
                <a:cubicBezTo>
                  <a:pt x="6897" y="17701"/>
                  <a:pt x="1150" y="24211"/>
                  <a:pt x="0" y="26393"/>
                </a:cubicBezTo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cxnSp>
        <p:nvCxnSpPr>
          <p:cNvPr id="138" name="Google Shape;138;p16"/>
          <p:cNvCxnSpPr/>
          <p:nvPr/>
        </p:nvCxnSpPr>
        <p:spPr>
          <a:xfrm>
            <a:off x="4436488" y="2607096"/>
            <a:ext cx="31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9" name="Google Shape;139;p16"/>
          <p:cNvSpPr/>
          <p:nvPr/>
        </p:nvSpPr>
        <p:spPr>
          <a:xfrm>
            <a:off x="3913125" y="2382683"/>
            <a:ext cx="84919" cy="448879"/>
          </a:xfrm>
          <a:custGeom>
            <a:avLst/>
            <a:gdLst/>
            <a:ahLst/>
            <a:cxnLst/>
            <a:rect l="l" t="t" r="r" b="b"/>
            <a:pathLst>
              <a:path w="6897" h="26393" extrusionOk="0">
                <a:moveTo>
                  <a:pt x="0" y="0"/>
                </a:moveTo>
                <a:cubicBezTo>
                  <a:pt x="1150" y="2217"/>
                  <a:pt x="6897" y="8903"/>
                  <a:pt x="6897" y="13302"/>
                </a:cubicBezTo>
                <a:cubicBezTo>
                  <a:pt x="6897" y="17701"/>
                  <a:pt x="1150" y="24211"/>
                  <a:pt x="0" y="26393"/>
                </a:cubicBezTo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0" name="Google Shape;140;p16"/>
          <p:cNvSpPr/>
          <p:nvPr/>
        </p:nvSpPr>
        <p:spPr>
          <a:xfrm>
            <a:off x="3983850" y="3068479"/>
            <a:ext cx="450300" cy="450300"/>
          </a:xfrm>
          <a:prstGeom prst="flowChartDelay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cxnSp>
        <p:nvCxnSpPr>
          <p:cNvPr id="141" name="Google Shape;141;p16"/>
          <p:cNvCxnSpPr/>
          <p:nvPr/>
        </p:nvCxnSpPr>
        <p:spPr>
          <a:xfrm>
            <a:off x="4436488" y="3292896"/>
            <a:ext cx="31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42" name="Google Shape;142;p16"/>
          <p:cNvSpPr/>
          <p:nvPr/>
        </p:nvSpPr>
        <p:spPr>
          <a:xfrm>
            <a:off x="3644319" y="2476215"/>
            <a:ext cx="58200" cy="573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43" name="Google Shape;143;p16"/>
          <p:cNvSpPr/>
          <p:nvPr/>
        </p:nvSpPr>
        <p:spPr>
          <a:xfrm>
            <a:off x="3672476" y="2505980"/>
            <a:ext cx="309675" cy="684475"/>
          </a:xfrm>
          <a:custGeom>
            <a:avLst/>
            <a:gdLst/>
            <a:ahLst/>
            <a:cxnLst/>
            <a:rect l="l" t="t" r="r" b="b"/>
            <a:pathLst>
              <a:path w="12387" h="27379" extrusionOk="0">
                <a:moveTo>
                  <a:pt x="12387" y="27379"/>
                </a:moveTo>
                <a:lnTo>
                  <a:pt x="0" y="27379"/>
                </a:lnTo>
                <a:lnTo>
                  <a:pt x="0" y="0"/>
                </a:lnTo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4" name="Google Shape;144;p16"/>
          <p:cNvSpPr/>
          <p:nvPr/>
        </p:nvSpPr>
        <p:spPr>
          <a:xfrm>
            <a:off x="3461462" y="2713455"/>
            <a:ext cx="520626" cy="684475"/>
          </a:xfrm>
          <a:custGeom>
            <a:avLst/>
            <a:gdLst/>
            <a:ahLst/>
            <a:cxnLst/>
            <a:rect l="l" t="t" r="r" b="b"/>
            <a:pathLst>
              <a:path w="12387" h="27379" extrusionOk="0">
                <a:moveTo>
                  <a:pt x="12387" y="27379"/>
                </a:moveTo>
                <a:lnTo>
                  <a:pt x="0" y="27379"/>
                </a:lnTo>
                <a:lnTo>
                  <a:pt x="0" y="0"/>
                </a:lnTo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5" name="Google Shape;145;p16"/>
          <p:cNvSpPr/>
          <p:nvPr/>
        </p:nvSpPr>
        <p:spPr>
          <a:xfrm>
            <a:off x="3433315" y="2683701"/>
            <a:ext cx="58200" cy="573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46" name="Google Shape;146;p16"/>
          <p:cNvSpPr/>
          <p:nvPr/>
        </p:nvSpPr>
        <p:spPr>
          <a:xfrm>
            <a:off x="1930629" y="2279410"/>
            <a:ext cx="451181" cy="225026"/>
          </a:xfrm>
          <a:custGeom>
            <a:avLst/>
            <a:gdLst/>
            <a:ahLst/>
            <a:cxnLst/>
            <a:rect l="l" t="t" r="r" b="b"/>
            <a:pathLst>
              <a:path w="48423" h="13231" extrusionOk="0">
                <a:moveTo>
                  <a:pt x="0" y="0"/>
                </a:moveTo>
                <a:cubicBezTo>
                  <a:pt x="6053" y="938"/>
                  <a:pt x="28247" y="3425"/>
                  <a:pt x="36317" y="5630"/>
                </a:cubicBezTo>
                <a:cubicBezTo>
                  <a:pt x="44388" y="7835"/>
                  <a:pt x="46405" y="11964"/>
                  <a:pt x="48423" y="13231"/>
                </a:cubicBezTo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7" name="Google Shape;147;p16"/>
          <p:cNvSpPr/>
          <p:nvPr/>
        </p:nvSpPr>
        <p:spPr>
          <a:xfrm rot="10800000" flipH="1">
            <a:off x="1930629" y="2504684"/>
            <a:ext cx="451181" cy="225026"/>
          </a:xfrm>
          <a:custGeom>
            <a:avLst/>
            <a:gdLst/>
            <a:ahLst/>
            <a:cxnLst/>
            <a:rect l="l" t="t" r="r" b="b"/>
            <a:pathLst>
              <a:path w="48423" h="13231" extrusionOk="0">
                <a:moveTo>
                  <a:pt x="0" y="0"/>
                </a:moveTo>
                <a:cubicBezTo>
                  <a:pt x="6053" y="938"/>
                  <a:pt x="28247" y="3425"/>
                  <a:pt x="36317" y="5630"/>
                </a:cubicBezTo>
                <a:cubicBezTo>
                  <a:pt x="44388" y="7835"/>
                  <a:pt x="46405" y="11964"/>
                  <a:pt x="48423" y="13231"/>
                </a:cubicBezTo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8" name="Google Shape;148;p16"/>
          <p:cNvSpPr/>
          <p:nvPr/>
        </p:nvSpPr>
        <p:spPr>
          <a:xfrm>
            <a:off x="1931925" y="2280090"/>
            <a:ext cx="84919" cy="448879"/>
          </a:xfrm>
          <a:custGeom>
            <a:avLst/>
            <a:gdLst/>
            <a:ahLst/>
            <a:cxnLst/>
            <a:rect l="l" t="t" r="r" b="b"/>
            <a:pathLst>
              <a:path w="6897" h="26393" extrusionOk="0">
                <a:moveTo>
                  <a:pt x="0" y="0"/>
                </a:moveTo>
                <a:cubicBezTo>
                  <a:pt x="1150" y="2217"/>
                  <a:pt x="6897" y="8903"/>
                  <a:pt x="6897" y="13302"/>
                </a:cubicBezTo>
                <a:cubicBezTo>
                  <a:pt x="6897" y="17701"/>
                  <a:pt x="1150" y="24211"/>
                  <a:pt x="0" y="26393"/>
                </a:cubicBezTo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cxnSp>
        <p:nvCxnSpPr>
          <p:cNvPr id="149" name="Google Shape;149;p16"/>
          <p:cNvCxnSpPr/>
          <p:nvPr/>
        </p:nvCxnSpPr>
        <p:spPr>
          <a:xfrm>
            <a:off x="2379088" y="2504503"/>
            <a:ext cx="31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0" name="Google Shape;150;p16"/>
          <p:cNvCxnSpPr/>
          <p:nvPr/>
        </p:nvCxnSpPr>
        <p:spPr>
          <a:xfrm>
            <a:off x="681625" y="2609250"/>
            <a:ext cx="1233300" cy="3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1" name="Google Shape;151;p16"/>
          <p:cNvSpPr/>
          <p:nvPr/>
        </p:nvSpPr>
        <p:spPr>
          <a:xfrm>
            <a:off x="1855725" y="2280090"/>
            <a:ext cx="84919" cy="448879"/>
          </a:xfrm>
          <a:custGeom>
            <a:avLst/>
            <a:gdLst/>
            <a:ahLst/>
            <a:cxnLst/>
            <a:rect l="l" t="t" r="r" b="b"/>
            <a:pathLst>
              <a:path w="6897" h="26393" extrusionOk="0">
                <a:moveTo>
                  <a:pt x="0" y="0"/>
                </a:moveTo>
                <a:cubicBezTo>
                  <a:pt x="1150" y="2217"/>
                  <a:pt x="6897" y="8903"/>
                  <a:pt x="6897" y="13302"/>
                </a:cubicBezTo>
                <a:cubicBezTo>
                  <a:pt x="6897" y="17701"/>
                  <a:pt x="1150" y="24211"/>
                  <a:pt x="0" y="26393"/>
                </a:cubicBezTo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2" name="Google Shape;152;p16"/>
          <p:cNvSpPr/>
          <p:nvPr/>
        </p:nvSpPr>
        <p:spPr>
          <a:xfrm>
            <a:off x="1926450" y="2965885"/>
            <a:ext cx="450300" cy="450300"/>
          </a:xfrm>
          <a:prstGeom prst="flowChartDelay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cxnSp>
        <p:nvCxnSpPr>
          <p:cNvPr id="153" name="Google Shape;153;p16"/>
          <p:cNvCxnSpPr/>
          <p:nvPr/>
        </p:nvCxnSpPr>
        <p:spPr>
          <a:xfrm>
            <a:off x="2379088" y="3190303"/>
            <a:ext cx="31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4" name="Google Shape;154;p16"/>
          <p:cNvSpPr/>
          <p:nvPr/>
        </p:nvSpPr>
        <p:spPr>
          <a:xfrm>
            <a:off x="1586919" y="2373622"/>
            <a:ext cx="58200" cy="573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55" name="Google Shape;155;p16"/>
          <p:cNvSpPr/>
          <p:nvPr/>
        </p:nvSpPr>
        <p:spPr>
          <a:xfrm>
            <a:off x="1615076" y="2403386"/>
            <a:ext cx="309675" cy="684475"/>
          </a:xfrm>
          <a:custGeom>
            <a:avLst/>
            <a:gdLst/>
            <a:ahLst/>
            <a:cxnLst/>
            <a:rect l="l" t="t" r="r" b="b"/>
            <a:pathLst>
              <a:path w="12387" h="27379" extrusionOk="0">
                <a:moveTo>
                  <a:pt x="12387" y="27379"/>
                </a:moveTo>
                <a:lnTo>
                  <a:pt x="0" y="27379"/>
                </a:lnTo>
                <a:lnTo>
                  <a:pt x="0" y="0"/>
                </a:lnTo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6" name="Google Shape;156;p16"/>
          <p:cNvSpPr/>
          <p:nvPr/>
        </p:nvSpPr>
        <p:spPr>
          <a:xfrm>
            <a:off x="1404062" y="2610861"/>
            <a:ext cx="520626" cy="684475"/>
          </a:xfrm>
          <a:custGeom>
            <a:avLst/>
            <a:gdLst/>
            <a:ahLst/>
            <a:cxnLst/>
            <a:rect l="l" t="t" r="r" b="b"/>
            <a:pathLst>
              <a:path w="12387" h="27379" extrusionOk="0">
                <a:moveTo>
                  <a:pt x="12387" y="27379"/>
                </a:moveTo>
                <a:lnTo>
                  <a:pt x="0" y="27379"/>
                </a:lnTo>
                <a:lnTo>
                  <a:pt x="0" y="0"/>
                </a:lnTo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7" name="Google Shape;157;p16"/>
          <p:cNvSpPr/>
          <p:nvPr/>
        </p:nvSpPr>
        <p:spPr>
          <a:xfrm>
            <a:off x="1375915" y="2581108"/>
            <a:ext cx="58200" cy="573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cxnSp>
        <p:nvCxnSpPr>
          <p:cNvPr id="158" name="Google Shape;158;p16"/>
          <p:cNvCxnSpPr/>
          <p:nvPr/>
        </p:nvCxnSpPr>
        <p:spPr>
          <a:xfrm>
            <a:off x="681625" y="2401775"/>
            <a:ext cx="1233300" cy="3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9" name="Google Shape;159;p16"/>
          <p:cNvCxnSpPr/>
          <p:nvPr/>
        </p:nvCxnSpPr>
        <p:spPr>
          <a:xfrm>
            <a:off x="577486" y="2609262"/>
            <a:ext cx="31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60" name="Google Shape;160;p16"/>
          <p:cNvCxnSpPr/>
          <p:nvPr/>
        </p:nvCxnSpPr>
        <p:spPr>
          <a:xfrm>
            <a:off x="577486" y="2402057"/>
            <a:ext cx="31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61" name="Google Shape;161;p16"/>
          <p:cNvCxnSpPr/>
          <p:nvPr/>
        </p:nvCxnSpPr>
        <p:spPr>
          <a:xfrm>
            <a:off x="577486" y="3904662"/>
            <a:ext cx="31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62" name="Google Shape;162;p16"/>
          <p:cNvSpPr txBox="1"/>
          <p:nvPr/>
        </p:nvSpPr>
        <p:spPr>
          <a:xfrm>
            <a:off x="312396" y="2201304"/>
            <a:ext cx="467400" cy="1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A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63" name="Google Shape;163;p16"/>
          <p:cNvSpPr txBox="1"/>
          <p:nvPr/>
        </p:nvSpPr>
        <p:spPr>
          <a:xfrm>
            <a:off x="312396" y="2410917"/>
            <a:ext cx="467400" cy="1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B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64" name="Google Shape;164;p16"/>
          <p:cNvSpPr txBox="1"/>
          <p:nvPr/>
        </p:nvSpPr>
        <p:spPr>
          <a:xfrm>
            <a:off x="312396" y="3708127"/>
            <a:ext cx="467400" cy="1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65" name="Google Shape;165;p16"/>
          <p:cNvSpPr txBox="1">
            <a:spLocks noGrp="1"/>
          </p:cNvSpPr>
          <p:nvPr>
            <p:ph type="body" idx="1"/>
          </p:nvPr>
        </p:nvSpPr>
        <p:spPr>
          <a:xfrm>
            <a:off x="12525" y="4240523"/>
            <a:ext cx="8520600" cy="1518600"/>
          </a:xfrm>
          <a:prstGeom prst="rect">
            <a:avLst/>
          </a:prstGeom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None/>
            </a:pPr>
            <a:r>
              <a:rPr lang="en" dirty="0"/>
              <a:t>Q.  What’s the propagation delay?</a:t>
            </a:r>
            <a:endParaRPr dirty="0"/>
          </a:p>
        </p:txBody>
      </p:sp>
      <p:cxnSp>
        <p:nvCxnSpPr>
          <p:cNvPr id="166" name="Google Shape;166;p16"/>
          <p:cNvCxnSpPr/>
          <p:nvPr/>
        </p:nvCxnSpPr>
        <p:spPr>
          <a:xfrm>
            <a:off x="2687215" y="3191451"/>
            <a:ext cx="2578800" cy="713100"/>
          </a:xfrm>
          <a:prstGeom prst="bentConnector3">
            <a:avLst>
              <a:gd name="adj1" fmla="val 14745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67" name="Google Shape;167;p16"/>
          <p:cNvCxnSpPr/>
          <p:nvPr/>
        </p:nvCxnSpPr>
        <p:spPr>
          <a:xfrm>
            <a:off x="4519700" y="3293100"/>
            <a:ext cx="746100" cy="405000"/>
          </a:xfrm>
          <a:prstGeom prst="bentConnector3">
            <a:avLst>
              <a:gd name="adj1" fmla="val 53709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68" name="Google Shape;168;p16"/>
          <p:cNvCxnSpPr/>
          <p:nvPr/>
        </p:nvCxnSpPr>
        <p:spPr>
          <a:xfrm>
            <a:off x="5975972" y="3799424"/>
            <a:ext cx="31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69" name="Google Shape;169;p16"/>
          <p:cNvCxnSpPr/>
          <p:nvPr/>
        </p:nvCxnSpPr>
        <p:spPr>
          <a:xfrm>
            <a:off x="4536425" y="2607150"/>
            <a:ext cx="1756200" cy="3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70" name="Google Shape;170;p16"/>
          <p:cNvSpPr txBox="1"/>
          <p:nvPr/>
        </p:nvSpPr>
        <p:spPr>
          <a:xfrm>
            <a:off x="6255996" y="3599654"/>
            <a:ext cx="467400" cy="1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71" name="Google Shape;171;p16"/>
          <p:cNvSpPr txBox="1"/>
          <p:nvPr/>
        </p:nvSpPr>
        <p:spPr>
          <a:xfrm>
            <a:off x="6255996" y="2410934"/>
            <a:ext cx="467400" cy="1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172" name="Google Shape;172;p16"/>
          <p:cNvCxnSpPr/>
          <p:nvPr/>
        </p:nvCxnSpPr>
        <p:spPr>
          <a:xfrm>
            <a:off x="578225" y="2401650"/>
            <a:ext cx="1336800" cy="300"/>
          </a:xfrm>
          <a:prstGeom prst="straightConnector1">
            <a:avLst/>
          </a:prstGeom>
          <a:noFill/>
          <a:ln w="381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73" name="Google Shape;173;p16"/>
          <p:cNvCxnSpPr/>
          <p:nvPr/>
        </p:nvCxnSpPr>
        <p:spPr>
          <a:xfrm>
            <a:off x="2379900" y="2503925"/>
            <a:ext cx="1600800" cy="686100"/>
          </a:xfrm>
          <a:prstGeom prst="bentConnector3">
            <a:avLst>
              <a:gd name="adj1" fmla="val 80744"/>
            </a:avLst>
          </a:prstGeom>
          <a:noFill/>
          <a:ln w="381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74" name="Google Shape;174;p16"/>
          <p:cNvCxnSpPr>
            <a:stCxn id="140" idx="3"/>
          </p:cNvCxnSpPr>
          <p:nvPr/>
        </p:nvCxnSpPr>
        <p:spPr>
          <a:xfrm>
            <a:off x="4434150" y="3293629"/>
            <a:ext cx="831600" cy="404400"/>
          </a:xfrm>
          <a:prstGeom prst="bentConnector3">
            <a:avLst>
              <a:gd name="adj1" fmla="val 58396"/>
            </a:avLst>
          </a:prstGeom>
          <a:noFill/>
          <a:ln w="381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75" name="Google Shape;175;p16"/>
          <p:cNvCxnSpPr/>
          <p:nvPr/>
        </p:nvCxnSpPr>
        <p:spPr>
          <a:xfrm>
            <a:off x="5654725" y="3798800"/>
            <a:ext cx="558600" cy="1200"/>
          </a:xfrm>
          <a:prstGeom prst="straightConnector1">
            <a:avLst/>
          </a:prstGeom>
          <a:noFill/>
          <a:ln w="381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76" name="Google Shape;176;p16"/>
          <p:cNvSpPr txBox="1">
            <a:spLocks noGrp="1"/>
          </p:cNvSpPr>
          <p:nvPr>
            <p:ph type="body" idx="1"/>
          </p:nvPr>
        </p:nvSpPr>
        <p:spPr>
          <a:xfrm>
            <a:off x="59973" y="4564185"/>
            <a:ext cx="11189503" cy="1518600"/>
          </a:xfrm>
          <a:prstGeom prst="rect">
            <a:avLst/>
          </a:prstGeom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" dirty="0"/>
              <a:t>3 gate delays (highlighted)</a:t>
            </a:r>
            <a:endParaRPr dirty="0"/>
          </a:p>
          <a:p>
            <a:pPr marL="0" indent="0">
              <a:spcBef>
                <a:spcPts val="1600"/>
              </a:spcBef>
              <a:buNone/>
            </a:pPr>
            <a:r>
              <a:rPr lang="en" dirty="0"/>
              <a:t>Q.  What does the circuit accomplish?</a:t>
            </a:r>
            <a:endParaRPr dirty="0"/>
          </a:p>
          <a:p>
            <a:r>
              <a:rPr lang="en" u="sng" dirty="0"/>
              <a:t>algebra</a:t>
            </a:r>
            <a:r>
              <a:rPr lang="en" dirty="0"/>
              <a:t>:</a:t>
            </a:r>
            <a:endParaRPr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177" name="Google Shape;177;p16"/>
          <p:cNvSpPr txBox="1">
            <a:spLocks noGrp="1"/>
          </p:cNvSpPr>
          <p:nvPr>
            <p:ph type="body" idx="1"/>
          </p:nvPr>
        </p:nvSpPr>
        <p:spPr>
          <a:xfrm>
            <a:off x="1722405" y="5535709"/>
            <a:ext cx="5109300" cy="448800"/>
          </a:xfrm>
          <a:prstGeom prst="rect">
            <a:avLst/>
          </a:prstGeom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</a:t>
            </a:r>
            <a:r>
              <a:rPr lang="en"/>
              <a:t> =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"/>
              <a:t>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^</a:t>
            </a:r>
            <a:r>
              <a:rPr lang="en"/>
              <a:t>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lang="en"/>
              <a:t>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^</a:t>
            </a:r>
            <a:r>
              <a:rPr lang="en"/>
              <a:t>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78" name="Google Shape;178;p16"/>
          <p:cNvSpPr txBox="1">
            <a:spLocks noGrp="1"/>
          </p:cNvSpPr>
          <p:nvPr>
            <p:ph type="body" idx="1"/>
          </p:nvPr>
        </p:nvSpPr>
        <p:spPr>
          <a:xfrm>
            <a:off x="3056909" y="5535709"/>
            <a:ext cx="5109300" cy="448800"/>
          </a:xfrm>
          <a:prstGeom prst="rect">
            <a:avLst/>
          </a:prstGeom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;</a:t>
            </a:r>
            <a:r>
              <a:rPr lang="en" dirty="0"/>
              <a:t> 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C</a:t>
            </a:r>
            <a:r>
              <a:rPr lang="en" dirty="0"/>
              <a:t> =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(A</a:t>
            </a:r>
            <a:r>
              <a:rPr lang="en" dirty="0"/>
              <a:t>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&amp;</a:t>
            </a:r>
            <a:r>
              <a:rPr lang="en" dirty="0"/>
              <a:t>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B)</a:t>
            </a:r>
            <a:r>
              <a:rPr lang="en" dirty="0"/>
              <a:t>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|</a:t>
            </a:r>
            <a:r>
              <a:rPr lang="en" dirty="0"/>
              <a:t>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(C</a:t>
            </a:r>
            <a:r>
              <a:rPr lang="en" dirty="0"/>
              <a:t>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&amp;</a:t>
            </a:r>
            <a:r>
              <a:rPr lang="en" dirty="0"/>
              <a:t>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(A</a:t>
            </a:r>
            <a:r>
              <a:rPr lang="en" dirty="0"/>
              <a:t>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^</a:t>
            </a:r>
            <a:r>
              <a:rPr lang="en" dirty="0"/>
              <a:t>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B))</a:t>
            </a:r>
            <a:endParaRPr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179" name="Google Shape;179;p16"/>
          <p:cNvSpPr txBox="1">
            <a:spLocks noGrp="1"/>
          </p:cNvSpPr>
          <p:nvPr>
            <p:ph type="body" idx="1"/>
          </p:nvPr>
        </p:nvSpPr>
        <p:spPr>
          <a:xfrm>
            <a:off x="1664375" y="6134267"/>
            <a:ext cx="5109300" cy="448800"/>
          </a:xfrm>
          <a:prstGeom prst="rect">
            <a:avLst/>
          </a:prstGeom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spcAft>
                <a:spcPts val="1600"/>
              </a:spcAft>
              <a:buNone/>
            </a:pPr>
            <a:r>
              <a:rPr lang="en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S</a:t>
            </a:r>
            <a:r>
              <a:rPr lang="en" dirty="0">
                <a:solidFill>
                  <a:srgbClr val="0000FF"/>
                </a:solidFill>
              </a:rPr>
              <a:t> = </a:t>
            </a:r>
            <a:r>
              <a:rPr lang="en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" dirty="0">
                <a:solidFill>
                  <a:srgbClr val="0000FF"/>
                </a:solidFill>
              </a:rPr>
              <a:t> ⊕ </a:t>
            </a:r>
            <a:r>
              <a:rPr lang="en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lang="en" dirty="0">
                <a:solidFill>
                  <a:srgbClr val="0000FF"/>
                </a:solidFill>
              </a:rPr>
              <a:t> ⊕ </a:t>
            </a:r>
            <a:r>
              <a:rPr lang="en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</a:t>
            </a:r>
            <a:endParaRPr dirty="0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0" name="Google Shape;180;p16"/>
          <p:cNvSpPr txBox="1">
            <a:spLocks noGrp="1"/>
          </p:cNvSpPr>
          <p:nvPr>
            <p:ph type="title"/>
          </p:nvPr>
        </p:nvSpPr>
        <p:spPr>
          <a:xfrm>
            <a:off x="3436891" y="250550"/>
            <a:ext cx="5083500" cy="636300"/>
          </a:xfrm>
          <a:prstGeom prst="rect">
            <a:avLst/>
          </a:prstGeom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/>
            <a:r>
              <a:rPr lang="en" dirty="0"/>
              <a:t>:  Full Adder</a:t>
            </a:r>
            <a:endParaRPr dirty="0"/>
          </a:p>
        </p:txBody>
      </p:sp>
      <p:cxnSp>
        <p:nvCxnSpPr>
          <p:cNvPr id="181" name="Google Shape;181;p16"/>
          <p:cNvCxnSpPr/>
          <p:nvPr/>
        </p:nvCxnSpPr>
        <p:spPr>
          <a:xfrm>
            <a:off x="6731418" y="2891200"/>
            <a:ext cx="8625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82" name="Google Shape;182;p16"/>
          <p:cNvSpPr txBox="1"/>
          <p:nvPr/>
        </p:nvSpPr>
        <p:spPr>
          <a:xfrm>
            <a:off x="7231740" y="2548075"/>
            <a:ext cx="1910400" cy="33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spcAft>
                <a:spcPts val="1000"/>
              </a:spcAft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C</a:t>
            </a:r>
            <a:r>
              <a:rPr lang="en"/>
              <a:t> </a:t>
            </a: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S</a:t>
            </a:r>
            <a:endParaRPr/>
          </a:p>
        </p:txBody>
      </p:sp>
      <p:cxnSp>
        <p:nvCxnSpPr>
          <p:cNvPr id="183" name="Google Shape;183;p16"/>
          <p:cNvCxnSpPr/>
          <p:nvPr/>
        </p:nvCxnSpPr>
        <p:spPr>
          <a:xfrm>
            <a:off x="6731418" y="3872526"/>
            <a:ext cx="8625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184" name="Google Shape;184;p16"/>
          <p:cNvCxnSpPr/>
          <p:nvPr/>
        </p:nvCxnSpPr>
        <p:spPr>
          <a:xfrm>
            <a:off x="7246425" y="2668625"/>
            <a:ext cx="0" cy="2077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85" name="Google Shape;185;p16"/>
          <p:cNvSpPr txBox="1"/>
          <p:nvPr/>
        </p:nvSpPr>
        <p:spPr>
          <a:xfrm>
            <a:off x="4902600" y="4288300"/>
            <a:ext cx="1233300" cy="33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/>
              <a:t>Full Adder</a:t>
            </a:r>
            <a:endParaRPr/>
          </a:p>
        </p:txBody>
      </p:sp>
      <p:sp>
        <p:nvSpPr>
          <p:cNvPr id="186" name="Google Shape;186;p16"/>
          <p:cNvSpPr txBox="1"/>
          <p:nvPr/>
        </p:nvSpPr>
        <p:spPr>
          <a:xfrm>
            <a:off x="1198075" y="3526300"/>
            <a:ext cx="1490400" cy="33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sz="1100">
                <a:solidFill>
                  <a:srgbClr val="0000FF"/>
                </a:solidFill>
              </a:rPr>
              <a:t>Half Adder</a:t>
            </a:r>
            <a:endParaRPr sz="1100">
              <a:solidFill>
                <a:srgbClr val="0000FF"/>
              </a:solidFill>
            </a:endParaRPr>
          </a:p>
        </p:txBody>
      </p:sp>
      <p:sp>
        <p:nvSpPr>
          <p:cNvPr id="187" name="Google Shape;187;p16"/>
          <p:cNvSpPr txBox="1"/>
          <p:nvPr/>
        </p:nvSpPr>
        <p:spPr>
          <a:xfrm>
            <a:off x="3255475" y="3641605"/>
            <a:ext cx="1490400" cy="33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sz="1100">
                <a:solidFill>
                  <a:srgbClr val="0000FF"/>
                </a:solidFill>
              </a:rPr>
              <a:t>Half Adder</a:t>
            </a:r>
            <a:endParaRPr sz="1100">
              <a:solidFill>
                <a:srgbClr val="0000FF"/>
              </a:solidFill>
            </a:endParaRPr>
          </a:p>
        </p:txBody>
      </p:sp>
      <p:sp>
        <p:nvSpPr>
          <p:cNvPr id="188" name="Google Shape;188;p16"/>
          <p:cNvSpPr txBox="1"/>
          <p:nvPr/>
        </p:nvSpPr>
        <p:spPr>
          <a:xfrm>
            <a:off x="7941236" y="5158211"/>
            <a:ext cx="450300" cy="450300"/>
          </a:xfrm>
          <a:prstGeom prst="rect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/>
              <a:t>FA</a:t>
            </a:r>
            <a:endParaRPr/>
          </a:p>
        </p:txBody>
      </p:sp>
      <p:cxnSp>
        <p:nvCxnSpPr>
          <p:cNvPr id="189" name="Google Shape;189;p16"/>
          <p:cNvCxnSpPr/>
          <p:nvPr/>
        </p:nvCxnSpPr>
        <p:spPr>
          <a:xfrm rot="5400000">
            <a:off x="7902428" y="5000652"/>
            <a:ext cx="31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90" name="Google Shape;190;p16"/>
          <p:cNvCxnSpPr/>
          <p:nvPr/>
        </p:nvCxnSpPr>
        <p:spPr>
          <a:xfrm rot="5400000">
            <a:off x="8109632" y="5000652"/>
            <a:ext cx="31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91" name="Google Shape;191;p16"/>
          <p:cNvCxnSpPr/>
          <p:nvPr/>
        </p:nvCxnSpPr>
        <p:spPr>
          <a:xfrm rot="5400000">
            <a:off x="8009089" y="5770766"/>
            <a:ext cx="31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92" name="Google Shape;192;p16"/>
          <p:cNvCxnSpPr/>
          <p:nvPr/>
        </p:nvCxnSpPr>
        <p:spPr>
          <a:xfrm rot="10800000">
            <a:off x="7622293" y="5382811"/>
            <a:ext cx="31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93" name="Google Shape;193;p16"/>
          <p:cNvCxnSpPr/>
          <p:nvPr/>
        </p:nvCxnSpPr>
        <p:spPr>
          <a:xfrm rot="10800000">
            <a:off x="8392407" y="5382811"/>
            <a:ext cx="31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94" name="Google Shape;194;p16"/>
          <p:cNvSpPr txBox="1"/>
          <p:nvPr/>
        </p:nvSpPr>
        <p:spPr>
          <a:xfrm>
            <a:off x="8027143" y="5841944"/>
            <a:ext cx="467400" cy="1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5" name="Google Shape;195;p16"/>
          <p:cNvSpPr txBox="1"/>
          <p:nvPr/>
        </p:nvSpPr>
        <p:spPr>
          <a:xfrm>
            <a:off x="7359891" y="5310763"/>
            <a:ext cx="467400" cy="1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6" name="Google Shape;196;p16"/>
          <p:cNvSpPr txBox="1"/>
          <p:nvPr/>
        </p:nvSpPr>
        <p:spPr>
          <a:xfrm>
            <a:off x="8703669" y="5310763"/>
            <a:ext cx="467400" cy="1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7" name="Google Shape;197;p16"/>
          <p:cNvSpPr txBox="1"/>
          <p:nvPr/>
        </p:nvSpPr>
        <p:spPr>
          <a:xfrm>
            <a:off x="7911839" y="4498165"/>
            <a:ext cx="467400" cy="1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A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8" name="Google Shape;198;p16"/>
          <p:cNvSpPr txBox="1"/>
          <p:nvPr/>
        </p:nvSpPr>
        <p:spPr>
          <a:xfrm>
            <a:off x="8121891" y="4498165"/>
            <a:ext cx="467400" cy="1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B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000"/>
                            </p:stCondLst>
                            <p:childTnLst>
                              <p:par>
                                <p:cTn id="1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000"/>
                            </p:stCondLst>
                            <p:childTnLst>
                              <p:par>
                                <p:cTn id="1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000"/>
                            </p:stCondLst>
                            <p:childTnLst>
                              <p:par>
                                <p:cTn id="1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3000"/>
                            </p:stCondLst>
                            <p:childTnLst>
                              <p:par>
                                <p:cTn id="1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1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1000"/>
                                        <p:tgtEl>
                                          <p:spTgt spid="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2000"/>
                            </p:stCondLst>
                            <p:childTnLst>
                              <p:par>
                                <p:cTn id="2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1000"/>
                            </p:stCondLst>
                            <p:childTnLst>
                              <p:par>
                                <p:cTn id="2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1000"/>
                            </p:stCondLst>
                            <p:childTnLst>
                              <p:par>
                                <p:cTn id="27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8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1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4"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0"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5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8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3"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6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7" name="Google Shape;997;g5d03733490_0_363"/>
          <p:cNvSpPr txBox="1">
            <a:spLocks noGrp="1"/>
          </p:cNvSpPr>
          <p:nvPr>
            <p:ph type="title"/>
          </p:nvPr>
        </p:nvSpPr>
        <p:spPr>
          <a:xfrm>
            <a:off x="246063" y="274638"/>
            <a:ext cx="8686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Storage Element: Idealized Memory</a:t>
            </a:r>
            <a:endParaRPr/>
          </a:p>
        </p:txBody>
      </p:sp>
      <p:sp>
        <p:nvSpPr>
          <p:cNvPr id="998" name="Google Shape;998;g5d03733490_0_363"/>
          <p:cNvSpPr txBox="1">
            <a:spLocks noGrp="1"/>
          </p:cNvSpPr>
          <p:nvPr>
            <p:ph type="body" idx="1"/>
          </p:nvPr>
        </p:nvSpPr>
        <p:spPr>
          <a:xfrm>
            <a:off x="457200" y="1295399"/>
            <a:ext cx="8229600" cy="49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Char char="•"/>
            </a:pPr>
            <a:r>
              <a:rPr lang="en-US" sz="296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Memory (idealized)</a:t>
            </a:r>
            <a:endParaRPr dirty="0"/>
          </a:p>
          <a:p>
            <a:pPr marL="742950" marR="0" lvl="1" indent="-285750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Char char="–"/>
            </a:pPr>
            <a:r>
              <a:rPr lang="en-US" sz="259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One input </a:t>
            </a:r>
            <a:r>
              <a:rPr lang="en-US" sz="2590" dirty="0"/>
              <a:t>port</a:t>
            </a:r>
            <a:r>
              <a:rPr lang="en-US" sz="259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2590" b="0" i="0" u="none" strike="noStrike" cap="none" dirty="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Data In</a:t>
            </a:r>
            <a:endParaRPr dirty="0"/>
          </a:p>
          <a:p>
            <a:pPr marL="742950" marR="0" lvl="1" indent="-285750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Char char="–"/>
            </a:pPr>
            <a:r>
              <a:rPr lang="en-US" sz="259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One output </a:t>
            </a:r>
            <a:r>
              <a:rPr lang="en-US" sz="2590" dirty="0"/>
              <a:t>port</a:t>
            </a:r>
            <a:r>
              <a:rPr lang="en-US" sz="259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2590" b="0" i="0" u="none" strike="noStrike" cap="none" dirty="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Data Out</a:t>
            </a:r>
            <a:endParaRPr dirty="0"/>
          </a:p>
          <a:p>
            <a:pPr marL="342900" marR="0" lvl="0" indent="-34290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Char char="•"/>
            </a:pPr>
            <a:r>
              <a:rPr lang="en-US" sz="296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Memory access:</a:t>
            </a:r>
            <a:endParaRPr dirty="0"/>
          </a:p>
          <a:p>
            <a:pPr marL="742950" marR="0" lvl="1" indent="-285750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Char char="–"/>
            </a:pPr>
            <a:r>
              <a:rPr lang="en-US" sz="259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</a:t>
            </a:r>
            <a:r>
              <a:rPr lang="en-US" sz="259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 </a:t>
            </a:r>
            <a:r>
              <a:rPr lang="en-US" sz="2590" b="0" i="0" u="none" strike="noStrike" cap="none" dirty="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Write Enable</a:t>
            </a:r>
            <a:r>
              <a:rPr lang="en-US" sz="259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0, data at </a:t>
            </a:r>
            <a:r>
              <a:rPr lang="en-US" sz="2590" b="0" i="0" u="none" strike="noStrike" cap="none" dirty="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Address</a:t>
            </a:r>
            <a:r>
              <a:rPr lang="en-US" sz="259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placed on </a:t>
            </a:r>
            <a:r>
              <a:rPr lang="en-US" sz="2590" b="0" i="0" u="none" strike="noStrike" cap="none" dirty="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Data Out</a:t>
            </a:r>
            <a:endParaRPr dirty="0"/>
          </a:p>
          <a:p>
            <a:pPr marL="742950" marR="0" lvl="1" indent="-285750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Char char="–"/>
            </a:pPr>
            <a:r>
              <a:rPr lang="en-US" sz="259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Write</a:t>
            </a:r>
            <a:r>
              <a:rPr lang="en-US" sz="259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 </a:t>
            </a:r>
            <a:r>
              <a:rPr lang="en-US" sz="2590" b="0" i="0" u="none" strike="noStrike" cap="none" dirty="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Write Enable</a:t>
            </a:r>
            <a:r>
              <a:rPr lang="en-US" sz="259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1, </a:t>
            </a:r>
            <a:r>
              <a:rPr lang="en-US" sz="2590" b="0" i="0" u="none" strike="noStrike" cap="none" dirty="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Data In</a:t>
            </a:r>
            <a:r>
              <a:rPr lang="en-US" sz="259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written to </a:t>
            </a:r>
            <a:r>
              <a:rPr lang="en-US" sz="2590" b="0" i="0" u="none" strike="noStrike" cap="none" dirty="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Address</a:t>
            </a:r>
            <a:endParaRPr dirty="0"/>
          </a:p>
          <a:p>
            <a:pPr marL="342900" marR="0" lvl="0" indent="-34290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Char char="•"/>
            </a:pPr>
            <a:r>
              <a:rPr lang="en-US" sz="296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Clock input (CLK) </a:t>
            </a:r>
            <a:endParaRPr dirty="0"/>
          </a:p>
          <a:p>
            <a:pPr marL="742950" marR="0" lvl="1" indent="-285750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Char char="–"/>
            </a:pPr>
            <a:r>
              <a:rPr lang="en-US" sz="259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CLK input is a factor ONLY during write operation</a:t>
            </a:r>
            <a:endParaRPr dirty="0"/>
          </a:p>
          <a:p>
            <a:pPr marL="742950" marR="0" lvl="1" indent="-285750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Char char="–"/>
            </a:pPr>
            <a:r>
              <a:rPr lang="en-US" sz="259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During read, behaves as a combinational logic block: </a:t>
            </a:r>
            <a:r>
              <a:rPr lang="en-US" sz="2590" b="0" i="0" u="none" strike="noStrike" cap="none" dirty="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Address</a:t>
            </a:r>
            <a:r>
              <a:rPr lang="en-US" sz="259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valid → </a:t>
            </a:r>
            <a:r>
              <a:rPr lang="en-US" sz="2590" b="0" i="0" u="none" strike="noStrike" cap="none" dirty="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Data Out</a:t>
            </a:r>
            <a:r>
              <a:rPr lang="en-US" sz="259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valid after “access time”</a:t>
            </a:r>
            <a:endParaRPr dirty="0"/>
          </a:p>
        </p:txBody>
      </p:sp>
      <p:sp>
        <p:nvSpPr>
          <p:cNvPr id="999" name="Google Shape;999;g5d03733490_0_36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20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00" name="Google Shape;1000;g5d03733490_0_363"/>
          <p:cNvGrpSpPr/>
          <p:nvPr/>
        </p:nvGrpSpPr>
        <p:grpSpPr>
          <a:xfrm>
            <a:off x="5142283" y="1314435"/>
            <a:ext cx="3818037" cy="1811253"/>
            <a:chOff x="5249863" y="1217613"/>
            <a:chExt cx="3818037" cy="1811253"/>
          </a:xfrm>
        </p:grpSpPr>
        <p:sp>
          <p:nvSpPr>
            <p:cNvPr id="1001" name="Google Shape;1001;g5d03733490_0_363"/>
            <p:cNvSpPr/>
            <p:nvPr/>
          </p:nvSpPr>
          <p:spPr>
            <a:xfrm>
              <a:off x="5372624" y="2631366"/>
              <a:ext cx="559500" cy="397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CLK</a:t>
              </a:r>
              <a:endPara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2" name="Google Shape;1002;g5d03733490_0_363"/>
            <p:cNvSpPr/>
            <p:nvPr/>
          </p:nvSpPr>
          <p:spPr>
            <a:xfrm>
              <a:off x="5249863" y="1935163"/>
              <a:ext cx="946200" cy="3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chemeClr val="accent4"/>
                  </a:solidFill>
                  <a:latin typeface="Calibri"/>
                  <a:ea typeface="Calibri"/>
                  <a:cs typeface="Calibri"/>
                  <a:sym typeface="Calibri"/>
                </a:rPr>
                <a:t>Data In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3" name="Google Shape;1003;g5d03733490_0_363"/>
            <p:cNvSpPr/>
            <p:nvPr/>
          </p:nvSpPr>
          <p:spPr>
            <a:xfrm>
              <a:off x="6334125" y="1809750"/>
              <a:ext cx="1431900" cy="1212900"/>
            </a:xfrm>
            <a:prstGeom prst="rect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4" name="Google Shape;1004;g5d03733490_0_363"/>
            <p:cNvSpPr/>
            <p:nvPr/>
          </p:nvSpPr>
          <p:spPr>
            <a:xfrm>
              <a:off x="5583392" y="1217613"/>
              <a:ext cx="1527000" cy="397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chemeClr val="accent4"/>
                  </a:solidFill>
                  <a:latin typeface="Calibri"/>
                  <a:ea typeface="Calibri"/>
                  <a:cs typeface="Calibri"/>
                  <a:sym typeface="Calibri"/>
                </a:rPr>
                <a:t>Write Enable</a:t>
              </a:r>
              <a:endParaRPr sz="20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005" name="Google Shape;1005;g5d03733490_0_363"/>
            <p:cNvCxnSpPr/>
            <p:nvPr/>
          </p:nvCxnSpPr>
          <p:spPr>
            <a:xfrm rot="10800000">
              <a:off x="5334100" y="2330450"/>
              <a:ext cx="1003200" cy="0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round/>
              <a:headEnd type="triangle" w="med" len="med"/>
              <a:tailEnd type="none" w="sm" len="sm"/>
            </a:ln>
          </p:spPr>
        </p:cxnSp>
        <p:cxnSp>
          <p:nvCxnSpPr>
            <p:cNvPr id="1006" name="Google Shape;1006;g5d03733490_0_363"/>
            <p:cNvCxnSpPr/>
            <p:nvPr/>
          </p:nvCxnSpPr>
          <p:spPr>
            <a:xfrm flipH="1">
              <a:off x="5867500" y="2260600"/>
              <a:ext cx="88800" cy="139800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007" name="Google Shape;1007;g5d03733490_0_363"/>
            <p:cNvSpPr/>
            <p:nvPr/>
          </p:nvSpPr>
          <p:spPr>
            <a:xfrm>
              <a:off x="5554663" y="2286000"/>
              <a:ext cx="442800" cy="3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32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008" name="Google Shape;1008;g5d03733490_0_363"/>
            <p:cNvCxnSpPr/>
            <p:nvPr/>
          </p:nvCxnSpPr>
          <p:spPr>
            <a:xfrm>
              <a:off x="7785100" y="2330450"/>
              <a:ext cx="1282800" cy="0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1009" name="Google Shape;1009;g5d03733490_0_363"/>
            <p:cNvCxnSpPr/>
            <p:nvPr/>
          </p:nvCxnSpPr>
          <p:spPr>
            <a:xfrm flipH="1">
              <a:off x="8610700" y="2260600"/>
              <a:ext cx="88800" cy="139800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010" name="Google Shape;1010;g5d03733490_0_363"/>
            <p:cNvSpPr/>
            <p:nvPr/>
          </p:nvSpPr>
          <p:spPr>
            <a:xfrm>
              <a:off x="8221663" y="2286000"/>
              <a:ext cx="442800" cy="3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32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1" name="Google Shape;1011;g5d03733490_0_363"/>
            <p:cNvSpPr/>
            <p:nvPr/>
          </p:nvSpPr>
          <p:spPr>
            <a:xfrm>
              <a:off x="7764463" y="1935163"/>
              <a:ext cx="1081200" cy="3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chemeClr val="accent6"/>
                  </a:solidFill>
                  <a:latin typeface="Calibri"/>
                  <a:ea typeface="Calibri"/>
                  <a:cs typeface="Calibri"/>
                  <a:sym typeface="Calibri"/>
                </a:rPr>
                <a:t>DataOut</a:t>
              </a:r>
              <a:endParaRPr sz="200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012" name="Google Shape;1012;g5d03733490_0_363"/>
            <p:cNvCxnSpPr/>
            <p:nvPr/>
          </p:nvCxnSpPr>
          <p:spPr>
            <a:xfrm rot="10800000">
              <a:off x="6635750" y="1562200"/>
              <a:ext cx="0" cy="241200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013" name="Google Shape;1013;g5d03733490_0_363"/>
            <p:cNvCxnSpPr/>
            <p:nvPr/>
          </p:nvCxnSpPr>
          <p:spPr>
            <a:xfrm rot="10800000">
              <a:off x="5861150" y="2838450"/>
              <a:ext cx="469800" cy="0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014" name="Google Shape;1014;g5d03733490_0_363"/>
            <p:cNvCxnSpPr/>
            <p:nvPr/>
          </p:nvCxnSpPr>
          <p:spPr>
            <a:xfrm>
              <a:off x="7169150" y="1346200"/>
              <a:ext cx="0" cy="444600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015" name="Google Shape;1015;g5d03733490_0_363"/>
            <p:cNvSpPr/>
            <p:nvPr/>
          </p:nvSpPr>
          <p:spPr>
            <a:xfrm>
              <a:off x="7154863" y="1219200"/>
              <a:ext cx="1014300" cy="3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chemeClr val="accent4"/>
                  </a:solidFill>
                  <a:latin typeface="Calibri"/>
                  <a:ea typeface="Calibri"/>
                  <a:cs typeface="Calibri"/>
                  <a:sym typeface="Calibri"/>
                </a:rPr>
                <a:t>Address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016" name="Google Shape;1016;g5d03733490_0_363"/>
            <p:cNvCxnSpPr/>
            <p:nvPr/>
          </p:nvCxnSpPr>
          <p:spPr>
            <a:xfrm>
              <a:off x="6330950" y="2762250"/>
              <a:ext cx="152400" cy="76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017" name="Google Shape;1017;g5d03733490_0_363"/>
            <p:cNvCxnSpPr/>
            <p:nvPr/>
          </p:nvCxnSpPr>
          <p:spPr>
            <a:xfrm flipH="1">
              <a:off x="6330950" y="2838450"/>
              <a:ext cx="152400" cy="76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018" name="Google Shape;1018;g5d03733490_0_3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9" name="Google Shape;1019;g5d03733490_0_36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429496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" name="Google Shape;1086;g5d1f297cb9_0_0"/>
          <p:cNvSpPr txBox="1">
            <a:spLocks noGrp="1"/>
          </p:cNvSpPr>
          <p:nvPr>
            <p:ph type="title"/>
          </p:nvPr>
        </p:nvSpPr>
        <p:spPr>
          <a:xfrm>
            <a:off x="222739" y="142389"/>
            <a:ext cx="8628300" cy="105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>
                <a:solidFill>
                  <a:schemeClr val="accent1"/>
                </a:solidFill>
              </a:rPr>
              <a:t>Current Datapath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1087" name="Google Shape;1087;g5d1f297cb9_0_0"/>
          <p:cNvSpPr txBox="1">
            <a:spLocks noGrp="1"/>
          </p:cNvSpPr>
          <p:nvPr>
            <p:ph type="sldNum" idx="12"/>
          </p:nvPr>
        </p:nvSpPr>
        <p:spPr>
          <a:xfrm>
            <a:off x="6793523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21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8" name="Google Shape;1088;g5d1f297cb9_0_0"/>
          <p:cNvSpPr/>
          <p:nvPr/>
        </p:nvSpPr>
        <p:spPr>
          <a:xfrm>
            <a:off x="2133600" y="2668825"/>
            <a:ext cx="609600" cy="914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IMEM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89" name="Google Shape;1089;g5d1f297cb9_0_0"/>
          <p:cNvGrpSpPr/>
          <p:nvPr/>
        </p:nvGrpSpPr>
        <p:grpSpPr>
          <a:xfrm>
            <a:off x="6172200" y="2262425"/>
            <a:ext cx="521400" cy="1320750"/>
            <a:chOff x="6324600" y="3115310"/>
            <a:chExt cx="521400" cy="1056600"/>
          </a:xfrm>
        </p:grpSpPr>
        <p:sp>
          <p:nvSpPr>
            <p:cNvPr id="1090" name="Google Shape;1090;g5d1f297cb9_0_0"/>
            <p:cNvSpPr/>
            <p:nvPr/>
          </p:nvSpPr>
          <p:spPr>
            <a:xfrm rot="5400000">
              <a:off x="6063000" y="3453110"/>
              <a:ext cx="1056600" cy="381000"/>
            </a:xfrm>
            <a:prstGeom prst="trapezoid">
              <a:avLst>
                <a:gd name="adj" fmla="val 46599"/>
              </a:avLst>
            </a:prstGeom>
            <a:solidFill>
              <a:srgbClr val="FFFFFF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1" name="Google Shape;1091;g5d1f297cb9_0_0"/>
            <p:cNvSpPr/>
            <p:nvPr/>
          </p:nvSpPr>
          <p:spPr>
            <a:xfrm rot="5400000">
              <a:off x="6362707" y="3641091"/>
              <a:ext cx="152400" cy="76200"/>
            </a:xfrm>
            <a:prstGeom prst="triangle">
              <a:avLst>
                <a:gd name="adj" fmla="val 50000"/>
              </a:avLst>
            </a:prstGeom>
            <a:noFill/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092" name="Google Shape;1092;g5d1f297cb9_0_0"/>
            <p:cNvCxnSpPr>
              <a:stCxn id="1091" idx="2"/>
              <a:endCxn id="1091" idx="4"/>
            </p:cNvCxnSpPr>
            <p:nvPr/>
          </p:nvCxnSpPr>
          <p:spPr>
            <a:xfrm>
              <a:off x="6400807" y="3602991"/>
              <a:ext cx="0" cy="152400"/>
            </a:xfrm>
            <a:prstGeom prst="straightConnector1">
              <a:avLst/>
            </a:prstGeom>
            <a:noFill/>
            <a:ln w="381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1093" name="Google Shape;1093;g5d1f297cb9_0_0"/>
            <p:cNvSpPr txBox="1"/>
            <p:nvPr/>
          </p:nvSpPr>
          <p:spPr>
            <a:xfrm>
              <a:off x="6324600" y="3181350"/>
              <a:ext cx="521400" cy="33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ALU</a:t>
              </a:r>
              <a:endPara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94" name="Google Shape;1094;g5d1f297cb9_0_0"/>
          <p:cNvGrpSpPr/>
          <p:nvPr/>
        </p:nvGrpSpPr>
        <p:grpSpPr>
          <a:xfrm>
            <a:off x="3429000" y="3989521"/>
            <a:ext cx="615900" cy="1015975"/>
            <a:chOff x="3733800" y="3105150"/>
            <a:chExt cx="615900" cy="762000"/>
          </a:xfrm>
        </p:grpSpPr>
        <p:sp>
          <p:nvSpPr>
            <p:cNvPr id="1095" name="Google Shape;1095;g5d1f297cb9_0_0"/>
            <p:cNvSpPr/>
            <p:nvPr/>
          </p:nvSpPr>
          <p:spPr>
            <a:xfrm rot="5400000">
              <a:off x="3695700" y="3219450"/>
              <a:ext cx="762000" cy="533400"/>
            </a:xfrm>
            <a:prstGeom prst="trapezoid">
              <a:avLst>
                <a:gd name="adj" fmla="val 30656"/>
              </a:avLst>
            </a:prstGeom>
            <a:noFill/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6" name="Google Shape;1096;g5d1f297cb9_0_0"/>
            <p:cNvSpPr txBox="1"/>
            <p:nvPr/>
          </p:nvSpPr>
          <p:spPr>
            <a:xfrm>
              <a:off x="3733800" y="3218081"/>
              <a:ext cx="615900" cy="584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Imm.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Gen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97" name="Google Shape;1097;g5d1f297cb9_0_0"/>
          <p:cNvGrpSpPr/>
          <p:nvPr/>
        </p:nvGrpSpPr>
        <p:grpSpPr>
          <a:xfrm>
            <a:off x="2133600" y="1855916"/>
            <a:ext cx="304800" cy="609585"/>
            <a:chOff x="5181600" y="3257550"/>
            <a:chExt cx="304800" cy="457200"/>
          </a:xfrm>
        </p:grpSpPr>
        <p:sp>
          <p:nvSpPr>
            <p:cNvPr id="1098" name="Google Shape;1098;g5d1f297cb9_0_0"/>
            <p:cNvSpPr/>
            <p:nvPr/>
          </p:nvSpPr>
          <p:spPr>
            <a:xfrm rot="5400000">
              <a:off x="5143500" y="3371850"/>
              <a:ext cx="457200" cy="228600"/>
            </a:xfrm>
            <a:prstGeom prst="trapezoid">
              <a:avLst>
                <a:gd name="adj" fmla="val 30656"/>
              </a:avLst>
            </a:prstGeom>
            <a:noFill/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9" name="Google Shape;1099;g5d1f297cb9_0_0"/>
            <p:cNvSpPr txBox="1"/>
            <p:nvPr/>
          </p:nvSpPr>
          <p:spPr>
            <a:xfrm>
              <a:off x="5181600" y="3333750"/>
              <a:ext cx="2985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+4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00" name="Google Shape;1100;g5d1f297cb9_0_0"/>
          <p:cNvGrpSpPr/>
          <p:nvPr/>
        </p:nvGrpSpPr>
        <p:grpSpPr>
          <a:xfrm>
            <a:off x="7010400" y="2465567"/>
            <a:ext cx="990600" cy="1117572"/>
            <a:chOff x="6324600" y="1733550"/>
            <a:chExt cx="990600" cy="838200"/>
          </a:xfrm>
        </p:grpSpPr>
        <p:sp>
          <p:nvSpPr>
            <p:cNvPr id="1101" name="Google Shape;1101;g5d1f297cb9_0_0"/>
            <p:cNvSpPr/>
            <p:nvPr/>
          </p:nvSpPr>
          <p:spPr>
            <a:xfrm>
              <a:off x="6324600" y="1733550"/>
              <a:ext cx="990600" cy="838200"/>
            </a:xfrm>
            <a:prstGeom prst="rect">
              <a:avLst/>
            </a:pr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DMEM</a:t>
              </a: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2" name="Google Shape;1102;g5d1f297cb9_0_0"/>
            <p:cNvSpPr/>
            <p:nvPr/>
          </p:nvSpPr>
          <p:spPr>
            <a:xfrm>
              <a:off x="7010400" y="2419350"/>
              <a:ext cx="152400" cy="152400"/>
            </a:xfrm>
            <a:prstGeom prst="triangle">
              <a:avLst>
                <a:gd name="adj" fmla="val 50000"/>
              </a:avLst>
            </a:prstGeom>
            <a:noFill/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03" name="Google Shape;1103;g5d1f297cb9_0_0"/>
          <p:cNvGrpSpPr/>
          <p:nvPr/>
        </p:nvGrpSpPr>
        <p:grpSpPr>
          <a:xfrm>
            <a:off x="3657600" y="1957577"/>
            <a:ext cx="841800" cy="1930352"/>
            <a:chOff x="3657600" y="1428750"/>
            <a:chExt cx="841800" cy="1447800"/>
          </a:xfrm>
        </p:grpSpPr>
        <p:grpSp>
          <p:nvGrpSpPr>
            <p:cNvPr id="1104" name="Google Shape;1104;g5d1f297cb9_0_0"/>
            <p:cNvGrpSpPr/>
            <p:nvPr/>
          </p:nvGrpSpPr>
          <p:grpSpPr>
            <a:xfrm>
              <a:off x="3657600" y="1428750"/>
              <a:ext cx="838200" cy="1447800"/>
              <a:chOff x="3810000" y="1412681"/>
              <a:chExt cx="838200" cy="1447800"/>
            </a:xfrm>
          </p:grpSpPr>
          <p:sp>
            <p:nvSpPr>
              <p:cNvPr id="1105" name="Google Shape;1105;g5d1f297cb9_0_0"/>
              <p:cNvSpPr/>
              <p:nvPr/>
            </p:nvSpPr>
            <p:spPr>
              <a:xfrm>
                <a:off x="3810000" y="1412681"/>
                <a:ext cx="838200" cy="1447800"/>
              </a:xfrm>
              <a:prstGeom prst="rect">
                <a:avLst/>
              </a:prstGeom>
              <a:solidFill>
                <a:schemeClr val="lt1"/>
              </a:solidFill>
              <a:ln w="2857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rPr lang="en-US"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Reg[]</a:t>
                </a: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06" name="Google Shape;1106;g5d1f297cb9_0_0"/>
              <p:cNvSpPr/>
              <p:nvPr/>
            </p:nvSpPr>
            <p:spPr>
              <a:xfrm>
                <a:off x="4419600" y="2708081"/>
                <a:ext cx="152400" cy="152400"/>
              </a:xfrm>
              <a:prstGeom prst="triangle">
                <a:avLst>
                  <a:gd name="adj" fmla="val 50000"/>
                </a:avLst>
              </a:prstGeom>
              <a:noFill/>
              <a:ln w="28575" cap="flat" cmpd="sng">
                <a:solidFill>
                  <a:srgbClr val="00000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107" name="Google Shape;1107;g5d1f297cb9_0_0"/>
            <p:cNvSpPr txBox="1"/>
            <p:nvPr/>
          </p:nvSpPr>
          <p:spPr>
            <a:xfrm>
              <a:off x="3657600" y="2234684"/>
              <a:ext cx="3975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AddrA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8" name="Google Shape;1108;g5d1f297cb9_0_0"/>
            <p:cNvSpPr txBox="1"/>
            <p:nvPr/>
          </p:nvSpPr>
          <p:spPr>
            <a:xfrm>
              <a:off x="3657600" y="2463284"/>
              <a:ext cx="388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AddrB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9" name="Google Shape;1109;g5d1f297cb9_0_0"/>
            <p:cNvSpPr txBox="1"/>
            <p:nvPr/>
          </p:nvSpPr>
          <p:spPr>
            <a:xfrm>
              <a:off x="4114800" y="2234684"/>
              <a:ext cx="3846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DataA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0" name="Google Shape;1110;g5d1f297cb9_0_0"/>
            <p:cNvSpPr txBox="1"/>
            <p:nvPr/>
          </p:nvSpPr>
          <p:spPr>
            <a:xfrm>
              <a:off x="3657600" y="1998881"/>
              <a:ext cx="399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AddrD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1" name="Google Shape;1111;g5d1f297cb9_0_0"/>
            <p:cNvSpPr txBox="1"/>
            <p:nvPr/>
          </p:nvSpPr>
          <p:spPr>
            <a:xfrm>
              <a:off x="4114800" y="2463284"/>
              <a:ext cx="377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DataB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2" name="Google Shape;1112;g5d1f297cb9_0_0"/>
            <p:cNvSpPr txBox="1"/>
            <p:nvPr/>
          </p:nvSpPr>
          <p:spPr>
            <a:xfrm>
              <a:off x="3657600" y="1694081"/>
              <a:ext cx="388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DataD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113" name="Google Shape;1113;g5d1f297cb9_0_0"/>
          <p:cNvCxnSpPr/>
          <p:nvPr/>
        </p:nvCxnSpPr>
        <p:spPr>
          <a:xfrm rot="10800000">
            <a:off x="6454320" y="3446300"/>
            <a:ext cx="0" cy="1913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114" name="Google Shape;1114;g5d1f297cb9_0_0"/>
          <p:cNvCxnSpPr/>
          <p:nvPr/>
        </p:nvCxnSpPr>
        <p:spPr>
          <a:xfrm rot="10800000">
            <a:off x="7233228" y="3575000"/>
            <a:ext cx="0" cy="17844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1115" name="Google Shape;1115;g5d1f297cb9_0_0"/>
          <p:cNvSpPr txBox="1"/>
          <p:nvPr/>
        </p:nvSpPr>
        <p:spPr>
          <a:xfrm>
            <a:off x="7010400" y="2770425"/>
            <a:ext cx="307800" cy="2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Addr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6" name="Google Shape;1116;g5d1f297cb9_0_0"/>
          <p:cNvSpPr txBox="1"/>
          <p:nvPr/>
        </p:nvSpPr>
        <p:spPr>
          <a:xfrm>
            <a:off x="7543800" y="2872025"/>
            <a:ext cx="384600" cy="2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DataR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17" name="Google Shape;1117;g5d1f297cb9_0_0"/>
          <p:cNvCxnSpPr>
            <a:endCxn id="1118" idx="3"/>
          </p:cNvCxnSpPr>
          <p:nvPr/>
        </p:nvCxnSpPr>
        <p:spPr>
          <a:xfrm rot="10800000">
            <a:off x="5867400" y="3584353"/>
            <a:ext cx="0" cy="17907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119" name="Google Shape;1119;g5d1f297cb9_0_0"/>
          <p:cNvCxnSpPr>
            <a:stCxn id="1101" idx="3"/>
          </p:cNvCxnSpPr>
          <p:nvPr/>
        </p:nvCxnSpPr>
        <p:spPr>
          <a:xfrm rot="10800000" flipH="1">
            <a:off x="8001000" y="3003953"/>
            <a:ext cx="367800" cy="204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grpSp>
        <p:nvGrpSpPr>
          <p:cNvPr id="1120" name="Google Shape;1120;g5d1f297cb9_0_0"/>
          <p:cNvGrpSpPr/>
          <p:nvPr/>
        </p:nvGrpSpPr>
        <p:grpSpPr>
          <a:xfrm>
            <a:off x="8382000" y="2262367"/>
            <a:ext cx="152400" cy="1015975"/>
            <a:chOff x="8229600" y="1733550"/>
            <a:chExt cx="152400" cy="762000"/>
          </a:xfrm>
        </p:grpSpPr>
        <p:sp>
          <p:nvSpPr>
            <p:cNvPr id="1121" name="Google Shape;1121;g5d1f297cb9_0_0"/>
            <p:cNvSpPr/>
            <p:nvPr/>
          </p:nvSpPr>
          <p:spPr>
            <a:xfrm rot="5400000">
              <a:off x="7924800" y="2038350"/>
              <a:ext cx="7620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2" name="Google Shape;1122;g5d1f297cb9_0_0"/>
            <p:cNvSpPr txBox="1"/>
            <p:nvPr/>
          </p:nvSpPr>
          <p:spPr>
            <a:xfrm>
              <a:off x="8255000" y="2232025"/>
              <a:ext cx="76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3" name="Google Shape;1123;g5d1f297cb9_0_0"/>
            <p:cNvSpPr txBox="1"/>
            <p:nvPr/>
          </p:nvSpPr>
          <p:spPr>
            <a:xfrm>
              <a:off x="8255000" y="1846481"/>
              <a:ext cx="76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124" name="Google Shape;1124;g5d1f297cb9_0_0"/>
          <p:cNvCxnSpPr>
            <a:stCxn id="1090" idx="0"/>
            <a:endCxn id="1115" idx="1"/>
          </p:cNvCxnSpPr>
          <p:nvPr/>
        </p:nvCxnSpPr>
        <p:spPr>
          <a:xfrm rot="10800000" flipH="1">
            <a:off x="6629400" y="2893700"/>
            <a:ext cx="381000" cy="29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125" name="Google Shape;1125;g5d1f297cb9_0_0"/>
          <p:cNvCxnSpPr/>
          <p:nvPr/>
        </p:nvCxnSpPr>
        <p:spPr>
          <a:xfrm rot="10800000">
            <a:off x="8458200" y="3176726"/>
            <a:ext cx="0" cy="2540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126" name="Google Shape;1126;g5d1f297cb9_0_0"/>
          <p:cNvCxnSpPr/>
          <p:nvPr/>
        </p:nvCxnSpPr>
        <p:spPr>
          <a:xfrm rot="10800000">
            <a:off x="6781800" y="2108100"/>
            <a:ext cx="0" cy="8052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127" name="Google Shape;1127;g5d1f297cb9_0_0"/>
          <p:cNvCxnSpPr>
            <a:endCxn id="1123" idx="1"/>
          </p:cNvCxnSpPr>
          <p:nvPr/>
        </p:nvCxnSpPr>
        <p:spPr>
          <a:xfrm>
            <a:off x="6781700" y="2108035"/>
            <a:ext cx="1625700" cy="428100"/>
          </a:xfrm>
          <a:prstGeom prst="bentConnector3">
            <a:avLst>
              <a:gd name="adj1" fmla="val 87321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128" name="Google Shape;1128;g5d1f297cb9_0_0"/>
          <p:cNvCxnSpPr>
            <a:stCxn id="1129" idx="3"/>
            <a:endCxn id="1088" idx="1"/>
          </p:cNvCxnSpPr>
          <p:nvPr/>
        </p:nvCxnSpPr>
        <p:spPr>
          <a:xfrm>
            <a:off x="1813200" y="2719550"/>
            <a:ext cx="320400" cy="406500"/>
          </a:xfrm>
          <a:prstGeom prst="bentConnector3">
            <a:avLst>
              <a:gd name="adj1" fmla="val 49990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130" name="Google Shape;1130;g5d1f297cb9_0_0"/>
          <p:cNvCxnSpPr>
            <a:stCxn id="1098" idx="0"/>
          </p:cNvCxnSpPr>
          <p:nvPr/>
        </p:nvCxnSpPr>
        <p:spPr>
          <a:xfrm rot="10800000" flipH="1">
            <a:off x="2438400" y="1551109"/>
            <a:ext cx="304800" cy="609600"/>
          </a:xfrm>
          <a:prstGeom prst="bentConnector2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131" name="Google Shape;1131;g5d1f297cb9_0_0"/>
          <p:cNvCxnSpPr>
            <a:stCxn id="1109" idx="3"/>
          </p:cNvCxnSpPr>
          <p:nvPr/>
        </p:nvCxnSpPr>
        <p:spPr>
          <a:xfrm rot="10800000" flipH="1">
            <a:off x="4499400" y="2616226"/>
            <a:ext cx="1825200" cy="539100"/>
          </a:xfrm>
          <a:prstGeom prst="bentConnector3">
            <a:avLst>
              <a:gd name="adj1" fmla="val 13341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grpSp>
        <p:nvGrpSpPr>
          <p:cNvPr id="1132" name="Google Shape;1132;g5d1f297cb9_0_0"/>
          <p:cNvGrpSpPr/>
          <p:nvPr/>
        </p:nvGrpSpPr>
        <p:grpSpPr>
          <a:xfrm>
            <a:off x="1447800" y="2160764"/>
            <a:ext cx="365400" cy="1117572"/>
            <a:chOff x="1447800" y="1809750"/>
            <a:chExt cx="365400" cy="838200"/>
          </a:xfrm>
        </p:grpSpPr>
        <p:sp>
          <p:nvSpPr>
            <p:cNvPr id="1129" name="Google Shape;1129;g5d1f297cb9_0_0"/>
            <p:cNvSpPr/>
            <p:nvPr/>
          </p:nvSpPr>
          <p:spPr>
            <a:xfrm>
              <a:off x="1447800" y="1809750"/>
              <a:ext cx="365400" cy="838200"/>
            </a:xfrm>
            <a:prstGeom prst="rect">
              <a:avLst/>
            </a:pr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0" u="none" strike="noStrike" cap="none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pc</a:t>
              </a:r>
              <a:endParaRPr sz="18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133" name="Google Shape;1133;g5d1f297cb9_0_0"/>
            <p:cNvSpPr/>
            <p:nvPr/>
          </p:nvSpPr>
          <p:spPr>
            <a:xfrm>
              <a:off x="1600200" y="2495550"/>
              <a:ext cx="152400" cy="152400"/>
            </a:xfrm>
            <a:prstGeom prst="triangle">
              <a:avLst>
                <a:gd name="adj" fmla="val 50000"/>
              </a:avLst>
            </a:prstGeom>
            <a:noFill/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34" name="Google Shape;1134;g5d1f297cb9_0_0"/>
          <p:cNvGrpSpPr/>
          <p:nvPr/>
        </p:nvGrpSpPr>
        <p:grpSpPr>
          <a:xfrm>
            <a:off x="5791200" y="2920955"/>
            <a:ext cx="152400" cy="711182"/>
            <a:chOff x="5791200" y="1352550"/>
            <a:chExt cx="152400" cy="533400"/>
          </a:xfrm>
        </p:grpSpPr>
        <p:sp>
          <p:nvSpPr>
            <p:cNvPr id="1118" name="Google Shape;1118;g5d1f297cb9_0_0"/>
            <p:cNvSpPr/>
            <p:nvPr/>
          </p:nvSpPr>
          <p:spPr>
            <a:xfrm rot="5400000">
              <a:off x="5600700" y="1543050"/>
              <a:ext cx="5334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5" name="Google Shape;1135;g5d1f297cb9_0_0"/>
            <p:cNvSpPr txBox="1"/>
            <p:nvPr/>
          </p:nvSpPr>
          <p:spPr>
            <a:xfrm>
              <a:off x="5807075" y="1390650"/>
              <a:ext cx="76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6" name="Google Shape;1136;g5d1f297cb9_0_0"/>
            <p:cNvSpPr txBox="1"/>
            <p:nvPr/>
          </p:nvSpPr>
          <p:spPr>
            <a:xfrm>
              <a:off x="5810250" y="1638300"/>
              <a:ext cx="78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1137" name="Google Shape;1137;g5d1f297cb9_0_0"/>
          <p:cNvCxnSpPr>
            <a:stCxn id="1088" idx="3"/>
            <a:endCxn id="1105" idx="1"/>
          </p:cNvCxnSpPr>
          <p:nvPr/>
        </p:nvCxnSpPr>
        <p:spPr>
          <a:xfrm rot="10800000" flipH="1">
            <a:off x="2743200" y="2922625"/>
            <a:ext cx="914400" cy="203400"/>
          </a:xfrm>
          <a:prstGeom prst="bentConnector3">
            <a:avLst>
              <a:gd name="adj1" fmla="val 17803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138" name="Google Shape;1138;g5d1f297cb9_0_0"/>
          <p:cNvCxnSpPr/>
          <p:nvPr/>
        </p:nvCxnSpPr>
        <p:spPr>
          <a:xfrm>
            <a:off x="2895600" y="3124200"/>
            <a:ext cx="0" cy="22353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139" name="Google Shape;1139;g5d1f297cb9_0_0"/>
          <p:cNvCxnSpPr/>
          <p:nvPr/>
        </p:nvCxnSpPr>
        <p:spPr>
          <a:xfrm rot="10800000" flipH="1">
            <a:off x="2886364" y="3278309"/>
            <a:ext cx="771300" cy="6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140" name="Google Shape;1140;g5d1f297cb9_0_0"/>
          <p:cNvCxnSpPr/>
          <p:nvPr/>
        </p:nvCxnSpPr>
        <p:spPr>
          <a:xfrm rot="10800000" flipH="1">
            <a:off x="2897909" y="3583188"/>
            <a:ext cx="759600" cy="36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141" name="Google Shape;1141;g5d1f297cb9_0_0"/>
          <p:cNvCxnSpPr/>
          <p:nvPr/>
        </p:nvCxnSpPr>
        <p:spPr>
          <a:xfrm rot="10800000" flipH="1">
            <a:off x="2886364" y="4497524"/>
            <a:ext cx="618900" cy="129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142" name="Google Shape;1142;g5d1f297cb9_0_0"/>
          <p:cNvCxnSpPr>
            <a:stCxn id="1121" idx="0"/>
          </p:cNvCxnSpPr>
          <p:nvPr/>
        </p:nvCxnSpPr>
        <p:spPr>
          <a:xfrm rot="10800000">
            <a:off x="3330900" y="1393055"/>
            <a:ext cx="5203500" cy="1377300"/>
          </a:xfrm>
          <a:prstGeom prst="bentConnector3">
            <a:avLst>
              <a:gd name="adj1" fmla="val -2374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143" name="Google Shape;1143;g5d1f297cb9_0_0"/>
          <p:cNvCxnSpPr/>
          <p:nvPr/>
        </p:nvCxnSpPr>
        <p:spPr>
          <a:xfrm rot="-5400000" flipH="1">
            <a:off x="2946450" y="1803350"/>
            <a:ext cx="1117500" cy="304800"/>
          </a:xfrm>
          <a:prstGeom prst="bentConnector3">
            <a:avLst>
              <a:gd name="adj1" fmla="val 100284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144" name="Google Shape;1144;g5d1f297cb9_0_0"/>
          <p:cNvCxnSpPr/>
          <p:nvPr/>
        </p:nvCxnSpPr>
        <p:spPr>
          <a:xfrm rot="10800000">
            <a:off x="3810000" y="4851500"/>
            <a:ext cx="0" cy="5079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145" name="Google Shape;1145;g5d1f297cb9_0_0"/>
          <p:cNvCxnSpPr/>
          <p:nvPr/>
        </p:nvCxnSpPr>
        <p:spPr>
          <a:xfrm rot="10800000" flipH="1">
            <a:off x="5943600" y="3327480"/>
            <a:ext cx="370500" cy="30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1146" name="Google Shape;1146;g5d1f297cb9_0_0"/>
          <p:cNvSpPr txBox="1"/>
          <p:nvPr/>
        </p:nvSpPr>
        <p:spPr>
          <a:xfrm>
            <a:off x="2988810" y="2646436"/>
            <a:ext cx="5478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inst[11:7]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7" name="Google Shape;1147;g5d1f297cb9_0_0"/>
          <p:cNvSpPr txBox="1"/>
          <p:nvPr/>
        </p:nvSpPr>
        <p:spPr>
          <a:xfrm>
            <a:off x="2971800" y="3022600"/>
            <a:ext cx="6192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inst[19:15]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8" name="Google Shape;1148;g5d1f297cb9_0_0"/>
          <p:cNvSpPr txBox="1"/>
          <p:nvPr/>
        </p:nvSpPr>
        <p:spPr>
          <a:xfrm>
            <a:off x="2971800" y="3327400"/>
            <a:ext cx="6192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inst[24:20]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9" name="Google Shape;1149;g5d1f297cb9_0_0"/>
          <p:cNvSpPr txBox="1"/>
          <p:nvPr/>
        </p:nvSpPr>
        <p:spPr>
          <a:xfrm>
            <a:off x="2918691" y="4180224"/>
            <a:ext cx="6192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inst[31:20]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50" name="Google Shape;1150;g5d1f297cb9_0_0"/>
          <p:cNvCxnSpPr>
            <a:stCxn id="1111" idx="3"/>
          </p:cNvCxnSpPr>
          <p:nvPr/>
        </p:nvCxnSpPr>
        <p:spPr>
          <a:xfrm rot="10800000" flipH="1">
            <a:off x="4492200" y="3124118"/>
            <a:ext cx="1299000" cy="336000"/>
          </a:xfrm>
          <a:prstGeom prst="bentConnector3">
            <a:avLst>
              <a:gd name="adj1" fmla="val 50002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1151" name="Google Shape;1151;g5d1f297cb9_0_0"/>
          <p:cNvSpPr txBox="1"/>
          <p:nvPr/>
        </p:nvSpPr>
        <p:spPr>
          <a:xfrm>
            <a:off x="7696200" y="1879600"/>
            <a:ext cx="2442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ALU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2" name="Google Shape;1152;g5d1f297cb9_0_0"/>
          <p:cNvSpPr txBox="1"/>
          <p:nvPr/>
        </p:nvSpPr>
        <p:spPr>
          <a:xfrm>
            <a:off x="8029863" y="3141132"/>
            <a:ext cx="3348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3" name="Google Shape;1153;g5d1f297cb9_0_0"/>
          <p:cNvSpPr txBox="1"/>
          <p:nvPr/>
        </p:nvSpPr>
        <p:spPr>
          <a:xfrm>
            <a:off x="8581737" y="2783993"/>
            <a:ext cx="1749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wb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4" name="Google Shape;1154;g5d1f297cb9_0_0"/>
          <p:cNvSpPr txBox="1"/>
          <p:nvPr/>
        </p:nvSpPr>
        <p:spPr>
          <a:xfrm>
            <a:off x="5312006" y="2413000"/>
            <a:ext cx="5241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Reg[rs1]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5" name="Google Shape;1155;g5d1f297cb9_0_0"/>
          <p:cNvSpPr txBox="1"/>
          <p:nvPr/>
        </p:nvSpPr>
        <p:spPr>
          <a:xfrm>
            <a:off x="4247574" y="4278745"/>
            <a:ext cx="6291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imm[31:0]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6" name="Google Shape;1156;g5d1f297cb9_0_0"/>
          <p:cNvSpPr txBox="1"/>
          <p:nvPr/>
        </p:nvSpPr>
        <p:spPr>
          <a:xfrm>
            <a:off x="5299981" y="2811841"/>
            <a:ext cx="5334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Reg[rs2]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57" name="Google Shape;1157;g5d1f297cb9_0_0"/>
          <p:cNvCxnSpPr>
            <a:stCxn id="1096" idx="3"/>
          </p:cNvCxnSpPr>
          <p:nvPr/>
        </p:nvCxnSpPr>
        <p:spPr>
          <a:xfrm rot="10800000" flipH="1">
            <a:off x="4044900" y="3428583"/>
            <a:ext cx="1746300" cy="1101300"/>
          </a:xfrm>
          <a:prstGeom prst="bentConnector3">
            <a:avLst>
              <a:gd name="adj1" fmla="val 83439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1158" name="Google Shape;1158;g5d1f297cb9_0_0"/>
          <p:cNvSpPr/>
          <p:nvPr/>
        </p:nvSpPr>
        <p:spPr>
          <a:xfrm>
            <a:off x="838200" y="5359400"/>
            <a:ext cx="7868100" cy="954300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g5d1f297cb9_0_0"/>
          <p:cNvSpPr txBox="1"/>
          <p:nvPr/>
        </p:nvSpPr>
        <p:spPr>
          <a:xfrm>
            <a:off x="2590800" y="5438497"/>
            <a:ext cx="5478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inst[31:0]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0" name="Google Shape;1160;g5d1f297cb9_0_0"/>
          <p:cNvSpPr txBox="1"/>
          <p:nvPr/>
        </p:nvSpPr>
        <p:spPr>
          <a:xfrm>
            <a:off x="3429000" y="5461000"/>
            <a:ext cx="4284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ImmSel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1" name="Google Shape;1161;g5d1f297cb9_0_0"/>
          <p:cNvSpPr txBox="1"/>
          <p:nvPr/>
        </p:nvSpPr>
        <p:spPr>
          <a:xfrm>
            <a:off x="5638800" y="5461000"/>
            <a:ext cx="2442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BSel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2" name="Google Shape;1162;g5d1f297cb9_0_0"/>
          <p:cNvSpPr txBox="1"/>
          <p:nvPr/>
        </p:nvSpPr>
        <p:spPr>
          <a:xfrm>
            <a:off x="6324600" y="5461000"/>
            <a:ext cx="3987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ALUSel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g5d1f297cb9_0_0"/>
          <p:cNvSpPr txBox="1"/>
          <p:nvPr/>
        </p:nvSpPr>
        <p:spPr>
          <a:xfrm>
            <a:off x="6858000" y="5461000"/>
            <a:ext cx="5130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MemRW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4" name="Google Shape;1164;g5d1f297cb9_0_0"/>
          <p:cNvSpPr txBox="1"/>
          <p:nvPr/>
        </p:nvSpPr>
        <p:spPr>
          <a:xfrm>
            <a:off x="8229600" y="5461000"/>
            <a:ext cx="3696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WBSel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5" name="Google Shape;1165;g5d1f297cb9_0_0"/>
          <p:cNvSpPr txBox="1"/>
          <p:nvPr/>
        </p:nvSpPr>
        <p:spPr>
          <a:xfrm>
            <a:off x="3406447" y="2209800"/>
            <a:ext cx="1749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wb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66" name="Google Shape;1166;g5d1f297cb9_0_0"/>
          <p:cNvCxnSpPr/>
          <p:nvPr/>
        </p:nvCxnSpPr>
        <p:spPr>
          <a:xfrm flipH="1">
            <a:off x="1447800" y="1551050"/>
            <a:ext cx="1295400" cy="1168500"/>
          </a:xfrm>
          <a:prstGeom prst="bentConnector3">
            <a:avLst>
              <a:gd name="adj1" fmla="val 132662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1167" name="Google Shape;1167;g5d1f297cb9_0_0"/>
          <p:cNvSpPr txBox="1"/>
          <p:nvPr/>
        </p:nvSpPr>
        <p:spPr>
          <a:xfrm>
            <a:off x="990600" y="2819400"/>
            <a:ext cx="282000" cy="2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pc+4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68" name="Google Shape;1168;g5d1f297cb9_0_0"/>
          <p:cNvCxnSpPr/>
          <p:nvPr/>
        </p:nvCxnSpPr>
        <p:spPr>
          <a:xfrm rot="-5400000">
            <a:off x="1701781" y="2242234"/>
            <a:ext cx="558900" cy="396600"/>
          </a:xfrm>
          <a:prstGeom prst="bentConnector3">
            <a:avLst>
              <a:gd name="adj1" fmla="val 0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1169" name="Google Shape;1169;g5d1f297cb9_0_0"/>
          <p:cNvSpPr txBox="1">
            <a:spLocks noGrp="1"/>
          </p:cNvSpPr>
          <p:nvPr>
            <p:ph type="ftr" idx="11"/>
          </p:nvPr>
        </p:nvSpPr>
        <p:spPr>
          <a:xfrm>
            <a:off x="2672862" y="6356352"/>
            <a:ext cx="395067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0" name="Google Shape;1170;g5d1f297cb9_0_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328422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Adding </a:t>
            </a:r>
            <a:r>
              <a:rPr lang="en-US" b="1" dirty="0" err="1">
                <a:latin typeface="Courier New"/>
                <a:cs typeface="Courier New"/>
              </a:rPr>
              <a:t>sw</a:t>
            </a:r>
            <a:r>
              <a:rPr lang="en-US" dirty="0"/>
              <a:t> to </a:t>
            </a:r>
            <a:r>
              <a:rPr lang="en-US" dirty="0" err="1"/>
              <a:t>datapath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93523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FF131CF-B26C-E347-9AC9-78212C099DD5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133600" y="2858869"/>
            <a:ext cx="609600" cy="685800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IMEM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6172201" y="2554069"/>
            <a:ext cx="511679" cy="990600"/>
            <a:chOff x="6324600" y="3115310"/>
            <a:chExt cx="511679" cy="1056640"/>
          </a:xfrm>
        </p:grpSpPr>
        <p:sp>
          <p:nvSpPr>
            <p:cNvPr id="28" name="Trapezoid 27"/>
            <p:cNvSpPr/>
            <p:nvPr/>
          </p:nvSpPr>
          <p:spPr>
            <a:xfrm rot="5400000">
              <a:off x="6062980" y="3453130"/>
              <a:ext cx="1056640" cy="381000"/>
            </a:xfrm>
            <a:prstGeom prst="trapezoid">
              <a:avLst>
                <a:gd name="adj" fmla="val 46599"/>
              </a:avLst>
            </a:prstGeom>
            <a:solidFill>
              <a:srgbClr val="FFFFFF"/>
            </a:solidFill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9" name="Isosceles Triangle 28"/>
            <p:cNvSpPr/>
            <p:nvPr/>
          </p:nvSpPr>
          <p:spPr>
            <a:xfrm rot="5400000">
              <a:off x="6362707" y="3641091"/>
              <a:ext cx="152400" cy="76200"/>
            </a:xfrm>
            <a:prstGeom prst="triangle">
              <a:avLst/>
            </a:prstGeom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4" name="Straight Connector 33"/>
            <p:cNvCxnSpPr>
              <a:stCxn id="29" idx="2"/>
              <a:endCxn id="29" idx="4"/>
            </p:cNvCxnSpPr>
            <p:nvPr/>
          </p:nvCxnSpPr>
          <p:spPr>
            <a:xfrm>
              <a:off x="6400808" y="3602991"/>
              <a:ext cx="0" cy="152400"/>
            </a:xfrm>
            <a:prstGeom prst="line">
              <a:avLst/>
            </a:prstGeom>
            <a:ln w="2857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6324600" y="3181351"/>
              <a:ext cx="511679" cy="3611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ALU</a:t>
              </a: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3429000" y="3849469"/>
            <a:ext cx="609600" cy="762000"/>
            <a:chOff x="3733800" y="3105150"/>
            <a:chExt cx="609600" cy="762000"/>
          </a:xfrm>
        </p:grpSpPr>
        <p:sp>
          <p:nvSpPr>
            <p:cNvPr id="51" name="Trapezoid 50"/>
            <p:cNvSpPr/>
            <p:nvPr/>
          </p:nvSpPr>
          <p:spPr>
            <a:xfrm rot="5400000">
              <a:off x="3695700" y="3219450"/>
              <a:ext cx="762000" cy="533400"/>
            </a:xfrm>
            <a:prstGeom prst="trapezoid">
              <a:avLst>
                <a:gd name="adj" fmla="val 30656"/>
              </a:avLst>
            </a:prstGeom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733800" y="3218081"/>
              <a:ext cx="55656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/>
                <a:t>Imm</a:t>
              </a:r>
              <a:r>
                <a:rPr lang="en-US" sz="1600" dirty="0"/>
                <a:t>.</a:t>
              </a:r>
            </a:p>
            <a:p>
              <a:r>
                <a:rPr lang="en-US" sz="1600" dirty="0"/>
                <a:t>Gen</a:t>
              </a: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2133600" y="2249269"/>
            <a:ext cx="304800" cy="457200"/>
            <a:chOff x="5181600" y="3257550"/>
            <a:chExt cx="304800" cy="457200"/>
          </a:xfrm>
        </p:grpSpPr>
        <p:sp>
          <p:nvSpPr>
            <p:cNvPr id="58" name="Trapezoid 57"/>
            <p:cNvSpPr/>
            <p:nvPr/>
          </p:nvSpPr>
          <p:spPr>
            <a:xfrm rot="5400000">
              <a:off x="5143500" y="3371850"/>
              <a:ext cx="457200" cy="228600"/>
            </a:xfrm>
            <a:prstGeom prst="trapezoid">
              <a:avLst>
                <a:gd name="adj" fmla="val 30656"/>
              </a:avLst>
            </a:prstGeom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181600" y="3333750"/>
              <a:ext cx="283091" cy="246221"/>
            </a:xfrm>
            <a:prstGeom prst="rect">
              <a:avLst/>
            </a:prstGeom>
            <a:noFill/>
          </p:spPr>
          <p:txBody>
            <a:bodyPr wrap="none" tIns="0" rIns="0" bIns="0" rtlCol="0">
              <a:spAutoFit/>
            </a:bodyPr>
            <a:lstStyle/>
            <a:p>
              <a:r>
                <a:rPr lang="en-US" sz="1600" dirty="0"/>
                <a:t>+4</a:t>
              </a: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7010400" y="2706469"/>
            <a:ext cx="990600" cy="838200"/>
            <a:chOff x="6324600" y="1733550"/>
            <a:chExt cx="990600" cy="838200"/>
          </a:xfrm>
        </p:grpSpPr>
        <p:sp>
          <p:nvSpPr>
            <p:cNvPr id="13" name="Rectangle 12"/>
            <p:cNvSpPr/>
            <p:nvPr/>
          </p:nvSpPr>
          <p:spPr>
            <a:xfrm>
              <a:off x="6324600" y="1733550"/>
              <a:ext cx="990600" cy="838200"/>
            </a:xfrm>
            <a:prstGeom prst="rect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  <a:latin typeface="Calibri"/>
                  <a:cs typeface="Calibri"/>
                </a:rPr>
                <a:t>DMEM</a:t>
              </a:r>
              <a:endParaRPr lang="en-US" dirty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69" name="Isosceles Triangle 68"/>
            <p:cNvSpPr/>
            <p:nvPr/>
          </p:nvSpPr>
          <p:spPr>
            <a:xfrm>
              <a:off x="7010400" y="2419350"/>
              <a:ext cx="152400" cy="152400"/>
            </a:xfrm>
            <a:prstGeom prst="triangle">
              <a:avLst/>
            </a:prstGeom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88" name="Group 187"/>
          <p:cNvGrpSpPr/>
          <p:nvPr/>
        </p:nvGrpSpPr>
        <p:grpSpPr>
          <a:xfrm>
            <a:off x="3657601" y="2325469"/>
            <a:ext cx="838199" cy="1447800"/>
            <a:chOff x="3657600" y="1428750"/>
            <a:chExt cx="838199" cy="1447800"/>
          </a:xfrm>
        </p:grpSpPr>
        <p:grpSp>
          <p:nvGrpSpPr>
            <p:cNvPr id="63" name="Group 62"/>
            <p:cNvGrpSpPr/>
            <p:nvPr/>
          </p:nvGrpSpPr>
          <p:grpSpPr>
            <a:xfrm>
              <a:off x="3657600" y="1428750"/>
              <a:ext cx="838199" cy="1447800"/>
              <a:chOff x="3810000" y="1412681"/>
              <a:chExt cx="838199" cy="1447800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3810000" y="1412681"/>
                <a:ext cx="838199" cy="1447800"/>
              </a:xfrm>
              <a:prstGeom prst="rect">
                <a:avLst/>
              </a:prstGeom>
              <a:solidFill>
                <a:schemeClr val="bg1"/>
              </a:solidFill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ctr"/>
                <a:r>
                  <a:rPr lang="en-US" dirty="0" err="1">
                    <a:solidFill>
                      <a:schemeClr val="tx1"/>
                    </a:solidFill>
                    <a:latin typeface="Calibri"/>
                    <a:cs typeface="Calibri"/>
                  </a:rPr>
                  <a:t>Reg</a:t>
                </a:r>
                <a:r>
                  <a:rPr lang="en-US" dirty="0">
                    <a:solidFill>
                      <a:schemeClr val="tx1"/>
                    </a:solidFill>
                    <a:latin typeface="Calibri"/>
                    <a:cs typeface="Calibri"/>
                  </a:rPr>
                  <a:t>[]</a:t>
                </a:r>
              </a:p>
            </p:txBody>
          </p:sp>
          <p:sp>
            <p:nvSpPr>
              <p:cNvPr id="30" name="Isosceles Triangle 29"/>
              <p:cNvSpPr/>
              <p:nvPr/>
            </p:nvSpPr>
            <p:spPr>
              <a:xfrm>
                <a:off x="4419600" y="2708081"/>
                <a:ext cx="152400" cy="152400"/>
              </a:xfrm>
              <a:prstGeom prst="triangle">
                <a:avLst/>
              </a:prstGeom>
              <a:ln w="28575" cmpd="sng"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sp>
          <p:nvSpPr>
            <p:cNvPr id="77" name="TextBox 76"/>
            <p:cNvSpPr txBox="1"/>
            <p:nvPr/>
          </p:nvSpPr>
          <p:spPr>
            <a:xfrm>
              <a:off x="3657600" y="2234684"/>
              <a:ext cx="352661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AddrA</a:t>
              </a:r>
              <a:endParaRPr lang="en-US" sz="1200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3657600" y="2463284"/>
              <a:ext cx="352661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AddrB</a:t>
              </a:r>
              <a:endParaRPr lang="en-US" sz="1200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114800" y="2234684"/>
              <a:ext cx="352661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DataA</a:t>
              </a:r>
              <a:endParaRPr lang="en-US" sz="1200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657600" y="1998881"/>
              <a:ext cx="359073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AddrD</a:t>
              </a:r>
              <a:endParaRPr lang="en-US" sz="1200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4114800" y="2463284"/>
              <a:ext cx="352661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DataB</a:t>
              </a:r>
              <a:endParaRPr lang="en-US" sz="1200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3657600" y="1694081"/>
              <a:ext cx="359073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DataD</a:t>
              </a:r>
              <a:endParaRPr lang="en-US" sz="1200" dirty="0"/>
            </a:p>
          </p:txBody>
        </p:sp>
      </p:grpSp>
      <p:cxnSp>
        <p:nvCxnSpPr>
          <p:cNvPr id="91" name="Straight Arrow Connector 90"/>
          <p:cNvCxnSpPr/>
          <p:nvPr/>
        </p:nvCxnSpPr>
        <p:spPr>
          <a:xfrm flipV="1">
            <a:off x="6454320" y="3441950"/>
            <a:ext cx="0" cy="1434850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flipV="1">
            <a:off x="4191000" y="3773270"/>
            <a:ext cx="0" cy="1103531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flipV="1">
            <a:off x="7233228" y="3538448"/>
            <a:ext cx="0" cy="1338352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7010400" y="2935069"/>
            <a:ext cx="26770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err="1"/>
              <a:t>Addr</a:t>
            </a:r>
            <a:endParaRPr lang="en-US" sz="1200" dirty="0"/>
          </a:p>
        </p:txBody>
      </p:sp>
      <p:sp>
        <p:nvSpPr>
          <p:cNvPr id="98" name="TextBox 97"/>
          <p:cNvSpPr txBox="1"/>
          <p:nvPr/>
        </p:nvSpPr>
        <p:spPr>
          <a:xfrm>
            <a:off x="7031583" y="3207603"/>
            <a:ext cx="38632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err="1"/>
              <a:t>DataW</a:t>
            </a:r>
            <a:endParaRPr lang="en-US" sz="1200" dirty="0"/>
          </a:p>
        </p:txBody>
      </p:sp>
      <p:sp>
        <p:nvSpPr>
          <p:cNvPr id="99" name="TextBox 98"/>
          <p:cNvSpPr txBox="1"/>
          <p:nvPr/>
        </p:nvSpPr>
        <p:spPr>
          <a:xfrm>
            <a:off x="7543801" y="3011269"/>
            <a:ext cx="359073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err="1"/>
              <a:t>DataR</a:t>
            </a:r>
            <a:endParaRPr lang="en-US" sz="1200" dirty="0"/>
          </a:p>
        </p:txBody>
      </p:sp>
      <p:cxnSp>
        <p:nvCxnSpPr>
          <p:cNvPr id="100" name="Straight Arrow Connector 99"/>
          <p:cNvCxnSpPr>
            <a:endCxn id="116" idx="3"/>
          </p:cNvCxnSpPr>
          <p:nvPr/>
        </p:nvCxnSpPr>
        <p:spPr>
          <a:xfrm flipV="1">
            <a:off x="5867400" y="3533616"/>
            <a:ext cx="0" cy="1343184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stCxn id="13" idx="3"/>
          </p:cNvCxnSpPr>
          <p:nvPr/>
        </p:nvCxnSpPr>
        <p:spPr>
          <a:xfrm flipV="1">
            <a:off x="8001000" y="3110257"/>
            <a:ext cx="367652" cy="15312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2" name="Group 121"/>
          <p:cNvGrpSpPr/>
          <p:nvPr/>
        </p:nvGrpSpPr>
        <p:grpSpPr>
          <a:xfrm>
            <a:off x="8382000" y="2554069"/>
            <a:ext cx="152400" cy="762000"/>
            <a:chOff x="8229600" y="1733550"/>
            <a:chExt cx="152400" cy="762000"/>
          </a:xfrm>
        </p:grpSpPr>
        <p:sp>
          <p:nvSpPr>
            <p:cNvPr id="66" name="Trapezoid 65"/>
            <p:cNvSpPr/>
            <p:nvPr/>
          </p:nvSpPr>
          <p:spPr>
            <a:xfrm rot="5400000">
              <a:off x="7924800" y="2038350"/>
              <a:ext cx="7620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8255000" y="2232025"/>
              <a:ext cx="762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8255000" y="2016125"/>
              <a:ext cx="762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8255000" y="1800225"/>
              <a:ext cx="762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endParaRPr lang="en-US" sz="1200" dirty="0"/>
            </a:p>
          </p:txBody>
        </p:sp>
      </p:grpSp>
      <p:cxnSp>
        <p:nvCxnSpPr>
          <p:cNvPr id="127" name="Straight Arrow Connector 126"/>
          <p:cNvCxnSpPr>
            <a:stCxn id="28" idx="0"/>
            <a:endCxn id="97" idx="1"/>
          </p:cNvCxnSpPr>
          <p:nvPr/>
        </p:nvCxnSpPr>
        <p:spPr>
          <a:xfrm flipV="1">
            <a:off x="6629400" y="3027403"/>
            <a:ext cx="381000" cy="21967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/>
          <p:cNvCxnSpPr/>
          <p:nvPr/>
        </p:nvCxnSpPr>
        <p:spPr>
          <a:xfrm flipV="1">
            <a:off x="8458200" y="3239869"/>
            <a:ext cx="0" cy="1905000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flipV="1">
            <a:off x="6781800" y="2117797"/>
            <a:ext cx="0" cy="924428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Elbow Connector 147"/>
          <p:cNvCxnSpPr>
            <a:endCxn id="66" idx="2"/>
          </p:cNvCxnSpPr>
          <p:nvPr/>
        </p:nvCxnSpPr>
        <p:spPr>
          <a:xfrm>
            <a:off x="6781800" y="2133601"/>
            <a:ext cx="1600200" cy="801469"/>
          </a:xfrm>
          <a:prstGeom prst="bentConnector3">
            <a:avLst>
              <a:gd name="adj1" fmla="val 87896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5" name="Elbow Connector 184"/>
          <p:cNvCxnSpPr>
            <a:stCxn id="19" idx="3"/>
            <a:endCxn id="16" idx="1"/>
          </p:cNvCxnSpPr>
          <p:nvPr/>
        </p:nvCxnSpPr>
        <p:spPr>
          <a:xfrm>
            <a:off x="1813264" y="2896969"/>
            <a:ext cx="320337" cy="304800"/>
          </a:xfrm>
          <a:prstGeom prst="bentConnector3">
            <a:avLst>
              <a:gd name="adj1" fmla="val 50000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3" name="Elbow Connector 202"/>
          <p:cNvCxnSpPr/>
          <p:nvPr/>
        </p:nvCxnSpPr>
        <p:spPr>
          <a:xfrm flipV="1">
            <a:off x="1782932" y="2478189"/>
            <a:ext cx="396537" cy="419100"/>
          </a:xfrm>
          <a:prstGeom prst="bentConnector3">
            <a:avLst>
              <a:gd name="adj1" fmla="val 50000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4" name="Elbow Connector 213"/>
          <p:cNvCxnSpPr>
            <a:stCxn id="58" idx="0"/>
          </p:cNvCxnSpPr>
          <p:nvPr/>
        </p:nvCxnSpPr>
        <p:spPr>
          <a:xfrm flipV="1">
            <a:off x="2438400" y="2020669"/>
            <a:ext cx="304800" cy="457200"/>
          </a:xfrm>
          <a:prstGeom prst="bentConnector2">
            <a:avLst/>
          </a:prstGeom>
          <a:ln w="28575" cmpd="sng">
            <a:solidFill>
              <a:schemeClr val="tx1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4" name="Elbow Connector 233"/>
          <p:cNvCxnSpPr>
            <a:endCxn id="19" idx="1"/>
          </p:cNvCxnSpPr>
          <p:nvPr/>
        </p:nvCxnSpPr>
        <p:spPr>
          <a:xfrm rot="10800000" flipV="1">
            <a:off x="1447800" y="2020669"/>
            <a:ext cx="1295400" cy="876300"/>
          </a:xfrm>
          <a:prstGeom prst="bentConnector3">
            <a:avLst>
              <a:gd name="adj1" fmla="val 132662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1" name="Elbow Connector 250"/>
          <p:cNvCxnSpPr>
            <a:stCxn id="79" idx="3"/>
          </p:cNvCxnSpPr>
          <p:nvPr/>
        </p:nvCxnSpPr>
        <p:spPr>
          <a:xfrm flipV="1">
            <a:off x="4467462" y="2819400"/>
            <a:ext cx="1780939" cy="404336"/>
          </a:xfrm>
          <a:prstGeom prst="bentConnector3">
            <a:avLst>
              <a:gd name="adj1" fmla="val 50000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4" name="Elbow Connector 253"/>
          <p:cNvCxnSpPr/>
          <p:nvPr/>
        </p:nvCxnSpPr>
        <p:spPr>
          <a:xfrm>
            <a:off x="4457522" y="3452337"/>
            <a:ext cx="957297" cy="320141"/>
          </a:xfrm>
          <a:prstGeom prst="bentConnector3">
            <a:avLst>
              <a:gd name="adj1" fmla="val 16834"/>
            </a:avLst>
          </a:prstGeom>
          <a:ln w="28575" cmpd="sng">
            <a:solidFill>
              <a:schemeClr val="tx1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2" name="Group 61"/>
          <p:cNvGrpSpPr/>
          <p:nvPr/>
        </p:nvGrpSpPr>
        <p:grpSpPr>
          <a:xfrm>
            <a:off x="1447801" y="2477870"/>
            <a:ext cx="365463" cy="838199"/>
            <a:chOff x="1447800" y="1809750"/>
            <a:chExt cx="365463" cy="838199"/>
          </a:xfrm>
        </p:grpSpPr>
        <p:sp>
          <p:nvSpPr>
            <p:cNvPr id="19" name="Rectangle 18"/>
            <p:cNvSpPr/>
            <p:nvPr/>
          </p:nvSpPr>
          <p:spPr>
            <a:xfrm>
              <a:off x="1447800" y="1809750"/>
              <a:ext cx="365463" cy="838199"/>
            </a:xfrm>
            <a:prstGeom prst="rect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urier New"/>
                  <a:cs typeface="Courier New"/>
                </a:rPr>
                <a:t>pc</a:t>
              </a:r>
            </a:p>
          </p:txBody>
        </p:sp>
        <p:sp>
          <p:nvSpPr>
            <p:cNvPr id="31" name="Isosceles Triangle 30"/>
            <p:cNvSpPr/>
            <p:nvPr/>
          </p:nvSpPr>
          <p:spPr>
            <a:xfrm>
              <a:off x="1600200" y="2495550"/>
              <a:ext cx="152400" cy="152399"/>
            </a:xfrm>
            <a:prstGeom prst="triangle">
              <a:avLst/>
            </a:prstGeom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5791200" y="3048000"/>
            <a:ext cx="152400" cy="533400"/>
            <a:chOff x="5791200" y="1352550"/>
            <a:chExt cx="152400" cy="533400"/>
          </a:xfrm>
        </p:grpSpPr>
        <p:sp>
          <p:nvSpPr>
            <p:cNvPr id="116" name="Trapezoid 115"/>
            <p:cNvSpPr/>
            <p:nvPr/>
          </p:nvSpPr>
          <p:spPr>
            <a:xfrm rot="5400000">
              <a:off x="5600700" y="1543050"/>
              <a:ext cx="5334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5807075" y="1390650"/>
              <a:ext cx="762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5810250" y="1638300"/>
              <a:ext cx="70532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</p:grpSp>
      <p:cxnSp>
        <p:nvCxnSpPr>
          <p:cNvPr id="394" name="Elbow Connector 393"/>
          <p:cNvCxnSpPr>
            <a:stCxn id="16" idx="3"/>
            <a:endCxn id="22" idx="1"/>
          </p:cNvCxnSpPr>
          <p:nvPr/>
        </p:nvCxnSpPr>
        <p:spPr>
          <a:xfrm flipV="1">
            <a:off x="2743200" y="3049369"/>
            <a:ext cx="914400" cy="152400"/>
          </a:xfrm>
          <a:prstGeom prst="bentConnector3">
            <a:avLst>
              <a:gd name="adj1" fmla="val 17803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8" name="Straight Arrow Connector 397"/>
          <p:cNvCxnSpPr/>
          <p:nvPr/>
        </p:nvCxnSpPr>
        <p:spPr>
          <a:xfrm>
            <a:off x="2895600" y="3200400"/>
            <a:ext cx="0" cy="167640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0" name="Straight Arrow Connector 399"/>
          <p:cNvCxnSpPr/>
          <p:nvPr/>
        </p:nvCxnSpPr>
        <p:spPr>
          <a:xfrm flipV="1">
            <a:off x="2886364" y="3316070"/>
            <a:ext cx="771236" cy="363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2" name="Straight Arrow Connector 401"/>
          <p:cNvCxnSpPr/>
          <p:nvPr/>
        </p:nvCxnSpPr>
        <p:spPr>
          <a:xfrm flipV="1">
            <a:off x="2897910" y="3544671"/>
            <a:ext cx="759691" cy="2671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3" name="Straight Arrow Connector 402"/>
          <p:cNvCxnSpPr/>
          <p:nvPr/>
        </p:nvCxnSpPr>
        <p:spPr>
          <a:xfrm flipV="1">
            <a:off x="2886364" y="4230470"/>
            <a:ext cx="618836" cy="9599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6" name="Elbow Connector 405"/>
          <p:cNvCxnSpPr>
            <a:stCxn id="66" idx="0"/>
          </p:cNvCxnSpPr>
          <p:nvPr/>
        </p:nvCxnSpPr>
        <p:spPr>
          <a:xfrm flipH="1" flipV="1">
            <a:off x="3330864" y="1902115"/>
            <a:ext cx="5203536" cy="1032955"/>
          </a:xfrm>
          <a:prstGeom prst="bentConnector3">
            <a:avLst>
              <a:gd name="adj1" fmla="val -2374"/>
            </a:avLst>
          </a:prstGeom>
          <a:ln w="28575" cmpd="sng">
            <a:solidFill>
              <a:schemeClr val="tx1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7" name="Elbow Connector 416"/>
          <p:cNvCxnSpPr/>
          <p:nvPr/>
        </p:nvCxnSpPr>
        <p:spPr>
          <a:xfrm rot="16200000" flipH="1">
            <a:off x="3086100" y="2171700"/>
            <a:ext cx="838200" cy="304800"/>
          </a:xfrm>
          <a:prstGeom prst="bentConnector3">
            <a:avLst>
              <a:gd name="adj1" fmla="val 100275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2" name="Straight Arrow Connector 431"/>
          <p:cNvCxnSpPr/>
          <p:nvPr/>
        </p:nvCxnSpPr>
        <p:spPr>
          <a:xfrm flipV="1">
            <a:off x="3810000" y="4495800"/>
            <a:ext cx="0" cy="381000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8" name="Straight Arrow Connector 467"/>
          <p:cNvCxnSpPr/>
          <p:nvPr/>
        </p:nvCxnSpPr>
        <p:spPr>
          <a:xfrm flipV="1">
            <a:off x="5943600" y="3352800"/>
            <a:ext cx="370610" cy="231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4" name="Elbow Connector 473"/>
          <p:cNvCxnSpPr/>
          <p:nvPr/>
        </p:nvCxnSpPr>
        <p:spPr>
          <a:xfrm flipV="1">
            <a:off x="5410200" y="3387436"/>
            <a:ext cx="1600200" cy="381000"/>
          </a:xfrm>
          <a:prstGeom prst="bentConnector3">
            <a:avLst>
              <a:gd name="adj1" fmla="val 86075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7" name="TextBox 486"/>
          <p:cNvSpPr txBox="1"/>
          <p:nvPr/>
        </p:nvSpPr>
        <p:spPr>
          <a:xfrm>
            <a:off x="2988811" y="2842078"/>
            <a:ext cx="46807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inst</a:t>
            </a:r>
            <a:r>
              <a:rPr lang="en-US" sz="1100" dirty="0"/>
              <a:t>[11:7]</a:t>
            </a:r>
          </a:p>
        </p:txBody>
      </p:sp>
      <p:sp>
        <p:nvSpPr>
          <p:cNvPr id="488" name="TextBox 487"/>
          <p:cNvSpPr txBox="1"/>
          <p:nvPr/>
        </p:nvSpPr>
        <p:spPr>
          <a:xfrm>
            <a:off x="2971801" y="3124201"/>
            <a:ext cx="53219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inst</a:t>
            </a:r>
            <a:r>
              <a:rPr lang="en-US" sz="1100" dirty="0"/>
              <a:t>[19:15]</a:t>
            </a:r>
          </a:p>
        </p:txBody>
      </p:sp>
      <p:sp>
        <p:nvSpPr>
          <p:cNvPr id="503" name="TextBox 502"/>
          <p:cNvSpPr txBox="1"/>
          <p:nvPr/>
        </p:nvSpPr>
        <p:spPr>
          <a:xfrm>
            <a:off x="2971801" y="3352801"/>
            <a:ext cx="53219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inst</a:t>
            </a:r>
            <a:r>
              <a:rPr lang="en-US" sz="1100" dirty="0"/>
              <a:t>[24:20]</a:t>
            </a:r>
          </a:p>
        </p:txBody>
      </p:sp>
      <p:sp>
        <p:nvSpPr>
          <p:cNvPr id="504" name="TextBox 503"/>
          <p:cNvSpPr txBox="1"/>
          <p:nvPr/>
        </p:nvSpPr>
        <p:spPr>
          <a:xfrm>
            <a:off x="2918692" y="3992419"/>
            <a:ext cx="46807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inst</a:t>
            </a:r>
            <a:r>
              <a:rPr lang="en-US" sz="1100" dirty="0"/>
              <a:t>[31:7]</a:t>
            </a:r>
          </a:p>
        </p:txBody>
      </p:sp>
      <p:cxnSp>
        <p:nvCxnSpPr>
          <p:cNvPr id="513" name="Elbow Connector 512"/>
          <p:cNvCxnSpPr/>
          <p:nvPr/>
        </p:nvCxnSpPr>
        <p:spPr>
          <a:xfrm rot="5400000" flipH="1" flipV="1">
            <a:off x="5310190" y="3303588"/>
            <a:ext cx="584201" cy="377826"/>
          </a:xfrm>
          <a:prstGeom prst="bentConnector3">
            <a:avLst>
              <a:gd name="adj1" fmla="val 100463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8" name="TextBox 527"/>
          <p:cNvSpPr txBox="1"/>
          <p:nvPr/>
        </p:nvSpPr>
        <p:spPr>
          <a:xfrm>
            <a:off x="7923646" y="2414155"/>
            <a:ext cx="15388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alu</a:t>
            </a:r>
            <a:endParaRPr lang="en-US" sz="1100" dirty="0"/>
          </a:p>
        </p:txBody>
      </p:sp>
      <p:sp>
        <p:nvSpPr>
          <p:cNvPr id="529" name="TextBox 528"/>
          <p:cNvSpPr txBox="1"/>
          <p:nvPr/>
        </p:nvSpPr>
        <p:spPr>
          <a:xfrm>
            <a:off x="8029863" y="3213100"/>
            <a:ext cx="334818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 err="1"/>
              <a:t>mem</a:t>
            </a:r>
            <a:endParaRPr lang="en-US" sz="1100" dirty="0"/>
          </a:p>
        </p:txBody>
      </p:sp>
      <p:sp>
        <p:nvSpPr>
          <p:cNvPr id="530" name="TextBox 529"/>
          <p:cNvSpPr txBox="1"/>
          <p:nvPr/>
        </p:nvSpPr>
        <p:spPr>
          <a:xfrm>
            <a:off x="8581737" y="2945246"/>
            <a:ext cx="147476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wb</a:t>
            </a:r>
            <a:endParaRPr lang="en-US" sz="1100" dirty="0"/>
          </a:p>
        </p:txBody>
      </p:sp>
      <p:sp>
        <p:nvSpPr>
          <p:cNvPr id="532" name="TextBox 531"/>
          <p:cNvSpPr txBox="1"/>
          <p:nvPr/>
        </p:nvSpPr>
        <p:spPr>
          <a:xfrm>
            <a:off x="990600" y="2971801"/>
            <a:ext cx="253274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/>
              <a:t>pc+4</a:t>
            </a:r>
          </a:p>
        </p:txBody>
      </p:sp>
      <p:sp>
        <p:nvSpPr>
          <p:cNvPr id="533" name="TextBox 532"/>
          <p:cNvSpPr txBox="1"/>
          <p:nvPr/>
        </p:nvSpPr>
        <p:spPr>
          <a:xfrm>
            <a:off x="5312006" y="2667001"/>
            <a:ext cx="524162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 err="1"/>
              <a:t>Reg</a:t>
            </a:r>
            <a:r>
              <a:rPr lang="en-US" sz="1100" dirty="0"/>
              <a:t>[rs1]</a:t>
            </a:r>
          </a:p>
        </p:txBody>
      </p:sp>
      <p:sp>
        <p:nvSpPr>
          <p:cNvPr id="535" name="TextBox 534"/>
          <p:cNvSpPr txBox="1"/>
          <p:nvPr/>
        </p:nvSpPr>
        <p:spPr>
          <a:xfrm>
            <a:off x="4247574" y="4066310"/>
            <a:ext cx="629226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 err="1"/>
              <a:t>imm</a:t>
            </a:r>
            <a:r>
              <a:rPr lang="en-US" sz="1100" dirty="0"/>
              <a:t>[31:0]</a:t>
            </a:r>
          </a:p>
        </p:txBody>
      </p:sp>
      <p:sp>
        <p:nvSpPr>
          <p:cNvPr id="536" name="TextBox 535"/>
          <p:cNvSpPr txBox="1"/>
          <p:nvPr/>
        </p:nvSpPr>
        <p:spPr>
          <a:xfrm>
            <a:off x="5299981" y="2966132"/>
            <a:ext cx="533400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 err="1"/>
              <a:t>Reg</a:t>
            </a:r>
            <a:r>
              <a:rPr lang="en-US" sz="1100" dirty="0"/>
              <a:t>[rs2]</a:t>
            </a:r>
          </a:p>
        </p:txBody>
      </p:sp>
      <p:cxnSp>
        <p:nvCxnSpPr>
          <p:cNvPr id="563" name="Elbow Connector 562"/>
          <p:cNvCxnSpPr>
            <a:stCxn id="52" idx="3"/>
          </p:cNvCxnSpPr>
          <p:nvPr/>
        </p:nvCxnSpPr>
        <p:spPr>
          <a:xfrm flipV="1">
            <a:off x="3985564" y="3429000"/>
            <a:ext cx="1805637" cy="825788"/>
          </a:xfrm>
          <a:prstGeom prst="bentConnector3">
            <a:avLst>
              <a:gd name="adj1" fmla="val 50000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9" name="Rectangle 568"/>
          <p:cNvSpPr/>
          <p:nvPr/>
        </p:nvSpPr>
        <p:spPr>
          <a:xfrm>
            <a:off x="838201" y="4876800"/>
            <a:ext cx="7868227" cy="715818"/>
          </a:xfrm>
          <a:prstGeom prst="rect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23" name="TextBox 522"/>
          <p:cNvSpPr txBox="1"/>
          <p:nvPr/>
        </p:nvSpPr>
        <p:spPr>
          <a:xfrm>
            <a:off x="2590801" y="4936124"/>
            <a:ext cx="46807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inst</a:t>
            </a:r>
            <a:r>
              <a:rPr lang="en-US" sz="1100" dirty="0"/>
              <a:t>[31:0]</a:t>
            </a:r>
          </a:p>
        </p:txBody>
      </p:sp>
      <p:sp>
        <p:nvSpPr>
          <p:cNvPr id="582" name="TextBox 581"/>
          <p:cNvSpPr txBox="1"/>
          <p:nvPr/>
        </p:nvSpPr>
        <p:spPr>
          <a:xfrm>
            <a:off x="3322839" y="4953001"/>
            <a:ext cx="535403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ImmSel</a:t>
            </a:r>
            <a:r>
              <a:rPr lang="en-US" sz="1100" dirty="0"/>
              <a:t>=S</a:t>
            </a:r>
          </a:p>
        </p:txBody>
      </p:sp>
      <p:sp>
        <p:nvSpPr>
          <p:cNvPr id="583" name="TextBox 582"/>
          <p:cNvSpPr txBox="1"/>
          <p:nvPr/>
        </p:nvSpPr>
        <p:spPr>
          <a:xfrm>
            <a:off x="3962401" y="4953001"/>
            <a:ext cx="593111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RegWEn</a:t>
            </a:r>
            <a:r>
              <a:rPr lang="en-US" sz="1100" dirty="0"/>
              <a:t>=0</a:t>
            </a:r>
          </a:p>
        </p:txBody>
      </p:sp>
      <p:sp>
        <p:nvSpPr>
          <p:cNvPr id="588" name="TextBox 587"/>
          <p:cNvSpPr txBox="1"/>
          <p:nvPr/>
        </p:nvSpPr>
        <p:spPr>
          <a:xfrm>
            <a:off x="5562601" y="4953001"/>
            <a:ext cx="35586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Bsel</a:t>
            </a:r>
            <a:r>
              <a:rPr lang="en-US" sz="1100" dirty="0"/>
              <a:t>=1</a:t>
            </a:r>
          </a:p>
        </p:txBody>
      </p:sp>
      <p:sp>
        <p:nvSpPr>
          <p:cNvPr id="589" name="TextBox 588"/>
          <p:cNvSpPr txBox="1"/>
          <p:nvPr/>
        </p:nvSpPr>
        <p:spPr>
          <a:xfrm>
            <a:off x="6096001" y="4953001"/>
            <a:ext cx="663643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ALUSel</a:t>
            </a:r>
            <a:r>
              <a:rPr lang="en-US" sz="1100" dirty="0"/>
              <a:t>=Add</a:t>
            </a:r>
          </a:p>
        </p:txBody>
      </p:sp>
      <p:sp>
        <p:nvSpPr>
          <p:cNvPr id="591" name="TextBox 590"/>
          <p:cNvSpPr txBox="1"/>
          <p:nvPr/>
        </p:nvSpPr>
        <p:spPr>
          <a:xfrm>
            <a:off x="6934201" y="4953001"/>
            <a:ext cx="785471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MemRW</a:t>
            </a:r>
            <a:r>
              <a:rPr lang="en-US" sz="1100" dirty="0"/>
              <a:t>=Write</a:t>
            </a:r>
          </a:p>
        </p:txBody>
      </p:sp>
      <p:sp>
        <p:nvSpPr>
          <p:cNvPr id="593" name="TextBox 592"/>
          <p:cNvSpPr txBox="1"/>
          <p:nvPr/>
        </p:nvSpPr>
        <p:spPr>
          <a:xfrm>
            <a:off x="8077201" y="4953001"/>
            <a:ext cx="464871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WBSel</a:t>
            </a:r>
            <a:r>
              <a:rPr lang="en-US" sz="1100" dirty="0"/>
              <a:t>=*</a:t>
            </a:r>
          </a:p>
        </p:txBody>
      </p:sp>
      <p:sp>
        <p:nvSpPr>
          <p:cNvPr id="596" name="TextBox 595"/>
          <p:cNvSpPr txBox="1"/>
          <p:nvPr/>
        </p:nvSpPr>
        <p:spPr>
          <a:xfrm>
            <a:off x="3406447" y="2514601"/>
            <a:ext cx="147476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wb</a:t>
            </a:r>
            <a:endParaRPr lang="en-US" sz="1100" dirty="0"/>
          </a:p>
        </p:txBody>
      </p:sp>
      <p:sp>
        <p:nvSpPr>
          <p:cNvPr id="11" name="TextBox 10"/>
          <p:cNvSpPr txBox="1"/>
          <p:nvPr/>
        </p:nvSpPr>
        <p:spPr>
          <a:xfrm>
            <a:off x="7010400" y="5334000"/>
            <a:ext cx="846386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/>
              <a:t>*= “Don’t Care”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459243" y="2015526"/>
            <a:ext cx="7010400" cy="2874720"/>
            <a:chOff x="1447801" y="1123950"/>
            <a:chExt cx="7010400" cy="2874720"/>
          </a:xfrm>
        </p:grpSpPr>
        <p:cxnSp>
          <p:nvCxnSpPr>
            <p:cNvPr id="94" name="Straight Arrow Connector 93"/>
            <p:cNvCxnSpPr/>
            <p:nvPr/>
          </p:nvCxnSpPr>
          <p:spPr>
            <a:xfrm flipV="1">
              <a:off x="6454321" y="2545231"/>
              <a:ext cx="0" cy="1434850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/>
            <p:nvPr/>
          </p:nvCxnSpPr>
          <p:spPr>
            <a:xfrm flipV="1">
              <a:off x="4191001" y="2876550"/>
              <a:ext cx="0" cy="1103531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 flipV="1">
              <a:off x="7233229" y="2641729"/>
              <a:ext cx="0" cy="1338352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 flipV="1">
              <a:off x="5867401" y="2636897"/>
              <a:ext cx="0" cy="1343184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/>
            <p:cNvCxnSpPr/>
            <p:nvPr/>
          </p:nvCxnSpPr>
          <p:spPr>
            <a:xfrm flipV="1">
              <a:off x="6629401" y="2130683"/>
              <a:ext cx="381000" cy="21967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/>
            <p:nvPr/>
          </p:nvCxnSpPr>
          <p:spPr>
            <a:xfrm flipV="1">
              <a:off x="8455357" y="2343150"/>
              <a:ext cx="2844" cy="1655520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Elbow Connector 104"/>
            <p:cNvCxnSpPr/>
            <p:nvPr/>
          </p:nvCxnSpPr>
          <p:spPr>
            <a:xfrm>
              <a:off x="1813264" y="2000250"/>
              <a:ext cx="320337" cy="304800"/>
            </a:xfrm>
            <a:prstGeom prst="bentConnector3">
              <a:avLst>
                <a:gd name="adj1" fmla="val 50000"/>
              </a:avLst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Elbow Connector 105"/>
            <p:cNvCxnSpPr/>
            <p:nvPr/>
          </p:nvCxnSpPr>
          <p:spPr>
            <a:xfrm flipV="1">
              <a:off x="1782932" y="1581470"/>
              <a:ext cx="396537" cy="419100"/>
            </a:xfrm>
            <a:prstGeom prst="bentConnector3">
              <a:avLst>
                <a:gd name="adj1" fmla="val 50000"/>
              </a:avLst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Elbow Connector 106"/>
            <p:cNvCxnSpPr/>
            <p:nvPr/>
          </p:nvCxnSpPr>
          <p:spPr>
            <a:xfrm flipV="1">
              <a:off x="2438401" y="1123950"/>
              <a:ext cx="304800" cy="457200"/>
            </a:xfrm>
            <a:prstGeom prst="bentConnector2">
              <a:avLst/>
            </a:prstGeom>
            <a:ln w="57150" cmpd="sng">
              <a:solidFill>
                <a:srgbClr val="FF0000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Elbow Connector 107"/>
            <p:cNvCxnSpPr/>
            <p:nvPr/>
          </p:nvCxnSpPr>
          <p:spPr>
            <a:xfrm rot="10800000" flipV="1">
              <a:off x="1447801" y="1123950"/>
              <a:ext cx="1295400" cy="876300"/>
            </a:xfrm>
            <a:prstGeom prst="bentConnector3">
              <a:avLst>
                <a:gd name="adj1" fmla="val 132662"/>
              </a:avLst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Elbow Connector 108"/>
            <p:cNvCxnSpPr/>
            <p:nvPr/>
          </p:nvCxnSpPr>
          <p:spPr>
            <a:xfrm flipV="1">
              <a:off x="4499522" y="1922681"/>
              <a:ext cx="1748879" cy="404336"/>
            </a:xfrm>
            <a:prstGeom prst="bentConnector3">
              <a:avLst>
                <a:gd name="adj1" fmla="val 7475"/>
              </a:avLst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Elbow Connector 109"/>
            <p:cNvCxnSpPr/>
            <p:nvPr/>
          </p:nvCxnSpPr>
          <p:spPr>
            <a:xfrm>
              <a:off x="4457522" y="2555617"/>
              <a:ext cx="957297" cy="320141"/>
            </a:xfrm>
            <a:prstGeom prst="bentConnector3">
              <a:avLst>
                <a:gd name="adj1" fmla="val 16834"/>
              </a:avLst>
            </a:prstGeom>
            <a:ln w="57150" cmpd="sng">
              <a:solidFill>
                <a:srgbClr val="FF0000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Arrow Connector 110"/>
            <p:cNvCxnSpPr/>
            <p:nvPr/>
          </p:nvCxnSpPr>
          <p:spPr>
            <a:xfrm>
              <a:off x="2895601" y="2303681"/>
              <a:ext cx="0" cy="1676400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Arrow Connector 111"/>
            <p:cNvCxnSpPr/>
            <p:nvPr/>
          </p:nvCxnSpPr>
          <p:spPr>
            <a:xfrm flipV="1">
              <a:off x="2886365" y="2419350"/>
              <a:ext cx="771236" cy="363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Arrow Connector 112"/>
            <p:cNvCxnSpPr/>
            <p:nvPr/>
          </p:nvCxnSpPr>
          <p:spPr>
            <a:xfrm flipV="1">
              <a:off x="2897910" y="2647951"/>
              <a:ext cx="759691" cy="2671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Arrow Connector 113"/>
            <p:cNvCxnSpPr/>
            <p:nvPr/>
          </p:nvCxnSpPr>
          <p:spPr>
            <a:xfrm flipV="1">
              <a:off x="2886365" y="3333750"/>
              <a:ext cx="618836" cy="9599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Arrow Connector 122"/>
            <p:cNvCxnSpPr/>
            <p:nvPr/>
          </p:nvCxnSpPr>
          <p:spPr>
            <a:xfrm flipV="1">
              <a:off x="3810001" y="3599081"/>
              <a:ext cx="0" cy="381000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Arrow Connector 124"/>
            <p:cNvCxnSpPr/>
            <p:nvPr/>
          </p:nvCxnSpPr>
          <p:spPr>
            <a:xfrm flipV="1">
              <a:off x="5943601" y="2456081"/>
              <a:ext cx="370610" cy="2310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Elbow Connector 125"/>
            <p:cNvCxnSpPr/>
            <p:nvPr/>
          </p:nvCxnSpPr>
          <p:spPr>
            <a:xfrm flipV="1">
              <a:off x="5410201" y="2490717"/>
              <a:ext cx="1600200" cy="381000"/>
            </a:xfrm>
            <a:prstGeom prst="bentConnector3">
              <a:avLst>
                <a:gd name="adj1" fmla="val 86075"/>
              </a:avLst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Elbow Connector 127"/>
            <p:cNvCxnSpPr/>
            <p:nvPr/>
          </p:nvCxnSpPr>
          <p:spPr>
            <a:xfrm flipV="1">
              <a:off x="4044975" y="2532281"/>
              <a:ext cx="1746226" cy="825788"/>
            </a:xfrm>
            <a:prstGeom prst="bentConnector3">
              <a:avLst>
                <a:gd name="adj1" fmla="val 83443"/>
              </a:avLst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" name="Straight Connector 7"/>
          <p:cNvCxnSpPr>
            <a:stCxn id="16" idx="3"/>
          </p:cNvCxnSpPr>
          <p:nvPr/>
        </p:nvCxnSpPr>
        <p:spPr>
          <a:xfrm>
            <a:off x="2743201" y="3201769"/>
            <a:ext cx="174413" cy="6632"/>
          </a:xfrm>
          <a:prstGeom prst="line">
            <a:avLst/>
          </a:prstGeom>
          <a:ln w="571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54542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8" name="Straight Arrow Connector 87"/>
          <p:cNvCxnSpPr/>
          <p:nvPr/>
        </p:nvCxnSpPr>
        <p:spPr>
          <a:xfrm>
            <a:off x="5183902" y="3468470"/>
            <a:ext cx="0" cy="1408331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5031502" y="3468470"/>
            <a:ext cx="0" cy="1408331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Adding branches to </a:t>
            </a:r>
            <a:r>
              <a:rPr lang="en-US" dirty="0" err="1"/>
              <a:t>datapath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93523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FF131CF-B26C-E347-9AC9-78212C099DD5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133600" y="2858869"/>
            <a:ext cx="609600" cy="685800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IMEM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6172201" y="2554069"/>
            <a:ext cx="511679" cy="990600"/>
            <a:chOff x="6324600" y="3115310"/>
            <a:chExt cx="511679" cy="1056640"/>
          </a:xfrm>
        </p:grpSpPr>
        <p:sp>
          <p:nvSpPr>
            <p:cNvPr id="28" name="Trapezoid 27"/>
            <p:cNvSpPr/>
            <p:nvPr/>
          </p:nvSpPr>
          <p:spPr>
            <a:xfrm rot="5400000">
              <a:off x="6062980" y="3453130"/>
              <a:ext cx="1056640" cy="381000"/>
            </a:xfrm>
            <a:prstGeom prst="trapezoid">
              <a:avLst>
                <a:gd name="adj" fmla="val 46599"/>
              </a:avLst>
            </a:prstGeom>
            <a:solidFill>
              <a:srgbClr val="FFFFFF"/>
            </a:solidFill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9" name="Isosceles Triangle 28"/>
            <p:cNvSpPr/>
            <p:nvPr/>
          </p:nvSpPr>
          <p:spPr>
            <a:xfrm rot="5400000">
              <a:off x="6362707" y="3641091"/>
              <a:ext cx="152400" cy="76200"/>
            </a:xfrm>
            <a:prstGeom prst="triangle">
              <a:avLst/>
            </a:prstGeom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4" name="Straight Connector 33"/>
            <p:cNvCxnSpPr>
              <a:stCxn id="29" idx="2"/>
              <a:endCxn id="29" idx="4"/>
            </p:cNvCxnSpPr>
            <p:nvPr/>
          </p:nvCxnSpPr>
          <p:spPr>
            <a:xfrm>
              <a:off x="6400808" y="3602991"/>
              <a:ext cx="0" cy="152400"/>
            </a:xfrm>
            <a:prstGeom prst="line">
              <a:avLst/>
            </a:prstGeom>
            <a:ln w="2857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6324600" y="3181351"/>
              <a:ext cx="511679" cy="3611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ALU</a:t>
              </a: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3429000" y="3849469"/>
            <a:ext cx="609600" cy="762000"/>
            <a:chOff x="3733800" y="3105150"/>
            <a:chExt cx="609600" cy="762000"/>
          </a:xfrm>
        </p:grpSpPr>
        <p:sp>
          <p:nvSpPr>
            <p:cNvPr id="51" name="Trapezoid 50"/>
            <p:cNvSpPr/>
            <p:nvPr/>
          </p:nvSpPr>
          <p:spPr>
            <a:xfrm rot="5400000">
              <a:off x="3695700" y="3219450"/>
              <a:ext cx="762000" cy="533400"/>
            </a:xfrm>
            <a:prstGeom prst="trapezoid">
              <a:avLst>
                <a:gd name="adj" fmla="val 30656"/>
              </a:avLst>
            </a:prstGeom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733800" y="3218081"/>
              <a:ext cx="55656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/>
                <a:t>Imm</a:t>
              </a:r>
              <a:r>
                <a:rPr lang="en-US" sz="1600" dirty="0"/>
                <a:t>.</a:t>
              </a:r>
            </a:p>
            <a:p>
              <a:r>
                <a:rPr lang="en-US" sz="1600" dirty="0"/>
                <a:t>Gen</a:t>
              </a: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2133600" y="2249269"/>
            <a:ext cx="304800" cy="457200"/>
            <a:chOff x="5181600" y="3257550"/>
            <a:chExt cx="304800" cy="457200"/>
          </a:xfrm>
        </p:grpSpPr>
        <p:sp>
          <p:nvSpPr>
            <p:cNvPr id="58" name="Trapezoid 57"/>
            <p:cNvSpPr/>
            <p:nvPr/>
          </p:nvSpPr>
          <p:spPr>
            <a:xfrm rot="5400000">
              <a:off x="5143500" y="3371850"/>
              <a:ext cx="457200" cy="228600"/>
            </a:xfrm>
            <a:prstGeom prst="trapezoid">
              <a:avLst>
                <a:gd name="adj" fmla="val 30656"/>
              </a:avLst>
            </a:prstGeom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181600" y="3333750"/>
              <a:ext cx="283091" cy="246221"/>
            </a:xfrm>
            <a:prstGeom prst="rect">
              <a:avLst/>
            </a:prstGeom>
            <a:noFill/>
          </p:spPr>
          <p:txBody>
            <a:bodyPr wrap="none" tIns="0" rIns="0" bIns="0" rtlCol="0">
              <a:spAutoFit/>
            </a:bodyPr>
            <a:lstStyle/>
            <a:p>
              <a:r>
                <a:rPr lang="en-US" sz="1600" dirty="0"/>
                <a:t>+4</a:t>
              </a:r>
            </a:p>
          </p:txBody>
        </p:sp>
      </p:grpSp>
      <p:cxnSp>
        <p:nvCxnSpPr>
          <p:cNvPr id="65" name="Straight Arrow Connector 64"/>
          <p:cNvCxnSpPr>
            <a:endCxn id="179" idx="3"/>
          </p:cNvCxnSpPr>
          <p:nvPr/>
        </p:nvCxnSpPr>
        <p:spPr>
          <a:xfrm flipH="1" flipV="1">
            <a:off x="1219201" y="3115886"/>
            <a:ext cx="10391" cy="1770729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V="1">
            <a:off x="4879102" y="3581400"/>
            <a:ext cx="0" cy="1295400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0" name="Group 69"/>
          <p:cNvGrpSpPr/>
          <p:nvPr/>
        </p:nvGrpSpPr>
        <p:grpSpPr>
          <a:xfrm>
            <a:off x="7010400" y="2706469"/>
            <a:ext cx="990600" cy="838200"/>
            <a:chOff x="6324600" y="1733550"/>
            <a:chExt cx="990600" cy="838200"/>
          </a:xfrm>
        </p:grpSpPr>
        <p:sp>
          <p:nvSpPr>
            <p:cNvPr id="13" name="Rectangle 12"/>
            <p:cNvSpPr/>
            <p:nvPr/>
          </p:nvSpPr>
          <p:spPr>
            <a:xfrm>
              <a:off x="6324600" y="1733550"/>
              <a:ext cx="990600" cy="838200"/>
            </a:xfrm>
            <a:prstGeom prst="rect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  <a:latin typeface="Calibri"/>
                  <a:cs typeface="Calibri"/>
                </a:rPr>
                <a:t>DMEM</a:t>
              </a:r>
              <a:endParaRPr lang="en-US" dirty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69" name="Isosceles Triangle 68"/>
            <p:cNvSpPr/>
            <p:nvPr/>
          </p:nvSpPr>
          <p:spPr>
            <a:xfrm>
              <a:off x="7010400" y="2419350"/>
              <a:ext cx="152400" cy="152400"/>
            </a:xfrm>
            <a:prstGeom prst="triangle">
              <a:avLst/>
            </a:prstGeom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4726702" y="2935069"/>
            <a:ext cx="762000" cy="685800"/>
            <a:chOff x="5029200" y="3333750"/>
            <a:chExt cx="762000" cy="685800"/>
          </a:xfrm>
        </p:grpSpPr>
        <p:sp>
          <p:nvSpPr>
            <p:cNvPr id="73" name="Trapezoid 72"/>
            <p:cNvSpPr/>
            <p:nvPr/>
          </p:nvSpPr>
          <p:spPr>
            <a:xfrm rot="5400000">
              <a:off x="4989949" y="3449201"/>
              <a:ext cx="685800" cy="454898"/>
            </a:xfrm>
            <a:prstGeom prst="trapezoid">
              <a:avLst>
                <a:gd name="adj" fmla="val 30656"/>
              </a:avLst>
            </a:prstGeom>
            <a:solidFill>
              <a:srgbClr val="FFFFFF"/>
            </a:solidFill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029200" y="340995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Branch Comp.</a:t>
              </a:r>
            </a:p>
          </p:txBody>
        </p:sp>
      </p:grpSp>
      <p:grpSp>
        <p:nvGrpSpPr>
          <p:cNvPr id="188" name="Group 187"/>
          <p:cNvGrpSpPr/>
          <p:nvPr/>
        </p:nvGrpSpPr>
        <p:grpSpPr>
          <a:xfrm>
            <a:off x="3657601" y="2325469"/>
            <a:ext cx="838199" cy="1447800"/>
            <a:chOff x="3657600" y="1428750"/>
            <a:chExt cx="838199" cy="1447800"/>
          </a:xfrm>
        </p:grpSpPr>
        <p:grpSp>
          <p:nvGrpSpPr>
            <p:cNvPr id="63" name="Group 62"/>
            <p:cNvGrpSpPr/>
            <p:nvPr/>
          </p:nvGrpSpPr>
          <p:grpSpPr>
            <a:xfrm>
              <a:off x="3657600" y="1428750"/>
              <a:ext cx="838199" cy="1447800"/>
              <a:chOff x="3810000" y="1412681"/>
              <a:chExt cx="838199" cy="1447800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3810000" y="1412681"/>
                <a:ext cx="838199" cy="1447800"/>
              </a:xfrm>
              <a:prstGeom prst="rect">
                <a:avLst/>
              </a:prstGeom>
              <a:solidFill>
                <a:schemeClr val="bg1"/>
              </a:solidFill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ctr"/>
                <a:r>
                  <a:rPr lang="en-US" dirty="0" err="1">
                    <a:solidFill>
                      <a:schemeClr val="tx1"/>
                    </a:solidFill>
                    <a:latin typeface="Calibri"/>
                    <a:cs typeface="Calibri"/>
                  </a:rPr>
                  <a:t>Reg</a:t>
                </a:r>
                <a:r>
                  <a:rPr lang="en-US" dirty="0">
                    <a:solidFill>
                      <a:schemeClr val="tx1"/>
                    </a:solidFill>
                    <a:latin typeface="Calibri"/>
                    <a:cs typeface="Calibri"/>
                  </a:rPr>
                  <a:t>[]</a:t>
                </a:r>
              </a:p>
            </p:txBody>
          </p:sp>
          <p:sp>
            <p:nvSpPr>
              <p:cNvPr id="30" name="Isosceles Triangle 29"/>
              <p:cNvSpPr/>
              <p:nvPr/>
            </p:nvSpPr>
            <p:spPr>
              <a:xfrm>
                <a:off x="4419600" y="2708081"/>
                <a:ext cx="152400" cy="152400"/>
              </a:xfrm>
              <a:prstGeom prst="triangle">
                <a:avLst/>
              </a:prstGeom>
              <a:ln w="28575" cmpd="sng"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sp>
          <p:nvSpPr>
            <p:cNvPr id="77" name="TextBox 76"/>
            <p:cNvSpPr txBox="1"/>
            <p:nvPr/>
          </p:nvSpPr>
          <p:spPr>
            <a:xfrm>
              <a:off x="3657600" y="2234684"/>
              <a:ext cx="352661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AddrA</a:t>
              </a:r>
              <a:endParaRPr lang="en-US" sz="1200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3657600" y="2463284"/>
              <a:ext cx="352661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AddrB</a:t>
              </a:r>
              <a:endParaRPr lang="en-US" sz="1200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114800" y="2234684"/>
              <a:ext cx="352661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DataA</a:t>
              </a:r>
              <a:endParaRPr lang="en-US" sz="1200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657600" y="1998881"/>
              <a:ext cx="359073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AddrD</a:t>
              </a:r>
              <a:endParaRPr lang="en-US" sz="1200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4114800" y="2463284"/>
              <a:ext cx="352661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DataB</a:t>
              </a:r>
              <a:endParaRPr lang="en-US" sz="1200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3657600" y="1694081"/>
              <a:ext cx="359073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DataD</a:t>
              </a:r>
              <a:endParaRPr lang="en-US" sz="1200" dirty="0"/>
            </a:p>
          </p:txBody>
        </p:sp>
      </p:grpSp>
      <p:cxnSp>
        <p:nvCxnSpPr>
          <p:cNvPr id="91" name="Straight Arrow Connector 90"/>
          <p:cNvCxnSpPr/>
          <p:nvPr/>
        </p:nvCxnSpPr>
        <p:spPr>
          <a:xfrm flipV="1">
            <a:off x="6454320" y="3441950"/>
            <a:ext cx="0" cy="1434850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flipV="1">
            <a:off x="4191000" y="3773270"/>
            <a:ext cx="0" cy="1103531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flipV="1">
            <a:off x="7233228" y="3538448"/>
            <a:ext cx="0" cy="1338352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7010400" y="2935069"/>
            <a:ext cx="26770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err="1"/>
              <a:t>Addr</a:t>
            </a:r>
            <a:endParaRPr lang="en-US" sz="1200" dirty="0"/>
          </a:p>
        </p:txBody>
      </p:sp>
      <p:sp>
        <p:nvSpPr>
          <p:cNvPr id="98" name="TextBox 97"/>
          <p:cNvSpPr txBox="1"/>
          <p:nvPr/>
        </p:nvSpPr>
        <p:spPr>
          <a:xfrm>
            <a:off x="7031583" y="3207603"/>
            <a:ext cx="38632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err="1"/>
              <a:t>DataW</a:t>
            </a:r>
            <a:endParaRPr lang="en-US" sz="1200" dirty="0"/>
          </a:p>
        </p:txBody>
      </p:sp>
      <p:sp>
        <p:nvSpPr>
          <p:cNvPr id="99" name="TextBox 98"/>
          <p:cNvSpPr txBox="1"/>
          <p:nvPr/>
        </p:nvSpPr>
        <p:spPr>
          <a:xfrm>
            <a:off x="7543801" y="3011269"/>
            <a:ext cx="359073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err="1"/>
              <a:t>DataR</a:t>
            </a:r>
            <a:endParaRPr lang="en-US" sz="1200" dirty="0"/>
          </a:p>
        </p:txBody>
      </p:sp>
      <p:cxnSp>
        <p:nvCxnSpPr>
          <p:cNvPr id="100" name="Straight Arrow Connector 99"/>
          <p:cNvCxnSpPr>
            <a:endCxn id="116" idx="3"/>
          </p:cNvCxnSpPr>
          <p:nvPr/>
        </p:nvCxnSpPr>
        <p:spPr>
          <a:xfrm flipV="1">
            <a:off x="5867400" y="3533616"/>
            <a:ext cx="0" cy="1343184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endCxn id="72" idx="3"/>
          </p:cNvCxnSpPr>
          <p:nvPr/>
        </p:nvCxnSpPr>
        <p:spPr>
          <a:xfrm flipV="1">
            <a:off x="6019800" y="2963486"/>
            <a:ext cx="0" cy="1913315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4" name="Group 113"/>
          <p:cNvGrpSpPr/>
          <p:nvPr/>
        </p:nvGrpSpPr>
        <p:grpSpPr>
          <a:xfrm>
            <a:off x="5943600" y="2477869"/>
            <a:ext cx="152400" cy="533400"/>
            <a:chOff x="5791200" y="1352550"/>
            <a:chExt cx="152400" cy="533400"/>
          </a:xfrm>
        </p:grpSpPr>
        <p:sp>
          <p:nvSpPr>
            <p:cNvPr id="72" name="Trapezoid 71"/>
            <p:cNvSpPr/>
            <p:nvPr/>
          </p:nvSpPr>
          <p:spPr>
            <a:xfrm rot="5400000">
              <a:off x="5600700" y="1543050"/>
              <a:ext cx="5334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5807075" y="1390650"/>
              <a:ext cx="762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5810250" y="1638300"/>
              <a:ext cx="70532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</p:grpSp>
      <p:cxnSp>
        <p:nvCxnSpPr>
          <p:cNvPr id="124" name="Straight Arrow Connector 123"/>
          <p:cNvCxnSpPr>
            <a:stCxn id="13" idx="3"/>
          </p:cNvCxnSpPr>
          <p:nvPr/>
        </p:nvCxnSpPr>
        <p:spPr>
          <a:xfrm flipV="1">
            <a:off x="8001000" y="3110257"/>
            <a:ext cx="367652" cy="15312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2" name="Group 121"/>
          <p:cNvGrpSpPr/>
          <p:nvPr/>
        </p:nvGrpSpPr>
        <p:grpSpPr>
          <a:xfrm>
            <a:off x="8382000" y="2554069"/>
            <a:ext cx="152400" cy="762000"/>
            <a:chOff x="8229600" y="1733550"/>
            <a:chExt cx="152400" cy="762000"/>
          </a:xfrm>
        </p:grpSpPr>
        <p:sp>
          <p:nvSpPr>
            <p:cNvPr id="66" name="Trapezoid 65"/>
            <p:cNvSpPr/>
            <p:nvPr/>
          </p:nvSpPr>
          <p:spPr>
            <a:xfrm rot="5400000">
              <a:off x="7924800" y="2038350"/>
              <a:ext cx="7620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8255000" y="2232025"/>
              <a:ext cx="762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8255000" y="2016125"/>
              <a:ext cx="762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</p:grpSp>
      <p:cxnSp>
        <p:nvCxnSpPr>
          <p:cNvPr id="127" name="Straight Arrow Connector 126"/>
          <p:cNvCxnSpPr>
            <a:stCxn id="28" idx="0"/>
            <a:endCxn id="97" idx="1"/>
          </p:cNvCxnSpPr>
          <p:nvPr/>
        </p:nvCxnSpPr>
        <p:spPr>
          <a:xfrm flipV="1">
            <a:off x="6629400" y="3027403"/>
            <a:ext cx="381000" cy="21967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/>
          <p:cNvCxnSpPr/>
          <p:nvPr/>
        </p:nvCxnSpPr>
        <p:spPr>
          <a:xfrm flipV="1">
            <a:off x="8458200" y="3239870"/>
            <a:ext cx="0" cy="1636931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flipV="1">
            <a:off x="6781800" y="2117797"/>
            <a:ext cx="0" cy="924428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Elbow Connector 147"/>
          <p:cNvCxnSpPr>
            <a:endCxn id="66" idx="2"/>
          </p:cNvCxnSpPr>
          <p:nvPr/>
        </p:nvCxnSpPr>
        <p:spPr>
          <a:xfrm>
            <a:off x="914400" y="2117797"/>
            <a:ext cx="7467601" cy="817272"/>
          </a:xfrm>
          <a:prstGeom prst="bentConnector3">
            <a:avLst>
              <a:gd name="adj1" fmla="val 96694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4" name="Elbow Connector 163"/>
          <p:cNvCxnSpPr/>
          <p:nvPr/>
        </p:nvCxnSpPr>
        <p:spPr>
          <a:xfrm rot="16200000" flipH="1">
            <a:off x="715313" y="2314032"/>
            <a:ext cx="626772" cy="228600"/>
          </a:xfrm>
          <a:prstGeom prst="bentConnector3">
            <a:avLst>
              <a:gd name="adj1" fmla="val 101558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8" name="Group 177"/>
          <p:cNvGrpSpPr/>
          <p:nvPr/>
        </p:nvGrpSpPr>
        <p:grpSpPr>
          <a:xfrm>
            <a:off x="1143000" y="2630269"/>
            <a:ext cx="152400" cy="533400"/>
            <a:chOff x="5791200" y="1352550"/>
            <a:chExt cx="152400" cy="533400"/>
          </a:xfrm>
        </p:grpSpPr>
        <p:sp>
          <p:nvSpPr>
            <p:cNvPr id="179" name="Trapezoid 178"/>
            <p:cNvSpPr/>
            <p:nvPr/>
          </p:nvSpPr>
          <p:spPr>
            <a:xfrm rot="5400000">
              <a:off x="5600700" y="1543050"/>
              <a:ext cx="5334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5807075" y="1390650"/>
              <a:ext cx="762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5810250" y="1638300"/>
              <a:ext cx="70532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</p:grpSp>
      <p:cxnSp>
        <p:nvCxnSpPr>
          <p:cNvPr id="183" name="Straight Connector 182"/>
          <p:cNvCxnSpPr>
            <a:stCxn id="179" idx="0"/>
            <a:endCxn id="19" idx="1"/>
          </p:cNvCxnSpPr>
          <p:nvPr/>
        </p:nvCxnSpPr>
        <p:spPr>
          <a:xfrm>
            <a:off x="1295400" y="2896969"/>
            <a:ext cx="152400" cy="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5" name="Elbow Connector 184"/>
          <p:cNvCxnSpPr>
            <a:stCxn id="19" idx="3"/>
            <a:endCxn id="16" idx="1"/>
          </p:cNvCxnSpPr>
          <p:nvPr/>
        </p:nvCxnSpPr>
        <p:spPr>
          <a:xfrm>
            <a:off x="1813264" y="2896969"/>
            <a:ext cx="320337" cy="304800"/>
          </a:xfrm>
          <a:prstGeom prst="bentConnector3">
            <a:avLst>
              <a:gd name="adj1" fmla="val 50000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3" name="Elbow Connector 202"/>
          <p:cNvCxnSpPr/>
          <p:nvPr/>
        </p:nvCxnSpPr>
        <p:spPr>
          <a:xfrm flipV="1">
            <a:off x="1782932" y="2478189"/>
            <a:ext cx="396537" cy="419100"/>
          </a:xfrm>
          <a:prstGeom prst="bentConnector3">
            <a:avLst>
              <a:gd name="adj1" fmla="val 50000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4" name="Elbow Connector 213"/>
          <p:cNvCxnSpPr>
            <a:stCxn id="58" idx="0"/>
          </p:cNvCxnSpPr>
          <p:nvPr/>
        </p:nvCxnSpPr>
        <p:spPr>
          <a:xfrm flipV="1">
            <a:off x="2438400" y="2020669"/>
            <a:ext cx="304800" cy="457200"/>
          </a:xfrm>
          <a:prstGeom prst="bentConnector2">
            <a:avLst/>
          </a:prstGeom>
          <a:ln w="28575" cmpd="sng">
            <a:solidFill>
              <a:schemeClr val="tx1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4" name="Elbow Connector 233"/>
          <p:cNvCxnSpPr/>
          <p:nvPr/>
        </p:nvCxnSpPr>
        <p:spPr>
          <a:xfrm rot="10800000" flipV="1">
            <a:off x="1143000" y="2020669"/>
            <a:ext cx="1600200" cy="990600"/>
          </a:xfrm>
          <a:prstGeom prst="bentConnector3">
            <a:avLst>
              <a:gd name="adj1" fmla="val 124407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1" name="Elbow Connector 250"/>
          <p:cNvCxnSpPr>
            <a:stCxn id="79" idx="3"/>
            <a:endCxn id="105" idx="1"/>
          </p:cNvCxnSpPr>
          <p:nvPr/>
        </p:nvCxnSpPr>
        <p:spPr>
          <a:xfrm flipV="1">
            <a:off x="4467462" y="2855952"/>
            <a:ext cx="1495189" cy="367784"/>
          </a:xfrm>
          <a:prstGeom prst="bentConnector3">
            <a:avLst>
              <a:gd name="adj1" fmla="val 50000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4" name="Elbow Connector 253"/>
          <p:cNvCxnSpPr/>
          <p:nvPr/>
        </p:nvCxnSpPr>
        <p:spPr>
          <a:xfrm>
            <a:off x="4457522" y="3452337"/>
            <a:ext cx="957297" cy="320141"/>
          </a:xfrm>
          <a:prstGeom prst="bentConnector3">
            <a:avLst>
              <a:gd name="adj1" fmla="val 16834"/>
            </a:avLst>
          </a:prstGeom>
          <a:ln w="28575" cmpd="sng">
            <a:solidFill>
              <a:schemeClr val="tx1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Arrow Connector 260"/>
          <p:cNvCxnSpPr/>
          <p:nvPr/>
        </p:nvCxnSpPr>
        <p:spPr>
          <a:xfrm flipV="1">
            <a:off x="4648201" y="3218296"/>
            <a:ext cx="183573" cy="11275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Arrow Connector 269"/>
          <p:cNvCxnSpPr/>
          <p:nvPr/>
        </p:nvCxnSpPr>
        <p:spPr>
          <a:xfrm flipV="1">
            <a:off x="4537364" y="3443433"/>
            <a:ext cx="259772" cy="5773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5" name="Elbow Connector 274"/>
          <p:cNvCxnSpPr/>
          <p:nvPr/>
        </p:nvCxnSpPr>
        <p:spPr>
          <a:xfrm flipV="1">
            <a:off x="1978768" y="2229091"/>
            <a:ext cx="3214173" cy="535336"/>
          </a:xfrm>
          <a:prstGeom prst="bentConnector3">
            <a:avLst>
              <a:gd name="adj1" fmla="val 27385"/>
            </a:avLst>
          </a:prstGeom>
          <a:ln w="28575" cmpd="sng">
            <a:solidFill>
              <a:schemeClr val="tx1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5" name="Elbow Connector 304"/>
          <p:cNvCxnSpPr/>
          <p:nvPr/>
        </p:nvCxnSpPr>
        <p:spPr>
          <a:xfrm>
            <a:off x="5181600" y="2223310"/>
            <a:ext cx="762000" cy="367490"/>
          </a:xfrm>
          <a:prstGeom prst="bentConnector3">
            <a:avLst>
              <a:gd name="adj1" fmla="val 50000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2" name="Group 61"/>
          <p:cNvGrpSpPr/>
          <p:nvPr/>
        </p:nvGrpSpPr>
        <p:grpSpPr>
          <a:xfrm>
            <a:off x="1447801" y="2477870"/>
            <a:ext cx="365463" cy="838199"/>
            <a:chOff x="1447800" y="1809750"/>
            <a:chExt cx="365463" cy="838199"/>
          </a:xfrm>
        </p:grpSpPr>
        <p:sp>
          <p:nvSpPr>
            <p:cNvPr id="19" name="Rectangle 18"/>
            <p:cNvSpPr/>
            <p:nvPr/>
          </p:nvSpPr>
          <p:spPr>
            <a:xfrm>
              <a:off x="1447800" y="1809750"/>
              <a:ext cx="365463" cy="838199"/>
            </a:xfrm>
            <a:prstGeom prst="rect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urier New"/>
                  <a:cs typeface="Courier New"/>
                </a:rPr>
                <a:t>pc</a:t>
              </a:r>
            </a:p>
          </p:txBody>
        </p:sp>
        <p:sp>
          <p:nvSpPr>
            <p:cNvPr id="31" name="Isosceles Triangle 30"/>
            <p:cNvSpPr/>
            <p:nvPr/>
          </p:nvSpPr>
          <p:spPr>
            <a:xfrm>
              <a:off x="1600200" y="2495550"/>
              <a:ext cx="152400" cy="152399"/>
            </a:xfrm>
            <a:prstGeom prst="triangle">
              <a:avLst/>
            </a:prstGeom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5791200" y="3048000"/>
            <a:ext cx="152400" cy="533400"/>
            <a:chOff x="5791200" y="1352550"/>
            <a:chExt cx="152400" cy="533400"/>
          </a:xfrm>
        </p:grpSpPr>
        <p:sp>
          <p:nvSpPr>
            <p:cNvPr id="116" name="Trapezoid 115"/>
            <p:cNvSpPr/>
            <p:nvPr/>
          </p:nvSpPr>
          <p:spPr>
            <a:xfrm rot="5400000">
              <a:off x="5600700" y="1543050"/>
              <a:ext cx="5334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5807075" y="1390650"/>
              <a:ext cx="762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5810250" y="1638300"/>
              <a:ext cx="70532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</p:grpSp>
      <p:cxnSp>
        <p:nvCxnSpPr>
          <p:cNvPr id="394" name="Elbow Connector 393"/>
          <p:cNvCxnSpPr>
            <a:stCxn id="16" idx="3"/>
            <a:endCxn id="22" idx="1"/>
          </p:cNvCxnSpPr>
          <p:nvPr/>
        </p:nvCxnSpPr>
        <p:spPr>
          <a:xfrm flipV="1">
            <a:off x="2743200" y="3049369"/>
            <a:ext cx="914400" cy="152400"/>
          </a:xfrm>
          <a:prstGeom prst="bentConnector3">
            <a:avLst>
              <a:gd name="adj1" fmla="val 17803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8" name="Straight Arrow Connector 397"/>
          <p:cNvCxnSpPr/>
          <p:nvPr/>
        </p:nvCxnSpPr>
        <p:spPr>
          <a:xfrm>
            <a:off x="2895600" y="3200400"/>
            <a:ext cx="0" cy="167640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0" name="Straight Arrow Connector 399"/>
          <p:cNvCxnSpPr/>
          <p:nvPr/>
        </p:nvCxnSpPr>
        <p:spPr>
          <a:xfrm flipV="1">
            <a:off x="2886364" y="3316070"/>
            <a:ext cx="771236" cy="363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2" name="Straight Arrow Connector 401"/>
          <p:cNvCxnSpPr/>
          <p:nvPr/>
        </p:nvCxnSpPr>
        <p:spPr>
          <a:xfrm flipV="1">
            <a:off x="2897910" y="3544671"/>
            <a:ext cx="759691" cy="2671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3" name="Straight Arrow Connector 402"/>
          <p:cNvCxnSpPr/>
          <p:nvPr/>
        </p:nvCxnSpPr>
        <p:spPr>
          <a:xfrm flipV="1">
            <a:off x="2886364" y="4230470"/>
            <a:ext cx="618836" cy="9599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6" name="Elbow Connector 405"/>
          <p:cNvCxnSpPr>
            <a:stCxn id="66" idx="0"/>
          </p:cNvCxnSpPr>
          <p:nvPr/>
        </p:nvCxnSpPr>
        <p:spPr>
          <a:xfrm flipH="1" flipV="1">
            <a:off x="3330864" y="1902115"/>
            <a:ext cx="5203536" cy="1032955"/>
          </a:xfrm>
          <a:prstGeom prst="bentConnector3">
            <a:avLst>
              <a:gd name="adj1" fmla="val -2374"/>
            </a:avLst>
          </a:prstGeom>
          <a:ln w="28575" cmpd="sng">
            <a:solidFill>
              <a:schemeClr val="tx1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7" name="Elbow Connector 416"/>
          <p:cNvCxnSpPr/>
          <p:nvPr/>
        </p:nvCxnSpPr>
        <p:spPr>
          <a:xfrm rot="16200000" flipH="1">
            <a:off x="3086100" y="2171700"/>
            <a:ext cx="838200" cy="304800"/>
          </a:xfrm>
          <a:prstGeom prst="bentConnector3">
            <a:avLst>
              <a:gd name="adj1" fmla="val 100275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2" name="Straight Arrow Connector 431"/>
          <p:cNvCxnSpPr/>
          <p:nvPr/>
        </p:nvCxnSpPr>
        <p:spPr>
          <a:xfrm flipV="1">
            <a:off x="3810000" y="4495800"/>
            <a:ext cx="0" cy="381000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8" name="Straight Arrow Connector 467"/>
          <p:cNvCxnSpPr/>
          <p:nvPr/>
        </p:nvCxnSpPr>
        <p:spPr>
          <a:xfrm flipV="1">
            <a:off x="5943600" y="3352800"/>
            <a:ext cx="370610" cy="231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4" name="Elbow Connector 473"/>
          <p:cNvCxnSpPr/>
          <p:nvPr/>
        </p:nvCxnSpPr>
        <p:spPr>
          <a:xfrm flipV="1">
            <a:off x="5410200" y="3387436"/>
            <a:ext cx="1600200" cy="381000"/>
          </a:xfrm>
          <a:prstGeom prst="bentConnector3">
            <a:avLst>
              <a:gd name="adj1" fmla="val 86075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7" name="TextBox 486"/>
          <p:cNvSpPr txBox="1"/>
          <p:nvPr/>
        </p:nvSpPr>
        <p:spPr>
          <a:xfrm>
            <a:off x="2988811" y="2842078"/>
            <a:ext cx="46807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inst</a:t>
            </a:r>
            <a:r>
              <a:rPr lang="en-US" sz="1100" dirty="0"/>
              <a:t>[11:7]</a:t>
            </a:r>
          </a:p>
        </p:txBody>
      </p:sp>
      <p:sp>
        <p:nvSpPr>
          <p:cNvPr id="488" name="TextBox 487"/>
          <p:cNvSpPr txBox="1"/>
          <p:nvPr/>
        </p:nvSpPr>
        <p:spPr>
          <a:xfrm>
            <a:off x="2971801" y="3124201"/>
            <a:ext cx="53219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inst</a:t>
            </a:r>
            <a:r>
              <a:rPr lang="en-US" sz="1100" dirty="0"/>
              <a:t>[19:15]</a:t>
            </a:r>
          </a:p>
        </p:txBody>
      </p:sp>
      <p:sp>
        <p:nvSpPr>
          <p:cNvPr id="503" name="TextBox 502"/>
          <p:cNvSpPr txBox="1"/>
          <p:nvPr/>
        </p:nvSpPr>
        <p:spPr>
          <a:xfrm>
            <a:off x="2971801" y="3352801"/>
            <a:ext cx="53219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inst</a:t>
            </a:r>
            <a:r>
              <a:rPr lang="en-US" sz="1100" dirty="0"/>
              <a:t>[24:20]</a:t>
            </a:r>
          </a:p>
        </p:txBody>
      </p:sp>
      <p:sp>
        <p:nvSpPr>
          <p:cNvPr id="504" name="TextBox 503"/>
          <p:cNvSpPr txBox="1"/>
          <p:nvPr/>
        </p:nvSpPr>
        <p:spPr>
          <a:xfrm>
            <a:off x="2918692" y="3992419"/>
            <a:ext cx="46807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inst</a:t>
            </a:r>
            <a:r>
              <a:rPr lang="en-US" sz="1100" dirty="0"/>
              <a:t>[31:7]</a:t>
            </a:r>
          </a:p>
        </p:txBody>
      </p:sp>
      <p:cxnSp>
        <p:nvCxnSpPr>
          <p:cNvPr id="513" name="Elbow Connector 512"/>
          <p:cNvCxnSpPr/>
          <p:nvPr/>
        </p:nvCxnSpPr>
        <p:spPr>
          <a:xfrm rot="5400000" flipH="1" flipV="1">
            <a:off x="5310190" y="3303588"/>
            <a:ext cx="584201" cy="377826"/>
          </a:xfrm>
          <a:prstGeom prst="bentConnector3">
            <a:avLst>
              <a:gd name="adj1" fmla="val 100463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8" name="TextBox 527"/>
          <p:cNvSpPr txBox="1"/>
          <p:nvPr/>
        </p:nvSpPr>
        <p:spPr>
          <a:xfrm>
            <a:off x="7923646" y="2414155"/>
            <a:ext cx="15388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alu</a:t>
            </a:r>
            <a:endParaRPr lang="en-US" sz="1100" dirty="0"/>
          </a:p>
        </p:txBody>
      </p:sp>
      <p:sp>
        <p:nvSpPr>
          <p:cNvPr id="529" name="TextBox 528"/>
          <p:cNvSpPr txBox="1"/>
          <p:nvPr/>
        </p:nvSpPr>
        <p:spPr>
          <a:xfrm>
            <a:off x="8029863" y="3213100"/>
            <a:ext cx="334818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 err="1"/>
              <a:t>mem</a:t>
            </a:r>
            <a:endParaRPr lang="en-US" sz="1100" dirty="0"/>
          </a:p>
        </p:txBody>
      </p:sp>
      <p:sp>
        <p:nvSpPr>
          <p:cNvPr id="530" name="TextBox 529"/>
          <p:cNvSpPr txBox="1"/>
          <p:nvPr/>
        </p:nvSpPr>
        <p:spPr>
          <a:xfrm>
            <a:off x="8581737" y="2945246"/>
            <a:ext cx="147476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wb</a:t>
            </a:r>
            <a:endParaRPr lang="en-US" sz="1100" dirty="0"/>
          </a:p>
        </p:txBody>
      </p:sp>
      <p:sp>
        <p:nvSpPr>
          <p:cNvPr id="531" name="TextBox 530"/>
          <p:cNvSpPr txBox="1"/>
          <p:nvPr/>
        </p:nvSpPr>
        <p:spPr>
          <a:xfrm>
            <a:off x="974137" y="2447779"/>
            <a:ext cx="208695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 err="1"/>
              <a:t>alu</a:t>
            </a:r>
            <a:endParaRPr lang="en-US" sz="1100" dirty="0"/>
          </a:p>
        </p:txBody>
      </p:sp>
      <p:sp>
        <p:nvSpPr>
          <p:cNvPr id="532" name="TextBox 531"/>
          <p:cNvSpPr txBox="1"/>
          <p:nvPr/>
        </p:nvSpPr>
        <p:spPr>
          <a:xfrm>
            <a:off x="576107" y="3111716"/>
            <a:ext cx="253274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/>
              <a:t>pc+4</a:t>
            </a:r>
          </a:p>
        </p:txBody>
      </p:sp>
      <p:sp>
        <p:nvSpPr>
          <p:cNvPr id="533" name="TextBox 532"/>
          <p:cNvSpPr txBox="1"/>
          <p:nvPr/>
        </p:nvSpPr>
        <p:spPr>
          <a:xfrm>
            <a:off x="5312006" y="2667001"/>
            <a:ext cx="524162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 err="1"/>
              <a:t>Reg</a:t>
            </a:r>
            <a:r>
              <a:rPr lang="en-US" sz="1100" dirty="0"/>
              <a:t>[rs1]</a:t>
            </a:r>
          </a:p>
        </p:txBody>
      </p:sp>
      <p:sp>
        <p:nvSpPr>
          <p:cNvPr id="534" name="TextBox 533"/>
          <p:cNvSpPr txBox="1"/>
          <p:nvPr/>
        </p:nvSpPr>
        <p:spPr>
          <a:xfrm>
            <a:off x="5395683" y="2356532"/>
            <a:ext cx="219362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/>
              <a:t>pc</a:t>
            </a:r>
          </a:p>
        </p:txBody>
      </p:sp>
      <p:sp>
        <p:nvSpPr>
          <p:cNvPr id="535" name="TextBox 534"/>
          <p:cNvSpPr txBox="1"/>
          <p:nvPr/>
        </p:nvSpPr>
        <p:spPr>
          <a:xfrm>
            <a:off x="4247574" y="4066310"/>
            <a:ext cx="629226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 err="1"/>
              <a:t>imm</a:t>
            </a:r>
            <a:r>
              <a:rPr lang="en-US" sz="1100" dirty="0"/>
              <a:t>[31:0]</a:t>
            </a:r>
          </a:p>
        </p:txBody>
      </p:sp>
      <p:sp>
        <p:nvSpPr>
          <p:cNvPr id="536" name="TextBox 535"/>
          <p:cNvSpPr txBox="1"/>
          <p:nvPr/>
        </p:nvSpPr>
        <p:spPr>
          <a:xfrm>
            <a:off x="5299981" y="2966132"/>
            <a:ext cx="533400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 err="1"/>
              <a:t>Reg</a:t>
            </a:r>
            <a:r>
              <a:rPr lang="en-US" sz="1100" dirty="0"/>
              <a:t>[rs2]</a:t>
            </a:r>
          </a:p>
        </p:txBody>
      </p:sp>
      <p:cxnSp>
        <p:nvCxnSpPr>
          <p:cNvPr id="563" name="Elbow Connector 562"/>
          <p:cNvCxnSpPr>
            <a:stCxn id="52" idx="3"/>
          </p:cNvCxnSpPr>
          <p:nvPr/>
        </p:nvCxnSpPr>
        <p:spPr>
          <a:xfrm flipV="1">
            <a:off x="3985564" y="3429000"/>
            <a:ext cx="1805637" cy="825788"/>
          </a:xfrm>
          <a:prstGeom prst="bentConnector3">
            <a:avLst>
              <a:gd name="adj1" fmla="val 50000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9" name="Rectangle 568"/>
          <p:cNvSpPr/>
          <p:nvPr/>
        </p:nvSpPr>
        <p:spPr>
          <a:xfrm>
            <a:off x="838201" y="4876800"/>
            <a:ext cx="7868227" cy="715818"/>
          </a:xfrm>
          <a:prstGeom prst="rect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23" name="TextBox 522"/>
          <p:cNvSpPr txBox="1"/>
          <p:nvPr/>
        </p:nvSpPr>
        <p:spPr>
          <a:xfrm>
            <a:off x="2590801" y="4936124"/>
            <a:ext cx="46807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inst</a:t>
            </a:r>
            <a:r>
              <a:rPr lang="en-US" sz="1100" dirty="0"/>
              <a:t>[31:0]</a:t>
            </a:r>
          </a:p>
        </p:txBody>
      </p:sp>
      <p:sp>
        <p:nvSpPr>
          <p:cNvPr id="582" name="TextBox 581"/>
          <p:cNvSpPr txBox="1"/>
          <p:nvPr/>
        </p:nvSpPr>
        <p:spPr>
          <a:xfrm>
            <a:off x="3268818" y="4947281"/>
            <a:ext cx="535403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ImmSel</a:t>
            </a:r>
            <a:r>
              <a:rPr lang="en-US" sz="1100" dirty="0"/>
              <a:t>=B</a:t>
            </a:r>
          </a:p>
        </p:txBody>
      </p:sp>
      <p:sp>
        <p:nvSpPr>
          <p:cNvPr id="583" name="TextBox 582"/>
          <p:cNvSpPr txBox="1"/>
          <p:nvPr/>
        </p:nvSpPr>
        <p:spPr>
          <a:xfrm>
            <a:off x="3910914" y="4935839"/>
            <a:ext cx="593111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RegWEn</a:t>
            </a:r>
            <a:r>
              <a:rPr lang="en-US" sz="1100" dirty="0"/>
              <a:t>=0</a:t>
            </a:r>
          </a:p>
        </p:txBody>
      </p:sp>
      <p:sp>
        <p:nvSpPr>
          <p:cNvPr id="584" name="TextBox 583"/>
          <p:cNvSpPr txBox="1"/>
          <p:nvPr/>
        </p:nvSpPr>
        <p:spPr>
          <a:xfrm>
            <a:off x="4572000" y="4953001"/>
            <a:ext cx="262892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BrUn</a:t>
            </a:r>
            <a:endParaRPr lang="en-US" sz="1100" dirty="0"/>
          </a:p>
        </p:txBody>
      </p:sp>
      <p:sp>
        <p:nvSpPr>
          <p:cNvPr id="585" name="TextBox 584"/>
          <p:cNvSpPr txBox="1"/>
          <p:nvPr/>
        </p:nvSpPr>
        <p:spPr>
          <a:xfrm>
            <a:off x="4876800" y="4953001"/>
            <a:ext cx="256480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BrEq</a:t>
            </a:r>
            <a:endParaRPr lang="en-US" sz="1100" dirty="0"/>
          </a:p>
        </p:txBody>
      </p:sp>
      <p:sp>
        <p:nvSpPr>
          <p:cNvPr id="586" name="TextBox 585"/>
          <p:cNvSpPr txBox="1"/>
          <p:nvPr/>
        </p:nvSpPr>
        <p:spPr>
          <a:xfrm>
            <a:off x="5181601" y="4953001"/>
            <a:ext cx="25395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BrLT</a:t>
            </a:r>
            <a:endParaRPr lang="en-US" sz="1100" dirty="0"/>
          </a:p>
        </p:txBody>
      </p:sp>
      <p:sp>
        <p:nvSpPr>
          <p:cNvPr id="587" name="TextBox 586"/>
          <p:cNvSpPr txBox="1"/>
          <p:nvPr/>
        </p:nvSpPr>
        <p:spPr>
          <a:xfrm>
            <a:off x="5995089" y="4958721"/>
            <a:ext cx="375103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ASel</a:t>
            </a:r>
            <a:r>
              <a:rPr lang="en-US" sz="1100" dirty="0"/>
              <a:t>=1</a:t>
            </a:r>
          </a:p>
        </p:txBody>
      </p:sp>
      <p:sp>
        <p:nvSpPr>
          <p:cNvPr id="588" name="TextBox 587"/>
          <p:cNvSpPr txBox="1"/>
          <p:nvPr/>
        </p:nvSpPr>
        <p:spPr>
          <a:xfrm>
            <a:off x="5564431" y="4953001"/>
            <a:ext cx="35586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Bsel</a:t>
            </a:r>
            <a:r>
              <a:rPr lang="en-US" sz="1100" dirty="0"/>
              <a:t>=1</a:t>
            </a:r>
          </a:p>
        </p:txBody>
      </p:sp>
      <p:sp>
        <p:nvSpPr>
          <p:cNvPr id="589" name="TextBox 588"/>
          <p:cNvSpPr txBox="1"/>
          <p:nvPr/>
        </p:nvSpPr>
        <p:spPr>
          <a:xfrm>
            <a:off x="6284556" y="5244750"/>
            <a:ext cx="663643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ALUSel</a:t>
            </a:r>
            <a:r>
              <a:rPr lang="en-US" sz="1100" dirty="0"/>
              <a:t>=Add</a:t>
            </a:r>
          </a:p>
        </p:txBody>
      </p:sp>
      <p:sp>
        <p:nvSpPr>
          <p:cNvPr id="591" name="TextBox 590"/>
          <p:cNvSpPr txBox="1"/>
          <p:nvPr/>
        </p:nvSpPr>
        <p:spPr>
          <a:xfrm>
            <a:off x="6934201" y="4953001"/>
            <a:ext cx="791883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MemRW</a:t>
            </a:r>
            <a:r>
              <a:rPr lang="en-US" sz="1100" dirty="0"/>
              <a:t>=Read</a:t>
            </a:r>
          </a:p>
        </p:txBody>
      </p:sp>
      <p:sp>
        <p:nvSpPr>
          <p:cNvPr id="593" name="TextBox 592"/>
          <p:cNvSpPr txBox="1"/>
          <p:nvPr/>
        </p:nvSpPr>
        <p:spPr>
          <a:xfrm>
            <a:off x="8075139" y="4941559"/>
            <a:ext cx="464871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WBSel</a:t>
            </a:r>
            <a:r>
              <a:rPr lang="en-US" sz="1100" dirty="0"/>
              <a:t>=*</a:t>
            </a:r>
          </a:p>
        </p:txBody>
      </p:sp>
      <p:sp>
        <p:nvSpPr>
          <p:cNvPr id="594" name="TextBox 593"/>
          <p:cNvSpPr txBox="1"/>
          <p:nvPr/>
        </p:nvSpPr>
        <p:spPr>
          <a:xfrm>
            <a:off x="990600" y="4953001"/>
            <a:ext cx="118942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PCSel</a:t>
            </a:r>
            <a:r>
              <a:rPr lang="en-US" sz="1100" dirty="0"/>
              <a:t>=taken/not-taken</a:t>
            </a:r>
          </a:p>
        </p:txBody>
      </p:sp>
      <p:sp>
        <p:nvSpPr>
          <p:cNvPr id="596" name="TextBox 595"/>
          <p:cNvSpPr txBox="1"/>
          <p:nvPr/>
        </p:nvSpPr>
        <p:spPr>
          <a:xfrm>
            <a:off x="3406447" y="2514601"/>
            <a:ext cx="147476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wb</a:t>
            </a:r>
            <a:endParaRPr lang="en-US" sz="1100" dirty="0"/>
          </a:p>
        </p:txBody>
      </p:sp>
      <p:cxnSp>
        <p:nvCxnSpPr>
          <p:cNvPr id="129" name="Straight Arrow Connector 128"/>
          <p:cNvCxnSpPr/>
          <p:nvPr/>
        </p:nvCxnSpPr>
        <p:spPr>
          <a:xfrm>
            <a:off x="5178182" y="3470875"/>
            <a:ext cx="0" cy="1408331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73" idx="3"/>
          </p:cNvCxnSpPr>
          <p:nvPr/>
        </p:nvCxnSpPr>
        <p:spPr>
          <a:xfrm flipH="1">
            <a:off x="5025783" y="3551143"/>
            <a:ext cx="4569" cy="1328063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/>
          <p:nvPr/>
        </p:nvCxnSpPr>
        <p:spPr>
          <a:xfrm flipH="1" flipV="1">
            <a:off x="1213481" y="3118291"/>
            <a:ext cx="10391" cy="1770729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/>
          <p:cNvCxnSpPr/>
          <p:nvPr/>
        </p:nvCxnSpPr>
        <p:spPr>
          <a:xfrm flipV="1">
            <a:off x="4873382" y="3583805"/>
            <a:ext cx="0" cy="1295400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/>
          <p:nvPr/>
        </p:nvCxnSpPr>
        <p:spPr>
          <a:xfrm flipV="1">
            <a:off x="6441632" y="3444356"/>
            <a:ext cx="6968" cy="1789125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/>
          <p:nvPr/>
        </p:nvCxnSpPr>
        <p:spPr>
          <a:xfrm flipV="1">
            <a:off x="4185280" y="3775675"/>
            <a:ext cx="0" cy="1103531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/>
          <p:nvPr/>
        </p:nvCxnSpPr>
        <p:spPr>
          <a:xfrm flipV="1">
            <a:off x="7227508" y="3540853"/>
            <a:ext cx="0" cy="1338352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/>
          <p:nvPr/>
        </p:nvCxnSpPr>
        <p:spPr>
          <a:xfrm flipV="1">
            <a:off x="5861680" y="3536021"/>
            <a:ext cx="0" cy="1343184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/>
          <p:nvPr/>
        </p:nvCxnSpPr>
        <p:spPr>
          <a:xfrm flipV="1">
            <a:off x="6014080" y="2965891"/>
            <a:ext cx="0" cy="1913315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1" name="Elbow Connector 140"/>
          <p:cNvCxnSpPr/>
          <p:nvPr/>
        </p:nvCxnSpPr>
        <p:spPr>
          <a:xfrm rot="16200000" flipH="1">
            <a:off x="709593" y="2316437"/>
            <a:ext cx="626772" cy="228600"/>
          </a:xfrm>
          <a:prstGeom prst="bentConnector3">
            <a:avLst>
              <a:gd name="adj1" fmla="val 101558"/>
            </a:avLst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>
            <a:off x="1289680" y="2899374"/>
            <a:ext cx="152400" cy="0"/>
          </a:xfrm>
          <a:prstGeom prst="line">
            <a:avLst/>
          </a:prstGeom>
          <a:ln w="571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3" name="Elbow Connector 142"/>
          <p:cNvCxnSpPr/>
          <p:nvPr/>
        </p:nvCxnSpPr>
        <p:spPr>
          <a:xfrm>
            <a:off x="1807544" y="2899374"/>
            <a:ext cx="320337" cy="304800"/>
          </a:xfrm>
          <a:prstGeom prst="bentConnector3">
            <a:avLst>
              <a:gd name="adj1" fmla="val 50000"/>
            </a:avLst>
          </a:prstGeom>
          <a:ln w="57150" cmpd="sng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Elbow Connector 144"/>
          <p:cNvCxnSpPr/>
          <p:nvPr/>
        </p:nvCxnSpPr>
        <p:spPr>
          <a:xfrm flipV="1">
            <a:off x="1777212" y="2480594"/>
            <a:ext cx="396537" cy="419100"/>
          </a:xfrm>
          <a:prstGeom prst="bentConnector3">
            <a:avLst>
              <a:gd name="adj1" fmla="val 50000"/>
            </a:avLst>
          </a:prstGeom>
          <a:ln w="57150" cmpd="sng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Elbow Connector 145"/>
          <p:cNvCxnSpPr/>
          <p:nvPr/>
        </p:nvCxnSpPr>
        <p:spPr>
          <a:xfrm rot="10800000" flipV="1">
            <a:off x="1137280" y="2023074"/>
            <a:ext cx="1600200" cy="990600"/>
          </a:xfrm>
          <a:prstGeom prst="bentConnector3">
            <a:avLst>
              <a:gd name="adj1" fmla="val 124407"/>
            </a:avLst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/>
          <p:nvPr/>
        </p:nvCxnSpPr>
        <p:spPr>
          <a:xfrm flipV="1">
            <a:off x="6078839" y="2722724"/>
            <a:ext cx="152400" cy="1369"/>
          </a:xfrm>
          <a:prstGeom prst="straightConnector1">
            <a:avLst/>
          </a:prstGeom>
          <a:ln w="57150" cmpd="sng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>
            <a:stCxn id="79" idx="3"/>
          </p:cNvCxnSpPr>
          <p:nvPr/>
        </p:nvCxnSpPr>
        <p:spPr>
          <a:xfrm flipV="1">
            <a:off x="4467461" y="3220702"/>
            <a:ext cx="358592" cy="3034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/>
          <p:cNvCxnSpPr>
            <a:stCxn id="81" idx="3"/>
          </p:cNvCxnSpPr>
          <p:nvPr/>
        </p:nvCxnSpPr>
        <p:spPr>
          <a:xfrm flipV="1">
            <a:off x="4467461" y="3442944"/>
            <a:ext cx="326578" cy="9392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Elbow Connector 150"/>
          <p:cNvCxnSpPr/>
          <p:nvPr/>
        </p:nvCxnSpPr>
        <p:spPr>
          <a:xfrm flipV="1">
            <a:off x="1973048" y="2230186"/>
            <a:ext cx="3576139" cy="536647"/>
          </a:xfrm>
          <a:prstGeom prst="bentConnector3">
            <a:avLst>
              <a:gd name="adj1" fmla="val 24884"/>
            </a:avLst>
          </a:prstGeom>
          <a:ln w="57150" cmpd="sng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/>
          <p:nvPr/>
        </p:nvCxnSpPr>
        <p:spPr>
          <a:xfrm>
            <a:off x="2889880" y="3202805"/>
            <a:ext cx="0" cy="1676400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/>
          <p:nvPr/>
        </p:nvCxnSpPr>
        <p:spPr>
          <a:xfrm flipV="1">
            <a:off x="2880644" y="3318475"/>
            <a:ext cx="771236" cy="363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/>
          <p:nvPr/>
        </p:nvCxnSpPr>
        <p:spPr>
          <a:xfrm flipV="1">
            <a:off x="2892190" y="3547076"/>
            <a:ext cx="759691" cy="2671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Arrow Connector 154"/>
          <p:cNvCxnSpPr/>
          <p:nvPr/>
        </p:nvCxnSpPr>
        <p:spPr>
          <a:xfrm flipV="1">
            <a:off x="2880644" y="4232875"/>
            <a:ext cx="618836" cy="9599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Arrow Connector 155"/>
          <p:cNvCxnSpPr/>
          <p:nvPr/>
        </p:nvCxnSpPr>
        <p:spPr>
          <a:xfrm flipV="1">
            <a:off x="3804280" y="4498205"/>
            <a:ext cx="0" cy="381000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 flipV="1">
            <a:off x="5937880" y="3355205"/>
            <a:ext cx="370610" cy="2310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Elbow Connector 157"/>
          <p:cNvCxnSpPr/>
          <p:nvPr/>
        </p:nvCxnSpPr>
        <p:spPr>
          <a:xfrm flipV="1">
            <a:off x="4039254" y="3431405"/>
            <a:ext cx="1746226" cy="825788"/>
          </a:xfrm>
          <a:prstGeom prst="bentConnector3">
            <a:avLst>
              <a:gd name="adj1" fmla="val 83443"/>
            </a:avLst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28" idx="0"/>
          </p:cNvCxnSpPr>
          <p:nvPr/>
        </p:nvCxnSpPr>
        <p:spPr>
          <a:xfrm flipV="1">
            <a:off x="6629400" y="2132935"/>
            <a:ext cx="149760" cy="916434"/>
          </a:xfrm>
          <a:prstGeom prst="bentConnector4">
            <a:avLst>
              <a:gd name="adj1" fmla="val 99165"/>
              <a:gd name="adj2" fmla="val 60394"/>
            </a:avLst>
          </a:prstGeom>
          <a:ln w="57150" cmpd="sng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/>
          <p:nvPr/>
        </p:nvCxnSpPr>
        <p:spPr>
          <a:xfrm rot="16200000" flipH="1">
            <a:off x="5543475" y="2230177"/>
            <a:ext cx="383277" cy="360411"/>
          </a:xfrm>
          <a:prstGeom prst="bentConnector3">
            <a:avLst>
              <a:gd name="adj1" fmla="val 93284"/>
            </a:avLst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>
            <a:off x="2743201" y="3201769"/>
            <a:ext cx="174413" cy="6632"/>
          </a:xfrm>
          <a:prstGeom prst="line">
            <a:avLst/>
          </a:prstGeom>
          <a:ln w="571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stCxn id="58" idx="0"/>
          </p:cNvCxnSpPr>
          <p:nvPr/>
        </p:nvCxnSpPr>
        <p:spPr>
          <a:xfrm flipV="1">
            <a:off x="2438401" y="2001363"/>
            <a:ext cx="307589" cy="476507"/>
          </a:xfrm>
          <a:prstGeom prst="bentConnector2">
            <a:avLst/>
          </a:prstGeom>
          <a:ln w="57150" cmpd="sng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903889" y="2110054"/>
            <a:ext cx="5880993" cy="11441"/>
          </a:xfrm>
          <a:prstGeom prst="line">
            <a:avLst/>
          </a:prstGeom>
          <a:ln w="571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47560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Adding </a:t>
            </a:r>
            <a:r>
              <a:rPr lang="en-US" b="1" dirty="0" err="1">
                <a:latin typeface="Courier New"/>
                <a:cs typeface="Courier New"/>
              </a:rPr>
              <a:t>jalr</a:t>
            </a:r>
            <a:r>
              <a:rPr lang="en-US" dirty="0"/>
              <a:t> to </a:t>
            </a:r>
            <a:r>
              <a:rPr lang="en-US" dirty="0" err="1"/>
              <a:t>datapath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93523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FF131CF-B26C-E347-9AC9-78212C099DD5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133600" y="2858869"/>
            <a:ext cx="609600" cy="685800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IMEM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6172201" y="2554069"/>
            <a:ext cx="511679" cy="990600"/>
            <a:chOff x="6324600" y="3115310"/>
            <a:chExt cx="511679" cy="1056640"/>
          </a:xfrm>
        </p:grpSpPr>
        <p:sp>
          <p:nvSpPr>
            <p:cNvPr id="28" name="Trapezoid 27"/>
            <p:cNvSpPr/>
            <p:nvPr/>
          </p:nvSpPr>
          <p:spPr>
            <a:xfrm rot="5400000">
              <a:off x="6062980" y="3453130"/>
              <a:ext cx="1056640" cy="381000"/>
            </a:xfrm>
            <a:prstGeom prst="trapezoid">
              <a:avLst>
                <a:gd name="adj" fmla="val 46599"/>
              </a:avLst>
            </a:prstGeom>
            <a:solidFill>
              <a:srgbClr val="FFFFFF"/>
            </a:solidFill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9" name="Isosceles Triangle 28"/>
            <p:cNvSpPr/>
            <p:nvPr/>
          </p:nvSpPr>
          <p:spPr>
            <a:xfrm rot="5400000">
              <a:off x="6362707" y="3641091"/>
              <a:ext cx="152400" cy="76200"/>
            </a:xfrm>
            <a:prstGeom prst="triangle">
              <a:avLst/>
            </a:prstGeom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4" name="Straight Connector 33"/>
            <p:cNvCxnSpPr>
              <a:stCxn id="29" idx="2"/>
              <a:endCxn id="29" idx="4"/>
            </p:cNvCxnSpPr>
            <p:nvPr/>
          </p:nvCxnSpPr>
          <p:spPr>
            <a:xfrm>
              <a:off x="6400808" y="3602991"/>
              <a:ext cx="0" cy="152400"/>
            </a:xfrm>
            <a:prstGeom prst="line">
              <a:avLst/>
            </a:prstGeom>
            <a:ln w="2857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6324600" y="3181351"/>
              <a:ext cx="511679" cy="3611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ALU</a:t>
              </a: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3429000" y="3849469"/>
            <a:ext cx="609600" cy="762000"/>
            <a:chOff x="3733800" y="3105150"/>
            <a:chExt cx="609600" cy="762000"/>
          </a:xfrm>
        </p:grpSpPr>
        <p:sp>
          <p:nvSpPr>
            <p:cNvPr id="51" name="Trapezoid 50"/>
            <p:cNvSpPr/>
            <p:nvPr/>
          </p:nvSpPr>
          <p:spPr>
            <a:xfrm rot="5400000">
              <a:off x="3695700" y="3219450"/>
              <a:ext cx="762000" cy="533400"/>
            </a:xfrm>
            <a:prstGeom prst="trapezoid">
              <a:avLst>
                <a:gd name="adj" fmla="val 30656"/>
              </a:avLst>
            </a:prstGeom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733800" y="3218081"/>
              <a:ext cx="55656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/>
                <a:t>Imm</a:t>
              </a:r>
              <a:r>
                <a:rPr lang="en-US" sz="1600" dirty="0"/>
                <a:t>.</a:t>
              </a:r>
            </a:p>
            <a:p>
              <a:r>
                <a:rPr lang="en-US" sz="1600" dirty="0"/>
                <a:t>Gen</a:t>
              </a: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2133600" y="2249269"/>
            <a:ext cx="304800" cy="457200"/>
            <a:chOff x="5181600" y="3257550"/>
            <a:chExt cx="304800" cy="457200"/>
          </a:xfrm>
        </p:grpSpPr>
        <p:sp>
          <p:nvSpPr>
            <p:cNvPr id="58" name="Trapezoid 57"/>
            <p:cNvSpPr/>
            <p:nvPr/>
          </p:nvSpPr>
          <p:spPr>
            <a:xfrm rot="5400000">
              <a:off x="5143500" y="3371850"/>
              <a:ext cx="457200" cy="228600"/>
            </a:xfrm>
            <a:prstGeom prst="trapezoid">
              <a:avLst>
                <a:gd name="adj" fmla="val 30656"/>
              </a:avLst>
            </a:prstGeom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181600" y="3333750"/>
              <a:ext cx="283091" cy="246221"/>
            </a:xfrm>
            <a:prstGeom prst="rect">
              <a:avLst/>
            </a:prstGeom>
            <a:noFill/>
          </p:spPr>
          <p:txBody>
            <a:bodyPr wrap="none" tIns="0" rIns="0" bIns="0" rtlCol="0">
              <a:spAutoFit/>
            </a:bodyPr>
            <a:lstStyle/>
            <a:p>
              <a:r>
                <a:rPr lang="en-US" sz="1600" dirty="0"/>
                <a:t>+4</a:t>
              </a:r>
            </a:p>
          </p:txBody>
        </p:sp>
      </p:grpSp>
      <p:cxnSp>
        <p:nvCxnSpPr>
          <p:cNvPr id="65" name="Straight Arrow Connector 64"/>
          <p:cNvCxnSpPr>
            <a:endCxn id="179" idx="3"/>
          </p:cNvCxnSpPr>
          <p:nvPr/>
        </p:nvCxnSpPr>
        <p:spPr>
          <a:xfrm flipH="1" flipV="1">
            <a:off x="1219201" y="3115886"/>
            <a:ext cx="10391" cy="1770729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0" name="Group 69"/>
          <p:cNvGrpSpPr/>
          <p:nvPr/>
        </p:nvGrpSpPr>
        <p:grpSpPr>
          <a:xfrm>
            <a:off x="7010400" y="2706469"/>
            <a:ext cx="990600" cy="838200"/>
            <a:chOff x="6324600" y="1733550"/>
            <a:chExt cx="990600" cy="838200"/>
          </a:xfrm>
        </p:grpSpPr>
        <p:sp>
          <p:nvSpPr>
            <p:cNvPr id="13" name="Rectangle 12"/>
            <p:cNvSpPr/>
            <p:nvPr/>
          </p:nvSpPr>
          <p:spPr>
            <a:xfrm>
              <a:off x="6324600" y="1733550"/>
              <a:ext cx="990600" cy="838200"/>
            </a:xfrm>
            <a:prstGeom prst="rect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  <a:latin typeface="Calibri"/>
                  <a:cs typeface="Calibri"/>
                </a:rPr>
                <a:t>DMEM</a:t>
              </a:r>
              <a:endParaRPr lang="en-US" dirty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69" name="Isosceles Triangle 68"/>
            <p:cNvSpPr/>
            <p:nvPr/>
          </p:nvSpPr>
          <p:spPr>
            <a:xfrm>
              <a:off x="7010400" y="2419350"/>
              <a:ext cx="152400" cy="152400"/>
            </a:xfrm>
            <a:prstGeom prst="triangle">
              <a:avLst/>
            </a:prstGeom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4726702" y="2935069"/>
            <a:ext cx="762000" cy="685800"/>
            <a:chOff x="5029200" y="3333750"/>
            <a:chExt cx="762000" cy="685800"/>
          </a:xfrm>
        </p:grpSpPr>
        <p:sp>
          <p:nvSpPr>
            <p:cNvPr id="73" name="Trapezoid 72"/>
            <p:cNvSpPr/>
            <p:nvPr/>
          </p:nvSpPr>
          <p:spPr>
            <a:xfrm rot="5400000">
              <a:off x="4989949" y="3449201"/>
              <a:ext cx="685800" cy="454898"/>
            </a:xfrm>
            <a:prstGeom prst="trapezoid">
              <a:avLst>
                <a:gd name="adj" fmla="val 30656"/>
              </a:avLst>
            </a:prstGeom>
            <a:solidFill>
              <a:srgbClr val="FFFFFF"/>
            </a:solidFill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029200" y="340995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Branch Comp.</a:t>
              </a:r>
            </a:p>
          </p:txBody>
        </p:sp>
      </p:grpSp>
      <p:grpSp>
        <p:nvGrpSpPr>
          <p:cNvPr id="188" name="Group 187"/>
          <p:cNvGrpSpPr/>
          <p:nvPr/>
        </p:nvGrpSpPr>
        <p:grpSpPr>
          <a:xfrm>
            <a:off x="3657601" y="2325469"/>
            <a:ext cx="838199" cy="1447800"/>
            <a:chOff x="3657600" y="1428750"/>
            <a:chExt cx="838199" cy="1447800"/>
          </a:xfrm>
        </p:grpSpPr>
        <p:grpSp>
          <p:nvGrpSpPr>
            <p:cNvPr id="63" name="Group 62"/>
            <p:cNvGrpSpPr/>
            <p:nvPr/>
          </p:nvGrpSpPr>
          <p:grpSpPr>
            <a:xfrm>
              <a:off x="3657600" y="1428750"/>
              <a:ext cx="838199" cy="1447800"/>
              <a:chOff x="3810000" y="1412681"/>
              <a:chExt cx="838199" cy="1447800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3810000" y="1412681"/>
                <a:ext cx="838199" cy="1447800"/>
              </a:xfrm>
              <a:prstGeom prst="rect">
                <a:avLst/>
              </a:prstGeom>
              <a:solidFill>
                <a:schemeClr val="bg1"/>
              </a:solidFill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ctr"/>
                <a:r>
                  <a:rPr lang="en-US" dirty="0" err="1">
                    <a:solidFill>
                      <a:schemeClr val="tx1"/>
                    </a:solidFill>
                    <a:latin typeface="Calibri"/>
                    <a:cs typeface="Calibri"/>
                  </a:rPr>
                  <a:t>Reg</a:t>
                </a:r>
                <a:r>
                  <a:rPr lang="en-US" dirty="0">
                    <a:solidFill>
                      <a:schemeClr val="tx1"/>
                    </a:solidFill>
                    <a:latin typeface="Calibri"/>
                    <a:cs typeface="Calibri"/>
                  </a:rPr>
                  <a:t>[]</a:t>
                </a:r>
              </a:p>
            </p:txBody>
          </p:sp>
          <p:sp>
            <p:nvSpPr>
              <p:cNvPr id="30" name="Isosceles Triangle 29"/>
              <p:cNvSpPr/>
              <p:nvPr/>
            </p:nvSpPr>
            <p:spPr>
              <a:xfrm>
                <a:off x="4419600" y="2708081"/>
                <a:ext cx="152400" cy="152400"/>
              </a:xfrm>
              <a:prstGeom prst="triangle">
                <a:avLst/>
              </a:prstGeom>
              <a:ln w="28575" cmpd="sng"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sp>
          <p:nvSpPr>
            <p:cNvPr id="77" name="TextBox 76"/>
            <p:cNvSpPr txBox="1"/>
            <p:nvPr/>
          </p:nvSpPr>
          <p:spPr>
            <a:xfrm>
              <a:off x="3657600" y="2234684"/>
              <a:ext cx="352661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AddrA</a:t>
              </a:r>
              <a:endParaRPr lang="en-US" sz="1200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3657600" y="2463284"/>
              <a:ext cx="352661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AddrB</a:t>
              </a:r>
              <a:endParaRPr lang="en-US" sz="1200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114800" y="2234684"/>
              <a:ext cx="352661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DataA</a:t>
              </a:r>
              <a:endParaRPr lang="en-US" sz="1200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657600" y="1998881"/>
              <a:ext cx="359073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AddrD</a:t>
              </a:r>
              <a:endParaRPr lang="en-US" sz="1200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4114800" y="2463284"/>
              <a:ext cx="352661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DataB</a:t>
              </a:r>
              <a:endParaRPr lang="en-US" sz="1200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3657600" y="1694081"/>
              <a:ext cx="359073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DataD</a:t>
              </a:r>
              <a:endParaRPr lang="en-US" sz="1200" dirty="0"/>
            </a:p>
          </p:txBody>
        </p:sp>
      </p:grpSp>
      <p:cxnSp>
        <p:nvCxnSpPr>
          <p:cNvPr id="91" name="Straight Arrow Connector 90"/>
          <p:cNvCxnSpPr/>
          <p:nvPr/>
        </p:nvCxnSpPr>
        <p:spPr>
          <a:xfrm flipV="1">
            <a:off x="6454320" y="3441950"/>
            <a:ext cx="0" cy="1434850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flipV="1">
            <a:off x="4191000" y="3773270"/>
            <a:ext cx="0" cy="1103531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flipV="1">
            <a:off x="7233228" y="3538448"/>
            <a:ext cx="0" cy="1338352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7010400" y="2935069"/>
            <a:ext cx="26770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err="1"/>
              <a:t>Addr</a:t>
            </a:r>
            <a:endParaRPr lang="en-US" sz="1200" dirty="0"/>
          </a:p>
        </p:txBody>
      </p:sp>
      <p:sp>
        <p:nvSpPr>
          <p:cNvPr id="98" name="TextBox 97"/>
          <p:cNvSpPr txBox="1"/>
          <p:nvPr/>
        </p:nvSpPr>
        <p:spPr>
          <a:xfrm>
            <a:off x="7031583" y="3207603"/>
            <a:ext cx="38632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err="1"/>
              <a:t>DataW</a:t>
            </a:r>
            <a:endParaRPr lang="en-US" sz="1200" dirty="0"/>
          </a:p>
        </p:txBody>
      </p:sp>
      <p:sp>
        <p:nvSpPr>
          <p:cNvPr id="99" name="TextBox 98"/>
          <p:cNvSpPr txBox="1"/>
          <p:nvPr/>
        </p:nvSpPr>
        <p:spPr>
          <a:xfrm>
            <a:off x="7543801" y="3011269"/>
            <a:ext cx="359073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err="1"/>
              <a:t>DataR</a:t>
            </a:r>
            <a:endParaRPr lang="en-US" sz="1200" dirty="0"/>
          </a:p>
        </p:txBody>
      </p:sp>
      <p:cxnSp>
        <p:nvCxnSpPr>
          <p:cNvPr id="100" name="Straight Arrow Connector 99"/>
          <p:cNvCxnSpPr>
            <a:endCxn id="116" idx="3"/>
          </p:cNvCxnSpPr>
          <p:nvPr/>
        </p:nvCxnSpPr>
        <p:spPr>
          <a:xfrm flipV="1">
            <a:off x="5867400" y="3533616"/>
            <a:ext cx="0" cy="1343184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endCxn id="72" idx="3"/>
          </p:cNvCxnSpPr>
          <p:nvPr/>
        </p:nvCxnSpPr>
        <p:spPr>
          <a:xfrm flipV="1">
            <a:off x="6019800" y="2963486"/>
            <a:ext cx="0" cy="1913315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4" name="Group 113"/>
          <p:cNvGrpSpPr/>
          <p:nvPr/>
        </p:nvGrpSpPr>
        <p:grpSpPr>
          <a:xfrm>
            <a:off x="5943600" y="2477869"/>
            <a:ext cx="152400" cy="533400"/>
            <a:chOff x="5791200" y="1352550"/>
            <a:chExt cx="152400" cy="533400"/>
          </a:xfrm>
        </p:grpSpPr>
        <p:sp>
          <p:nvSpPr>
            <p:cNvPr id="72" name="Trapezoid 71"/>
            <p:cNvSpPr/>
            <p:nvPr/>
          </p:nvSpPr>
          <p:spPr>
            <a:xfrm rot="5400000">
              <a:off x="5600700" y="1543050"/>
              <a:ext cx="5334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5807075" y="1390650"/>
              <a:ext cx="762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5810250" y="1638300"/>
              <a:ext cx="70532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</p:grpSp>
      <p:cxnSp>
        <p:nvCxnSpPr>
          <p:cNvPr id="124" name="Straight Arrow Connector 123"/>
          <p:cNvCxnSpPr>
            <a:stCxn id="13" idx="3"/>
          </p:cNvCxnSpPr>
          <p:nvPr/>
        </p:nvCxnSpPr>
        <p:spPr>
          <a:xfrm flipV="1">
            <a:off x="8001000" y="3110257"/>
            <a:ext cx="367652" cy="15312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2" name="Group 121"/>
          <p:cNvGrpSpPr/>
          <p:nvPr/>
        </p:nvGrpSpPr>
        <p:grpSpPr>
          <a:xfrm>
            <a:off x="8382000" y="2554069"/>
            <a:ext cx="152400" cy="762000"/>
            <a:chOff x="8229600" y="1733550"/>
            <a:chExt cx="152400" cy="762000"/>
          </a:xfrm>
        </p:grpSpPr>
        <p:sp>
          <p:nvSpPr>
            <p:cNvPr id="66" name="Trapezoid 65"/>
            <p:cNvSpPr/>
            <p:nvPr/>
          </p:nvSpPr>
          <p:spPr>
            <a:xfrm rot="5400000">
              <a:off x="7924800" y="2038350"/>
              <a:ext cx="7620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8255000" y="2232025"/>
              <a:ext cx="762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8255000" y="2016125"/>
              <a:ext cx="762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8255000" y="1800225"/>
              <a:ext cx="762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dirty="0"/>
                <a:t>2</a:t>
              </a:r>
            </a:p>
          </p:txBody>
        </p:sp>
      </p:grpSp>
      <p:cxnSp>
        <p:nvCxnSpPr>
          <p:cNvPr id="127" name="Straight Arrow Connector 126"/>
          <p:cNvCxnSpPr>
            <a:stCxn id="28" idx="0"/>
            <a:endCxn id="97" idx="1"/>
          </p:cNvCxnSpPr>
          <p:nvPr/>
        </p:nvCxnSpPr>
        <p:spPr>
          <a:xfrm flipV="1">
            <a:off x="6629400" y="3027403"/>
            <a:ext cx="381000" cy="21967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/>
          <p:cNvCxnSpPr/>
          <p:nvPr/>
        </p:nvCxnSpPr>
        <p:spPr>
          <a:xfrm flipV="1">
            <a:off x="8458200" y="3239870"/>
            <a:ext cx="0" cy="1636931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flipV="1">
            <a:off x="6781800" y="2116428"/>
            <a:ext cx="0" cy="924428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Elbow Connector 147"/>
          <p:cNvCxnSpPr/>
          <p:nvPr/>
        </p:nvCxnSpPr>
        <p:spPr>
          <a:xfrm>
            <a:off x="914400" y="2116428"/>
            <a:ext cx="7467601" cy="817272"/>
          </a:xfrm>
          <a:prstGeom prst="bentConnector3">
            <a:avLst>
              <a:gd name="adj1" fmla="val 96694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4" name="Elbow Connector 163"/>
          <p:cNvCxnSpPr/>
          <p:nvPr/>
        </p:nvCxnSpPr>
        <p:spPr>
          <a:xfrm rot="16200000" flipH="1">
            <a:off x="715313" y="2312663"/>
            <a:ext cx="626772" cy="228600"/>
          </a:xfrm>
          <a:prstGeom prst="bentConnector3">
            <a:avLst>
              <a:gd name="adj1" fmla="val 101558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8" name="Group 177"/>
          <p:cNvGrpSpPr/>
          <p:nvPr/>
        </p:nvGrpSpPr>
        <p:grpSpPr>
          <a:xfrm>
            <a:off x="1143000" y="2630269"/>
            <a:ext cx="152400" cy="533400"/>
            <a:chOff x="5791200" y="1352550"/>
            <a:chExt cx="152400" cy="533400"/>
          </a:xfrm>
        </p:grpSpPr>
        <p:sp>
          <p:nvSpPr>
            <p:cNvPr id="179" name="Trapezoid 178"/>
            <p:cNvSpPr/>
            <p:nvPr/>
          </p:nvSpPr>
          <p:spPr>
            <a:xfrm rot="5400000">
              <a:off x="5600700" y="1543050"/>
              <a:ext cx="5334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5807075" y="1390650"/>
              <a:ext cx="762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5810250" y="1638300"/>
              <a:ext cx="70532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</p:grpSp>
      <p:cxnSp>
        <p:nvCxnSpPr>
          <p:cNvPr id="183" name="Straight Connector 182"/>
          <p:cNvCxnSpPr/>
          <p:nvPr/>
        </p:nvCxnSpPr>
        <p:spPr>
          <a:xfrm>
            <a:off x="1295400" y="2895600"/>
            <a:ext cx="152400" cy="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5" name="Elbow Connector 184"/>
          <p:cNvCxnSpPr/>
          <p:nvPr/>
        </p:nvCxnSpPr>
        <p:spPr>
          <a:xfrm>
            <a:off x="1813264" y="2895600"/>
            <a:ext cx="320337" cy="304800"/>
          </a:xfrm>
          <a:prstGeom prst="bentConnector3">
            <a:avLst>
              <a:gd name="adj1" fmla="val 50000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3" name="Elbow Connector 202"/>
          <p:cNvCxnSpPr/>
          <p:nvPr/>
        </p:nvCxnSpPr>
        <p:spPr>
          <a:xfrm flipV="1">
            <a:off x="1782932" y="2478189"/>
            <a:ext cx="396537" cy="419100"/>
          </a:xfrm>
          <a:prstGeom prst="bentConnector3">
            <a:avLst>
              <a:gd name="adj1" fmla="val 50000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4" name="Elbow Connector 213"/>
          <p:cNvCxnSpPr>
            <a:stCxn id="58" idx="0"/>
          </p:cNvCxnSpPr>
          <p:nvPr/>
        </p:nvCxnSpPr>
        <p:spPr>
          <a:xfrm flipV="1">
            <a:off x="2438400" y="2020669"/>
            <a:ext cx="304800" cy="457200"/>
          </a:xfrm>
          <a:prstGeom prst="bentConnector2">
            <a:avLst/>
          </a:prstGeom>
          <a:ln w="28575" cmpd="sng">
            <a:solidFill>
              <a:schemeClr val="tx1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9" name="Elbow Connector 218"/>
          <p:cNvCxnSpPr/>
          <p:nvPr/>
        </p:nvCxnSpPr>
        <p:spPr>
          <a:xfrm>
            <a:off x="2743200" y="2020669"/>
            <a:ext cx="5638800" cy="685800"/>
          </a:xfrm>
          <a:prstGeom prst="bentConnector3">
            <a:avLst>
              <a:gd name="adj1" fmla="val 97158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4" name="Elbow Connector 233"/>
          <p:cNvCxnSpPr/>
          <p:nvPr/>
        </p:nvCxnSpPr>
        <p:spPr>
          <a:xfrm rot="10800000" flipV="1">
            <a:off x="1143000" y="2020669"/>
            <a:ext cx="1600200" cy="990600"/>
          </a:xfrm>
          <a:prstGeom prst="bentConnector3">
            <a:avLst>
              <a:gd name="adj1" fmla="val 124407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Arrow Connector 238"/>
          <p:cNvCxnSpPr/>
          <p:nvPr/>
        </p:nvCxnSpPr>
        <p:spPr>
          <a:xfrm flipV="1">
            <a:off x="6096000" y="2741832"/>
            <a:ext cx="152400" cy="1369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1" name="Elbow Connector 250"/>
          <p:cNvCxnSpPr/>
          <p:nvPr/>
        </p:nvCxnSpPr>
        <p:spPr>
          <a:xfrm flipV="1">
            <a:off x="4499522" y="2854583"/>
            <a:ext cx="1463129" cy="367784"/>
          </a:xfrm>
          <a:prstGeom prst="bentConnector3">
            <a:avLst>
              <a:gd name="adj1" fmla="val 8536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4" name="Elbow Connector 253"/>
          <p:cNvCxnSpPr/>
          <p:nvPr/>
        </p:nvCxnSpPr>
        <p:spPr>
          <a:xfrm>
            <a:off x="4457522" y="3452337"/>
            <a:ext cx="957297" cy="320141"/>
          </a:xfrm>
          <a:prstGeom prst="bentConnector3">
            <a:avLst>
              <a:gd name="adj1" fmla="val 16834"/>
            </a:avLst>
          </a:prstGeom>
          <a:ln w="28575" cmpd="sng">
            <a:solidFill>
              <a:schemeClr val="tx1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Arrow Connector 260"/>
          <p:cNvCxnSpPr/>
          <p:nvPr/>
        </p:nvCxnSpPr>
        <p:spPr>
          <a:xfrm flipV="1">
            <a:off x="4648201" y="3218296"/>
            <a:ext cx="183573" cy="11275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Arrow Connector 269"/>
          <p:cNvCxnSpPr/>
          <p:nvPr/>
        </p:nvCxnSpPr>
        <p:spPr>
          <a:xfrm flipV="1">
            <a:off x="4537364" y="3443433"/>
            <a:ext cx="259772" cy="5773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5" name="Elbow Connector 274"/>
          <p:cNvCxnSpPr/>
          <p:nvPr/>
        </p:nvCxnSpPr>
        <p:spPr>
          <a:xfrm flipV="1">
            <a:off x="1978768" y="2227722"/>
            <a:ext cx="3214173" cy="535336"/>
          </a:xfrm>
          <a:prstGeom prst="bentConnector3">
            <a:avLst>
              <a:gd name="adj1" fmla="val 27385"/>
            </a:avLst>
          </a:prstGeom>
          <a:ln w="28575" cmpd="sng">
            <a:solidFill>
              <a:schemeClr val="tx1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5" name="Elbow Connector 304"/>
          <p:cNvCxnSpPr/>
          <p:nvPr/>
        </p:nvCxnSpPr>
        <p:spPr>
          <a:xfrm>
            <a:off x="5181600" y="2221941"/>
            <a:ext cx="762000" cy="367490"/>
          </a:xfrm>
          <a:prstGeom prst="bentConnector3">
            <a:avLst>
              <a:gd name="adj1" fmla="val 50000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2" name="Group 61"/>
          <p:cNvGrpSpPr/>
          <p:nvPr/>
        </p:nvGrpSpPr>
        <p:grpSpPr>
          <a:xfrm>
            <a:off x="1447801" y="2477870"/>
            <a:ext cx="365463" cy="838199"/>
            <a:chOff x="1447800" y="1809750"/>
            <a:chExt cx="365463" cy="838199"/>
          </a:xfrm>
        </p:grpSpPr>
        <p:sp>
          <p:nvSpPr>
            <p:cNvPr id="19" name="Rectangle 18"/>
            <p:cNvSpPr/>
            <p:nvPr/>
          </p:nvSpPr>
          <p:spPr>
            <a:xfrm>
              <a:off x="1447800" y="1809750"/>
              <a:ext cx="365463" cy="838199"/>
            </a:xfrm>
            <a:prstGeom prst="rect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urier New"/>
                  <a:cs typeface="Courier New"/>
                </a:rPr>
                <a:t>pc</a:t>
              </a:r>
            </a:p>
          </p:txBody>
        </p:sp>
        <p:sp>
          <p:nvSpPr>
            <p:cNvPr id="31" name="Isosceles Triangle 30"/>
            <p:cNvSpPr/>
            <p:nvPr/>
          </p:nvSpPr>
          <p:spPr>
            <a:xfrm>
              <a:off x="1600200" y="2495550"/>
              <a:ext cx="152400" cy="152399"/>
            </a:xfrm>
            <a:prstGeom prst="triangle">
              <a:avLst/>
            </a:prstGeom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5791200" y="3048000"/>
            <a:ext cx="152400" cy="533400"/>
            <a:chOff x="5791200" y="1352550"/>
            <a:chExt cx="152400" cy="533400"/>
          </a:xfrm>
        </p:grpSpPr>
        <p:sp>
          <p:nvSpPr>
            <p:cNvPr id="116" name="Trapezoid 115"/>
            <p:cNvSpPr/>
            <p:nvPr/>
          </p:nvSpPr>
          <p:spPr>
            <a:xfrm rot="5400000">
              <a:off x="5600700" y="1543050"/>
              <a:ext cx="5334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5807075" y="1390650"/>
              <a:ext cx="762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5810250" y="1638300"/>
              <a:ext cx="70532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</p:grpSp>
      <p:cxnSp>
        <p:nvCxnSpPr>
          <p:cNvPr id="394" name="Elbow Connector 393"/>
          <p:cNvCxnSpPr/>
          <p:nvPr/>
        </p:nvCxnSpPr>
        <p:spPr>
          <a:xfrm flipV="1">
            <a:off x="2743200" y="3048000"/>
            <a:ext cx="914400" cy="152400"/>
          </a:xfrm>
          <a:prstGeom prst="bentConnector3">
            <a:avLst>
              <a:gd name="adj1" fmla="val 17803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8" name="Straight Arrow Connector 397"/>
          <p:cNvCxnSpPr/>
          <p:nvPr/>
        </p:nvCxnSpPr>
        <p:spPr>
          <a:xfrm>
            <a:off x="2895600" y="3199031"/>
            <a:ext cx="0" cy="167640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0" name="Straight Arrow Connector 399"/>
          <p:cNvCxnSpPr/>
          <p:nvPr/>
        </p:nvCxnSpPr>
        <p:spPr>
          <a:xfrm flipV="1">
            <a:off x="2886364" y="3314701"/>
            <a:ext cx="771236" cy="363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2" name="Straight Arrow Connector 401"/>
          <p:cNvCxnSpPr/>
          <p:nvPr/>
        </p:nvCxnSpPr>
        <p:spPr>
          <a:xfrm flipV="1">
            <a:off x="2897910" y="3544671"/>
            <a:ext cx="759691" cy="2671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3" name="Straight Arrow Connector 402"/>
          <p:cNvCxnSpPr/>
          <p:nvPr/>
        </p:nvCxnSpPr>
        <p:spPr>
          <a:xfrm flipV="1">
            <a:off x="2886364" y="4229101"/>
            <a:ext cx="618836" cy="9599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6" name="Elbow Connector 405"/>
          <p:cNvCxnSpPr>
            <a:stCxn id="66" idx="0"/>
          </p:cNvCxnSpPr>
          <p:nvPr/>
        </p:nvCxnSpPr>
        <p:spPr>
          <a:xfrm flipH="1" flipV="1">
            <a:off x="3330864" y="1902115"/>
            <a:ext cx="5203536" cy="1032955"/>
          </a:xfrm>
          <a:prstGeom prst="bentConnector3">
            <a:avLst>
              <a:gd name="adj1" fmla="val -2374"/>
            </a:avLst>
          </a:prstGeom>
          <a:ln w="28575" cmpd="sng">
            <a:solidFill>
              <a:schemeClr val="tx1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7" name="Elbow Connector 416"/>
          <p:cNvCxnSpPr/>
          <p:nvPr/>
        </p:nvCxnSpPr>
        <p:spPr>
          <a:xfrm rot="16200000" flipH="1">
            <a:off x="3086100" y="2171700"/>
            <a:ext cx="838200" cy="304800"/>
          </a:xfrm>
          <a:prstGeom prst="bentConnector3">
            <a:avLst>
              <a:gd name="adj1" fmla="val 100275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2" name="Straight Arrow Connector 431"/>
          <p:cNvCxnSpPr/>
          <p:nvPr/>
        </p:nvCxnSpPr>
        <p:spPr>
          <a:xfrm flipV="1">
            <a:off x="3810000" y="4495800"/>
            <a:ext cx="0" cy="381000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8" name="Straight Arrow Connector 467"/>
          <p:cNvCxnSpPr/>
          <p:nvPr/>
        </p:nvCxnSpPr>
        <p:spPr>
          <a:xfrm flipV="1">
            <a:off x="5943600" y="3351431"/>
            <a:ext cx="370610" cy="231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4" name="Elbow Connector 473"/>
          <p:cNvCxnSpPr/>
          <p:nvPr/>
        </p:nvCxnSpPr>
        <p:spPr>
          <a:xfrm flipV="1">
            <a:off x="5410200" y="3387436"/>
            <a:ext cx="1600200" cy="381000"/>
          </a:xfrm>
          <a:prstGeom prst="bentConnector3">
            <a:avLst>
              <a:gd name="adj1" fmla="val 86075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7" name="TextBox 486"/>
          <p:cNvSpPr txBox="1"/>
          <p:nvPr/>
        </p:nvSpPr>
        <p:spPr>
          <a:xfrm>
            <a:off x="2988811" y="2842078"/>
            <a:ext cx="46807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inst</a:t>
            </a:r>
            <a:r>
              <a:rPr lang="en-US" sz="1100" dirty="0"/>
              <a:t>[11:7]</a:t>
            </a:r>
          </a:p>
        </p:txBody>
      </p:sp>
      <p:sp>
        <p:nvSpPr>
          <p:cNvPr id="488" name="TextBox 487"/>
          <p:cNvSpPr txBox="1"/>
          <p:nvPr/>
        </p:nvSpPr>
        <p:spPr>
          <a:xfrm>
            <a:off x="2971801" y="3124201"/>
            <a:ext cx="53219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inst</a:t>
            </a:r>
            <a:r>
              <a:rPr lang="en-US" sz="1100" dirty="0"/>
              <a:t>[19:15]</a:t>
            </a:r>
          </a:p>
        </p:txBody>
      </p:sp>
      <p:sp>
        <p:nvSpPr>
          <p:cNvPr id="503" name="TextBox 502"/>
          <p:cNvSpPr txBox="1"/>
          <p:nvPr/>
        </p:nvSpPr>
        <p:spPr>
          <a:xfrm>
            <a:off x="2971801" y="3352801"/>
            <a:ext cx="53219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inst</a:t>
            </a:r>
            <a:r>
              <a:rPr lang="en-US" sz="1100" dirty="0"/>
              <a:t>[24:20]</a:t>
            </a:r>
          </a:p>
        </p:txBody>
      </p:sp>
      <p:sp>
        <p:nvSpPr>
          <p:cNvPr id="504" name="TextBox 503"/>
          <p:cNvSpPr txBox="1"/>
          <p:nvPr/>
        </p:nvSpPr>
        <p:spPr>
          <a:xfrm>
            <a:off x="2918692" y="3992419"/>
            <a:ext cx="46807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inst</a:t>
            </a:r>
            <a:r>
              <a:rPr lang="en-US" sz="1100" dirty="0"/>
              <a:t>[31:7]</a:t>
            </a:r>
          </a:p>
        </p:txBody>
      </p:sp>
      <p:cxnSp>
        <p:nvCxnSpPr>
          <p:cNvPr id="513" name="Elbow Connector 512"/>
          <p:cNvCxnSpPr/>
          <p:nvPr/>
        </p:nvCxnSpPr>
        <p:spPr>
          <a:xfrm rot="5400000" flipH="1" flipV="1">
            <a:off x="5310190" y="3303588"/>
            <a:ext cx="584201" cy="377826"/>
          </a:xfrm>
          <a:prstGeom prst="bentConnector3">
            <a:avLst>
              <a:gd name="adj1" fmla="val 100463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7" name="TextBox 526"/>
          <p:cNvSpPr txBox="1"/>
          <p:nvPr/>
        </p:nvSpPr>
        <p:spPr>
          <a:xfrm>
            <a:off x="8250383" y="2273300"/>
            <a:ext cx="253274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/>
              <a:t>pc+4</a:t>
            </a:r>
          </a:p>
        </p:txBody>
      </p:sp>
      <p:sp>
        <p:nvSpPr>
          <p:cNvPr id="528" name="TextBox 527"/>
          <p:cNvSpPr txBox="1"/>
          <p:nvPr/>
        </p:nvSpPr>
        <p:spPr>
          <a:xfrm>
            <a:off x="6858000" y="2362201"/>
            <a:ext cx="15388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alu</a:t>
            </a:r>
            <a:endParaRPr lang="en-US" sz="1100" dirty="0"/>
          </a:p>
        </p:txBody>
      </p:sp>
      <p:sp>
        <p:nvSpPr>
          <p:cNvPr id="529" name="TextBox 528"/>
          <p:cNvSpPr txBox="1"/>
          <p:nvPr/>
        </p:nvSpPr>
        <p:spPr>
          <a:xfrm>
            <a:off x="8029863" y="3213100"/>
            <a:ext cx="334818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 err="1"/>
              <a:t>mem</a:t>
            </a:r>
            <a:endParaRPr lang="en-US" sz="1100" dirty="0"/>
          </a:p>
        </p:txBody>
      </p:sp>
      <p:sp>
        <p:nvSpPr>
          <p:cNvPr id="530" name="TextBox 529"/>
          <p:cNvSpPr txBox="1"/>
          <p:nvPr/>
        </p:nvSpPr>
        <p:spPr>
          <a:xfrm>
            <a:off x="8581737" y="2945246"/>
            <a:ext cx="147476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wb</a:t>
            </a:r>
            <a:endParaRPr lang="en-US" sz="1100" dirty="0"/>
          </a:p>
        </p:txBody>
      </p:sp>
      <p:sp>
        <p:nvSpPr>
          <p:cNvPr id="531" name="TextBox 530"/>
          <p:cNvSpPr txBox="1"/>
          <p:nvPr/>
        </p:nvSpPr>
        <p:spPr>
          <a:xfrm>
            <a:off x="990601" y="2438401"/>
            <a:ext cx="208695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 err="1"/>
              <a:t>alu</a:t>
            </a:r>
            <a:endParaRPr lang="en-US" sz="1100" dirty="0"/>
          </a:p>
        </p:txBody>
      </p:sp>
      <p:sp>
        <p:nvSpPr>
          <p:cNvPr id="532" name="TextBox 531"/>
          <p:cNvSpPr txBox="1"/>
          <p:nvPr/>
        </p:nvSpPr>
        <p:spPr>
          <a:xfrm>
            <a:off x="701965" y="3008746"/>
            <a:ext cx="253274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/>
              <a:t>pc+4</a:t>
            </a:r>
          </a:p>
        </p:txBody>
      </p:sp>
      <p:sp>
        <p:nvSpPr>
          <p:cNvPr id="533" name="TextBox 532"/>
          <p:cNvSpPr txBox="1"/>
          <p:nvPr/>
        </p:nvSpPr>
        <p:spPr>
          <a:xfrm>
            <a:off x="5312006" y="2667001"/>
            <a:ext cx="524162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 err="1"/>
              <a:t>Reg</a:t>
            </a:r>
            <a:r>
              <a:rPr lang="en-US" sz="1100" dirty="0"/>
              <a:t>[rs1]</a:t>
            </a:r>
          </a:p>
        </p:txBody>
      </p:sp>
      <p:sp>
        <p:nvSpPr>
          <p:cNvPr id="534" name="TextBox 533"/>
          <p:cNvSpPr txBox="1"/>
          <p:nvPr/>
        </p:nvSpPr>
        <p:spPr>
          <a:xfrm>
            <a:off x="5395683" y="2356532"/>
            <a:ext cx="219362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/>
              <a:t>pc</a:t>
            </a:r>
          </a:p>
        </p:txBody>
      </p:sp>
      <p:sp>
        <p:nvSpPr>
          <p:cNvPr id="535" name="TextBox 534"/>
          <p:cNvSpPr txBox="1"/>
          <p:nvPr/>
        </p:nvSpPr>
        <p:spPr>
          <a:xfrm>
            <a:off x="4247574" y="4066310"/>
            <a:ext cx="629226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 err="1"/>
              <a:t>imm</a:t>
            </a:r>
            <a:r>
              <a:rPr lang="en-US" sz="1100" dirty="0"/>
              <a:t>[31:0]</a:t>
            </a:r>
          </a:p>
        </p:txBody>
      </p:sp>
      <p:sp>
        <p:nvSpPr>
          <p:cNvPr id="536" name="TextBox 535"/>
          <p:cNvSpPr txBox="1"/>
          <p:nvPr/>
        </p:nvSpPr>
        <p:spPr>
          <a:xfrm>
            <a:off x="5299981" y="2966132"/>
            <a:ext cx="533400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 err="1"/>
              <a:t>Reg</a:t>
            </a:r>
            <a:r>
              <a:rPr lang="en-US" sz="1100" dirty="0"/>
              <a:t>[rs2]</a:t>
            </a:r>
          </a:p>
        </p:txBody>
      </p:sp>
      <p:cxnSp>
        <p:nvCxnSpPr>
          <p:cNvPr id="563" name="Elbow Connector 562"/>
          <p:cNvCxnSpPr/>
          <p:nvPr/>
        </p:nvCxnSpPr>
        <p:spPr>
          <a:xfrm flipV="1">
            <a:off x="4044974" y="3427631"/>
            <a:ext cx="1746226" cy="825788"/>
          </a:xfrm>
          <a:prstGeom prst="bentConnector3">
            <a:avLst>
              <a:gd name="adj1" fmla="val 83443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9" name="Rectangle 568"/>
          <p:cNvSpPr/>
          <p:nvPr/>
        </p:nvSpPr>
        <p:spPr>
          <a:xfrm>
            <a:off x="838201" y="4876800"/>
            <a:ext cx="7868227" cy="715818"/>
          </a:xfrm>
          <a:prstGeom prst="rect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23" name="TextBox 522"/>
          <p:cNvSpPr txBox="1"/>
          <p:nvPr/>
        </p:nvSpPr>
        <p:spPr>
          <a:xfrm>
            <a:off x="2590801" y="4936124"/>
            <a:ext cx="46807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inst</a:t>
            </a:r>
            <a:r>
              <a:rPr lang="en-US" sz="1100" dirty="0"/>
              <a:t>[31:0]</a:t>
            </a:r>
          </a:p>
        </p:txBody>
      </p:sp>
      <p:sp>
        <p:nvSpPr>
          <p:cNvPr id="582" name="TextBox 581"/>
          <p:cNvSpPr txBox="1"/>
          <p:nvPr/>
        </p:nvSpPr>
        <p:spPr>
          <a:xfrm>
            <a:off x="3276601" y="4953001"/>
            <a:ext cx="535403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ImmSel</a:t>
            </a:r>
            <a:r>
              <a:rPr lang="en-US" sz="1100" dirty="0"/>
              <a:t>=B</a:t>
            </a:r>
          </a:p>
        </p:txBody>
      </p:sp>
      <p:sp>
        <p:nvSpPr>
          <p:cNvPr id="583" name="TextBox 582"/>
          <p:cNvSpPr txBox="1"/>
          <p:nvPr/>
        </p:nvSpPr>
        <p:spPr>
          <a:xfrm>
            <a:off x="3962401" y="4953001"/>
            <a:ext cx="593111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RegWEn</a:t>
            </a:r>
            <a:r>
              <a:rPr lang="en-US" sz="1100" dirty="0"/>
              <a:t>=1</a:t>
            </a:r>
          </a:p>
        </p:txBody>
      </p:sp>
      <p:sp>
        <p:nvSpPr>
          <p:cNvPr id="584" name="TextBox 583"/>
          <p:cNvSpPr txBox="1"/>
          <p:nvPr/>
        </p:nvSpPr>
        <p:spPr>
          <a:xfrm>
            <a:off x="4369556" y="5334001"/>
            <a:ext cx="375103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BrUn</a:t>
            </a:r>
            <a:r>
              <a:rPr lang="en-US" sz="1100" dirty="0"/>
              <a:t>=*</a:t>
            </a:r>
          </a:p>
        </p:txBody>
      </p:sp>
      <p:sp>
        <p:nvSpPr>
          <p:cNvPr id="585" name="TextBox 584"/>
          <p:cNvSpPr txBox="1"/>
          <p:nvPr/>
        </p:nvSpPr>
        <p:spPr>
          <a:xfrm>
            <a:off x="4876801" y="5317124"/>
            <a:ext cx="368691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BrEq</a:t>
            </a:r>
            <a:r>
              <a:rPr lang="en-US" sz="1100" dirty="0"/>
              <a:t>=*</a:t>
            </a:r>
          </a:p>
        </p:txBody>
      </p:sp>
      <p:sp>
        <p:nvSpPr>
          <p:cNvPr id="586" name="TextBox 585"/>
          <p:cNvSpPr txBox="1"/>
          <p:nvPr/>
        </p:nvSpPr>
        <p:spPr>
          <a:xfrm>
            <a:off x="5334001" y="5334001"/>
            <a:ext cx="36227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BrLT</a:t>
            </a:r>
            <a:r>
              <a:rPr lang="en-US" sz="1100" dirty="0"/>
              <a:t>=*</a:t>
            </a:r>
          </a:p>
        </p:txBody>
      </p:sp>
      <p:sp>
        <p:nvSpPr>
          <p:cNvPr id="587" name="TextBox 586"/>
          <p:cNvSpPr txBox="1"/>
          <p:nvPr/>
        </p:nvSpPr>
        <p:spPr>
          <a:xfrm>
            <a:off x="5867401" y="4953001"/>
            <a:ext cx="35586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Asel</a:t>
            </a:r>
            <a:r>
              <a:rPr lang="en-US" sz="1100" dirty="0"/>
              <a:t>=0</a:t>
            </a:r>
          </a:p>
        </p:txBody>
      </p:sp>
      <p:sp>
        <p:nvSpPr>
          <p:cNvPr id="588" name="TextBox 587"/>
          <p:cNvSpPr txBox="1"/>
          <p:nvPr/>
        </p:nvSpPr>
        <p:spPr>
          <a:xfrm>
            <a:off x="5410201" y="4953001"/>
            <a:ext cx="35586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Bsel</a:t>
            </a:r>
            <a:r>
              <a:rPr lang="en-US" sz="1100" dirty="0"/>
              <a:t>=1</a:t>
            </a:r>
          </a:p>
        </p:txBody>
      </p:sp>
      <p:sp>
        <p:nvSpPr>
          <p:cNvPr id="589" name="TextBox 588"/>
          <p:cNvSpPr txBox="1"/>
          <p:nvPr/>
        </p:nvSpPr>
        <p:spPr>
          <a:xfrm>
            <a:off x="6172201" y="5181601"/>
            <a:ext cx="663643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ALUSel</a:t>
            </a:r>
            <a:r>
              <a:rPr lang="en-US" sz="1100" dirty="0"/>
              <a:t>=Add</a:t>
            </a:r>
          </a:p>
        </p:txBody>
      </p:sp>
      <p:sp>
        <p:nvSpPr>
          <p:cNvPr id="591" name="TextBox 590"/>
          <p:cNvSpPr txBox="1"/>
          <p:nvPr/>
        </p:nvSpPr>
        <p:spPr>
          <a:xfrm>
            <a:off x="6934201" y="4953001"/>
            <a:ext cx="791883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MemRW</a:t>
            </a:r>
            <a:r>
              <a:rPr lang="en-US" sz="1100" dirty="0"/>
              <a:t>=Read</a:t>
            </a:r>
          </a:p>
        </p:txBody>
      </p:sp>
      <p:sp>
        <p:nvSpPr>
          <p:cNvPr id="593" name="TextBox 592"/>
          <p:cNvSpPr txBox="1"/>
          <p:nvPr/>
        </p:nvSpPr>
        <p:spPr>
          <a:xfrm>
            <a:off x="8153401" y="4876801"/>
            <a:ext cx="48410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WBSel</a:t>
            </a:r>
            <a:r>
              <a:rPr lang="en-US" sz="1100" dirty="0"/>
              <a:t>=2</a:t>
            </a:r>
          </a:p>
        </p:txBody>
      </p:sp>
      <p:sp>
        <p:nvSpPr>
          <p:cNvPr id="594" name="TextBox 593"/>
          <p:cNvSpPr txBox="1"/>
          <p:nvPr/>
        </p:nvSpPr>
        <p:spPr>
          <a:xfrm>
            <a:off x="990601" y="4953001"/>
            <a:ext cx="327013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PCSel</a:t>
            </a:r>
            <a:endParaRPr lang="en-US" sz="1100" dirty="0"/>
          </a:p>
        </p:txBody>
      </p:sp>
      <p:sp>
        <p:nvSpPr>
          <p:cNvPr id="596" name="TextBox 595"/>
          <p:cNvSpPr txBox="1"/>
          <p:nvPr/>
        </p:nvSpPr>
        <p:spPr>
          <a:xfrm>
            <a:off x="3406447" y="2514601"/>
            <a:ext cx="147476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wb</a:t>
            </a:r>
            <a:endParaRPr lang="en-US" sz="1100" dirty="0"/>
          </a:p>
        </p:txBody>
      </p:sp>
      <p:cxnSp>
        <p:nvCxnSpPr>
          <p:cNvPr id="125" name="Straight Arrow Connector 124"/>
          <p:cNvCxnSpPr/>
          <p:nvPr/>
        </p:nvCxnSpPr>
        <p:spPr>
          <a:xfrm flipV="1">
            <a:off x="6453074" y="3444837"/>
            <a:ext cx="1248" cy="1719997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 flipV="1">
            <a:off x="4191001" y="3776156"/>
            <a:ext cx="0" cy="1103531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/>
          <p:nvPr/>
        </p:nvCxnSpPr>
        <p:spPr>
          <a:xfrm flipV="1">
            <a:off x="7233229" y="3541334"/>
            <a:ext cx="0" cy="1338352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/>
          <p:nvPr/>
        </p:nvCxnSpPr>
        <p:spPr>
          <a:xfrm flipV="1">
            <a:off x="5867401" y="3536502"/>
            <a:ext cx="0" cy="1343184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/>
          <p:nvPr/>
        </p:nvCxnSpPr>
        <p:spPr>
          <a:xfrm flipV="1">
            <a:off x="6019801" y="2966372"/>
            <a:ext cx="0" cy="1913315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/>
          <p:nvPr/>
        </p:nvCxnSpPr>
        <p:spPr>
          <a:xfrm flipV="1">
            <a:off x="8458201" y="3242756"/>
            <a:ext cx="0" cy="1636931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flipV="1">
            <a:off x="6781801" y="2119314"/>
            <a:ext cx="0" cy="924428"/>
          </a:xfrm>
          <a:prstGeom prst="line">
            <a:avLst/>
          </a:prstGeom>
          <a:ln w="571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Elbow Connector 133"/>
          <p:cNvCxnSpPr/>
          <p:nvPr/>
        </p:nvCxnSpPr>
        <p:spPr>
          <a:xfrm rot="16200000" flipH="1">
            <a:off x="715314" y="2315549"/>
            <a:ext cx="626772" cy="228600"/>
          </a:xfrm>
          <a:prstGeom prst="bentConnector3">
            <a:avLst>
              <a:gd name="adj1" fmla="val 101558"/>
            </a:avLst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1295401" y="2898486"/>
            <a:ext cx="152400" cy="0"/>
          </a:xfrm>
          <a:prstGeom prst="line">
            <a:avLst/>
          </a:prstGeom>
          <a:ln w="571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6" name="Elbow Connector 135"/>
          <p:cNvCxnSpPr/>
          <p:nvPr/>
        </p:nvCxnSpPr>
        <p:spPr>
          <a:xfrm>
            <a:off x="1813265" y="2898486"/>
            <a:ext cx="320337" cy="304800"/>
          </a:xfrm>
          <a:prstGeom prst="bentConnector3">
            <a:avLst>
              <a:gd name="adj1" fmla="val 50000"/>
            </a:avLst>
          </a:prstGeom>
          <a:ln w="57150" cmpd="sng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7" name="Elbow Connector 136"/>
          <p:cNvCxnSpPr/>
          <p:nvPr/>
        </p:nvCxnSpPr>
        <p:spPr>
          <a:xfrm flipV="1">
            <a:off x="1782933" y="2481075"/>
            <a:ext cx="396537" cy="419100"/>
          </a:xfrm>
          <a:prstGeom prst="bentConnector3">
            <a:avLst>
              <a:gd name="adj1" fmla="val 50000"/>
            </a:avLst>
          </a:prstGeom>
          <a:ln w="57150" cmpd="sng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Elbow Connector 137"/>
          <p:cNvCxnSpPr/>
          <p:nvPr/>
        </p:nvCxnSpPr>
        <p:spPr>
          <a:xfrm flipV="1">
            <a:off x="2438401" y="2023555"/>
            <a:ext cx="304800" cy="457200"/>
          </a:xfrm>
          <a:prstGeom prst="bentConnector2">
            <a:avLst/>
          </a:prstGeom>
          <a:ln w="57150" cmpd="sng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Elbow Connector 138"/>
          <p:cNvCxnSpPr/>
          <p:nvPr/>
        </p:nvCxnSpPr>
        <p:spPr>
          <a:xfrm>
            <a:off x="2743201" y="2023555"/>
            <a:ext cx="5638800" cy="685800"/>
          </a:xfrm>
          <a:prstGeom prst="bentConnector3">
            <a:avLst>
              <a:gd name="adj1" fmla="val 97158"/>
            </a:avLst>
          </a:prstGeom>
          <a:ln w="57150" cmpd="sng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/>
          <p:nvPr/>
        </p:nvCxnSpPr>
        <p:spPr>
          <a:xfrm flipV="1">
            <a:off x="6096001" y="2744718"/>
            <a:ext cx="152400" cy="1369"/>
          </a:xfrm>
          <a:prstGeom prst="straightConnector1">
            <a:avLst/>
          </a:prstGeom>
          <a:ln w="57150" cmpd="sng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Elbow Connector 141"/>
          <p:cNvCxnSpPr/>
          <p:nvPr/>
        </p:nvCxnSpPr>
        <p:spPr>
          <a:xfrm flipV="1">
            <a:off x="4499523" y="2857469"/>
            <a:ext cx="1463129" cy="367784"/>
          </a:xfrm>
          <a:prstGeom prst="bentConnector3">
            <a:avLst>
              <a:gd name="adj1" fmla="val 8536"/>
            </a:avLst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Elbow Connector 145"/>
          <p:cNvCxnSpPr/>
          <p:nvPr/>
        </p:nvCxnSpPr>
        <p:spPr>
          <a:xfrm flipV="1">
            <a:off x="2743201" y="3050886"/>
            <a:ext cx="914400" cy="152400"/>
          </a:xfrm>
          <a:prstGeom prst="bentConnector3">
            <a:avLst>
              <a:gd name="adj1" fmla="val 17803"/>
            </a:avLst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/>
          <p:nvPr/>
        </p:nvCxnSpPr>
        <p:spPr>
          <a:xfrm>
            <a:off x="2895601" y="3201917"/>
            <a:ext cx="0" cy="1676400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/>
          <p:nvPr/>
        </p:nvCxnSpPr>
        <p:spPr>
          <a:xfrm flipV="1">
            <a:off x="2886365" y="3317587"/>
            <a:ext cx="771236" cy="363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/>
          <p:cNvCxnSpPr/>
          <p:nvPr/>
        </p:nvCxnSpPr>
        <p:spPr>
          <a:xfrm flipV="1">
            <a:off x="2886365" y="4231987"/>
            <a:ext cx="618836" cy="9599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Elbow Connector 150"/>
          <p:cNvCxnSpPr/>
          <p:nvPr/>
        </p:nvCxnSpPr>
        <p:spPr>
          <a:xfrm flipH="1" flipV="1">
            <a:off x="3330865" y="1905001"/>
            <a:ext cx="5203536" cy="1032955"/>
          </a:xfrm>
          <a:prstGeom prst="bentConnector3">
            <a:avLst>
              <a:gd name="adj1" fmla="val -2374"/>
            </a:avLst>
          </a:prstGeom>
          <a:ln w="57150" cmpd="sng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2" name="Elbow Connector 151"/>
          <p:cNvCxnSpPr/>
          <p:nvPr/>
        </p:nvCxnSpPr>
        <p:spPr>
          <a:xfrm rot="16200000" flipH="1">
            <a:off x="3086101" y="2174586"/>
            <a:ext cx="838200" cy="304800"/>
          </a:xfrm>
          <a:prstGeom prst="bentConnector3">
            <a:avLst>
              <a:gd name="adj1" fmla="val 100275"/>
            </a:avLst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/>
          <p:nvPr/>
        </p:nvCxnSpPr>
        <p:spPr>
          <a:xfrm flipV="1">
            <a:off x="3810001" y="4498686"/>
            <a:ext cx="0" cy="381000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/>
          <p:nvPr/>
        </p:nvCxnSpPr>
        <p:spPr>
          <a:xfrm flipV="1">
            <a:off x="5943602" y="3352801"/>
            <a:ext cx="304799" cy="3827"/>
          </a:xfrm>
          <a:prstGeom prst="straightConnector1">
            <a:avLst/>
          </a:prstGeom>
          <a:ln w="57150" cmpd="sng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5" name="Elbow Connector 154"/>
          <p:cNvCxnSpPr/>
          <p:nvPr/>
        </p:nvCxnSpPr>
        <p:spPr>
          <a:xfrm flipV="1">
            <a:off x="4044975" y="3430517"/>
            <a:ext cx="1746226" cy="825788"/>
          </a:xfrm>
          <a:prstGeom prst="bentConnector3">
            <a:avLst>
              <a:gd name="adj1" fmla="val 83443"/>
            </a:avLst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>
            <a:stCxn id="28" idx="0"/>
          </p:cNvCxnSpPr>
          <p:nvPr/>
        </p:nvCxnSpPr>
        <p:spPr>
          <a:xfrm flipV="1">
            <a:off x="6629400" y="3048001"/>
            <a:ext cx="152400" cy="1369"/>
          </a:xfrm>
          <a:prstGeom prst="line">
            <a:avLst/>
          </a:prstGeom>
          <a:ln w="571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>
            <a:off x="914400" y="2133600"/>
            <a:ext cx="5867400" cy="0"/>
          </a:xfrm>
          <a:prstGeom prst="line">
            <a:avLst/>
          </a:prstGeom>
          <a:ln w="571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H="1">
            <a:off x="5181600" y="3468470"/>
            <a:ext cx="2302" cy="1789331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flipH="1">
            <a:off x="5029200" y="3468470"/>
            <a:ext cx="2302" cy="1789331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V="1">
            <a:off x="4876800" y="3581400"/>
            <a:ext cx="2302" cy="167640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34968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Adding </a:t>
            </a:r>
            <a:r>
              <a:rPr lang="en-US" b="1" dirty="0" err="1">
                <a:latin typeface="Courier New"/>
                <a:cs typeface="Courier New"/>
              </a:rPr>
              <a:t>jal</a:t>
            </a:r>
            <a:r>
              <a:rPr lang="en-US" dirty="0"/>
              <a:t> to </a:t>
            </a:r>
            <a:r>
              <a:rPr lang="en-US" dirty="0" err="1"/>
              <a:t>datapath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93523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FF131CF-B26C-E347-9AC9-78212C099DD5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133600" y="2858869"/>
            <a:ext cx="609600" cy="685800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IMEM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6172201" y="2554069"/>
            <a:ext cx="511679" cy="990600"/>
            <a:chOff x="6324600" y="3115310"/>
            <a:chExt cx="511679" cy="1056640"/>
          </a:xfrm>
        </p:grpSpPr>
        <p:sp>
          <p:nvSpPr>
            <p:cNvPr id="28" name="Trapezoid 27"/>
            <p:cNvSpPr/>
            <p:nvPr/>
          </p:nvSpPr>
          <p:spPr>
            <a:xfrm rot="5400000">
              <a:off x="6062980" y="3453130"/>
              <a:ext cx="1056640" cy="381000"/>
            </a:xfrm>
            <a:prstGeom prst="trapezoid">
              <a:avLst>
                <a:gd name="adj" fmla="val 46599"/>
              </a:avLst>
            </a:prstGeom>
            <a:solidFill>
              <a:srgbClr val="FFFFFF"/>
            </a:solidFill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9" name="Isosceles Triangle 28"/>
            <p:cNvSpPr/>
            <p:nvPr/>
          </p:nvSpPr>
          <p:spPr>
            <a:xfrm rot="5400000">
              <a:off x="6362707" y="3641091"/>
              <a:ext cx="152400" cy="76200"/>
            </a:xfrm>
            <a:prstGeom prst="triangle">
              <a:avLst/>
            </a:prstGeom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4" name="Straight Connector 33"/>
            <p:cNvCxnSpPr>
              <a:stCxn id="29" idx="2"/>
              <a:endCxn id="29" idx="4"/>
            </p:cNvCxnSpPr>
            <p:nvPr/>
          </p:nvCxnSpPr>
          <p:spPr>
            <a:xfrm>
              <a:off x="6400808" y="3602991"/>
              <a:ext cx="0" cy="152400"/>
            </a:xfrm>
            <a:prstGeom prst="line">
              <a:avLst/>
            </a:prstGeom>
            <a:ln w="2857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6324600" y="3181351"/>
              <a:ext cx="511679" cy="3611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ALU</a:t>
              </a: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3429000" y="3849469"/>
            <a:ext cx="609600" cy="762000"/>
            <a:chOff x="3733800" y="3105150"/>
            <a:chExt cx="609600" cy="762000"/>
          </a:xfrm>
        </p:grpSpPr>
        <p:sp>
          <p:nvSpPr>
            <p:cNvPr id="51" name="Trapezoid 50"/>
            <p:cNvSpPr/>
            <p:nvPr/>
          </p:nvSpPr>
          <p:spPr>
            <a:xfrm rot="5400000">
              <a:off x="3695700" y="3219450"/>
              <a:ext cx="762000" cy="533400"/>
            </a:xfrm>
            <a:prstGeom prst="trapezoid">
              <a:avLst>
                <a:gd name="adj" fmla="val 30656"/>
              </a:avLst>
            </a:prstGeom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733800" y="3218081"/>
              <a:ext cx="55656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/>
                <a:t>Imm</a:t>
              </a:r>
              <a:r>
                <a:rPr lang="en-US" sz="1600" dirty="0"/>
                <a:t>.</a:t>
              </a:r>
            </a:p>
            <a:p>
              <a:r>
                <a:rPr lang="en-US" sz="1600" dirty="0"/>
                <a:t>Gen</a:t>
              </a: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2133600" y="2249269"/>
            <a:ext cx="304800" cy="457200"/>
            <a:chOff x="5181600" y="3257550"/>
            <a:chExt cx="304800" cy="457200"/>
          </a:xfrm>
        </p:grpSpPr>
        <p:sp>
          <p:nvSpPr>
            <p:cNvPr id="58" name="Trapezoid 57"/>
            <p:cNvSpPr/>
            <p:nvPr/>
          </p:nvSpPr>
          <p:spPr>
            <a:xfrm rot="5400000">
              <a:off x="5143500" y="3371850"/>
              <a:ext cx="457200" cy="228600"/>
            </a:xfrm>
            <a:prstGeom prst="trapezoid">
              <a:avLst>
                <a:gd name="adj" fmla="val 30656"/>
              </a:avLst>
            </a:prstGeom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181600" y="3333750"/>
              <a:ext cx="283091" cy="246221"/>
            </a:xfrm>
            <a:prstGeom prst="rect">
              <a:avLst/>
            </a:prstGeom>
            <a:noFill/>
          </p:spPr>
          <p:txBody>
            <a:bodyPr wrap="none" tIns="0" rIns="0" bIns="0" rtlCol="0">
              <a:spAutoFit/>
            </a:bodyPr>
            <a:lstStyle/>
            <a:p>
              <a:r>
                <a:rPr lang="en-US" sz="1600" dirty="0"/>
                <a:t>+4</a:t>
              </a:r>
            </a:p>
          </p:txBody>
        </p:sp>
      </p:grpSp>
      <p:cxnSp>
        <p:nvCxnSpPr>
          <p:cNvPr id="65" name="Straight Arrow Connector 64"/>
          <p:cNvCxnSpPr>
            <a:endCxn id="179" idx="3"/>
          </p:cNvCxnSpPr>
          <p:nvPr/>
        </p:nvCxnSpPr>
        <p:spPr>
          <a:xfrm flipH="1" flipV="1">
            <a:off x="1219201" y="3115886"/>
            <a:ext cx="10391" cy="1770729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0" name="Group 69"/>
          <p:cNvGrpSpPr/>
          <p:nvPr/>
        </p:nvGrpSpPr>
        <p:grpSpPr>
          <a:xfrm>
            <a:off x="7010400" y="2706469"/>
            <a:ext cx="990600" cy="838200"/>
            <a:chOff x="6324600" y="1733550"/>
            <a:chExt cx="990600" cy="838200"/>
          </a:xfrm>
        </p:grpSpPr>
        <p:sp>
          <p:nvSpPr>
            <p:cNvPr id="13" name="Rectangle 12"/>
            <p:cNvSpPr/>
            <p:nvPr/>
          </p:nvSpPr>
          <p:spPr>
            <a:xfrm>
              <a:off x="6324600" y="1733550"/>
              <a:ext cx="990600" cy="838200"/>
            </a:xfrm>
            <a:prstGeom prst="rect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  <a:latin typeface="Calibri"/>
                  <a:cs typeface="Calibri"/>
                </a:rPr>
                <a:t>DMEM</a:t>
              </a:r>
              <a:endParaRPr lang="en-US" dirty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69" name="Isosceles Triangle 68"/>
            <p:cNvSpPr/>
            <p:nvPr/>
          </p:nvSpPr>
          <p:spPr>
            <a:xfrm>
              <a:off x="7010400" y="2419350"/>
              <a:ext cx="152400" cy="152400"/>
            </a:xfrm>
            <a:prstGeom prst="triangle">
              <a:avLst/>
            </a:prstGeom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4726702" y="2935069"/>
            <a:ext cx="762000" cy="685800"/>
            <a:chOff x="5029200" y="3333750"/>
            <a:chExt cx="762000" cy="685800"/>
          </a:xfrm>
        </p:grpSpPr>
        <p:sp>
          <p:nvSpPr>
            <p:cNvPr id="73" name="Trapezoid 72"/>
            <p:cNvSpPr/>
            <p:nvPr/>
          </p:nvSpPr>
          <p:spPr>
            <a:xfrm rot="5400000">
              <a:off x="4989949" y="3449201"/>
              <a:ext cx="685800" cy="454898"/>
            </a:xfrm>
            <a:prstGeom prst="trapezoid">
              <a:avLst>
                <a:gd name="adj" fmla="val 30656"/>
              </a:avLst>
            </a:prstGeom>
            <a:solidFill>
              <a:srgbClr val="FFFFFF"/>
            </a:solidFill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029200" y="340995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Branch Comp.</a:t>
              </a:r>
            </a:p>
          </p:txBody>
        </p:sp>
      </p:grpSp>
      <p:grpSp>
        <p:nvGrpSpPr>
          <p:cNvPr id="188" name="Group 187"/>
          <p:cNvGrpSpPr/>
          <p:nvPr/>
        </p:nvGrpSpPr>
        <p:grpSpPr>
          <a:xfrm>
            <a:off x="3657601" y="2325469"/>
            <a:ext cx="838199" cy="1447800"/>
            <a:chOff x="3657600" y="1428750"/>
            <a:chExt cx="838199" cy="1447800"/>
          </a:xfrm>
        </p:grpSpPr>
        <p:grpSp>
          <p:nvGrpSpPr>
            <p:cNvPr id="63" name="Group 62"/>
            <p:cNvGrpSpPr/>
            <p:nvPr/>
          </p:nvGrpSpPr>
          <p:grpSpPr>
            <a:xfrm>
              <a:off x="3657600" y="1428750"/>
              <a:ext cx="838199" cy="1447800"/>
              <a:chOff x="3810000" y="1412681"/>
              <a:chExt cx="838199" cy="1447800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3810000" y="1412681"/>
                <a:ext cx="838199" cy="1447800"/>
              </a:xfrm>
              <a:prstGeom prst="rect">
                <a:avLst/>
              </a:prstGeom>
              <a:solidFill>
                <a:schemeClr val="bg1"/>
              </a:solidFill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ctr"/>
                <a:r>
                  <a:rPr lang="en-US" dirty="0" err="1">
                    <a:solidFill>
                      <a:schemeClr val="tx1"/>
                    </a:solidFill>
                    <a:latin typeface="Calibri"/>
                    <a:cs typeface="Calibri"/>
                  </a:rPr>
                  <a:t>Reg</a:t>
                </a:r>
                <a:r>
                  <a:rPr lang="en-US" dirty="0">
                    <a:solidFill>
                      <a:schemeClr val="tx1"/>
                    </a:solidFill>
                    <a:latin typeface="Calibri"/>
                    <a:cs typeface="Calibri"/>
                  </a:rPr>
                  <a:t>[]</a:t>
                </a:r>
              </a:p>
            </p:txBody>
          </p:sp>
          <p:sp>
            <p:nvSpPr>
              <p:cNvPr id="30" name="Isosceles Triangle 29"/>
              <p:cNvSpPr/>
              <p:nvPr/>
            </p:nvSpPr>
            <p:spPr>
              <a:xfrm>
                <a:off x="4419600" y="2708081"/>
                <a:ext cx="152400" cy="152400"/>
              </a:xfrm>
              <a:prstGeom prst="triangle">
                <a:avLst/>
              </a:prstGeom>
              <a:ln w="28575" cmpd="sng"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sp>
          <p:nvSpPr>
            <p:cNvPr id="77" name="TextBox 76"/>
            <p:cNvSpPr txBox="1"/>
            <p:nvPr/>
          </p:nvSpPr>
          <p:spPr>
            <a:xfrm>
              <a:off x="3657600" y="2234684"/>
              <a:ext cx="352661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AddrA</a:t>
              </a:r>
              <a:endParaRPr lang="en-US" sz="1200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3657600" y="2463284"/>
              <a:ext cx="352661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AddrB</a:t>
              </a:r>
              <a:endParaRPr lang="en-US" sz="1200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114800" y="2234684"/>
              <a:ext cx="352661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DataA</a:t>
              </a:r>
              <a:endParaRPr lang="en-US" sz="1200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657600" y="1998881"/>
              <a:ext cx="359073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AddrD</a:t>
              </a:r>
              <a:endParaRPr lang="en-US" sz="1200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4114800" y="2463284"/>
              <a:ext cx="352661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DataB</a:t>
              </a:r>
              <a:endParaRPr lang="en-US" sz="1200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3657600" y="1694081"/>
              <a:ext cx="359073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DataD</a:t>
              </a:r>
              <a:endParaRPr lang="en-US" sz="1200" dirty="0"/>
            </a:p>
          </p:txBody>
        </p:sp>
      </p:grpSp>
      <p:cxnSp>
        <p:nvCxnSpPr>
          <p:cNvPr id="91" name="Straight Arrow Connector 90"/>
          <p:cNvCxnSpPr/>
          <p:nvPr/>
        </p:nvCxnSpPr>
        <p:spPr>
          <a:xfrm flipV="1">
            <a:off x="6454320" y="3441950"/>
            <a:ext cx="0" cy="1434850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flipV="1">
            <a:off x="4191000" y="3773270"/>
            <a:ext cx="0" cy="1103531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flipV="1">
            <a:off x="7233228" y="3538448"/>
            <a:ext cx="0" cy="1338352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7010400" y="2935069"/>
            <a:ext cx="26770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err="1"/>
              <a:t>Addr</a:t>
            </a:r>
            <a:endParaRPr lang="en-US" sz="1200" dirty="0"/>
          </a:p>
        </p:txBody>
      </p:sp>
      <p:sp>
        <p:nvSpPr>
          <p:cNvPr id="98" name="TextBox 97"/>
          <p:cNvSpPr txBox="1"/>
          <p:nvPr/>
        </p:nvSpPr>
        <p:spPr>
          <a:xfrm>
            <a:off x="7031583" y="3207603"/>
            <a:ext cx="38632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err="1"/>
              <a:t>DataW</a:t>
            </a:r>
            <a:endParaRPr lang="en-US" sz="1200" dirty="0"/>
          </a:p>
        </p:txBody>
      </p:sp>
      <p:sp>
        <p:nvSpPr>
          <p:cNvPr id="99" name="TextBox 98"/>
          <p:cNvSpPr txBox="1"/>
          <p:nvPr/>
        </p:nvSpPr>
        <p:spPr>
          <a:xfrm>
            <a:off x="7543801" y="3011269"/>
            <a:ext cx="359073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err="1"/>
              <a:t>DataR</a:t>
            </a:r>
            <a:endParaRPr lang="en-US" sz="1200" dirty="0"/>
          </a:p>
        </p:txBody>
      </p:sp>
      <p:cxnSp>
        <p:nvCxnSpPr>
          <p:cNvPr id="100" name="Straight Arrow Connector 99"/>
          <p:cNvCxnSpPr>
            <a:endCxn id="116" idx="3"/>
          </p:cNvCxnSpPr>
          <p:nvPr/>
        </p:nvCxnSpPr>
        <p:spPr>
          <a:xfrm flipV="1">
            <a:off x="5867400" y="3533616"/>
            <a:ext cx="0" cy="1343184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endCxn id="72" idx="3"/>
          </p:cNvCxnSpPr>
          <p:nvPr/>
        </p:nvCxnSpPr>
        <p:spPr>
          <a:xfrm flipV="1">
            <a:off x="6019800" y="2963486"/>
            <a:ext cx="0" cy="1913315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4" name="Group 113"/>
          <p:cNvGrpSpPr/>
          <p:nvPr/>
        </p:nvGrpSpPr>
        <p:grpSpPr>
          <a:xfrm>
            <a:off x="5943600" y="2477869"/>
            <a:ext cx="152400" cy="533400"/>
            <a:chOff x="5791200" y="1352550"/>
            <a:chExt cx="152400" cy="533400"/>
          </a:xfrm>
        </p:grpSpPr>
        <p:sp>
          <p:nvSpPr>
            <p:cNvPr id="72" name="Trapezoid 71"/>
            <p:cNvSpPr/>
            <p:nvPr/>
          </p:nvSpPr>
          <p:spPr>
            <a:xfrm rot="5400000">
              <a:off x="5600700" y="1543050"/>
              <a:ext cx="5334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5807075" y="1390650"/>
              <a:ext cx="762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5810250" y="1638300"/>
              <a:ext cx="70532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</p:grpSp>
      <p:cxnSp>
        <p:nvCxnSpPr>
          <p:cNvPr id="124" name="Straight Arrow Connector 123"/>
          <p:cNvCxnSpPr>
            <a:stCxn id="13" idx="3"/>
          </p:cNvCxnSpPr>
          <p:nvPr/>
        </p:nvCxnSpPr>
        <p:spPr>
          <a:xfrm flipV="1">
            <a:off x="8001000" y="3110257"/>
            <a:ext cx="367652" cy="15312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2" name="Group 121"/>
          <p:cNvGrpSpPr/>
          <p:nvPr/>
        </p:nvGrpSpPr>
        <p:grpSpPr>
          <a:xfrm>
            <a:off x="8382000" y="2554069"/>
            <a:ext cx="152400" cy="762000"/>
            <a:chOff x="8229600" y="1733550"/>
            <a:chExt cx="152400" cy="762000"/>
          </a:xfrm>
        </p:grpSpPr>
        <p:sp>
          <p:nvSpPr>
            <p:cNvPr id="66" name="Trapezoid 65"/>
            <p:cNvSpPr/>
            <p:nvPr/>
          </p:nvSpPr>
          <p:spPr>
            <a:xfrm rot="5400000">
              <a:off x="7924800" y="2038350"/>
              <a:ext cx="7620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8255000" y="2232025"/>
              <a:ext cx="762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8255000" y="2016125"/>
              <a:ext cx="762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8255000" y="1800225"/>
              <a:ext cx="762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dirty="0"/>
                <a:t>2</a:t>
              </a:r>
            </a:p>
          </p:txBody>
        </p:sp>
      </p:grpSp>
      <p:cxnSp>
        <p:nvCxnSpPr>
          <p:cNvPr id="127" name="Straight Arrow Connector 126"/>
          <p:cNvCxnSpPr>
            <a:stCxn id="28" idx="0"/>
            <a:endCxn id="97" idx="1"/>
          </p:cNvCxnSpPr>
          <p:nvPr/>
        </p:nvCxnSpPr>
        <p:spPr>
          <a:xfrm flipV="1">
            <a:off x="6629400" y="3027403"/>
            <a:ext cx="381000" cy="21967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/>
          <p:cNvCxnSpPr/>
          <p:nvPr/>
        </p:nvCxnSpPr>
        <p:spPr>
          <a:xfrm flipV="1">
            <a:off x="8458200" y="3239870"/>
            <a:ext cx="0" cy="1636931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flipV="1">
            <a:off x="6781800" y="2116428"/>
            <a:ext cx="0" cy="924428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Elbow Connector 147"/>
          <p:cNvCxnSpPr/>
          <p:nvPr/>
        </p:nvCxnSpPr>
        <p:spPr>
          <a:xfrm>
            <a:off x="914400" y="2116428"/>
            <a:ext cx="7467601" cy="817272"/>
          </a:xfrm>
          <a:prstGeom prst="bentConnector3">
            <a:avLst>
              <a:gd name="adj1" fmla="val 96694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4" name="Elbow Connector 163"/>
          <p:cNvCxnSpPr/>
          <p:nvPr/>
        </p:nvCxnSpPr>
        <p:spPr>
          <a:xfrm rot="16200000" flipH="1">
            <a:off x="715313" y="2312663"/>
            <a:ext cx="626772" cy="228600"/>
          </a:xfrm>
          <a:prstGeom prst="bentConnector3">
            <a:avLst>
              <a:gd name="adj1" fmla="val 101558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8" name="Group 177"/>
          <p:cNvGrpSpPr/>
          <p:nvPr/>
        </p:nvGrpSpPr>
        <p:grpSpPr>
          <a:xfrm>
            <a:off x="1143000" y="2630269"/>
            <a:ext cx="152400" cy="533400"/>
            <a:chOff x="5791200" y="1352550"/>
            <a:chExt cx="152400" cy="533400"/>
          </a:xfrm>
        </p:grpSpPr>
        <p:sp>
          <p:nvSpPr>
            <p:cNvPr id="179" name="Trapezoid 178"/>
            <p:cNvSpPr/>
            <p:nvPr/>
          </p:nvSpPr>
          <p:spPr>
            <a:xfrm rot="5400000">
              <a:off x="5600700" y="1543050"/>
              <a:ext cx="5334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5807075" y="1390650"/>
              <a:ext cx="762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5810250" y="1638300"/>
              <a:ext cx="70532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</p:grpSp>
      <p:cxnSp>
        <p:nvCxnSpPr>
          <p:cNvPr id="183" name="Straight Connector 182"/>
          <p:cNvCxnSpPr/>
          <p:nvPr/>
        </p:nvCxnSpPr>
        <p:spPr>
          <a:xfrm>
            <a:off x="1295400" y="2895600"/>
            <a:ext cx="152400" cy="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5" name="Elbow Connector 184"/>
          <p:cNvCxnSpPr/>
          <p:nvPr/>
        </p:nvCxnSpPr>
        <p:spPr>
          <a:xfrm>
            <a:off x="1813264" y="2895600"/>
            <a:ext cx="320337" cy="304800"/>
          </a:xfrm>
          <a:prstGeom prst="bentConnector3">
            <a:avLst>
              <a:gd name="adj1" fmla="val 50000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3" name="Elbow Connector 202"/>
          <p:cNvCxnSpPr/>
          <p:nvPr/>
        </p:nvCxnSpPr>
        <p:spPr>
          <a:xfrm flipV="1">
            <a:off x="1782932" y="2478189"/>
            <a:ext cx="396537" cy="419100"/>
          </a:xfrm>
          <a:prstGeom prst="bentConnector3">
            <a:avLst>
              <a:gd name="adj1" fmla="val 50000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4" name="Elbow Connector 213"/>
          <p:cNvCxnSpPr>
            <a:stCxn id="58" idx="0"/>
          </p:cNvCxnSpPr>
          <p:nvPr/>
        </p:nvCxnSpPr>
        <p:spPr>
          <a:xfrm flipV="1">
            <a:off x="2438400" y="2020669"/>
            <a:ext cx="304800" cy="457200"/>
          </a:xfrm>
          <a:prstGeom prst="bentConnector2">
            <a:avLst/>
          </a:prstGeom>
          <a:ln w="28575" cmpd="sng">
            <a:solidFill>
              <a:schemeClr val="tx1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9" name="Elbow Connector 218"/>
          <p:cNvCxnSpPr/>
          <p:nvPr/>
        </p:nvCxnSpPr>
        <p:spPr>
          <a:xfrm>
            <a:off x="2743200" y="2020669"/>
            <a:ext cx="5638800" cy="685800"/>
          </a:xfrm>
          <a:prstGeom prst="bentConnector3">
            <a:avLst>
              <a:gd name="adj1" fmla="val 97158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4" name="Elbow Connector 233"/>
          <p:cNvCxnSpPr/>
          <p:nvPr/>
        </p:nvCxnSpPr>
        <p:spPr>
          <a:xfrm rot="10800000" flipV="1">
            <a:off x="1143000" y="2020669"/>
            <a:ext cx="1600200" cy="990600"/>
          </a:xfrm>
          <a:prstGeom prst="bentConnector3">
            <a:avLst>
              <a:gd name="adj1" fmla="val 124407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Arrow Connector 238"/>
          <p:cNvCxnSpPr/>
          <p:nvPr/>
        </p:nvCxnSpPr>
        <p:spPr>
          <a:xfrm flipV="1">
            <a:off x="6096000" y="2741832"/>
            <a:ext cx="152400" cy="1369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1" name="Elbow Connector 250"/>
          <p:cNvCxnSpPr/>
          <p:nvPr/>
        </p:nvCxnSpPr>
        <p:spPr>
          <a:xfrm flipV="1">
            <a:off x="4499522" y="2854583"/>
            <a:ext cx="1463129" cy="367784"/>
          </a:xfrm>
          <a:prstGeom prst="bentConnector3">
            <a:avLst>
              <a:gd name="adj1" fmla="val 8536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4" name="Elbow Connector 253"/>
          <p:cNvCxnSpPr/>
          <p:nvPr/>
        </p:nvCxnSpPr>
        <p:spPr>
          <a:xfrm>
            <a:off x="4457522" y="3452337"/>
            <a:ext cx="957297" cy="320141"/>
          </a:xfrm>
          <a:prstGeom prst="bentConnector3">
            <a:avLst>
              <a:gd name="adj1" fmla="val 16834"/>
            </a:avLst>
          </a:prstGeom>
          <a:ln w="28575" cmpd="sng">
            <a:solidFill>
              <a:schemeClr val="tx1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Arrow Connector 260"/>
          <p:cNvCxnSpPr/>
          <p:nvPr/>
        </p:nvCxnSpPr>
        <p:spPr>
          <a:xfrm flipV="1">
            <a:off x="4648201" y="3218296"/>
            <a:ext cx="183573" cy="11275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Arrow Connector 269"/>
          <p:cNvCxnSpPr/>
          <p:nvPr/>
        </p:nvCxnSpPr>
        <p:spPr>
          <a:xfrm flipV="1">
            <a:off x="4537364" y="3443433"/>
            <a:ext cx="259772" cy="5773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5" name="Elbow Connector 274"/>
          <p:cNvCxnSpPr/>
          <p:nvPr/>
        </p:nvCxnSpPr>
        <p:spPr>
          <a:xfrm flipV="1">
            <a:off x="1978768" y="2227722"/>
            <a:ext cx="3214173" cy="535336"/>
          </a:xfrm>
          <a:prstGeom prst="bentConnector3">
            <a:avLst>
              <a:gd name="adj1" fmla="val 27385"/>
            </a:avLst>
          </a:prstGeom>
          <a:ln w="57150" cmpd="sng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5" name="Elbow Connector 304"/>
          <p:cNvCxnSpPr/>
          <p:nvPr/>
        </p:nvCxnSpPr>
        <p:spPr>
          <a:xfrm>
            <a:off x="5181600" y="2221941"/>
            <a:ext cx="762000" cy="367490"/>
          </a:xfrm>
          <a:prstGeom prst="bentConnector3">
            <a:avLst>
              <a:gd name="adj1" fmla="val 50000"/>
            </a:avLst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2" name="Group 61"/>
          <p:cNvGrpSpPr/>
          <p:nvPr/>
        </p:nvGrpSpPr>
        <p:grpSpPr>
          <a:xfrm>
            <a:off x="1447801" y="2477870"/>
            <a:ext cx="365463" cy="838199"/>
            <a:chOff x="1447800" y="1809750"/>
            <a:chExt cx="365463" cy="838199"/>
          </a:xfrm>
        </p:grpSpPr>
        <p:sp>
          <p:nvSpPr>
            <p:cNvPr id="19" name="Rectangle 18"/>
            <p:cNvSpPr/>
            <p:nvPr/>
          </p:nvSpPr>
          <p:spPr>
            <a:xfrm>
              <a:off x="1447800" y="1809750"/>
              <a:ext cx="365463" cy="838199"/>
            </a:xfrm>
            <a:prstGeom prst="rect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urier New"/>
                  <a:cs typeface="Courier New"/>
                </a:rPr>
                <a:t>pc</a:t>
              </a:r>
            </a:p>
          </p:txBody>
        </p:sp>
        <p:sp>
          <p:nvSpPr>
            <p:cNvPr id="31" name="Isosceles Triangle 30"/>
            <p:cNvSpPr/>
            <p:nvPr/>
          </p:nvSpPr>
          <p:spPr>
            <a:xfrm>
              <a:off x="1600200" y="2495550"/>
              <a:ext cx="152400" cy="152399"/>
            </a:xfrm>
            <a:prstGeom prst="triangle">
              <a:avLst/>
            </a:prstGeom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5791200" y="3048000"/>
            <a:ext cx="152400" cy="533400"/>
            <a:chOff x="5791200" y="1352550"/>
            <a:chExt cx="152400" cy="533400"/>
          </a:xfrm>
        </p:grpSpPr>
        <p:sp>
          <p:nvSpPr>
            <p:cNvPr id="116" name="Trapezoid 115"/>
            <p:cNvSpPr/>
            <p:nvPr/>
          </p:nvSpPr>
          <p:spPr>
            <a:xfrm rot="5400000">
              <a:off x="5600700" y="1543050"/>
              <a:ext cx="5334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5807075" y="1390650"/>
              <a:ext cx="762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5810250" y="1638300"/>
              <a:ext cx="70532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</p:grpSp>
      <p:cxnSp>
        <p:nvCxnSpPr>
          <p:cNvPr id="394" name="Elbow Connector 393"/>
          <p:cNvCxnSpPr/>
          <p:nvPr/>
        </p:nvCxnSpPr>
        <p:spPr>
          <a:xfrm flipV="1">
            <a:off x="2743200" y="3048000"/>
            <a:ext cx="914400" cy="152400"/>
          </a:xfrm>
          <a:prstGeom prst="bentConnector3">
            <a:avLst>
              <a:gd name="adj1" fmla="val 17803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8" name="Straight Arrow Connector 397"/>
          <p:cNvCxnSpPr/>
          <p:nvPr/>
        </p:nvCxnSpPr>
        <p:spPr>
          <a:xfrm>
            <a:off x="2895600" y="3199031"/>
            <a:ext cx="0" cy="167640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0" name="Straight Arrow Connector 399"/>
          <p:cNvCxnSpPr/>
          <p:nvPr/>
        </p:nvCxnSpPr>
        <p:spPr>
          <a:xfrm flipV="1">
            <a:off x="2886364" y="3314701"/>
            <a:ext cx="771236" cy="363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2" name="Straight Arrow Connector 401"/>
          <p:cNvCxnSpPr/>
          <p:nvPr/>
        </p:nvCxnSpPr>
        <p:spPr>
          <a:xfrm flipV="1">
            <a:off x="2897910" y="3544671"/>
            <a:ext cx="759691" cy="2671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3" name="Straight Arrow Connector 402"/>
          <p:cNvCxnSpPr/>
          <p:nvPr/>
        </p:nvCxnSpPr>
        <p:spPr>
          <a:xfrm flipV="1">
            <a:off x="2886364" y="4229101"/>
            <a:ext cx="618836" cy="9599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6" name="Elbow Connector 405"/>
          <p:cNvCxnSpPr>
            <a:stCxn id="66" idx="0"/>
          </p:cNvCxnSpPr>
          <p:nvPr/>
        </p:nvCxnSpPr>
        <p:spPr>
          <a:xfrm flipH="1" flipV="1">
            <a:off x="3330864" y="1902115"/>
            <a:ext cx="5203536" cy="1032955"/>
          </a:xfrm>
          <a:prstGeom prst="bentConnector3">
            <a:avLst>
              <a:gd name="adj1" fmla="val -2374"/>
            </a:avLst>
          </a:prstGeom>
          <a:ln w="28575" cmpd="sng">
            <a:solidFill>
              <a:schemeClr val="tx1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7" name="Elbow Connector 416"/>
          <p:cNvCxnSpPr/>
          <p:nvPr/>
        </p:nvCxnSpPr>
        <p:spPr>
          <a:xfrm rot="16200000" flipH="1">
            <a:off x="3086100" y="2171700"/>
            <a:ext cx="838200" cy="304800"/>
          </a:xfrm>
          <a:prstGeom prst="bentConnector3">
            <a:avLst>
              <a:gd name="adj1" fmla="val 100275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2" name="Straight Arrow Connector 431"/>
          <p:cNvCxnSpPr/>
          <p:nvPr/>
        </p:nvCxnSpPr>
        <p:spPr>
          <a:xfrm flipV="1">
            <a:off x="3810000" y="4495800"/>
            <a:ext cx="0" cy="381000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8" name="Straight Arrow Connector 467"/>
          <p:cNvCxnSpPr/>
          <p:nvPr/>
        </p:nvCxnSpPr>
        <p:spPr>
          <a:xfrm flipV="1">
            <a:off x="5943600" y="3351431"/>
            <a:ext cx="370610" cy="231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4" name="Elbow Connector 473"/>
          <p:cNvCxnSpPr/>
          <p:nvPr/>
        </p:nvCxnSpPr>
        <p:spPr>
          <a:xfrm flipV="1">
            <a:off x="5410200" y="3387436"/>
            <a:ext cx="1600200" cy="381000"/>
          </a:xfrm>
          <a:prstGeom prst="bentConnector3">
            <a:avLst>
              <a:gd name="adj1" fmla="val 86075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7" name="TextBox 486"/>
          <p:cNvSpPr txBox="1"/>
          <p:nvPr/>
        </p:nvSpPr>
        <p:spPr>
          <a:xfrm>
            <a:off x="2988811" y="2842078"/>
            <a:ext cx="46807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inst</a:t>
            </a:r>
            <a:r>
              <a:rPr lang="en-US" sz="1100" dirty="0"/>
              <a:t>[11:7]</a:t>
            </a:r>
          </a:p>
        </p:txBody>
      </p:sp>
      <p:sp>
        <p:nvSpPr>
          <p:cNvPr id="488" name="TextBox 487"/>
          <p:cNvSpPr txBox="1"/>
          <p:nvPr/>
        </p:nvSpPr>
        <p:spPr>
          <a:xfrm>
            <a:off x="2971801" y="3124201"/>
            <a:ext cx="53219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inst</a:t>
            </a:r>
            <a:r>
              <a:rPr lang="en-US" sz="1100" dirty="0"/>
              <a:t>[19:15]</a:t>
            </a:r>
          </a:p>
        </p:txBody>
      </p:sp>
      <p:sp>
        <p:nvSpPr>
          <p:cNvPr id="503" name="TextBox 502"/>
          <p:cNvSpPr txBox="1"/>
          <p:nvPr/>
        </p:nvSpPr>
        <p:spPr>
          <a:xfrm>
            <a:off x="2971801" y="3352801"/>
            <a:ext cx="53219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inst</a:t>
            </a:r>
            <a:r>
              <a:rPr lang="en-US" sz="1100" dirty="0"/>
              <a:t>[24:20]</a:t>
            </a:r>
          </a:p>
        </p:txBody>
      </p:sp>
      <p:sp>
        <p:nvSpPr>
          <p:cNvPr id="504" name="TextBox 503"/>
          <p:cNvSpPr txBox="1"/>
          <p:nvPr/>
        </p:nvSpPr>
        <p:spPr>
          <a:xfrm>
            <a:off x="2918692" y="3992419"/>
            <a:ext cx="46807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inst</a:t>
            </a:r>
            <a:r>
              <a:rPr lang="en-US" sz="1100" dirty="0"/>
              <a:t>[31:7]</a:t>
            </a:r>
          </a:p>
        </p:txBody>
      </p:sp>
      <p:cxnSp>
        <p:nvCxnSpPr>
          <p:cNvPr id="513" name="Elbow Connector 512"/>
          <p:cNvCxnSpPr/>
          <p:nvPr/>
        </p:nvCxnSpPr>
        <p:spPr>
          <a:xfrm rot="5400000" flipH="1" flipV="1">
            <a:off x="5310190" y="3303588"/>
            <a:ext cx="584201" cy="377826"/>
          </a:xfrm>
          <a:prstGeom prst="bentConnector3">
            <a:avLst>
              <a:gd name="adj1" fmla="val 100463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7" name="TextBox 526"/>
          <p:cNvSpPr txBox="1"/>
          <p:nvPr/>
        </p:nvSpPr>
        <p:spPr>
          <a:xfrm>
            <a:off x="8250383" y="2273300"/>
            <a:ext cx="253274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/>
              <a:t>pc+4</a:t>
            </a:r>
          </a:p>
        </p:txBody>
      </p:sp>
      <p:sp>
        <p:nvSpPr>
          <p:cNvPr id="528" name="TextBox 527"/>
          <p:cNvSpPr txBox="1"/>
          <p:nvPr/>
        </p:nvSpPr>
        <p:spPr>
          <a:xfrm>
            <a:off x="6858000" y="2362201"/>
            <a:ext cx="15388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alu</a:t>
            </a:r>
            <a:endParaRPr lang="en-US" sz="1100" dirty="0"/>
          </a:p>
        </p:txBody>
      </p:sp>
      <p:sp>
        <p:nvSpPr>
          <p:cNvPr id="529" name="TextBox 528"/>
          <p:cNvSpPr txBox="1"/>
          <p:nvPr/>
        </p:nvSpPr>
        <p:spPr>
          <a:xfrm>
            <a:off x="8029863" y="3213100"/>
            <a:ext cx="334818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 err="1"/>
              <a:t>mem</a:t>
            </a:r>
            <a:endParaRPr lang="en-US" sz="1100" dirty="0"/>
          </a:p>
        </p:txBody>
      </p:sp>
      <p:sp>
        <p:nvSpPr>
          <p:cNvPr id="530" name="TextBox 529"/>
          <p:cNvSpPr txBox="1"/>
          <p:nvPr/>
        </p:nvSpPr>
        <p:spPr>
          <a:xfrm>
            <a:off x="8581737" y="2945246"/>
            <a:ext cx="147476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wb</a:t>
            </a:r>
            <a:endParaRPr lang="en-US" sz="1100" dirty="0"/>
          </a:p>
        </p:txBody>
      </p:sp>
      <p:sp>
        <p:nvSpPr>
          <p:cNvPr id="531" name="TextBox 530"/>
          <p:cNvSpPr txBox="1"/>
          <p:nvPr/>
        </p:nvSpPr>
        <p:spPr>
          <a:xfrm>
            <a:off x="990601" y="2438401"/>
            <a:ext cx="208695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 err="1"/>
              <a:t>alu</a:t>
            </a:r>
            <a:endParaRPr lang="en-US" sz="1100" dirty="0"/>
          </a:p>
        </p:txBody>
      </p:sp>
      <p:sp>
        <p:nvSpPr>
          <p:cNvPr id="532" name="TextBox 531"/>
          <p:cNvSpPr txBox="1"/>
          <p:nvPr/>
        </p:nvSpPr>
        <p:spPr>
          <a:xfrm>
            <a:off x="701965" y="3008746"/>
            <a:ext cx="253274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/>
              <a:t>pc+4</a:t>
            </a:r>
          </a:p>
        </p:txBody>
      </p:sp>
      <p:sp>
        <p:nvSpPr>
          <p:cNvPr id="533" name="TextBox 532"/>
          <p:cNvSpPr txBox="1"/>
          <p:nvPr/>
        </p:nvSpPr>
        <p:spPr>
          <a:xfrm>
            <a:off x="5312006" y="2667001"/>
            <a:ext cx="524162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 err="1"/>
              <a:t>Reg</a:t>
            </a:r>
            <a:r>
              <a:rPr lang="en-US" sz="1100" dirty="0"/>
              <a:t>[rs1]</a:t>
            </a:r>
          </a:p>
        </p:txBody>
      </p:sp>
      <p:sp>
        <p:nvSpPr>
          <p:cNvPr id="534" name="TextBox 533"/>
          <p:cNvSpPr txBox="1"/>
          <p:nvPr/>
        </p:nvSpPr>
        <p:spPr>
          <a:xfrm>
            <a:off x="5395683" y="2356532"/>
            <a:ext cx="219362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/>
              <a:t>pc</a:t>
            </a:r>
          </a:p>
        </p:txBody>
      </p:sp>
      <p:sp>
        <p:nvSpPr>
          <p:cNvPr id="535" name="TextBox 534"/>
          <p:cNvSpPr txBox="1"/>
          <p:nvPr/>
        </p:nvSpPr>
        <p:spPr>
          <a:xfrm>
            <a:off x="4247574" y="4066310"/>
            <a:ext cx="629226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 err="1"/>
              <a:t>imm</a:t>
            </a:r>
            <a:r>
              <a:rPr lang="en-US" sz="1100" dirty="0"/>
              <a:t>[31:0]</a:t>
            </a:r>
          </a:p>
        </p:txBody>
      </p:sp>
      <p:sp>
        <p:nvSpPr>
          <p:cNvPr id="536" name="TextBox 535"/>
          <p:cNvSpPr txBox="1"/>
          <p:nvPr/>
        </p:nvSpPr>
        <p:spPr>
          <a:xfrm>
            <a:off x="5299981" y="2966132"/>
            <a:ext cx="533400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 err="1"/>
              <a:t>Reg</a:t>
            </a:r>
            <a:r>
              <a:rPr lang="en-US" sz="1100" dirty="0"/>
              <a:t>[rs2]</a:t>
            </a:r>
          </a:p>
        </p:txBody>
      </p:sp>
      <p:cxnSp>
        <p:nvCxnSpPr>
          <p:cNvPr id="563" name="Elbow Connector 562"/>
          <p:cNvCxnSpPr/>
          <p:nvPr/>
        </p:nvCxnSpPr>
        <p:spPr>
          <a:xfrm flipV="1">
            <a:off x="4044974" y="3427631"/>
            <a:ext cx="1746226" cy="825788"/>
          </a:xfrm>
          <a:prstGeom prst="bentConnector3">
            <a:avLst>
              <a:gd name="adj1" fmla="val 83443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9" name="Rectangle 568"/>
          <p:cNvSpPr/>
          <p:nvPr/>
        </p:nvSpPr>
        <p:spPr>
          <a:xfrm>
            <a:off x="838201" y="4876800"/>
            <a:ext cx="7868227" cy="715818"/>
          </a:xfrm>
          <a:prstGeom prst="rect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23" name="TextBox 522"/>
          <p:cNvSpPr txBox="1"/>
          <p:nvPr/>
        </p:nvSpPr>
        <p:spPr>
          <a:xfrm>
            <a:off x="2590801" y="4936124"/>
            <a:ext cx="46807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inst</a:t>
            </a:r>
            <a:r>
              <a:rPr lang="en-US" sz="1100" dirty="0"/>
              <a:t>[31:0]</a:t>
            </a:r>
          </a:p>
        </p:txBody>
      </p:sp>
      <p:sp>
        <p:nvSpPr>
          <p:cNvPr id="582" name="TextBox 581"/>
          <p:cNvSpPr txBox="1"/>
          <p:nvPr/>
        </p:nvSpPr>
        <p:spPr>
          <a:xfrm>
            <a:off x="3276601" y="4953001"/>
            <a:ext cx="51616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ImmSel</a:t>
            </a:r>
            <a:r>
              <a:rPr lang="en-US" sz="1100" dirty="0"/>
              <a:t>=J</a:t>
            </a:r>
          </a:p>
        </p:txBody>
      </p:sp>
      <p:sp>
        <p:nvSpPr>
          <p:cNvPr id="583" name="TextBox 582"/>
          <p:cNvSpPr txBox="1"/>
          <p:nvPr/>
        </p:nvSpPr>
        <p:spPr>
          <a:xfrm>
            <a:off x="3962401" y="4953001"/>
            <a:ext cx="593111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RegWEn</a:t>
            </a:r>
            <a:r>
              <a:rPr lang="en-US" sz="1100" dirty="0"/>
              <a:t>=1</a:t>
            </a:r>
          </a:p>
        </p:txBody>
      </p:sp>
      <p:sp>
        <p:nvSpPr>
          <p:cNvPr id="584" name="TextBox 583"/>
          <p:cNvSpPr txBox="1"/>
          <p:nvPr/>
        </p:nvSpPr>
        <p:spPr>
          <a:xfrm>
            <a:off x="4369556" y="5334001"/>
            <a:ext cx="375103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BrUn</a:t>
            </a:r>
            <a:r>
              <a:rPr lang="en-US" sz="1100" dirty="0"/>
              <a:t>=*</a:t>
            </a:r>
          </a:p>
        </p:txBody>
      </p:sp>
      <p:sp>
        <p:nvSpPr>
          <p:cNvPr id="585" name="TextBox 584"/>
          <p:cNvSpPr txBox="1"/>
          <p:nvPr/>
        </p:nvSpPr>
        <p:spPr>
          <a:xfrm>
            <a:off x="4876801" y="5317124"/>
            <a:ext cx="368691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BrEq</a:t>
            </a:r>
            <a:r>
              <a:rPr lang="en-US" sz="1100" dirty="0"/>
              <a:t>=*</a:t>
            </a:r>
          </a:p>
        </p:txBody>
      </p:sp>
      <p:sp>
        <p:nvSpPr>
          <p:cNvPr id="586" name="TextBox 585"/>
          <p:cNvSpPr txBox="1"/>
          <p:nvPr/>
        </p:nvSpPr>
        <p:spPr>
          <a:xfrm>
            <a:off x="5334001" y="5334001"/>
            <a:ext cx="36227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BrLT</a:t>
            </a:r>
            <a:r>
              <a:rPr lang="en-US" sz="1100" dirty="0"/>
              <a:t>=*</a:t>
            </a:r>
          </a:p>
        </p:txBody>
      </p:sp>
      <p:sp>
        <p:nvSpPr>
          <p:cNvPr id="587" name="TextBox 586"/>
          <p:cNvSpPr txBox="1"/>
          <p:nvPr/>
        </p:nvSpPr>
        <p:spPr>
          <a:xfrm>
            <a:off x="5867401" y="4953001"/>
            <a:ext cx="35586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Asel</a:t>
            </a:r>
            <a:r>
              <a:rPr lang="en-US" sz="1100" dirty="0"/>
              <a:t>=1</a:t>
            </a:r>
          </a:p>
        </p:txBody>
      </p:sp>
      <p:sp>
        <p:nvSpPr>
          <p:cNvPr id="588" name="TextBox 587"/>
          <p:cNvSpPr txBox="1"/>
          <p:nvPr/>
        </p:nvSpPr>
        <p:spPr>
          <a:xfrm>
            <a:off x="5410201" y="4953001"/>
            <a:ext cx="35586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Bsel</a:t>
            </a:r>
            <a:r>
              <a:rPr lang="en-US" sz="1100" dirty="0"/>
              <a:t>=1</a:t>
            </a:r>
          </a:p>
        </p:txBody>
      </p:sp>
      <p:sp>
        <p:nvSpPr>
          <p:cNvPr id="589" name="TextBox 588"/>
          <p:cNvSpPr txBox="1"/>
          <p:nvPr/>
        </p:nvSpPr>
        <p:spPr>
          <a:xfrm>
            <a:off x="6172201" y="5181601"/>
            <a:ext cx="663643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ALUSel</a:t>
            </a:r>
            <a:r>
              <a:rPr lang="en-US" sz="1100" dirty="0"/>
              <a:t>=Add</a:t>
            </a:r>
          </a:p>
        </p:txBody>
      </p:sp>
      <p:sp>
        <p:nvSpPr>
          <p:cNvPr id="591" name="TextBox 590"/>
          <p:cNvSpPr txBox="1"/>
          <p:nvPr/>
        </p:nvSpPr>
        <p:spPr>
          <a:xfrm>
            <a:off x="6934201" y="4953001"/>
            <a:ext cx="791883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MemRW</a:t>
            </a:r>
            <a:r>
              <a:rPr lang="en-US" sz="1100" dirty="0"/>
              <a:t>=Read</a:t>
            </a:r>
          </a:p>
        </p:txBody>
      </p:sp>
      <p:sp>
        <p:nvSpPr>
          <p:cNvPr id="593" name="TextBox 592"/>
          <p:cNvSpPr txBox="1"/>
          <p:nvPr/>
        </p:nvSpPr>
        <p:spPr>
          <a:xfrm>
            <a:off x="8153401" y="4876801"/>
            <a:ext cx="48410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WBSel</a:t>
            </a:r>
            <a:r>
              <a:rPr lang="en-US" sz="1100" dirty="0"/>
              <a:t>=2</a:t>
            </a:r>
          </a:p>
        </p:txBody>
      </p:sp>
      <p:sp>
        <p:nvSpPr>
          <p:cNvPr id="594" name="TextBox 593"/>
          <p:cNvSpPr txBox="1"/>
          <p:nvPr/>
        </p:nvSpPr>
        <p:spPr>
          <a:xfrm>
            <a:off x="990601" y="4953001"/>
            <a:ext cx="327013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PCSel</a:t>
            </a:r>
            <a:endParaRPr lang="en-US" sz="1100" dirty="0"/>
          </a:p>
        </p:txBody>
      </p:sp>
      <p:sp>
        <p:nvSpPr>
          <p:cNvPr id="596" name="TextBox 595"/>
          <p:cNvSpPr txBox="1"/>
          <p:nvPr/>
        </p:nvSpPr>
        <p:spPr>
          <a:xfrm>
            <a:off x="3406447" y="2514601"/>
            <a:ext cx="147476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wb</a:t>
            </a:r>
            <a:endParaRPr lang="en-US" sz="1100" dirty="0"/>
          </a:p>
        </p:txBody>
      </p:sp>
      <p:cxnSp>
        <p:nvCxnSpPr>
          <p:cNvPr id="125" name="Straight Arrow Connector 124"/>
          <p:cNvCxnSpPr/>
          <p:nvPr/>
        </p:nvCxnSpPr>
        <p:spPr>
          <a:xfrm flipV="1">
            <a:off x="6453074" y="3444837"/>
            <a:ext cx="1248" cy="1719997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 flipV="1">
            <a:off x="4191001" y="3776156"/>
            <a:ext cx="0" cy="1103531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/>
          <p:nvPr/>
        </p:nvCxnSpPr>
        <p:spPr>
          <a:xfrm flipV="1">
            <a:off x="7233229" y="3541334"/>
            <a:ext cx="0" cy="1338352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/>
          <p:nvPr/>
        </p:nvCxnSpPr>
        <p:spPr>
          <a:xfrm flipV="1">
            <a:off x="5867401" y="3536502"/>
            <a:ext cx="0" cy="1343184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/>
          <p:nvPr/>
        </p:nvCxnSpPr>
        <p:spPr>
          <a:xfrm flipV="1">
            <a:off x="6019801" y="2966372"/>
            <a:ext cx="0" cy="1913315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/>
          <p:nvPr/>
        </p:nvCxnSpPr>
        <p:spPr>
          <a:xfrm flipV="1">
            <a:off x="8458201" y="3242756"/>
            <a:ext cx="0" cy="1636931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flipV="1">
            <a:off x="6781801" y="2119314"/>
            <a:ext cx="0" cy="924428"/>
          </a:xfrm>
          <a:prstGeom prst="line">
            <a:avLst/>
          </a:prstGeom>
          <a:ln w="571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Elbow Connector 133"/>
          <p:cNvCxnSpPr/>
          <p:nvPr/>
        </p:nvCxnSpPr>
        <p:spPr>
          <a:xfrm rot="16200000" flipH="1">
            <a:off x="715314" y="2315549"/>
            <a:ext cx="626772" cy="228600"/>
          </a:xfrm>
          <a:prstGeom prst="bentConnector3">
            <a:avLst>
              <a:gd name="adj1" fmla="val 101558"/>
            </a:avLst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1295401" y="2898486"/>
            <a:ext cx="152400" cy="0"/>
          </a:xfrm>
          <a:prstGeom prst="line">
            <a:avLst/>
          </a:prstGeom>
          <a:ln w="571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6" name="Elbow Connector 135"/>
          <p:cNvCxnSpPr/>
          <p:nvPr/>
        </p:nvCxnSpPr>
        <p:spPr>
          <a:xfrm>
            <a:off x="1813265" y="2898486"/>
            <a:ext cx="320337" cy="304800"/>
          </a:xfrm>
          <a:prstGeom prst="bentConnector3">
            <a:avLst>
              <a:gd name="adj1" fmla="val 50000"/>
            </a:avLst>
          </a:prstGeom>
          <a:ln w="57150" cmpd="sng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7" name="Elbow Connector 136"/>
          <p:cNvCxnSpPr/>
          <p:nvPr/>
        </p:nvCxnSpPr>
        <p:spPr>
          <a:xfrm flipV="1">
            <a:off x="1782933" y="2481075"/>
            <a:ext cx="396537" cy="419100"/>
          </a:xfrm>
          <a:prstGeom prst="bentConnector3">
            <a:avLst>
              <a:gd name="adj1" fmla="val 50000"/>
            </a:avLst>
          </a:prstGeom>
          <a:ln w="57150" cmpd="sng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Elbow Connector 137"/>
          <p:cNvCxnSpPr/>
          <p:nvPr/>
        </p:nvCxnSpPr>
        <p:spPr>
          <a:xfrm flipV="1">
            <a:off x="2438401" y="2023555"/>
            <a:ext cx="304800" cy="457200"/>
          </a:xfrm>
          <a:prstGeom prst="bentConnector2">
            <a:avLst/>
          </a:prstGeom>
          <a:ln w="57150" cmpd="sng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Elbow Connector 138"/>
          <p:cNvCxnSpPr/>
          <p:nvPr/>
        </p:nvCxnSpPr>
        <p:spPr>
          <a:xfrm>
            <a:off x="2743201" y="2023555"/>
            <a:ext cx="5638800" cy="685800"/>
          </a:xfrm>
          <a:prstGeom prst="bentConnector3">
            <a:avLst>
              <a:gd name="adj1" fmla="val 97158"/>
            </a:avLst>
          </a:prstGeom>
          <a:ln w="57150" cmpd="sng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/>
          <p:nvPr/>
        </p:nvCxnSpPr>
        <p:spPr>
          <a:xfrm flipV="1">
            <a:off x="6096001" y="2744718"/>
            <a:ext cx="152400" cy="1369"/>
          </a:xfrm>
          <a:prstGeom prst="straightConnector1">
            <a:avLst/>
          </a:prstGeom>
          <a:ln w="57150" cmpd="sng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Elbow Connector 145"/>
          <p:cNvCxnSpPr/>
          <p:nvPr/>
        </p:nvCxnSpPr>
        <p:spPr>
          <a:xfrm flipV="1">
            <a:off x="2743201" y="3050886"/>
            <a:ext cx="914400" cy="152400"/>
          </a:xfrm>
          <a:prstGeom prst="bentConnector3">
            <a:avLst>
              <a:gd name="adj1" fmla="val 17803"/>
            </a:avLst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/>
          <p:nvPr/>
        </p:nvCxnSpPr>
        <p:spPr>
          <a:xfrm>
            <a:off x="2895601" y="3201917"/>
            <a:ext cx="0" cy="1676400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/>
          <p:cNvCxnSpPr/>
          <p:nvPr/>
        </p:nvCxnSpPr>
        <p:spPr>
          <a:xfrm flipV="1">
            <a:off x="2886365" y="4231987"/>
            <a:ext cx="618836" cy="9599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Elbow Connector 150"/>
          <p:cNvCxnSpPr/>
          <p:nvPr/>
        </p:nvCxnSpPr>
        <p:spPr>
          <a:xfrm flipH="1" flipV="1">
            <a:off x="3330865" y="1905001"/>
            <a:ext cx="5203536" cy="1032955"/>
          </a:xfrm>
          <a:prstGeom prst="bentConnector3">
            <a:avLst>
              <a:gd name="adj1" fmla="val -2374"/>
            </a:avLst>
          </a:prstGeom>
          <a:ln w="57150" cmpd="sng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2" name="Elbow Connector 151"/>
          <p:cNvCxnSpPr/>
          <p:nvPr/>
        </p:nvCxnSpPr>
        <p:spPr>
          <a:xfrm rot="16200000" flipH="1">
            <a:off x="3086101" y="2174586"/>
            <a:ext cx="838200" cy="304800"/>
          </a:xfrm>
          <a:prstGeom prst="bentConnector3">
            <a:avLst>
              <a:gd name="adj1" fmla="val 100275"/>
            </a:avLst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/>
          <p:nvPr/>
        </p:nvCxnSpPr>
        <p:spPr>
          <a:xfrm flipV="1">
            <a:off x="3810001" y="4498686"/>
            <a:ext cx="0" cy="381000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/>
          <p:nvPr/>
        </p:nvCxnSpPr>
        <p:spPr>
          <a:xfrm flipV="1">
            <a:off x="5943602" y="3352801"/>
            <a:ext cx="304799" cy="3827"/>
          </a:xfrm>
          <a:prstGeom prst="straightConnector1">
            <a:avLst/>
          </a:prstGeom>
          <a:ln w="57150" cmpd="sng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5" name="Elbow Connector 154"/>
          <p:cNvCxnSpPr/>
          <p:nvPr/>
        </p:nvCxnSpPr>
        <p:spPr>
          <a:xfrm flipV="1">
            <a:off x="4044975" y="3430517"/>
            <a:ext cx="1746226" cy="825788"/>
          </a:xfrm>
          <a:prstGeom prst="bentConnector3">
            <a:avLst>
              <a:gd name="adj1" fmla="val 83443"/>
            </a:avLst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>
            <a:stCxn id="28" idx="0"/>
          </p:cNvCxnSpPr>
          <p:nvPr/>
        </p:nvCxnSpPr>
        <p:spPr>
          <a:xfrm flipV="1">
            <a:off x="6629400" y="3048001"/>
            <a:ext cx="152400" cy="1369"/>
          </a:xfrm>
          <a:prstGeom prst="line">
            <a:avLst/>
          </a:prstGeom>
          <a:ln w="571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>
            <a:off x="914400" y="2133600"/>
            <a:ext cx="5867400" cy="0"/>
          </a:xfrm>
          <a:prstGeom prst="line">
            <a:avLst/>
          </a:prstGeom>
          <a:ln w="571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H="1">
            <a:off x="5181600" y="3468470"/>
            <a:ext cx="2302" cy="1789331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flipH="1">
            <a:off x="5029200" y="3468470"/>
            <a:ext cx="2302" cy="1789331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V="1">
            <a:off x="4876800" y="3581400"/>
            <a:ext cx="2302" cy="167640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60199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Rectangle 568"/>
          <p:cNvSpPr/>
          <p:nvPr/>
        </p:nvSpPr>
        <p:spPr>
          <a:xfrm>
            <a:off x="838201" y="4876800"/>
            <a:ext cx="7868227" cy="715818"/>
          </a:xfrm>
          <a:prstGeom prst="rect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88" name="Straight Arrow Connector 87"/>
          <p:cNvCxnSpPr/>
          <p:nvPr/>
        </p:nvCxnSpPr>
        <p:spPr>
          <a:xfrm flipH="1">
            <a:off x="5181600" y="3468470"/>
            <a:ext cx="2302" cy="1789331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flipH="1">
            <a:off x="5029200" y="3468470"/>
            <a:ext cx="2302" cy="1789331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Implementing </a:t>
            </a:r>
            <a:r>
              <a:rPr lang="en-US" b="1" dirty="0" err="1">
                <a:latin typeface="Courier New"/>
                <a:cs typeface="Courier New"/>
              </a:rPr>
              <a:t>lui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93523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FF131CF-B26C-E347-9AC9-78212C099DD5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133600" y="2858869"/>
            <a:ext cx="609600" cy="685800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IMEM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6172201" y="2554069"/>
            <a:ext cx="511679" cy="990600"/>
            <a:chOff x="6324600" y="3115310"/>
            <a:chExt cx="511679" cy="1056640"/>
          </a:xfrm>
        </p:grpSpPr>
        <p:sp>
          <p:nvSpPr>
            <p:cNvPr id="28" name="Trapezoid 27"/>
            <p:cNvSpPr/>
            <p:nvPr/>
          </p:nvSpPr>
          <p:spPr>
            <a:xfrm rot="5400000">
              <a:off x="6062980" y="3453130"/>
              <a:ext cx="1056640" cy="381000"/>
            </a:xfrm>
            <a:prstGeom prst="trapezoid">
              <a:avLst>
                <a:gd name="adj" fmla="val 46599"/>
              </a:avLst>
            </a:prstGeom>
            <a:solidFill>
              <a:srgbClr val="FFFFFF"/>
            </a:solidFill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9" name="Isosceles Triangle 28"/>
            <p:cNvSpPr/>
            <p:nvPr/>
          </p:nvSpPr>
          <p:spPr>
            <a:xfrm rot="5400000">
              <a:off x="6362707" y="3641091"/>
              <a:ext cx="152400" cy="76200"/>
            </a:xfrm>
            <a:prstGeom prst="triangle">
              <a:avLst/>
            </a:prstGeom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4" name="Straight Connector 33"/>
            <p:cNvCxnSpPr>
              <a:stCxn id="29" idx="2"/>
              <a:endCxn id="29" idx="4"/>
            </p:cNvCxnSpPr>
            <p:nvPr/>
          </p:nvCxnSpPr>
          <p:spPr>
            <a:xfrm>
              <a:off x="6400808" y="3602991"/>
              <a:ext cx="0" cy="152400"/>
            </a:xfrm>
            <a:prstGeom prst="line">
              <a:avLst/>
            </a:prstGeom>
            <a:ln w="2857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6324600" y="3181351"/>
              <a:ext cx="511679" cy="3611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ALU</a:t>
              </a: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3429000" y="3849469"/>
            <a:ext cx="609600" cy="762000"/>
            <a:chOff x="3733800" y="3105150"/>
            <a:chExt cx="609600" cy="762000"/>
          </a:xfrm>
        </p:grpSpPr>
        <p:sp>
          <p:nvSpPr>
            <p:cNvPr id="51" name="Trapezoid 50"/>
            <p:cNvSpPr/>
            <p:nvPr/>
          </p:nvSpPr>
          <p:spPr>
            <a:xfrm rot="5400000">
              <a:off x="3695700" y="3219450"/>
              <a:ext cx="762000" cy="533400"/>
            </a:xfrm>
            <a:prstGeom prst="trapezoid">
              <a:avLst>
                <a:gd name="adj" fmla="val 30656"/>
              </a:avLst>
            </a:prstGeom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733800" y="3218081"/>
              <a:ext cx="55656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/>
                <a:t>Imm</a:t>
              </a:r>
              <a:r>
                <a:rPr lang="en-US" sz="1600" dirty="0"/>
                <a:t>.</a:t>
              </a:r>
            </a:p>
            <a:p>
              <a:r>
                <a:rPr lang="en-US" sz="1600" dirty="0"/>
                <a:t>Gen</a:t>
              </a: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2133600" y="2249269"/>
            <a:ext cx="304800" cy="457200"/>
            <a:chOff x="5181600" y="3257550"/>
            <a:chExt cx="304800" cy="457200"/>
          </a:xfrm>
        </p:grpSpPr>
        <p:sp>
          <p:nvSpPr>
            <p:cNvPr id="58" name="Trapezoid 57"/>
            <p:cNvSpPr/>
            <p:nvPr/>
          </p:nvSpPr>
          <p:spPr>
            <a:xfrm rot="5400000">
              <a:off x="5143500" y="3371850"/>
              <a:ext cx="457200" cy="228600"/>
            </a:xfrm>
            <a:prstGeom prst="trapezoid">
              <a:avLst>
                <a:gd name="adj" fmla="val 30656"/>
              </a:avLst>
            </a:prstGeom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181600" y="3333750"/>
              <a:ext cx="283091" cy="246221"/>
            </a:xfrm>
            <a:prstGeom prst="rect">
              <a:avLst/>
            </a:prstGeom>
            <a:noFill/>
          </p:spPr>
          <p:txBody>
            <a:bodyPr wrap="none" tIns="0" rIns="0" bIns="0" rtlCol="0">
              <a:spAutoFit/>
            </a:bodyPr>
            <a:lstStyle/>
            <a:p>
              <a:r>
                <a:rPr lang="en-US" sz="1600" dirty="0"/>
                <a:t>+4</a:t>
              </a:r>
            </a:p>
          </p:txBody>
        </p:sp>
      </p:grpSp>
      <p:cxnSp>
        <p:nvCxnSpPr>
          <p:cNvPr id="65" name="Straight Arrow Connector 64"/>
          <p:cNvCxnSpPr>
            <a:endCxn id="179" idx="3"/>
          </p:cNvCxnSpPr>
          <p:nvPr/>
        </p:nvCxnSpPr>
        <p:spPr>
          <a:xfrm flipH="1" flipV="1">
            <a:off x="1219201" y="3115886"/>
            <a:ext cx="10391" cy="1770729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V="1">
            <a:off x="4876800" y="3581400"/>
            <a:ext cx="2302" cy="167640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0" name="Group 69"/>
          <p:cNvGrpSpPr/>
          <p:nvPr/>
        </p:nvGrpSpPr>
        <p:grpSpPr>
          <a:xfrm>
            <a:off x="7010400" y="2706469"/>
            <a:ext cx="990600" cy="838200"/>
            <a:chOff x="6324600" y="1733550"/>
            <a:chExt cx="990600" cy="838200"/>
          </a:xfrm>
        </p:grpSpPr>
        <p:sp>
          <p:nvSpPr>
            <p:cNvPr id="13" name="Rectangle 12"/>
            <p:cNvSpPr/>
            <p:nvPr/>
          </p:nvSpPr>
          <p:spPr>
            <a:xfrm>
              <a:off x="6324600" y="1733550"/>
              <a:ext cx="990600" cy="838200"/>
            </a:xfrm>
            <a:prstGeom prst="rect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  <a:latin typeface="Calibri"/>
                  <a:cs typeface="Calibri"/>
                </a:rPr>
                <a:t>DMEM</a:t>
              </a:r>
              <a:endParaRPr lang="en-US" dirty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69" name="Isosceles Triangle 68"/>
            <p:cNvSpPr/>
            <p:nvPr/>
          </p:nvSpPr>
          <p:spPr>
            <a:xfrm>
              <a:off x="7010400" y="2419350"/>
              <a:ext cx="152400" cy="152400"/>
            </a:xfrm>
            <a:prstGeom prst="triangle">
              <a:avLst/>
            </a:prstGeom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4726702" y="2935069"/>
            <a:ext cx="762000" cy="685800"/>
            <a:chOff x="5029200" y="3333750"/>
            <a:chExt cx="762000" cy="685800"/>
          </a:xfrm>
        </p:grpSpPr>
        <p:sp>
          <p:nvSpPr>
            <p:cNvPr id="73" name="Trapezoid 72"/>
            <p:cNvSpPr/>
            <p:nvPr/>
          </p:nvSpPr>
          <p:spPr>
            <a:xfrm rot="5400000">
              <a:off x="4989949" y="3449201"/>
              <a:ext cx="685800" cy="454898"/>
            </a:xfrm>
            <a:prstGeom prst="trapezoid">
              <a:avLst>
                <a:gd name="adj" fmla="val 30656"/>
              </a:avLst>
            </a:prstGeom>
            <a:solidFill>
              <a:srgbClr val="FFFFFF"/>
            </a:solidFill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029200" y="340995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Branch Comp.</a:t>
              </a:r>
            </a:p>
          </p:txBody>
        </p:sp>
      </p:grpSp>
      <p:grpSp>
        <p:nvGrpSpPr>
          <p:cNvPr id="188" name="Group 187"/>
          <p:cNvGrpSpPr/>
          <p:nvPr/>
        </p:nvGrpSpPr>
        <p:grpSpPr>
          <a:xfrm>
            <a:off x="3657601" y="2325469"/>
            <a:ext cx="838199" cy="1447800"/>
            <a:chOff x="3657600" y="1428750"/>
            <a:chExt cx="838199" cy="1447800"/>
          </a:xfrm>
        </p:grpSpPr>
        <p:grpSp>
          <p:nvGrpSpPr>
            <p:cNvPr id="63" name="Group 62"/>
            <p:cNvGrpSpPr/>
            <p:nvPr/>
          </p:nvGrpSpPr>
          <p:grpSpPr>
            <a:xfrm>
              <a:off x="3657600" y="1428750"/>
              <a:ext cx="838199" cy="1447800"/>
              <a:chOff x="3810000" y="1412681"/>
              <a:chExt cx="838199" cy="1447800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3810000" y="1412681"/>
                <a:ext cx="838199" cy="1447800"/>
              </a:xfrm>
              <a:prstGeom prst="rect">
                <a:avLst/>
              </a:prstGeom>
              <a:solidFill>
                <a:schemeClr val="bg1"/>
              </a:solidFill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ctr"/>
                <a:r>
                  <a:rPr lang="en-US" dirty="0" err="1">
                    <a:solidFill>
                      <a:schemeClr val="tx1"/>
                    </a:solidFill>
                    <a:latin typeface="Calibri"/>
                    <a:cs typeface="Calibri"/>
                  </a:rPr>
                  <a:t>Reg</a:t>
                </a:r>
                <a:r>
                  <a:rPr lang="en-US" dirty="0">
                    <a:solidFill>
                      <a:schemeClr val="tx1"/>
                    </a:solidFill>
                    <a:latin typeface="Calibri"/>
                    <a:cs typeface="Calibri"/>
                  </a:rPr>
                  <a:t>[]</a:t>
                </a:r>
              </a:p>
            </p:txBody>
          </p:sp>
          <p:sp>
            <p:nvSpPr>
              <p:cNvPr id="30" name="Isosceles Triangle 29"/>
              <p:cNvSpPr/>
              <p:nvPr/>
            </p:nvSpPr>
            <p:spPr>
              <a:xfrm>
                <a:off x="4419600" y="2708081"/>
                <a:ext cx="152400" cy="152400"/>
              </a:xfrm>
              <a:prstGeom prst="triangle">
                <a:avLst/>
              </a:prstGeom>
              <a:ln w="28575" cmpd="sng"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sp>
          <p:nvSpPr>
            <p:cNvPr id="77" name="TextBox 76"/>
            <p:cNvSpPr txBox="1"/>
            <p:nvPr/>
          </p:nvSpPr>
          <p:spPr>
            <a:xfrm>
              <a:off x="3657600" y="2234684"/>
              <a:ext cx="352661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AddrA</a:t>
              </a:r>
              <a:endParaRPr lang="en-US" sz="1200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3657600" y="2463284"/>
              <a:ext cx="352661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AddrB</a:t>
              </a:r>
              <a:endParaRPr lang="en-US" sz="1200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114800" y="2234684"/>
              <a:ext cx="352661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DataA</a:t>
              </a:r>
              <a:endParaRPr lang="en-US" sz="1200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657600" y="1998881"/>
              <a:ext cx="359073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AddrD</a:t>
              </a:r>
              <a:endParaRPr lang="en-US" sz="1200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4114800" y="2463284"/>
              <a:ext cx="352661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DataB</a:t>
              </a:r>
              <a:endParaRPr lang="en-US" sz="1200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3657600" y="1694081"/>
              <a:ext cx="359073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DataD</a:t>
              </a:r>
              <a:endParaRPr lang="en-US" sz="1200" dirty="0"/>
            </a:p>
          </p:txBody>
        </p:sp>
      </p:grpSp>
      <p:cxnSp>
        <p:nvCxnSpPr>
          <p:cNvPr id="91" name="Straight Arrow Connector 90"/>
          <p:cNvCxnSpPr/>
          <p:nvPr/>
        </p:nvCxnSpPr>
        <p:spPr>
          <a:xfrm flipV="1">
            <a:off x="6454320" y="3441950"/>
            <a:ext cx="0" cy="1434850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flipV="1">
            <a:off x="4191000" y="3773270"/>
            <a:ext cx="0" cy="1103531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flipV="1">
            <a:off x="7233228" y="3538448"/>
            <a:ext cx="0" cy="1338352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7010400" y="2935069"/>
            <a:ext cx="26770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err="1"/>
              <a:t>Addr</a:t>
            </a:r>
            <a:endParaRPr lang="en-US" sz="1200" dirty="0"/>
          </a:p>
        </p:txBody>
      </p:sp>
      <p:sp>
        <p:nvSpPr>
          <p:cNvPr id="98" name="TextBox 97"/>
          <p:cNvSpPr txBox="1"/>
          <p:nvPr/>
        </p:nvSpPr>
        <p:spPr>
          <a:xfrm>
            <a:off x="7031583" y="3207603"/>
            <a:ext cx="38632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err="1"/>
              <a:t>DataW</a:t>
            </a:r>
            <a:endParaRPr lang="en-US" sz="1200" dirty="0"/>
          </a:p>
        </p:txBody>
      </p:sp>
      <p:sp>
        <p:nvSpPr>
          <p:cNvPr id="99" name="TextBox 98"/>
          <p:cNvSpPr txBox="1"/>
          <p:nvPr/>
        </p:nvSpPr>
        <p:spPr>
          <a:xfrm>
            <a:off x="7543801" y="3011269"/>
            <a:ext cx="359073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err="1"/>
              <a:t>DataR</a:t>
            </a:r>
            <a:endParaRPr lang="en-US" sz="1200" dirty="0"/>
          </a:p>
        </p:txBody>
      </p:sp>
      <p:cxnSp>
        <p:nvCxnSpPr>
          <p:cNvPr id="100" name="Straight Arrow Connector 99"/>
          <p:cNvCxnSpPr>
            <a:endCxn id="116" idx="3"/>
          </p:cNvCxnSpPr>
          <p:nvPr/>
        </p:nvCxnSpPr>
        <p:spPr>
          <a:xfrm flipV="1">
            <a:off x="5867400" y="3533616"/>
            <a:ext cx="0" cy="1343184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endCxn id="72" idx="3"/>
          </p:cNvCxnSpPr>
          <p:nvPr/>
        </p:nvCxnSpPr>
        <p:spPr>
          <a:xfrm flipV="1">
            <a:off x="6019800" y="2963486"/>
            <a:ext cx="0" cy="1913315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4" name="Group 113"/>
          <p:cNvGrpSpPr/>
          <p:nvPr/>
        </p:nvGrpSpPr>
        <p:grpSpPr>
          <a:xfrm>
            <a:off x="5943600" y="2477869"/>
            <a:ext cx="152400" cy="533400"/>
            <a:chOff x="5791200" y="1352550"/>
            <a:chExt cx="152400" cy="533400"/>
          </a:xfrm>
        </p:grpSpPr>
        <p:sp>
          <p:nvSpPr>
            <p:cNvPr id="72" name="Trapezoid 71"/>
            <p:cNvSpPr/>
            <p:nvPr/>
          </p:nvSpPr>
          <p:spPr>
            <a:xfrm rot="5400000">
              <a:off x="5600700" y="1543050"/>
              <a:ext cx="5334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5807075" y="1390650"/>
              <a:ext cx="762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5810250" y="1638300"/>
              <a:ext cx="70532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</p:grpSp>
      <p:cxnSp>
        <p:nvCxnSpPr>
          <p:cNvPr id="124" name="Straight Arrow Connector 123"/>
          <p:cNvCxnSpPr>
            <a:stCxn id="13" idx="3"/>
          </p:cNvCxnSpPr>
          <p:nvPr/>
        </p:nvCxnSpPr>
        <p:spPr>
          <a:xfrm flipV="1">
            <a:off x="8001000" y="3110257"/>
            <a:ext cx="367652" cy="15312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2" name="Group 121"/>
          <p:cNvGrpSpPr/>
          <p:nvPr/>
        </p:nvGrpSpPr>
        <p:grpSpPr>
          <a:xfrm>
            <a:off x="8382000" y="2554069"/>
            <a:ext cx="152400" cy="762000"/>
            <a:chOff x="8229600" y="1733550"/>
            <a:chExt cx="152400" cy="762000"/>
          </a:xfrm>
        </p:grpSpPr>
        <p:sp>
          <p:nvSpPr>
            <p:cNvPr id="66" name="Trapezoid 65"/>
            <p:cNvSpPr/>
            <p:nvPr/>
          </p:nvSpPr>
          <p:spPr>
            <a:xfrm rot="5400000">
              <a:off x="7924800" y="2038350"/>
              <a:ext cx="7620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8255000" y="2232025"/>
              <a:ext cx="762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8255000" y="2016125"/>
              <a:ext cx="762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8255000" y="1800225"/>
              <a:ext cx="762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dirty="0"/>
                <a:t>2</a:t>
              </a:r>
            </a:p>
          </p:txBody>
        </p:sp>
      </p:grpSp>
      <p:cxnSp>
        <p:nvCxnSpPr>
          <p:cNvPr id="127" name="Straight Arrow Connector 126"/>
          <p:cNvCxnSpPr>
            <a:stCxn id="28" idx="0"/>
            <a:endCxn id="97" idx="1"/>
          </p:cNvCxnSpPr>
          <p:nvPr/>
        </p:nvCxnSpPr>
        <p:spPr>
          <a:xfrm flipV="1">
            <a:off x="6629400" y="3027403"/>
            <a:ext cx="381000" cy="21967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/>
          <p:cNvCxnSpPr/>
          <p:nvPr/>
        </p:nvCxnSpPr>
        <p:spPr>
          <a:xfrm flipV="1">
            <a:off x="8458200" y="3239870"/>
            <a:ext cx="0" cy="1636931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flipV="1">
            <a:off x="6781800" y="2117797"/>
            <a:ext cx="0" cy="924428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Elbow Connector 147"/>
          <p:cNvCxnSpPr>
            <a:endCxn id="66" idx="2"/>
          </p:cNvCxnSpPr>
          <p:nvPr/>
        </p:nvCxnSpPr>
        <p:spPr>
          <a:xfrm>
            <a:off x="914400" y="2117797"/>
            <a:ext cx="7467601" cy="817272"/>
          </a:xfrm>
          <a:prstGeom prst="bentConnector3">
            <a:avLst>
              <a:gd name="adj1" fmla="val 96694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4" name="Elbow Connector 163"/>
          <p:cNvCxnSpPr/>
          <p:nvPr/>
        </p:nvCxnSpPr>
        <p:spPr>
          <a:xfrm rot="16200000" flipH="1">
            <a:off x="715313" y="2314032"/>
            <a:ext cx="626772" cy="228600"/>
          </a:xfrm>
          <a:prstGeom prst="bentConnector3">
            <a:avLst>
              <a:gd name="adj1" fmla="val 101558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8" name="Group 177"/>
          <p:cNvGrpSpPr/>
          <p:nvPr/>
        </p:nvGrpSpPr>
        <p:grpSpPr>
          <a:xfrm>
            <a:off x="1143000" y="2630269"/>
            <a:ext cx="152400" cy="533400"/>
            <a:chOff x="5791200" y="1352550"/>
            <a:chExt cx="152400" cy="533400"/>
          </a:xfrm>
        </p:grpSpPr>
        <p:sp>
          <p:nvSpPr>
            <p:cNvPr id="179" name="Trapezoid 178"/>
            <p:cNvSpPr/>
            <p:nvPr/>
          </p:nvSpPr>
          <p:spPr>
            <a:xfrm rot="5400000">
              <a:off x="5600700" y="1543050"/>
              <a:ext cx="5334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5807075" y="1390650"/>
              <a:ext cx="762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5810250" y="1638300"/>
              <a:ext cx="70532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</p:grpSp>
      <p:cxnSp>
        <p:nvCxnSpPr>
          <p:cNvPr id="183" name="Straight Connector 182"/>
          <p:cNvCxnSpPr>
            <a:stCxn id="179" idx="0"/>
            <a:endCxn id="19" idx="1"/>
          </p:cNvCxnSpPr>
          <p:nvPr/>
        </p:nvCxnSpPr>
        <p:spPr>
          <a:xfrm>
            <a:off x="1295400" y="2896969"/>
            <a:ext cx="152400" cy="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5" name="Elbow Connector 184"/>
          <p:cNvCxnSpPr>
            <a:stCxn id="19" idx="3"/>
            <a:endCxn id="16" idx="1"/>
          </p:cNvCxnSpPr>
          <p:nvPr/>
        </p:nvCxnSpPr>
        <p:spPr>
          <a:xfrm>
            <a:off x="1813264" y="2896969"/>
            <a:ext cx="320337" cy="304800"/>
          </a:xfrm>
          <a:prstGeom prst="bentConnector3">
            <a:avLst>
              <a:gd name="adj1" fmla="val 50000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3" name="Elbow Connector 202"/>
          <p:cNvCxnSpPr/>
          <p:nvPr/>
        </p:nvCxnSpPr>
        <p:spPr>
          <a:xfrm flipV="1">
            <a:off x="1782932" y="2478189"/>
            <a:ext cx="396537" cy="419100"/>
          </a:xfrm>
          <a:prstGeom prst="bentConnector3">
            <a:avLst>
              <a:gd name="adj1" fmla="val 50000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4" name="Elbow Connector 213"/>
          <p:cNvCxnSpPr>
            <a:stCxn id="58" idx="0"/>
          </p:cNvCxnSpPr>
          <p:nvPr/>
        </p:nvCxnSpPr>
        <p:spPr>
          <a:xfrm flipV="1">
            <a:off x="2438400" y="2020669"/>
            <a:ext cx="304800" cy="457200"/>
          </a:xfrm>
          <a:prstGeom prst="bentConnector2">
            <a:avLst/>
          </a:prstGeom>
          <a:ln w="28575" cmpd="sng">
            <a:solidFill>
              <a:schemeClr val="tx1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9" name="Elbow Connector 218"/>
          <p:cNvCxnSpPr/>
          <p:nvPr/>
        </p:nvCxnSpPr>
        <p:spPr>
          <a:xfrm>
            <a:off x="2743200" y="2020669"/>
            <a:ext cx="5638800" cy="685800"/>
          </a:xfrm>
          <a:prstGeom prst="bentConnector3">
            <a:avLst>
              <a:gd name="adj1" fmla="val 97158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4" name="Elbow Connector 233"/>
          <p:cNvCxnSpPr/>
          <p:nvPr/>
        </p:nvCxnSpPr>
        <p:spPr>
          <a:xfrm rot="10800000" flipV="1">
            <a:off x="1143000" y="2020669"/>
            <a:ext cx="1600200" cy="990600"/>
          </a:xfrm>
          <a:prstGeom prst="bentConnector3">
            <a:avLst>
              <a:gd name="adj1" fmla="val 124407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Arrow Connector 238"/>
          <p:cNvCxnSpPr>
            <a:stCxn id="72" idx="0"/>
          </p:cNvCxnSpPr>
          <p:nvPr/>
        </p:nvCxnSpPr>
        <p:spPr>
          <a:xfrm flipV="1">
            <a:off x="6096000" y="2743201"/>
            <a:ext cx="152400" cy="1369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1" name="Elbow Connector 250"/>
          <p:cNvCxnSpPr>
            <a:stCxn id="79" idx="3"/>
            <a:endCxn id="105" idx="1"/>
          </p:cNvCxnSpPr>
          <p:nvPr/>
        </p:nvCxnSpPr>
        <p:spPr>
          <a:xfrm flipV="1">
            <a:off x="4467462" y="2855952"/>
            <a:ext cx="1495189" cy="367784"/>
          </a:xfrm>
          <a:prstGeom prst="bentConnector3">
            <a:avLst>
              <a:gd name="adj1" fmla="val 50000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4" name="Elbow Connector 253"/>
          <p:cNvCxnSpPr/>
          <p:nvPr/>
        </p:nvCxnSpPr>
        <p:spPr>
          <a:xfrm>
            <a:off x="4457522" y="3452337"/>
            <a:ext cx="957297" cy="320141"/>
          </a:xfrm>
          <a:prstGeom prst="bentConnector3">
            <a:avLst>
              <a:gd name="adj1" fmla="val 16834"/>
            </a:avLst>
          </a:prstGeom>
          <a:ln w="28575" cmpd="sng">
            <a:solidFill>
              <a:schemeClr val="tx1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Arrow Connector 260"/>
          <p:cNvCxnSpPr/>
          <p:nvPr/>
        </p:nvCxnSpPr>
        <p:spPr>
          <a:xfrm flipV="1">
            <a:off x="4648201" y="3218296"/>
            <a:ext cx="183573" cy="11275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Arrow Connector 269"/>
          <p:cNvCxnSpPr/>
          <p:nvPr/>
        </p:nvCxnSpPr>
        <p:spPr>
          <a:xfrm flipV="1">
            <a:off x="4537364" y="3443433"/>
            <a:ext cx="259772" cy="5773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5" name="Elbow Connector 274"/>
          <p:cNvCxnSpPr/>
          <p:nvPr/>
        </p:nvCxnSpPr>
        <p:spPr>
          <a:xfrm flipV="1">
            <a:off x="1978768" y="2229091"/>
            <a:ext cx="3214173" cy="535336"/>
          </a:xfrm>
          <a:prstGeom prst="bentConnector3">
            <a:avLst>
              <a:gd name="adj1" fmla="val 27385"/>
            </a:avLst>
          </a:prstGeom>
          <a:ln w="28575" cmpd="sng">
            <a:solidFill>
              <a:schemeClr val="tx1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5" name="Elbow Connector 304"/>
          <p:cNvCxnSpPr/>
          <p:nvPr/>
        </p:nvCxnSpPr>
        <p:spPr>
          <a:xfrm>
            <a:off x="5181600" y="2223310"/>
            <a:ext cx="762000" cy="367490"/>
          </a:xfrm>
          <a:prstGeom prst="bentConnector3">
            <a:avLst>
              <a:gd name="adj1" fmla="val 50000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5" name="Group 114"/>
          <p:cNvGrpSpPr/>
          <p:nvPr/>
        </p:nvGrpSpPr>
        <p:grpSpPr>
          <a:xfrm>
            <a:off x="5791200" y="3048000"/>
            <a:ext cx="152400" cy="533400"/>
            <a:chOff x="5791200" y="1352550"/>
            <a:chExt cx="152400" cy="533400"/>
          </a:xfrm>
        </p:grpSpPr>
        <p:sp>
          <p:nvSpPr>
            <p:cNvPr id="116" name="Trapezoid 115"/>
            <p:cNvSpPr/>
            <p:nvPr/>
          </p:nvSpPr>
          <p:spPr>
            <a:xfrm rot="5400000">
              <a:off x="5600700" y="1543050"/>
              <a:ext cx="5334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5807075" y="1390650"/>
              <a:ext cx="762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5810250" y="1638300"/>
              <a:ext cx="70532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</p:grpSp>
      <p:cxnSp>
        <p:nvCxnSpPr>
          <p:cNvPr id="394" name="Elbow Connector 393"/>
          <p:cNvCxnSpPr>
            <a:stCxn id="16" idx="3"/>
            <a:endCxn id="22" idx="1"/>
          </p:cNvCxnSpPr>
          <p:nvPr/>
        </p:nvCxnSpPr>
        <p:spPr>
          <a:xfrm flipV="1">
            <a:off x="2743200" y="3049369"/>
            <a:ext cx="914400" cy="152400"/>
          </a:xfrm>
          <a:prstGeom prst="bentConnector3">
            <a:avLst>
              <a:gd name="adj1" fmla="val 17803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8" name="Straight Arrow Connector 397"/>
          <p:cNvCxnSpPr/>
          <p:nvPr/>
        </p:nvCxnSpPr>
        <p:spPr>
          <a:xfrm>
            <a:off x="2895600" y="3200400"/>
            <a:ext cx="0" cy="167640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0" name="Straight Arrow Connector 399"/>
          <p:cNvCxnSpPr/>
          <p:nvPr/>
        </p:nvCxnSpPr>
        <p:spPr>
          <a:xfrm flipV="1">
            <a:off x="2886364" y="3316070"/>
            <a:ext cx="771236" cy="363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2" name="Straight Arrow Connector 401"/>
          <p:cNvCxnSpPr/>
          <p:nvPr/>
        </p:nvCxnSpPr>
        <p:spPr>
          <a:xfrm flipV="1">
            <a:off x="2897910" y="3544671"/>
            <a:ext cx="759691" cy="2671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3" name="Straight Arrow Connector 402"/>
          <p:cNvCxnSpPr/>
          <p:nvPr/>
        </p:nvCxnSpPr>
        <p:spPr>
          <a:xfrm flipV="1">
            <a:off x="2886364" y="4230470"/>
            <a:ext cx="618836" cy="9599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6" name="Elbow Connector 405"/>
          <p:cNvCxnSpPr>
            <a:stCxn id="66" idx="0"/>
          </p:cNvCxnSpPr>
          <p:nvPr/>
        </p:nvCxnSpPr>
        <p:spPr>
          <a:xfrm flipH="1" flipV="1">
            <a:off x="3330864" y="1902115"/>
            <a:ext cx="5203536" cy="1032955"/>
          </a:xfrm>
          <a:prstGeom prst="bentConnector3">
            <a:avLst>
              <a:gd name="adj1" fmla="val -2374"/>
            </a:avLst>
          </a:prstGeom>
          <a:ln w="28575" cmpd="sng">
            <a:solidFill>
              <a:schemeClr val="tx1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7" name="Elbow Connector 416"/>
          <p:cNvCxnSpPr/>
          <p:nvPr/>
        </p:nvCxnSpPr>
        <p:spPr>
          <a:xfrm rot="16200000" flipH="1">
            <a:off x="3086100" y="2171700"/>
            <a:ext cx="838200" cy="304800"/>
          </a:xfrm>
          <a:prstGeom prst="bentConnector3">
            <a:avLst>
              <a:gd name="adj1" fmla="val 100275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2" name="Straight Arrow Connector 431"/>
          <p:cNvCxnSpPr/>
          <p:nvPr/>
        </p:nvCxnSpPr>
        <p:spPr>
          <a:xfrm flipV="1">
            <a:off x="3810000" y="4495800"/>
            <a:ext cx="0" cy="381000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8" name="Straight Arrow Connector 467"/>
          <p:cNvCxnSpPr/>
          <p:nvPr/>
        </p:nvCxnSpPr>
        <p:spPr>
          <a:xfrm flipV="1">
            <a:off x="5943600" y="3352800"/>
            <a:ext cx="370610" cy="231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4" name="Elbow Connector 473"/>
          <p:cNvCxnSpPr/>
          <p:nvPr/>
        </p:nvCxnSpPr>
        <p:spPr>
          <a:xfrm flipV="1">
            <a:off x="5410200" y="3387436"/>
            <a:ext cx="1600200" cy="381000"/>
          </a:xfrm>
          <a:prstGeom prst="bentConnector3">
            <a:avLst>
              <a:gd name="adj1" fmla="val 86075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7" name="TextBox 486"/>
          <p:cNvSpPr txBox="1"/>
          <p:nvPr/>
        </p:nvSpPr>
        <p:spPr>
          <a:xfrm>
            <a:off x="2988811" y="2842078"/>
            <a:ext cx="46807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inst</a:t>
            </a:r>
            <a:r>
              <a:rPr lang="en-US" sz="1100" dirty="0"/>
              <a:t>[11:7]</a:t>
            </a:r>
          </a:p>
        </p:txBody>
      </p:sp>
      <p:sp>
        <p:nvSpPr>
          <p:cNvPr id="488" name="TextBox 487"/>
          <p:cNvSpPr txBox="1"/>
          <p:nvPr/>
        </p:nvSpPr>
        <p:spPr>
          <a:xfrm>
            <a:off x="2971801" y="3124201"/>
            <a:ext cx="53219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inst</a:t>
            </a:r>
            <a:r>
              <a:rPr lang="en-US" sz="1100" dirty="0"/>
              <a:t>[19:15]</a:t>
            </a:r>
          </a:p>
        </p:txBody>
      </p:sp>
      <p:sp>
        <p:nvSpPr>
          <p:cNvPr id="503" name="TextBox 502"/>
          <p:cNvSpPr txBox="1"/>
          <p:nvPr/>
        </p:nvSpPr>
        <p:spPr>
          <a:xfrm>
            <a:off x="2971801" y="3352801"/>
            <a:ext cx="53219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inst</a:t>
            </a:r>
            <a:r>
              <a:rPr lang="en-US" sz="1100" dirty="0"/>
              <a:t>[24:20]</a:t>
            </a:r>
          </a:p>
        </p:txBody>
      </p:sp>
      <p:sp>
        <p:nvSpPr>
          <p:cNvPr id="504" name="TextBox 503"/>
          <p:cNvSpPr txBox="1"/>
          <p:nvPr/>
        </p:nvSpPr>
        <p:spPr>
          <a:xfrm>
            <a:off x="2918692" y="3992419"/>
            <a:ext cx="46807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inst</a:t>
            </a:r>
            <a:r>
              <a:rPr lang="en-US" sz="1100" dirty="0"/>
              <a:t>[31:7]</a:t>
            </a:r>
          </a:p>
        </p:txBody>
      </p:sp>
      <p:cxnSp>
        <p:nvCxnSpPr>
          <p:cNvPr id="513" name="Elbow Connector 512"/>
          <p:cNvCxnSpPr/>
          <p:nvPr/>
        </p:nvCxnSpPr>
        <p:spPr>
          <a:xfrm rot="5400000" flipH="1" flipV="1">
            <a:off x="5310190" y="3303588"/>
            <a:ext cx="584201" cy="377826"/>
          </a:xfrm>
          <a:prstGeom prst="bentConnector3">
            <a:avLst>
              <a:gd name="adj1" fmla="val 100463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7" name="TextBox 526"/>
          <p:cNvSpPr txBox="1"/>
          <p:nvPr/>
        </p:nvSpPr>
        <p:spPr>
          <a:xfrm>
            <a:off x="8250383" y="2273300"/>
            <a:ext cx="253274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/>
              <a:t>pc+4</a:t>
            </a:r>
          </a:p>
        </p:txBody>
      </p:sp>
      <p:sp>
        <p:nvSpPr>
          <p:cNvPr id="528" name="TextBox 527"/>
          <p:cNvSpPr txBox="1"/>
          <p:nvPr/>
        </p:nvSpPr>
        <p:spPr>
          <a:xfrm>
            <a:off x="7923646" y="2414155"/>
            <a:ext cx="15388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alu</a:t>
            </a:r>
            <a:endParaRPr lang="en-US" sz="1100" dirty="0"/>
          </a:p>
        </p:txBody>
      </p:sp>
      <p:sp>
        <p:nvSpPr>
          <p:cNvPr id="529" name="TextBox 528"/>
          <p:cNvSpPr txBox="1"/>
          <p:nvPr/>
        </p:nvSpPr>
        <p:spPr>
          <a:xfrm>
            <a:off x="8029863" y="3213100"/>
            <a:ext cx="334818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 err="1"/>
              <a:t>mem</a:t>
            </a:r>
            <a:endParaRPr lang="en-US" sz="1100" dirty="0"/>
          </a:p>
        </p:txBody>
      </p:sp>
      <p:sp>
        <p:nvSpPr>
          <p:cNvPr id="530" name="TextBox 529"/>
          <p:cNvSpPr txBox="1"/>
          <p:nvPr/>
        </p:nvSpPr>
        <p:spPr>
          <a:xfrm>
            <a:off x="8581737" y="2945246"/>
            <a:ext cx="147476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wb</a:t>
            </a:r>
            <a:endParaRPr lang="en-US" sz="1100" dirty="0"/>
          </a:p>
        </p:txBody>
      </p:sp>
      <p:sp>
        <p:nvSpPr>
          <p:cNvPr id="531" name="TextBox 530"/>
          <p:cNvSpPr txBox="1"/>
          <p:nvPr/>
        </p:nvSpPr>
        <p:spPr>
          <a:xfrm>
            <a:off x="813955" y="2716646"/>
            <a:ext cx="208695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 err="1"/>
              <a:t>alu</a:t>
            </a:r>
            <a:endParaRPr lang="en-US" sz="1100" dirty="0"/>
          </a:p>
        </p:txBody>
      </p:sp>
      <p:sp>
        <p:nvSpPr>
          <p:cNvPr id="532" name="TextBox 531"/>
          <p:cNvSpPr txBox="1"/>
          <p:nvPr/>
        </p:nvSpPr>
        <p:spPr>
          <a:xfrm>
            <a:off x="701965" y="3008746"/>
            <a:ext cx="253274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/>
              <a:t>pc+4</a:t>
            </a:r>
          </a:p>
        </p:txBody>
      </p:sp>
      <p:sp>
        <p:nvSpPr>
          <p:cNvPr id="533" name="TextBox 532"/>
          <p:cNvSpPr txBox="1"/>
          <p:nvPr/>
        </p:nvSpPr>
        <p:spPr>
          <a:xfrm>
            <a:off x="5312006" y="2667001"/>
            <a:ext cx="524162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 err="1"/>
              <a:t>Reg</a:t>
            </a:r>
            <a:r>
              <a:rPr lang="en-US" sz="1100" dirty="0"/>
              <a:t>[rs1]</a:t>
            </a:r>
          </a:p>
        </p:txBody>
      </p:sp>
      <p:sp>
        <p:nvSpPr>
          <p:cNvPr id="534" name="TextBox 533"/>
          <p:cNvSpPr txBox="1"/>
          <p:nvPr/>
        </p:nvSpPr>
        <p:spPr>
          <a:xfrm>
            <a:off x="5395683" y="2356532"/>
            <a:ext cx="219362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/>
              <a:t>pc</a:t>
            </a:r>
          </a:p>
        </p:txBody>
      </p:sp>
      <p:sp>
        <p:nvSpPr>
          <p:cNvPr id="535" name="TextBox 534"/>
          <p:cNvSpPr txBox="1"/>
          <p:nvPr/>
        </p:nvSpPr>
        <p:spPr>
          <a:xfrm>
            <a:off x="4247574" y="4066310"/>
            <a:ext cx="629226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 err="1"/>
              <a:t>imm</a:t>
            </a:r>
            <a:r>
              <a:rPr lang="en-US" sz="1100" dirty="0"/>
              <a:t>[31:0]</a:t>
            </a:r>
          </a:p>
        </p:txBody>
      </p:sp>
      <p:sp>
        <p:nvSpPr>
          <p:cNvPr id="536" name="TextBox 535"/>
          <p:cNvSpPr txBox="1"/>
          <p:nvPr/>
        </p:nvSpPr>
        <p:spPr>
          <a:xfrm>
            <a:off x="5299981" y="2966132"/>
            <a:ext cx="533400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 err="1"/>
              <a:t>Reg</a:t>
            </a:r>
            <a:r>
              <a:rPr lang="en-US" sz="1100" dirty="0"/>
              <a:t>[rs2]</a:t>
            </a:r>
          </a:p>
        </p:txBody>
      </p:sp>
      <p:cxnSp>
        <p:nvCxnSpPr>
          <p:cNvPr id="563" name="Elbow Connector 562"/>
          <p:cNvCxnSpPr>
            <a:stCxn id="52" idx="3"/>
          </p:cNvCxnSpPr>
          <p:nvPr/>
        </p:nvCxnSpPr>
        <p:spPr>
          <a:xfrm flipV="1">
            <a:off x="3985564" y="3429000"/>
            <a:ext cx="1805637" cy="825788"/>
          </a:xfrm>
          <a:prstGeom prst="bentConnector3">
            <a:avLst>
              <a:gd name="adj1" fmla="val 50000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3" name="TextBox 522"/>
          <p:cNvSpPr txBox="1"/>
          <p:nvPr/>
        </p:nvSpPr>
        <p:spPr>
          <a:xfrm>
            <a:off x="2590801" y="4936124"/>
            <a:ext cx="46807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inst</a:t>
            </a:r>
            <a:r>
              <a:rPr lang="en-US" sz="1100" dirty="0"/>
              <a:t>[31:0]</a:t>
            </a:r>
          </a:p>
        </p:txBody>
      </p:sp>
      <p:sp>
        <p:nvSpPr>
          <p:cNvPr id="582" name="TextBox 581"/>
          <p:cNvSpPr txBox="1"/>
          <p:nvPr/>
        </p:nvSpPr>
        <p:spPr>
          <a:xfrm>
            <a:off x="3276601" y="4953001"/>
            <a:ext cx="54181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ImmSel</a:t>
            </a:r>
            <a:r>
              <a:rPr lang="en-US" sz="1100" dirty="0"/>
              <a:t>=U</a:t>
            </a:r>
          </a:p>
        </p:txBody>
      </p:sp>
      <p:sp>
        <p:nvSpPr>
          <p:cNvPr id="583" name="TextBox 582"/>
          <p:cNvSpPr txBox="1"/>
          <p:nvPr/>
        </p:nvSpPr>
        <p:spPr>
          <a:xfrm>
            <a:off x="3886201" y="4953001"/>
            <a:ext cx="593111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RegWEn</a:t>
            </a:r>
            <a:r>
              <a:rPr lang="en-US" sz="1100" dirty="0"/>
              <a:t>=1</a:t>
            </a:r>
          </a:p>
        </p:txBody>
      </p:sp>
      <p:sp>
        <p:nvSpPr>
          <p:cNvPr id="584" name="TextBox 583"/>
          <p:cNvSpPr txBox="1"/>
          <p:nvPr/>
        </p:nvSpPr>
        <p:spPr>
          <a:xfrm>
            <a:off x="4343401" y="5257801"/>
            <a:ext cx="375103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BrUn</a:t>
            </a:r>
            <a:r>
              <a:rPr lang="en-US" sz="1100" dirty="0"/>
              <a:t>=*</a:t>
            </a:r>
          </a:p>
        </p:txBody>
      </p:sp>
      <p:sp>
        <p:nvSpPr>
          <p:cNvPr id="585" name="TextBox 584"/>
          <p:cNvSpPr txBox="1"/>
          <p:nvPr/>
        </p:nvSpPr>
        <p:spPr>
          <a:xfrm>
            <a:off x="4876801" y="5257801"/>
            <a:ext cx="304571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BrE</a:t>
            </a:r>
            <a:r>
              <a:rPr lang="en-US" sz="1100" dirty="0"/>
              <a:t>=*</a:t>
            </a:r>
          </a:p>
        </p:txBody>
      </p:sp>
      <p:sp>
        <p:nvSpPr>
          <p:cNvPr id="586" name="TextBox 585"/>
          <p:cNvSpPr txBox="1"/>
          <p:nvPr/>
        </p:nvSpPr>
        <p:spPr>
          <a:xfrm>
            <a:off x="5257801" y="5257801"/>
            <a:ext cx="36227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BrLT</a:t>
            </a:r>
            <a:r>
              <a:rPr lang="en-US" sz="1100" dirty="0"/>
              <a:t>=*</a:t>
            </a:r>
          </a:p>
        </p:txBody>
      </p:sp>
      <p:sp>
        <p:nvSpPr>
          <p:cNvPr id="587" name="TextBox 586"/>
          <p:cNvSpPr txBox="1"/>
          <p:nvPr/>
        </p:nvSpPr>
        <p:spPr>
          <a:xfrm>
            <a:off x="5867401" y="4953001"/>
            <a:ext cx="336631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Asel</a:t>
            </a:r>
            <a:r>
              <a:rPr lang="en-US" sz="1100" dirty="0"/>
              <a:t>=*</a:t>
            </a:r>
          </a:p>
        </p:txBody>
      </p:sp>
      <p:sp>
        <p:nvSpPr>
          <p:cNvPr id="588" name="TextBox 587"/>
          <p:cNvSpPr txBox="1"/>
          <p:nvPr/>
        </p:nvSpPr>
        <p:spPr>
          <a:xfrm>
            <a:off x="5486401" y="4953001"/>
            <a:ext cx="35586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Bsel</a:t>
            </a:r>
            <a:r>
              <a:rPr lang="en-US" sz="1100" dirty="0"/>
              <a:t>=1</a:t>
            </a:r>
          </a:p>
        </p:txBody>
      </p:sp>
      <p:sp>
        <p:nvSpPr>
          <p:cNvPr id="589" name="TextBox 588"/>
          <p:cNvSpPr txBox="1"/>
          <p:nvPr/>
        </p:nvSpPr>
        <p:spPr>
          <a:xfrm>
            <a:off x="6324601" y="4953001"/>
            <a:ext cx="551433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ALUSel</a:t>
            </a:r>
            <a:r>
              <a:rPr lang="en-US" sz="1100" dirty="0"/>
              <a:t>=B</a:t>
            </a:r>
          </a:p>
        </p:txBody>
      </p:sp>
      <p:sp>
        <p:nvSpPr>
          <p:cNvPr id="591" name="TextBox 590"/>
          <p:cNvSpPr txBox="1"/>
          <p:nvPr/>
        </p:nvSpPr>
        <p:spPr>
          <a:xfrm>
            <a:off x="6934201" y="4953001"/>
            <a:ext cx="791883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MemRW</a:t>
            </a:r>
            <a:r>
              <a:rPr lang="en-US" sz="1100" dirty="0"/>
              <a:t>=Read</a:t>
            </a:r>
          </a:p>
        </p:txBody>
      </p:sp>
      <p:sp>
        <p:nvSpPr>
          <p:cNvPr id="593" name="TextBox 592"/>
          <p:cNvSpPr txBox="1"/>
          <p:nvPr/>
        </p:nvSpPr>
        <p:spPr>
          <a:xfrm>
            <a:off x="8077201" y="4953001"/>
            <a:ext cx="48410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WBSel</a:t>
            </a:r>
            <a:r>
              <a:rPr lang="en-US" sz="1100" dirty="0"/>
              <a:t>=1</a:t>
            </a:r>
          </a:p>
        </p:txBody>
      </p:sp>
      <p:sp>
        <p:nvSpPr>
          <p:cNvPr id="594" name="TextBox 593"/>
          <p:cNvSpPr txBox="1"/>
          <p:nvPr/>
        </p:nvSpPr>
        <p:spPr>
          <a:xfrm>
            <a:off x="990601" y="4953001"/>
            <a:ext cx="66684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PCSel</a:t>
            </a:r>
            <a:r>
              <a:rPr lang="en-US" sz="1100" dirty="0"/>
              <a:t>=pc+4</a:t>
            </a:r>
          </a:p>
        </p:txBody>
      </p:sp>
      <p:sp>
        <p:nvSpPr>
          <p:cNvPr id="596" name="TextBox 595"/>
          <p:cNvSpPr txBox="1"/>
          <p:nvPr/>
        </p:nvSpPr>
        <p:spPr>
          <a:xfrm>
            <a:off x="3406447" y="2514601"/>
            <a:ext cx="147476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wb</a:t>
            </a:r>
            <a:endParaRPr lang="en-US" sz="1100" dirty="0"/>
          </a:p>
        </p:txBody>
      </p:sp>
      <p:grpSp>
        <p:nvGrpSpPr>
          <p:cNvPr id="2" name="Group 1"/>
          <p:cNvGrpSpPr/>
          <p:nvPr/>
        </p:nvGrpSpPr>
        <p:grpSpPr>
          <a:xfrm>
            <a:off x="1143001" y="1905000"/>
            <a:ext cx="7391400" cy="2984500"/>
            <a:chOff x="1295400" y="1197264"/>
            <a:chExt cx="7391400" cy="2984500"/>
          </a:xfrm>
        </p:grpSpPr>
        <p:cxnSp>
          <p:nvCxnSpPr>
            <p:cNvPr id="125" name="Straight Arrow Connector 124"/>
            <p:cNvCxnSpPr/>
            <p:nvPr/>
          </p:nvCxnSpPr>
          <p:spPr>
            <a:xfrm flipH="1" flipV="1">
              <a:off x="1371600" y="2411035"/>
              <a:ext cx="10391" cy="1770729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Arrow Connector 125"/>
            <p:cNvCxnSpPr/>
            <p:nvPr/>
          </p:nvCxnSpPr>
          <p:spPr>
            <a:xfrm flipV="1">
              <a:off x="6606720" y="2737100"/>
              <a:ext cx="0" cy="1434850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Arrow Connector 127"/>
            <p:cNvCxnSpPr/>
            <p:nvPr/>
          </p:nvCxnSpPr>
          <p:spPr>
            <a:xfrm flipV="1">
              <a:off x="4343400" y="3068419"/>
              <a:ext cx="0" cy="1103531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Arrow Connector 128"/>
            <p:cNvCxnSpPr/>
            <p:nvPr/>
          </p:nvCxnSpPr>
          <p:spPr>
            <a:xfrm flipV="1">
              <a:off x="6019800" y="2828766"/>
              <a:ext cx="0" cy="1343184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Arrow Connector 129"/>
            <p:cNvCxnSpPr/>
            <p:nvPr/>
          </p:nvCxnSpPr>
          <p:spPr>
            <a:xfrm flipV="1">
              <a:off x="8610600" y="2535019"/>
              <a:ext cx="0" cy="1636931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 flipV="1">
              <a:off x="6934200" y="1412947"/>
              <a:ext cx="0" cy="924428"/>
            </a:xfrm>
            <a:prstGeom prst="line">
              <a:avLst/>
            </a:prstGeom>
            <a:ln w="5715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Elbow Connector 131"/>
            <p:cNvCxnSpPr/>
            <p:nvPr/>
          </p:nvCxnSpPr>
          <p:spPr>
            <a:xfrm>
              <a:off x="6934199" y="1425864"/>
              <a:ext cx="1600201" cy="804355"/>
            </a:xfrm>
            <a:prstGeom prst="bentConnector3">
              <a:avLst>
                <a:gd name="adj1" fmla="val 84271"/>
              </a:avLst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>
              <a:off x="1447800" y="2192119"/>
              <a:ext cx="152400" cy="0"/>
            </a:xfrm>
            <a:prstGeom prst="line">
              <a:avLst/>
            </a:prstGeom>
            <a:ln w="5715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Elbow Connector 133"/>
            <p:cNvCxnSpPr/>
            <p:nvPr/>
          </p:nvCxnSpPr>
          <p:spPr>
            <a:xfrm>
              <a:off x="1965663" y="2192119"/>
              <a:ext cx="320337" cy="304800"/>
            </a:xfrm>
            <a:prstGeom prst="bentConnector3">
              <a:avLst>
                <a:gd name="adj1" fmla="val 50000"/>
              </a:avLst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Elbow Connector 134"/>
            <p:cNvCxnSpPr/>
            <p:nvPr/>
          </p:nvCxnSpPr>
          <p:spPr>
            <a:xfrm flipV="1">
              <a:off x="1935331" y="1773339"/>
              <a:ext cx="396537" cy="419100"/>
            </a:xfrm>
            <a:prstGeom prst="bentConnector3">
              <a:avLst>
                <a:gd name="adj1" fmla="val 50000"/>
              </a:avLst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Elbow Connector 135"/>
            <p:cNvCxnSpPr/>
            <p:nvPr/>
          </p:nvCxnSpPr>
          <p:spPr>
            <a:xfrm flipV="1">
              <a:off x="2590800" y="1315819"/>
              <a:ext cx="304800" cy="457200"/>
            </a:xfrm>
            <a:prstGeom prst="bentConnector2">
              <a:avLst/>
            </a:prstGeom>
            <a:ln w="57150" cmpd="sng">
              <a:solidFill>
                <a:srgbClr val="FF0000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Elbow Connector 136"/>
            <p:cNvCxnSpPr/>
            <p:nvPr/>
          </p:nvCxnSpPr>
          <p:spPr>
            <a:xfrm rot="10800000" flipV="1">
              <a:off x="1295400" y="1315819"/>
              <a:ext cx="1600200" cy="990600"/>
            </a:xfrm>
            <a:prstGeom prst="bentConnector3">
              <a:avLst>
                <a:gd name="adj1" fmla="val 124407"/>
              </a:avLst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Arrow Connector 137"/>
            <p:cNvCxnSpPr/>
            <p:nvPr/>
          </p:nvCxnSpPr>
          <p:spPr>
            <a:xfrm>
              <a:off x="3048000" y="2495550"/>
              <a:ext cx="0" cy="1676400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Arrow Connector 138"/>
            <p:cNvCxnSpPr/>
            <p:nvPr/>
          </p:nvCxnSpPr>
          <p:spPr>
            <a:xfrm flipV="1">
              <a:off x="3038764" y="3525619"/>
              <a:ext cx="618836" cy="9599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Elbow Connector 140"/>
            <p:cNvCxnSpPr/>
            <p:nvPr/>
          </p:nvCxnSpPr>
          <p:spPr>
            <a:xfrm flipH="1" flipV="1">
              <a:off x="3483264" y="1197264"/>
              <a:ext cx="5203536" cy="1032955"/>
            </a:xfrm>
            <a:prstGeom prst="bentConnector3">
              <a:avLst>
                <a:gd name="adj1" fmla="val -2374"/>
              </a:avLst>
            </a:prstGeom>
            <a:ln w="57150" cmpd="sng">
              <a:solidFill>
                <a:srgbClr val="FF0000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Arrow Connector 141"/>
            <p:cNvCxnSpPr/>
            <p:nvPr/>
          </p:nvCxnSpPr>
          <p:spPr>
            <a:xfrm flipV="1">
              <a:off x="3962400" y="3790950"/>
              <a:ext cx="0" cy="381000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Arrow Connector 142"/>
            <p:cNvCxnSpPr/>
            <p:nvPr/>
          </p:nvCxnSpPr>
          <p:spPr>
            <a:xfrm flipV="1">
              <a:off x="6096000" y="2647950"/>
              <a:ext cx="370610" cy="2310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Elbow Connector 144"/>
            <p:cNvCxnSpPr/>
            <p:nvPr/>
          </p:nvCxnSpPr>
          <p:spPr>
            <a:xfrm flipV="1">
              <a:off x="4197374" y="2724150"/>
              <a:ext cx="1746226" cy="825788"/>
            </a:xfrm>
            <a:prstGeom prst="bentConnector3">
              <a:avLst>
                <a:gd name="adj1" fmla="val 83443"/>
              </a:avLst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>
              <a:off x="2895599" y="2492664"/>
              <a:ext cx="152400" cy="0"/>
            </a:xfrm>
            <a:prstGeom prst="line">
              <a:avLst/>
            </a:prstGeom>
            <a:ln w="5715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>
              <a:off x="6781799" y="2340264"/>
              <a:ext cx="152400" cy="0"/>
            </a:xfrm>
            <a:prstGeom prst="line">
              <a:avLst/>
            </a:prstGeom>
            <a:ln w="5715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9" name="Elbow Connector 148"/>
          <p:cNvCxnSpPr/>
          <p:nvPr/>
        </p:nvCxnSpPr>
        <p:spPr>
          <a:xfrm rot="16200000" flipH="1">
            <a:off x="3086100" y="2171701"/>
            <a:ext cx="838200" cy="304800"/>
          </a:xfrm>
          <a:prstGeom prst="bentConnector3">
            <a:avLst>
              <a:gd name="adj1" fmla="val 100275"/>
            </a:avLst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2" name="Group 61"/>
          <p:cNvGrpSpPr/>
          <p:nvPr/>
        </p:nvGrpSpPr>
        <p:grpSpPr>
          <a:xfrm>
            <a:off x="1447801" y="2477870"/>
            <a:ext cx="365463" cy="838199"/>
            <a:chOff x="1447800" y="1809750"/>
            <a:chExt cx="365463" cy="838199"/>
          </a:xfrm>
        </p:grpSpPr>
        <p:sp>
          <p:nvSpPr>
            <p:cNvPr id="19" name="Rectangle 18"/>
            <p:cNvSpPr/>
            <p:nvPr/>
          </p:nvSpPr>
          <p:spPr>
            <a:xfrm>
              <a:off x="1447800" y="1809750"/>
              <a:ext cx="365463" cy="838199"/>
            </a:xfrm>
            <a:prstGeom prst="rect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urier New"/>
                  <a:cs typeface="Courier New"/>
                </a:rPr>
                <a:t>pc</a:t>
              </a:r>
            </a:p>
          </p:txBody>
        </p:sp>
        <p:sp>
          <p:nvSpPr>
            <p:cNvPr id="31" name="Isosceles Triangle 30"/>
            <p:cNvSpPr/>
            <p:nvPr/>
          </p:nvSpPr>
          <p:spPr>
            <a:xfrm>
              <a:off x="1600200" y="2495550"/>
              <a:ext cx="152400" cy="152399"/>
            </a:xfrm>
            <a:prstGeom prst="triangle">
              <a:avLst/>
            </a:prstGeom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069791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Rectangle 568"/>
          <p:cNvSpPr/>
          <p:nvPr/>
        </p:nvSpPr>
        <p:spPr>
          <a:xfrm>
            <a:off x="838201" y="4876800"/>
            <a:ext cx="7868227" cy="715818"/>
          </a:xfrm>
          <a:prstGeom prst="rect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88" name="Straight Arrow Connector 87"/>
          <p:cNvCxnSpPr/>
          <p:nvPr/>
        </p:nvCxnSpPr>
        <p:spPr>
          <a:xfrm flipH="1">
            <a:off x="5181600" y="3468470"/>
            <a:ext cx="2302" cy="1789331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flipH="1">
            <a:off x="5029200" y="3468470"/>
            <a:ext cx="2302" cy="1789331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Implementing </a:t>
            </a:r>
            <a:r>
              <a:rPr lang="en-US" b="1" dirty="0" err="1">
                <a:latin typeface="Courier New"/>
                <a:cs typeface="Courier New"/>
              </a:rPr>
              <a:t>auipc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93523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FF131CF-B26C-E347-9AC9-78212C099DD5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133600" y="2858869"/>
            <a:ext cx="609600" cy="685800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IMEM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6172201" y="2554069"/>
            <a:ext cx="511679" cy="990600"/>
            <a:chOff x="6324600" y="3115310"/>
            <a:chExt cx="511679" cy="1056640"/>
          </a:xfrm>
        </p:grpSpPr>
        <p:sp>
          <p:nvSpPr>
            <p:cNvPr id="28" name="Trapezoid 27"/>
            <p:cNvSpPr/>
            <p:nvPr/>
          </p:nvSpPr>
          <p:spPr>
            <a:xfrm rot="5400000">
              <a:off x="6062980" y="3453130"/>
              <a:ext cx="1056640" cy="381000"/>
            </a:xfrm>
            <a:prstGeom prst="trapezoid">
              <a:avLst>
                <a:gd name="adj" fmla="val 46599"/>
              </a:avLst>
            </a:prstGeom>
            <a:solidFill>
              <a:srgbClr val="FFFFFF"/>
            </a:solidFill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9" name="Isosceles Triangle 28"/>
            <p:cNvSpPr/>
            <p:nvPr/>
          </p:nvSpPr>
          <p:spPr>
            <a:xfrm rot="5400000">
              <a:off x="6362707" y="3641091"/>
              <a:ext cx="152400" cy="76200"/>
            </a:xfrm>
            <a:prstGeom prst="triangle">
              <a:avLst/>
            </a:prstGeom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4" name="Straight Connector 33"/>
            <p:cNvCxnSpPr>
              <a:stCxn id="29" idx="2"/>
              <a:endCxn id="29" idx="4"/>
            </p:cNvCxnSpPr>
            <p:nvPr/>
          </p:nvCxnSpPr>
          <p:spPr>
            <a:xfrm>
              <a:off x="6400808" y="3602991"/>
              <a:ext cx="0" cy="152400"/>
            </a:xfrm>
            <a:prstGeom prst="line">
              <a:avLst/>
            </a:prstGeom>
            <a:ln w="2857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6324600" y="3181351"/>
              <a:ext cx="511679" cy="3611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ALU</a:t>
              </a: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3429000" y="3849469"/>
            <a:ext cx="609600" cy="762000"/>
            <a:chOff x="3733800" y="3105150"/>
            <a:chExt cx="609600" cy="762000"/>
          </a:xfrm>
        </p:grpSpPr>
        <p:sp>
          <p:nvSpPr>
            <p:cNvPr id="51" name="Trapezoid 50"/>
            <p:cNvSpPr/>
            <p:nvPr/>
          </p:nvSpPr>
          <p:spPr>
            <a:xfrm rot="5400000">
              <a:off x="3695700" y="3219450"/>
              <a:ext cx="762000" cy="533400"/>
            </a:xfrm>
            <a:prstGeom prst="trapezoid">
              <a:avLst>
                <a:gd name="adj" fmla="val 30656"/>
              </a:avLst>
            </a:prstGeom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733800" y="3218081"/>
              <a:ext cx="55656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/>
                <a:t>Imm</a:t>
              </a:r>
              <a:r>
                <a:rPr lang="en-US" sz="1600" dirty="0"/>
                <a:t>.</a:t>
              </a:r>
            </a:p>
            <a:p>
              <a:r>
                <a:rPr lang="en-US" sz="1600" dirty="0"/>
                <a:t>Gen</a:t>
              </a: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2133600" y="2249269"/>
            <a:ext cx="304800" cy="457200"/>
            <a:chOff x="5181600" y="3257550"/>
            <a:chExt cx="304800" cy="457200"/>
          </a:xfrm>
        </p:grpSpPr>
        <p:sp>
          <p:nvSpPr>
            <p:cNvPr id="58" name="Trapezoid 57"/>
            <p:cNvSpPr/>
            <p:nvPr/>
          </p:nvSpPr>
          <p:spPr>
            <a:xfrm rot="5400000">
              <a:off x="5143500" y="3371850"/>
              <a:ext cx="457200" cy="228600"/>
            </a:xfrm>
            <a:prstGeom prst="trapezoid">
              <a:avLst>
                <a:gd name="adj" fmla="val 30656"/>
              </a:avLst>
            </a:prstGeom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181600" y="3333750"/>
              <a:ext cx="283091" cy="246221"/>
            </a:xfrm>
            <a:prstGeom prst="rect">
              <a:avLst/>
            </a:prstGeom>
            <a:noFill/>
          </p:spPr>
          <p:txBody>
            <a:bodyPr wrap="none" tIns="0" rIns="0" bIns="0" rtlCol="0">
              <a:spAutoFit/>
            </a:bodyPr>
            <a:lstStyle/>
            <a:p>
              <a:r>
                <a:rPr lang="en-US" sz="1600" dirty="0"/>
                <a:t>+4</a:t>
              </a:r>
            </a:p>
          </p:txBody>
        </p:sp>
      </p:grpSp>
      <p:cxnSp>
        <p:nvCxnSpPr>
          <p:cNvPr id="65" name="Straight Arrow Connector 64"/>
          <p:cNvCxnSpPr>
            <a:endCxn id="179" idx="3"/>
          </p:cNvCxnSpPr>
          <p:nvPr/>
        </p:nvCxnSpPr>
        <p:spPr>
          <a:xfrm flipH="1" flipV="1">
            <a:off x="1219201" y="3115886"/>
            <a:ext cx="10391" cy="1770729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V="1">
            <a:off x="4876800" y="3581400"/>
            <a:ext cx="2302" cy="167640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0" name="Group 69"/>
          <p:cNvGrpSpPr/>
          <p:nvPr/>
        </p:nvGrpSpPr>
        <p:grpSpPr>
          <a:xfrm>
            <a:off x="7010400" y="2706469"/>
            <a:ext cx="990600" cy="838200"/>
            <a:chOff x="6324600" y="1733550"/>
            <a:chExt cx="990600" cy="838200"/>
          </a:xfrm>
        </p:grpSpPr>
        <p:sp>
          <p:nvSpPr>
            <p:cNvPr id="13" name="Rectangle 12"/>
            <p:cNvSpPr/>
            <p:nvPr/>
          </p:nvSpPr>
          <p:spPr>
            <a:xfrm>
              <a:off x="6324600" y="1733550"/>
              <a:ext cx="990600" cy="838200"/>
            </a:xfrm>
            <a:prstGeom prst="rect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  <a:latin typeface="Calibri"/>
                  <a:cs typeface="Calibri"/>
                </a:rPr>
                <a:t>DMEM</a:t>
              </a:r>
              <a:endParaRPr lang="en-US" dirty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69" name="Isosceles Triangle 68"/>
            <p:cNvSpPr/>
            <p:nvPr/>
          </p:nvSpPr>
          <p:spPr>
            <a:xfrm>
              <a:off x="7010400" y="2419350"/>
              <a:ext cx="152400" cy="152400"/>
            </a:xfrm>
            <a:prstGeom prst="triangle">
              <a:avLst/>
            </a:prstGeom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4726702" y="2935069"/>
            <a:ext cx="762000" cy="685800"/>
            <a:chOff x="5029200" y="3333750"/>
            <a:chExt cx="762000" cy="685800"/>
          </a:xfrm>
        </p:grpSpPr>
        <p:sp>
          <p:nvSpPr>
            <p:cNvPr id="73" name="Trapezoid 72"/>
            <p:cNvSpPr/>
            <p:nvPr/>
          </p:nvSpPr>
          <p:spPr>
            <a:xfrm rot="5400000">
              <a:off x="4989949" y="3449201"/>
              <a:ext cx="685800" cy="454898"/>
            </a:xfrm>
            <a:prstGeom prst="trapezoid">
              <a:avLst>
                <a:gd name="adj" fmla="val 30656"/>
              </a:avLst>
            </a:prstGeom>
            <a:solidFill>
              <a:srgbClr val="FFFFFF"/>
            </a:solidFill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029200" y="340995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Branch Comp.</a:t>
              </a:r>
            </a:p>
          </p:txBody>
        </p:sp>
      </p:grpSp>
      <p:grpSp>
        <p:nvGrpSpPr>
          <p:cNvPr id="188" name="Group 187"/>
          <p:cNvGrpSpPr/>
          <p:nvPr/>
        </p:nvGrpSpPr>
        <p:grpSpPr>
          <a:xfrm>
            <a:off x="3657601" y="2325469"/>
            <a:ext cx="838199" cy="1447800"/>
            <a:chOff x="3657600" y="1428750"/>
            <a:chExt cx="838199" cy="1447800"/>
          </a:xfrm>
        </p:grpSpPr>
        <p:grpSp>
          <p:nvGrpSpPr>
            <p:cNvPr id="63" name="Group 62"/>
            <p:cNvGrpSpPr/>
            <p:nvPr/>
          </p:nvGrpSpPr>
          <p:grpSpPr>
            <a:xfrm>
              <a:off x="3657600" y="1428750"/>
              <a:ext cx="838199" cy="1447800"/>
              <a:chOff x="3810000" y="1412681"/>
              <a:chExt cx="838199" cy="1447800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3810000" y="1412681"/>
                <a:ext cx="838199" cy="1447800"/>
              </a:xfrm>
              <a:prstGeom prst="rect">
                <a:avLst/>
              </a:prstGeom>
              <a:solidFill>
                <a:schemeClr val="bg1"/>
              </a:solidFill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ctr"/>
                <a:r>
                  <a:rPr lang="en-US" dirty="0" err="1">
                    <a:solidFill>
                      <a:schemeClr val="tx1"/>
                    </a:solidFill>
                    <a:latin typeface="Calibri"/>
                    <a:cs typeface="Calibri"/>
                  </a:rPr>
                  <a:t>Reg</a:t>
                </a:r>
                <a:r>
                  <a:rPr lang="en-US" dirty="0">
                    <a:solidFill>
                      <a:schemeClr val="tx1"/>
                    </a:solidFill>
                    <a:latin typeface="Calibri"/>
                    <a:cs typeface="Calibri"/>
                  </a:rPr>
                  <a:t>[]</a:t>
                </a:r>
              </a:p>
            </p:txBody>
          </p:sp>
          <p:sp>
            <p:nvSpPr>
              <p:cNvPr id="30" name="Isosceles Triangle 29"/>
              <p:cNvSpPr/>
              <p:nvPr/>
            </p:nvSpPr>
            <p:spPr>
              <a:xfrm>
                <a:off x="4419600" y="2708081"/>
                <a:ext cx="152400" cy="152400"/>
              </a:xfrm>
              <a:prstGeom prst="triangle">
                <a:avLst/>
              </a:prstGeom>
              <a:ln w="28575" cmpd="sng"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sp>
          <p:nvSpPr>
            <p:cNvPr id="77" name="TextBox 76"/>
            <p:cNvSpPr txBox="1"/>
            <p:nvPr/>
          </p:nvSpPr>
          <p:spPr>
            <a:xfrm>
              <a:off x="3657600" y="2234684"/>
              <a:ext cx="352661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AddrA</a:t>
              </a:r>
              <a:endParaRPr lang="en-US" sz="1200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3657600" y="2463284"/>
              <a:ext cx="352661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AddrB</a:t>
              </a:r>
              <a:endParaRPr lang="en-US" sz="1200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114800" y="2234684"/>
              <a:ext cx="352661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DataA</a:t>
              </a:r>
              <a:endParaRPr lang="en-US" sz="1200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657600" y="1998881"/>
              <a:ext cx="359073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AddrD</a:t>
              </a:r>
              <a:endParaRPr lang="en-US" sz="1200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4114800" y="2463284"/>
              <a:ext cx="352661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DataB</a:t>
              </a:r>
              <a:endParaRPr lang="en-US" sz="1200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3657600" y="1694081"/>
              <a:ext cx="359073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err="1"/>
                <a:t>DataD</a:t>
              </a:r>
              <a:endParaRPr lang="en-US" sz="1200" dirty="0"/>
            </a:p>
          </p:txBody>
        </p:sp>
      </p:grpSp>
      <p:cxnSp>
        <p:nvCxnSpPr>
          <p:cNvPr id="91" name="Straight Arrow Connector 90"/>
          <p:cNvCxnSpPr/>
          <p:nvPr/>
        </p:nvCxnSpPr>
        <p:spPr>
          <a:xfrm flipV="1">
            <a:off x="6454320" y="3441950"/>
            <a:ext cx="0" cy="1434850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flipV="1">
            <a:off x="4191000" y="3773270"/>
            <a:ext cx="0" cy="1103531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flipV="1">
            <a:off x="7233228" y="3538448"/>
            <a:ext cx="0" cy="1338352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7010400" y="2935069"/>
            <a:ext cx="26770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err="1"/>
              <a:t>Addr</a:t>
            </a:r>
            <a:endParaRPr lang="en-US" sz="1200" dirty="0"/>
          </a:p>
        </p:txBody>
      </p:sp>
      <p:sp>
        <p:nvSpPr>
          <p:cNvPr id="98" name="TextBox 97"/>
          <p:cNvSpPr txBox="1"/>
          <p:nvPr/>
        </p:nvSpPr>
        <p:spPr>
          <a:xfrm>
            <a:off x="7031583" y="3207603"/>
            <a:ext cx="38632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err="1"/>
              <a:t>DataW</a:t>
            </a:r>
            <a:endParaRPr lang="en-US" sz="1200" dirty="0"/>
          </a:p>
        </p:txBody>
      </p:sp>
      <p:sp>
        <p:nvSpPr>
          <p:cNvPr id="99" name="TextBox 98"/>
          <p:cNvSpPr txBox="1"/>
          <p:nvPr/>
        </p:nvSpPr>
        <p:spPr>
          <a:xfrm>
            <a:off x="7543801" y="3011269"/>
            <a:ext cx="359073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err="1"/>
              <a:t>DataR</a:t>
            </a:r>
            <a:endParaRPr lang="en-US" sz="1200" dirty="0"/>
          </a:p>
        </p:txBody>
      </p:sp>
      <p:cxnSp>
        <p:nvCxnSpPr>
          <p:cNvPr id="100" name="Straight Arrow Connector 99"/>
          <p:cNvCxnSpPr>
            <a:endCxn id="116" idx="3"/>
          </p:cNvCxnSpPr>
          <p:nvPr/>
        </p:nvCxnSpPr>
        <p:spPr>
          <a:xfrm flipV="1">
            <a:off x="5867400" y="3533616"/>
            <a:ext cx="0" cy="1343184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endCxn id="72" idx="3"/>
          </p:cNvCxnSpPr>
          <p:nvPr/>
        </p:nvCxnSpPr>
        <p:spPr>
          <a:xfrm flipV="1">
            <a:off x="6019800" y="2963486"/>
            <a:ext cx="0" cy="1913315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4" name="Group 113"/>
          <p:cNvGrpSpPr/>
          <p:nvPr/>
        </p:nvGrpSpPr>
        <p:grpSpPr>
          <a:xfrm>
            <a:off x="5943600" y="2477869"/>
            <a:ext cx="152400" cy="533400"/>
            <a:chOff x="5791200" y="1352550"/>
            <a:chExt cx="152400" cy="533400"/>
          </a:xfrm>
        </p:grpSpPr>
        <p:sp>
          <p:nvSpPr>
            <p:cNvPr id="72" name="Trapezoid 71"/>
            <p:cNvSpPr/>
            <p:nvPr/>
          </p:nvSpPr>
          <p:spPr>
            <a:xfrm rot="5400000">
              <a:off x="5600700" y="1543050"/>
              <a:ext cx="5334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5807075" y="1390650"/>
              <a:ext cx="762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5810250" y="1638300"/>
              <a:ext cx="70532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</p:grpSp>
      <p:cxnSp>
        <p:nvCxnSpPr>
          <p:cNvPr id="124" name="Straight Arrow Connector 123"/>
          <p:cNvCxnSpPr>
            <a:stCxn id="13" idx="3"/>
          </p:cNvCxnSpPr>
          <p:nvPr/>
        </p:nvCxnSpPr>
        <p:spPr>
          <a:xfrm flipV="1">
            <a:off x="8001000" y="3110257"/>
            <a:ext cx="367652" cy="15312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2" name="Group 121"/>
          <p:cNvGrpSpPr/>
          <p:nvPr/>
        </p:nvGrpSpPr>
        <p:grpSpPr>
          <a:xfrm>
            <a:off x="8382000" y="2554069"/>
            <a:ext cx="152400" cy="762000"/>
            <a:chOff x="8229600" y="1733550"/>
            <a:chExt cx="152400" cy="762000"/>
          </a:xfrm>
        </p:grpSpPr>
        <p:sp>
          <p:nvSpPr>
            <p:cNvPr id="66" name="Trapezoid 65"/>
            <p:cNvSpPr/>
            <p:nvPr/>
          </p:nvSpPr>
          <p:spPr>
            <a:xfrm rot="5400000">
              <a:off x="7924800" y="2038350"/>
              <a:ext cx="7620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8255000" y="2232025"/>
              <a:ext cx="762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8255000" y="2016125"/>
              <a:ext cx="762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8255000" y="1800225"/>
              <a:ext cx="762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dirty="0"/>
                <a:t>2</a:t>
              </a:r>
            </a:p>
          </p:txBody>
        </p:sp>
      </p:grpSp>
      <p:cxnSp>
        <p:nvCxnSpPr>
          <p:cNvPr id="127" name="Straight Arrow Connector 126"/>
          <p:cNvCxnSpPr>
            <a:stCxn id="28" idx="0"/>
            <a:endCxn id="97" idx="1"/>
          </p:cNvCxnSpPr>
          <p:nvPr/>
        </p:nvCxnSpPr>
        <p:spPr>
          <a:xfrm flipV="1">
            <a:off x="6629400" y="3027403"/>
            <a:ext cx="381000" cy="21967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/>
          <p:cNvCxnSpPr/>
          <p:nvPr/>
        </p:nvCxnSpPr>
        <p:spPr>
          <a:xfrm flipV="1">
            <a:off x="8458200" y="3239870"/>
            <a:ext cx="0" cy="1636931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flipV="1">
            <a:off x="6781800" y="2117797"/>
            <a:ext cx="0" cy="924428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Elbow Connector 147"/>
          <p:cNvCxnSpPr>
            <a:endCxn id="66" idx="2"/>
          </p:cNvCxnSpPr>
          <p:nvPr/>
        </p:nvCxnSpPr>
        <p:spPr>
          <a:xfrm>
            <a:off x="914400" y="2117797"/>
            <a:ext cx="7467601" cy="817272"/>
          </a:xfrm>
          <a:prstGeom prst="bentConnector3">
            <a:avLst>
              <a:gd name="adj1" fmla="val 96694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4" name="Elbow Connector 163"/>
          <p:cNvCxnSpPr/>
          <p:nvPr/>
        </p:nvCxnSpPr>
        <p:spPr>
          <a:xfrm rot="16200000" flipH="1">
            <a:off x="715313" y="2314032"/>
            <a:ext cx="626772" cy="228600"/>
          </a:xfrm>
          <a:prstGeom prst="bentConnector3">
            <a:avLst>
              <a:gd name="adj1" fmla="val 101558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8" name="Group 177"/>
          <p:cNvGrpSpPr/>
          <p:nvPr/>
        </p:nvGrpSpPr>
        <p:grpSpPr>
          <a:xfrm>
            <a:off x="1143000" y="2630269"/>
            <a:ext cx="152400" cy="533400"/>
            <a:chOff x="5791200" y="1352550"/>
            <a:chExt cx="152400" cy="533400"/>
          </a:xfrm>
        </p:grpSpPr>
        <p:sp>
          <p:nvSpPr>
            <p:cNvPr id="179" name="Trapezoid 178"/>
            <p:cNvSpPr/>
            <p:nvPr/>
          </p:nvSpPr>
          <p:spPr>
            <a:xfrm rot="5400000">
              <a:off x="5600700" y="1543050"/>
              <a:ext cx="5334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5807075" y="1390650"/>
              <a:ext cx="762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5810250" y="1638300"/>
              <a:ext cx="70532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</p:grpSp>
      <p:cxnSp>
        <p:nvCxnSpPr>
          <p:cNvPr id="183" name="Straight Connector 182"/>
          <p:cNvCxnSpPr>
            <a:stCxn id="179" idx="0"/>
            <a:endCxn id="19" idx="1"/>
          </p:cNvCxnSpPr>
          <p:nvPr/>
        </p:nvCxnSpPr>
        <p:spPr>
          <a:xfrm>
            <a:off x="1295400" y="2896969"/>
            <a:ext cx="152400" cy="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5" name="Elbow Connector 184"/>
          <p:cNvCxnSpPr>
            <a:stCxn id="19" idx="3"/>
            <a:endCxn id="16" idx="1"/>
          </p:cNvCxnSpPr>
          <p:nvPr/>
        </p:nvCxnSpPr>
        <p:spPr>
          <a:xfrm>
            <a:off x="1813264" y="2896969"/>
            <a:ext cx="320337" cy="304800"/>
          </a:xfrm>
          <a:prstGeom prst="bentConnector3">
            <a:avLst>
              <a:gd name="adj1" fmla="val 50000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3" name="Elbow Connector 202"/>
          <p:cNvCxnSpPr/>
          <p:nvPr/>
        </p:nvCxnSpPr>
        <p:spPr>
          <a:xfrm flipV="1">
            <a:off x="1782932" y="2478189"/>
            <a:ext cx="396537" cy="419100"/>
          </a:xfrm>
          <a:prstGeom prst="bentConnector3">
            <a:avLst>
              <a:gd name="adj1" fmla="val 50000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4" name="Elbow Connector 213"/>
          <p:cNvCxnSpPr>
            <a:stCxn id="58" idx="0"/>
          </p:cNvCxnSpPr>
          <p:nvPr/>
        </p:nvCxnSpPr>
        <p:spPr>
          <a:xfrm flipV="1">
            <a:off x="2438400" y="2020669"/>
            <a:ext cx="304800" cy="457200"/>
          </a:xfrm>
          <a:prstGeom prst="bentConnector2">
            <a:avLst/>
          </a:prstGeom>
          <a:ln w="28575" cmpd="sng">
            <a:solidFill>
              <a:schemeClr val="tx1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9" name="Elbow Connector 218"/>
          <p:cNvCxnSpPr/>
          <p:nvPr/>
        </p:nvCxnSpPr>
        <p:spPr>
          <a:xfrm>
            <a:off x="2743200" y="2020669"/>
            <a:ext cx="5638800" cy="685800"/>
          </a:xfrm>
          <a:prstGeom prst="bentConnector3">
            <a:avLst>
              <a:gd name="adj1" fmla="val 97158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4" name="Elbow Connector 233"/>
          <p:cNvCxnSpPr/>
          <p:nvPr/>
        </p:nvCxnSpPr>
        <p:spPr>
          <a:xfrm rot="10800000" flipV="1">
            <a:off x="1143000" y="2020669"/>
            <a:ext cx="1600200" cy="990600"/>
          </a:xfrm>
          <a:prstGeom prst="bentConnector3">
            <a:avLst>
              <a:gd name="adj1" fmla="val 124407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Arrow Connector 238"/>
          <p:cNvCxnSpPr>
            <a:stCxn id="72" idx="0"/>
          </p:cNvCxnSpPr>
          <p:nvPr/>
        </p:nvCxnSpPr>
        <p:spPr>
          <a:xfrm flipV="1">
            <a:off x="6096000" y="2743201"/>
            <a:ext cx="152400" cy="1369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1" name="Elbow Connector 250"/>
          <p:cNvCxnSpPr>
            <a:stCxn id="79" idx="3"/>
            <a:endCxn id="105" idx="1"/>
          </p:cNvCxnSpPr>
          <p:nvPr/>
        </p:nvCxnSpPr>
        <p:spPr>
          <a:xfrm flipV="1">
            <a:off x="4467462" y="2855952"/>
            <a:ext cx="1495189" cy="367784"/>
          </a:xfrm>
          <a:prstGeom prst="bentConnector3">
            <a:avLst>
              <a:gd name="adj1" fmla="val 50000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4" name="Elbow Connector 253"/>
          <p:cNvCxnSpPr/>
          <p:nvPr/>
        </p:nvCxnSpPr>
        <p:spPr>
          <a:xfrm>
            <a:off x="4457522" y="3452337"/>
            <a:ext cx="957297" cy="320141"/>
          </a:xfrm>
          <a:prstGeom prst="bentConnector3">
            <a:avLst>
              <a:gd name="adj1" fmla="val 16834"/>
            </a:avLst>
          </a:prstGeom>
          <a:ln w="28575" cmpd="sng">
            <a:solidFill>
              <a:schemeClr val="tx1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Arrow Connector 260"/>
          <p:cNvCxnSpPr/>
          <p:nvPr/>
        </p:nvCxnSpPr>
        <p:spPr>
          <a:xfrm flipV="1">
            <a:off x="4648201" y="3218296"/>
            <a:ext cx="183573" cy="11275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Arrow Connector 269"/>
          <p:cNvCxnSpPr/>
          <p:nvPr/>
        </p:nvCxnSpPr>
        <p:spPr>
          <a:xfrm flipV="1">
            <a:off x="4537364" y="3443433"/>
            <a:ext cx="259772" cy="5773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5" name="Elbow Connector 274"/>
          <p:cNvCxnSpPr/>
          <p:nvPr/>
        </p:nvCxnSpPr>
        <p:spPr>
          <a:xfrm flipV="1">
            <a:off x="1978768" y="2229091"/>
            <a:ext cx="3214173" cy="535336"/>
          </a:xfrm>
          <a:prstGeom prst="bentConnector3">
            <a:avLst>
              <a:gd name="adj1" fmla="val 27385"/>
            </a:avLst>
          </a:prstGeom>
          <a:ln w="57150" cmpd="sng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5" name="Elbow Connector 304"/>
          <p:cNvCxnSpPr/>
          <p:nvPr/>
        </p:nvCxnSpPr>
        <p:spPr>
          <a:xfrm>
            <a:off x="5181600" y="2223310"/>
            <a:ext cx="762000" cy="367490"/>
          </a:xfrm>
          <a:prstGeom prst="bentConnector3">
            <a:avLst>
              <a:gd name="adj1" fmla="val 50000"/>
            </a:avLst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5" name="Group 114"/>
          <p:cNvGrpSpPr/>
          <p:nvPr/>
        </p:nvGrpSpPr>
        <p:grpSpPr>
          <a:xfrm>
            <a:off x="5791200" y="3048000"/>
            <a:ext cx="152400" cy="533400"/>
            <a:chOff x="5791200" y="1352550"/>
            <a:chExt cx="152400" cy="533400"/>
          </a:xfrm>
        </p:grpSpPr>
        <p:sp>
          <p:nvSpPr>
            <p:cNvPr id="116" name="Trapezoid 115"/>
            <p:cNvSpPr/>
            <p:nvPr/>
          </p:nvSpPr>
          <p:spPr>
            <a:xfrm rot="5400000">
              <a:off x="5600700" y="1543050"/>
              <a:ext cx="5334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5807075" y="1390650"/>
              <a:ext cx="762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5810250" y="1638300"/>
              <a:ext cx="70532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</p:grpSp>
      <p:cxnSp>
        <p:nvCxnSpPr>
          <p:cNvPr id="394" name="Elbow Connector 393"/>
          <p:cNvCxnSpPr>
            <a:stCxn id="16" idx="3"/>
            <a:endCxn id="22" idx="1"/>
          </p:cNvCxnSpPr>
          <p:nvPr/>
        </p:nvCxnSpPr>
        <p:spPr>
          <a:xfrm flipV="1">
            <a:off x="2743200" y="3049369"/>
            <a:ext cx="914400" cy="152400"/>
          </a:xfrm>
          <a:prstGeom prst="bentConnector3">
            <a:avLst>
              <a:gd name="adj1" fmla="val 17803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8" name="Straight Arrow Connector 397"/>
          <p:cNvCxnSpPr/>
          <p:nvPr/>
        </p:nvCxnSpPr>
        <p:spPr>
          <a:xfrm>
            <a:off x="2895600" y="3200400"/>
            <a:ext cx="0" cy="167640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0" name="Straight Arrow Connector 399"/>
          <p:cNvCxnSpPr/>
          <p:nvPr/>
        </p:nvCxnSpPr>
        <p:spPr>
          <a:xfrm flipV="1">
            <a:off x="2886364" y="3316070"/>
            <a:ext cx="771236" cy="363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2" name="Straight Arrow Connector 401"/>
          <p:cNvCxnSpPr/>
          <p:nvPr/>
        </p:nvCxnSpPr>
        <p:spPr>
          <a:xfrm flipV="1">
            <a:off x="2897910" y="3544671"/>
            <a:ext cx="759691" cy="2671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3" name="Straight Arrow Connector 402"/>
          <p:cNvCxnSpPr/>
          <p:nvPr/>
        </p:nvCxnSpPr>
        <p:spPr>
          <a:xfrm flipV="1">
            <a:off x="2886364" y="4230470"/>
            <a:ext cx="618836" cy="9599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6" name="Elbow Connector 405"/>
          <p:cNvCxnSpPr>
            <a:stCxn id="66" idx="0"/>
          </p:cNvCxnSpPr>
          <p:nvPr/>
        </p:nvCxnSpPr>
        <p:spPr>
          <a:xfrm flipH="1" flipV="1">
            <a:off x="3330864" y="1902115"/>
            <a:ext cx="5203536" cy="1032955"/>
          </a:xfrm>
          <a:prstGeom prst="bentConnector3">
            <a:avLst>
              <a:gd name="adj1" fmla="val -2374"/>
            </a:avLst>
          </a:prstGeom>
          <a:ln w="28575" cmpd="sng">
            <a:solidFill>
              <a:schemeClr val="tx1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7" name="Elbow Connector 416"/>
          <p:cNvCxnSpPr/>
          <p:nvPr/>
        </p:nvCxnSpPr>
        <p:spPr>
          <a:xfrm rot="16200000" flipH="1">
            <a:off x="3086100" y="2171700"/>
            <a:ext cx="838200" cy="304800"/>
          </a:xfrm>
          <a:prstGeom prst="bentConnector3">
            <a:avLst>
              <a:gd name="adj1" fmla="val 100275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2" name="Straight Arrow Connector 431"/>
          <p:cNvCxnSpPr/>
          <p:nvPr/>
        </p:nvCxnSpPr>
        <p:spPr>
          <a:xfrm flipV="1">
            <a:off x="3810000" y="4495800"/>
            <a:ext cx="0" cy="381000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8" name="Straight Arrow Connector 467"/>
          <p:cNvCxnSpPr/>
          <p:nvPr/>
        </p:nvCxnSpPr>
        <p:spPr>
          <a:xfrm flipV="1">
            <a:off x="5943600" y="3352800"/>
            <a:ext cx="370610" cy="231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4" name="Elbow Connector 473"/>
          <p:cNvCxnSpPr/>
          <p:nvPr/>
        </p:nvCxnSpPr>
        <p:spPr>
          <a:xfrm flipV="1">
            <a:off x="5410200" y="3387436"/>
            <a:ext cx="1600200" cy="381000"/>
          </a:xfrm>
          <a:prstGeom prst="bentConnector3">
            <a:avLst>
              <a:gd name="adj1" fmla="val 86075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7" name="TextBox 486"/>
          <p:cNvSpPr txBox="1"/>
          <p:nvPr/>
        </p:nvSpPr>
        <p:spPr>
          <a:xfrm>
            <a:off x="2988811" y="2842078"/>
            <a:ext cx="46807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inst</a:t>
            </a:r>
            <a:r>
              <a:rPr lang="en-US" sz="1100" dirty="0"/>
              <a:t>[11:7]</a:t>
            </a:r>
          </a:p>
        </p:txBody>
      </p:sp>
      <p:sp>
        <p:nvSpPr>
          <p:cNvPr id="488" name="TextBox 487"/>
          <p:cNvSpPr txBox="1"/>
          <p:nvPr/>
        </p:nvSpPr>
        <p:spPr>
          <a:xfrm>
            <a:off x="2971801" y="3124201"/>
            <a:ext cx="53219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inst</a:t>
            </a:r>
            <a:r>
              <a:rPr lang="en-US" sz="1100" dirty="0"/>
              <a:t>[19:15]</a:t>
            </a:r>
          </a:p>
        </p:txBody>
      </p:sp>
      <p:sp>
        <p:nvSpPr>
          <p:cNvPr id="503" name="TextBox 502"/>
          <p:cNvSpPr txBox="1"/>
          <p:nvPr/>
        </p:nvSpPr>
        <p:spPr>
          <a:xfrm>
            <a:off x="2971801" y="3352801"/>
            <a:ext cx="53219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inst</a:t>
            </a:r>
            <a:r>
              <a:rPr lang="en-US" sz="1100" dirty="0"/>
              <a:t>[24:20]</a:t>
            </a:r>
          </a:p>
        </p:txBody>
      </p:sp>
      <p:sp>
        <p:nvSpPr>
          <p:cNvPr id="504" name="TextBox 503"/>
          <p:cNvSpPr txBox="1"/>
          <p:nvPr/>
        </p:nvSpPr>
        <p:spPr>
          <a:xfrm>
            <a:off x="2918692" y="3992419"/>
            <a:ext cx="46807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inst</a:t>
            </a:r>
            <a:r>
              <a:rPr lang="en-US" sz="1100" dirty="0"/>
              <a:t>[31:7]</a:t>
            </a:r>
          </a:p>
        </p:txBody>
      </p:sp>
      <p:cxnSp>
        <p:nvCxnSpPr>
          <p:cNvPr id="513" name="Elbow Connector 512"/>
          <p:cNvCxnSpPr/>
          <p:nvPr/>
        </p:nvCxnSpPr>
        <p:spPr>
          <a:xfrm rot="5400000" flipH="1" flipV="1">
            <a:off x="5310190" y="3303588"/>
            <a:ext cx="584201" cy="377826"/>
          </a:xfrm>
          <a:prstGeom prst="bentConnector3">
            <a:avLst>
              <a:gd name="adj1" fmla="val 100463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7" name="TextBox 526"/>
          <p:cNvSpPr txBox="1"/>
          <p:nvPr/>
        </p:nvSpPr>
        <p:spPr>
          <a:xfrm>
            <a:off x="8250383" y="2273300"/>
            <a:ext cx="253274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/>
              <a:t>pc+4</a:t>
            </a:r>
          </a:p>
        </p:txBody>
      </p:sp>
      <p:sp>
        <p:nvSpPr>
          <p:cNvPr id="528" name="TextBox 527"/>
          <p:cNvSpPr txBox="1"/>
          <p:nvPr/>
        </p:nvSpPr>
        <p:spPr>
          <a:xfrm>
            <a:off x="7923646" y="2414155"/>
            <a:ext cx="15388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alu</a:t>
            </a:r>
            <a:endParaRPr lang="en-US" sz="1100" dirty="0"/>
          </a:p>
        </p:txBody>
      </p:sp>
      <p:sp>
        <p:nvSpPr>
          <p:cNvPr id="529" name="TextBox 528"/>
          <p:cNvSpPr txBox="1"/>
          <p:nvPr/>
        </p:nvSpPr>
        <p:spPr>
          <a:xfrm>
            <a:off x="8029863" y="3213100"/>
            <a:ext cx="334818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 err="1"/>
              <a:t>mem</a:t>
            </a:r>
            <a:endParaRPr lang="en-US" sz="1100" dirty="0"/>
          </a:p>
        </p:txBody>
      </p:sp>
      <p:sp>
        <p:nvSpPr>
          <p:cNvPr id="530" name="TextBox 529"/>
          <p:cNvSpPr txBox="1"/>
          <p:nvPr/>
        </p:nvSpPr>
        <p:spPr>
          <a:xfrm>
            <a:off x="8581737" y="2945246"/>
            <a:ext cx="147476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wb</a:t>
            </a:r>
            <a:endParaRPr lang="en-US" sz="1100" dirty="0"/>
          </a:p>
        </p:txBody>
      </p:sp>
      <p:sp>
        <p:nvSpPr>
          <p:cNvPr id="531" name="TextBox 530"/>
          <p:cNvSpPr txBox="1"/>
          <p:nvPr/>
        </p:nvSpPr>
        <p:spPr>
          <a:xfrm>
            <a:off x="813955" y="2716646"/>
            <a:ext cx="208695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 err="1"/>
              <a:t>alu</a:t>
            </a:r>
            <a:endParaRPr lang="en-US" sz="1100" dirty="0"/>
          </a:p>
        </p:txBody>
      </p:sp>
      <p:sp>
        <p:nvSpPr>
          <p:cNvPr id="532" name="TextBox 531"/>
          <p:cNvSpPr txBox="1"/>
          <p:nvPr/>
        </p:nvSpPr>
        <p:spPr>
          <a:xfrm>
            <a:off x="701965" y="3008746"/>
            <a:ext cx="253274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/>
              <a:t>pc+4</a:t>
            </a:r>
          </a:p>
        </p:txBody>
      </p:sp>
      <p:sp>
        <p:nvSpPr>
          <p:cNvPr id="533" name="TextBox 532"/>
          <p:cNvSpPr txBox="1"/>
          <p:nvPr/>
        </p:nvSpPr>
        <p:spPr>
          <a:xfrm>
            <a:off x="5312006" y="2667001"/>
            <a:ext cx="524162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 err="1"/>
              <a:t>Reg</a:t>
            </a:r>
            <a:r>
              <a:rPr lang="en-US" sz="1100" dirty="0"/>
              <a:t>[rs1]</a:t>
            </a:r>
          </a:p>
        </p:txBody>
      </p:sp>
      <p:sp>
        <p:nvSpPr>
          <p:cNvPr id="534" name="TextBox 533"/>
          <p:cNvSpPr txBox="1"/>
          <p:nvPr/>
        </p:nvSpPr>
        <p:spPr>
          <a:xfrm>
            <a:off x="5395683" y="2356532"/>
            <a:ext cx="219362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/>
              <a:t>pc</a:t>
            </a:r>
          </a:p>
        </p:txBody>
      </p:sp>
      <p:sp>
        <p:nvSpPr>
          <p:cNvPr id="535" name="TextBox 534"/>
          <p:cNvSpPr txBox="1"/>
          <p:nvPr/>
        </p:nvSpPr>
        <p:spPr>
          <a:xfrm>
            <a:off x="4247574" y="4066310"/>
            <a:ext cx="629226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 err="1"/>
              <a:t>imm</a:t>
            </a:r>
            <a:r>
              <a:rPr lang="en-US" sz="1100" dirty="0"/>
              <a:t>[31:0]</a:t>
            </a:r>
          </a:p>
        </p:txBody>
      </p:sp>
      <p:sp>
        <p:nvSpPr>
          <p:cNvPr id="536" name="TextBox 535"/>
          <p:cNvSpPr txBox="1"/>
          <p:nvPr/>
        </p:nvSpPr>
        <p:spPr>
          <a:xfrm>
            <a:off x="5299981" y="2966132"/>
            <a:ext cx="533400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 err="1"/>
              <a:t>Reg</a:t>
            </a:r>
            <a:r>
              <a:rPr lang="en-US" sz="1100" dirty="0"/>
              <a:t>[rs2]</a:t>
            </a:r>
          </a:p>
        </p:txBody>
      </p:sp>
      <p:cxnSp>
        <p:nvCxnSpPr>
          <p:cNvPr id="563" name="Elbow Connector 562"/>
          <p:cNvCxnSpPr>
            <a:stCxn id="52" idx="3"/>
          </p:cNvCxnSpPr>
          <p:nvPr/>
        </p:nvCxnSpPr>
        <p:spPr>
          <a:xfrm flipV="1">
            <a:off x="3985564" y="3429000"/>
            <a:ext cx="1805637" cy="825788"/>
          </a:xfrm>
          <a:prstGeom prst="bentConnector3">
            <a:avLst>
              <a:gd name="adj1" fmla="val 50000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3" name="TextBox 522"/>
          <p:cNvSpPr txBox="1"/>
          <p:nvPr/>
        </p:nvSpPr>
        <p:spPr>
          <a:xfrm>
            <a:off x="2590801" y="4936124"/>
            <a:ext cx="46807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inst</a:t>
            </a:r>
            <a:r>
              <a:rPr lang="en-US" sz="1100" dirty="0"/>
              <a:t>[31:0]</a:t>
            </a:r>
          </a:p>
        </p:txBody>
      </p:sp>
      <p:sp>
        <p:nvSpPr>
          <p:cNvPr id="582" name="TextBox 581"/>
          <p:cNvSpPr txBox="1"/>
          <p:nvPr/>
        </p:nvSpPr>
        <p:spPr>
          <a:xfrm>
            <a:off x="3276601" y="4953001"/>
            <a:ext cx="54181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ImmSel</a:t>
            </a:r>
            <a:r>
              <a:rPr lang="en-US" sz="1100" dirty="0"/>
              <a:t>=U</a:t>
            </a:r>
          </a:p>
        </p:txBody>
      </p:sp>
      <p:sp>
        <p:nvSpPr>
          <p:cNvPr id="583" name="TextBox 582"/>
          <p:cNvSpPr txBox="1"/>
          <p:nvPr/>
        </p:nvSpPr>
        <p:spPr>
          <a:xfrm>
            <a:off x="3886201" y="4953001"/>
            <a:ext cx="593111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RegWEn</a:t>
            </a:r>
            <a:r>
              <a:rPr lang="en-US" sz="1100" dirty="0"/>
              <a:t>=1</a:t>
            </a:r>
          </a:p>
        </p:txBody>
      </p:sp>
      <p:sp>
        <p:nvSpPr>
          <p:cNvPr id="584" name="TextBox 583"/>
          <p:cNvSpPr txBox="1"/>
          <p:nvPr/>
        </p:nvSpPr>
        <p:spPr>
          <a:xfrm>
            <a:off x="4343401" y="5257801"/>
            <a:ext cx="375103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BrUn</a:t>
            </a:r>
            <a:r>
              <a:rPr lang="en-US" sz="1100" dirty="0"/>
              <a:t>=*</a:t>
            </a:r>
          </a:p>
        </p:txBody>
      </p:sp>
      <p:sp>
        <p:nvSpPr>
          <p:cNvPr id="585" name="TextBox 584"/>
          <p:cNvSpPr txBox="1"/>
          <p:nvPr/>
        </p:nvSpPr>
        <p:spPr>
          <a:xfrm>
            <a:off x="4876801" y="5257801"/>
            <a:ext cx="304571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BrE</a:t>
            </a:r>
            <a:r>
              <a:rPr lang="en-US" sz="1100" dirty="0"/>
              <a:t>=*</a:t>
            </a:r>
          </a:p>
        </p:txBody>
      </p:sp>
      <p:sp>
        <p:nvSpPr>
          <p:cNvPr id="586" name="TextBox 585"/>
          <p:cNvSpPr txBox="1"/>
          <p:nvPr/>
        </p:nvSpPr>
        <p:spPr>
          <a:xfrm>
            <a:off x="5257801" y="5257801"/>
            <a:ext cx="36227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BrLT</a:t>
            </a:r>
            <a:r>
              <a:rPr lang="en-US" sz="1100" dirty="0"/>
              <a:t>=*</a:t>
            </a:r>
          </a:p>
        </p:txBody>
      </p:sp>
      <p:sp>
        <p:nvSpPr>
          <p:cNvPr id="587" name="TextBox 586"/>
          <p:cNvSpPr txBox="1"/>
          <p:nvPr/>
        </p:nvSpPr>
        <p:spPr>
          <a:xfrm>
            <a:off x="5867401" y="4953001"/>
            <a:ext cx="35586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Asel</a:t>
            </a:r>
            <a:r>
              <a:rPr lang="en-US" sz="1100" dirty="0"/>
              <a:t>=1</a:t>
            </a:r>
          </a:p>
        </p:txBody>
      </p:sp>
      <p:sp>
        <p:nvSpPr>
          <p:cNvPr id="588" name="TextBox 587"/>
          <p:cNvSpPr txBox="1"/>
          <p:nvPr/>
        </p:nvSpPr>
        <p:spPr>
          <a:xfrm>
            <a:off x="5486401" y="4953001"/>
            <a:ext cx="35586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Bsel</a:t>
            </a:r>
            <a:r>
              <a:rPr lang="en-US" sz="1100" dirty="0"/>
              <a:t>=1</a:t>
            </a:r>
          </a:p>
        </p:txBody>
      </p:sp>
      <p:sp>
        <p:nvSpPr>
          <p:cNvPr id="589" name="TextBox 588"/>
          <p:cNvSpPr txBox="1"/>
          <p:nvPr/>
        </p:nvSpPr>
        <p:spPr>
          <a:xfrm>
            <a:off x="6248401" y="4953001"/>
            <a:ext cx="663643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ALUSel</a:t>
            </a:r>
            <a:r>
              <a:rPr lang="en-US" sz="1100" dirty="0"/>
              <a:t>=Add</a:t>
            </a:r>
          </a:p>
        </p:txBody>
      </p:sp>
      <p:sp>
        <p:nvSpPr>
          <p:cNvPr id="591" name="TextBox 590"/>
          <p:cNvSpPr txBox="1"/>
          <p:nvPr/>
        </p:nvSpPr>
        <p:spPr>
          <a:xfrm>
            <a:off x="7010401" y="4953001"/>
            <a:ext cx="58028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MemRW</a:t>
            </a:r>
            <a:r>
              <a:rPr lang="en-US" sz="1100" dirty="0"/>
              <a:t>=0</a:t>
            </a:r>
          </a:p>
        </p:txBody>
      </p:sp>
      <p:sp>
        <p:nvSpPr>
          <p:cNvPr id="593" name="TextBox 592"/>
          <p:cNvSpPr txBox="1"/>
          <p:nvPr/>
        </p:nvSpPr>
        <p:spPr>
          <a:xfrm>
            <a:off x="7924801" y="4953001"/>
            <a:ext cx="48410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WBSel</a:t>
            </a:r>
            <a:r>
              <a:rPr lang="en-US" sz="1100" dirty="0"/>
              <a:t>=1</a:t>
            </a:r>
          </a:p>
        </p:txBody>
      </p:sp>
      <p:sp>
        <p:nvSpPr>
          <p:cNvPr id="594" name="TextBox 593"/>
          <p:cNvSpPr txBox="1"/>
          <p:nvPr/>
        </p:nvSpPr>
        <p:spPr>
          <a:xfrm>
            <a:off x="990601" y="4953001"/>
            <a:ext cx="66684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PCSel</a:t>
            </a:r>
            <a:r>
              <a:rPr lang="en-US" sz="1100" dirty="0"/>
              <a:t>=pc+4</a:t>
            </a:r>
          </a:p>
        </p:txBody>
      </p:sp>
      <p:sp>
        <p:nvSpPr>
          <p:cNvPr id="596" name="TextBox 595"/>
          <p:cNvSpPr txBox="1"/>
          <p:nvPr/>
        </p:nvSpPr>
        <p:spPr>
          <a:xfrm>
            <a:off x="3406447" y="2514601"/>
            <a:ext cx="147476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err="1"/>
              <a:t>wb</a:t>
            </a:r>
            <a:endParaRPr lang="en-US" sz="1100" dirty="0"/>
          </a:p>
        </p:txBody>
      </p:sp>
      <p:grpSp>
        <p:nvGrpSpPr>
          <p:cNvPr id="2" name="Group 1"/>
          <p:cNvGrpSpPr/>
          <p:nvPr/>
        </p:nvGrpSpPr>
        <p:grpSpPr>
          <a:xfrm>
            <a:off x="1143001" y="1905000"/>
            <a:ext cx="7391400" cy="2984500"/>
            <a:chOff x="1295400" y="1197264"/>
            <a:chExt cx="7391400" cy="2984500"/>
          </a:xfrm>
        </p:grpSpPr>
        <p:cxnSp>
          <p:nvCxnSpPr>
            <p:cNvPr id="125" name="Straight Arrow Connector 124"/>
            <p:cNvCxnSpPr/>
            <p:nvPr/>
          </p:nvCxnSpPr>
          <p:spPr>
            <a:xfrm flipH="1" flipV="1">
              <a:off x="1371600" y="2411035"/>
              <a:ext cx="10391" cy="1770729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Arrow Connector 125"/>
            <p:cNvCxnSpPr/>
            <p:nvPr/>
          </p:nvCxnSpPr>
          <p:spPr>
            <a:xfrm flipV="1">
              <a:off x="6606720" y="2737100"/>
              <a:ext cx="0" cy="1434850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Arrow Connector 127"/>
            <p:cNvCxnSpPr/>
            <p:nvPr/>
          </p:nvCxnSpPr>
          <p:spPr>
            <a:xfrm flipV="1">
              <a:off x="4343400" y="3068419"/>
              <a:ext cx="0" cy="1103531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Arrow Connector 128"/>
            <p:cNvCxnSpPr/>
            <p:nvPr/>
          </p:nvCxnSpPr>
          <p:spPr>
            <a:xfrm flipV="1">
              <a:off x="6019800" y="2828766"/>
              <a:ext cx="0" cy="1343184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Arrow Connector 129"/>
            <p:cNvCxnSpPr/>
            <p:nvPr/>
          </p:nvCxnSpPr>
          <p:spPr>
            <a:xfrm flipV="1">
              <a:off x="8610600" y="2535019"/>
              <a:ext cx="0" cy="1636931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 flipV="1">
              <a:off x="6934200" y="1412947"/>
              <a:ext cx="0" cy="924428"/>
            </a:xfrm>
            <a:prstGeom prst="line">
              <a:avLst/>
            </a:prstGeom>
            <a:ln w="5715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Elbow Connector 131"/>
            <p:cNvCxnSpPr/>
            <p:nvPr/>
          </p:nvCxnSpPr>
          <p:spPr>
            <a:xfrm>
              <a:off x="6934199" y="1425864"/>
              <a:ext cx="1600201" cy="804355"/>
            </a:xfrm>
            <a:prstGeom prst="bentConnector3">
              <a:avLst>
                <a:gd name="adj1" fmla="val 84271"/>
              </a:avLst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>
              <a:off x="1447800" y="2192119"/>
              <a:ext cx="152400" cy="0"/>
            </a:xfrm>
            <a:prstGeom prst="line">
              <a:avLst/>
            </a:prstGeom>
            <a:ln w="5715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Elbow Connector 133"/>
            <p:cNvCxnSpPr/>
            <p:nvPr/>
          </p:nvCxnSpPr>
          <p:spPr>
            <a:xfrm>
              <a:off x="1965663" y="2192119"/>
              <a:ext cx="320337" cy="304800"/>
            </a:xfrm>
            <a:prstGeom prst="bentConnector3">
              <a:avLst>
                <a:gd name="adj1" fmla="val 50000"/>
              </a:avLst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Elbow Connector 134"/>
            <p:cNvCxnSpPr/>
            <p:nvPr/>
          </p:nvCxnSpPr>
          <p:spPr>
            <a:xfrm flipV="1">
              <a:off x="1935331" y="1773339"/>
              <a:ext cx="396537" cy="419100"/>
            </a:xfrm>
            <a:prstGeom prst="bentConnector3">
              <a:avLst>
                <a:gd name="adj1" fmla="val 50000"/>
              </a:avLst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Elbow Connector 135"/>
            <p:cNvCxnSpPr/>
            <p:nvPr/>
          </p:nvCxnSpPr>
          <p:spPr>
            <a:xfrm flipV="1">
              <a:off x="2590800" y="1315819"/>
              <a:ext cx="304800" cy="457200"/>
            </a:xfrm>
            <a:prstGeom prst="bentConnector2">
              <a:avLst/>
            </a:prstGeom>
            <a:ln w="57150" cmpd="sng">
              <a:solidFill>
                <a:srgbClr val="FF0000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Elbow Connector 136"/>
            <p:cNvCxnSpPr/>
            <p:nvPr/>
          </p:nvCxnSpPr>
          <p:spPr>
            <a:xfrm rot="10800000" flipV="1">
              <a:off x="1295400" y="1315819"/>
              <a:ext cx="1600200" cy="990600"/>
            </a:xfrm>
            <a:prstGeom prst="bentConnector3">
              <a:avLst>
                <a:gd name="adj1" fmla="val 124407"/>
              </a:avLst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Arrow Connector 137"/>
            <p:cNvCxnSpPr/>
            <p:nvPr/>
          </p:nvCxnSpPr>
          <p:spPr>
            <a:xfrm>
              <a:off x="3048000" y="2495550"/>
              <a:ext cx="0" cy="1676400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Arrow Connector 138"/>
            <p:cNvCxnSpPr/>
            <p:nvPr/>
          </p:nvCxnSpPr>
          <p:spPr>
            <a:xfrm flipV="1">
              <a:off x="3038764" y="3525619"/>
              <a:ext cx="618836" cy="9599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Elbow Connector 140"/>
            <p:cNvCxnSpPr/>
            <p:nvPr/>
          </p:nvCxnSpPr>
          <p:spPr>
            <a:xfrm flipH="1" flipV="1">
              <a:off x="3483264" y="1197264"/>
              <a:ext cx="5203536" cy="1032955"/>
            </a:xfrm>
            <a:prstGeom prst="bentConnector3">
              <a:avLst>
                <a:gd name="adj1" fmla="val -2374"/>
              </a:avLst>
            </a:prstGeom>
            <a:ln w="57150" cmpd="sng">
              <a:solidFill>
                <a:srgbClr val="FF0000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Arrow Connector 141"/>
            <p:cNvCxnSpPr/>
            <p:nvPr/>
          </p:nvCxnSpPr>
          <p:spPr>
            <a:xfrm flipV="1">
              <a:off x="3962400" y="3790950"/>
              <a:ext cx="0" cy="381000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Arrow Connector 142"/>
            <p:cNvCxnSpPr/>
            <p:nvPr/>
          </p:nvCxnSpPr>
          <p:spPr>
            <a:xfrm flipV="1">
              <a:off x="6096000" y="2647950"/>
              <a:ext cx="370610" cy="2310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Elbow Connector 144"/>
            <p:cNvCxnSpPr/>
            <p:nvPr/>
          </p:nvCxnSpPr>
          <p:spPr>
            <a:xfrm flipV="1">
              <a:off x="4197374" y="2724150"/>
              <a:ext cx="1746226" cy="825788"/>
            </a:xfrm>
            <a:prstGeom prst="bentConnector3">
              <a:avLst>
                <a:gd name="adj1" fmla="val 83443"/>
              </a:avLst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>
              <a:off x="2895599" y="2492664"/>
              <a:ext cx="152400" cy="0"/>
            </a:xfrm>
            <a:prstGeom prst="line">
              <a:avLst/>
            </a:prstGeom>
            <a:ln w="5715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>
              <a:off x="6781799" y="2340264"/>
              <a:ext cx="152400" cy="0"/>
            </a:xfrm>
            <a:prstGeom prst="line">
              <a:avLst/>
            </a:prstGeom>
            <a:ln w="5715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/>
          </p:nvCxnSpPr>
          <p:spPr>
            <a:xfrm>
              <a:off x="6248399" y="2035464"/>
              <a:ext cx="152400" cy="0"/>
            </a:xfrm>
            <a:prstGeom prst="line">
              <a:avLst/>
            </a:prstGeom>
            <a:ln w="5715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9" name="Elbow Connector 148"/>
          <p:cNvCxnSpPr/>
          <p:nvPr/>
        </p:nvCxnSpPr>
        <p:spPr>
          <a:xfrm rot="16200000" flipH="1">
            <a:off x="3086100" y="2171701"/>
            <a:ext cx="838200" cy="304800"/>
          </a:xfrm>
          <a:prstGeom prst="bentConnector3">
            <a:avLst>
              <a:gd name="adj1" fmla="val 100275"/>
            </a:avLst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2" name="Group 61"/>
          <p:cNvGrpSpPr/>
          <p:nvPr/>
        </p:nvGrpSpPr>
        <p:grpSpPr>
          <a:xfrm>
            <a:off x="1447801" y="2477870"/>
            <a:ext cx="365463" cy="838199"/>
            <a:chOff x="1447800" y="1809750"/>
            <a:chExt cx="365463" cy="838199"/>
          </a:xfrm>
        </p:grpSpPr>
        <p:sp>
          <p:nvSpPr>
            <p:cNvPr id="19" name="Rectangle 18"/>
            <p:cNvSpPr/>
            <p:nvPr/>
          </p:nvSpPr>
          <p:spPr>
            <a:xfrm>
              <a:off x="1447800" y="1809750"/>
              <a:ext cx="365463" cy="838199"/>
            </a:xfrm>
            <a:prstGeom prst="rect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urier New"/>
                  <a:cs typeface="Courier New"/>
                </a:rPr>
                <a:t>pc</a:t>
              </a:r>
            </a:p>
          </p:txBody>
        </p:sp>
        <p:sp>
          <p:nvSpPr>
            <p:cNvPr id="31" name="Isosceles Triangle 30"/>
            <p:cNvSpPr/>
            <p:nvPr/>
          </p:nvSpPr>
          <p:spPr>
            <a:xfrm>
              <a:off x="1600200" y="2495550"/>
              <a:ext cx="152400" cy="152399"/>
            </a:xfrm>
            <a:prstGeom prst="triangle">
              <a:avLst/>
            </a:prstGeom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96195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7"/>
          <p:cNvSpPr txBox="1">
            <a:spLocks noGrp="1"/>
          </p:cNvSpPr>
          <p:nvPr>
            <p:ph type="body" idx="1"/>
          </p:nvPr>
        </p:nvSpPr>
        <p:spPr>
          <a:xfrm>
            <a:off x="311700" y="1047086"/>
            <a:ext cx="8542952" cy="1268245"/>
          </a:xfrm>
          <a:prstGeom prst="rect">
            <a:avLst/>
          </a:prstGeom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spcAft>
                <a:spcPts val="1600"/>
              </a:spcAft>
              <a:buNone/>
            </a:pPr>
            <a:r>
              <a:rPr lang="en" u="sng" dirty="0"/>
              <a:t>Definition:</a:t>
            </a:r>
            <a:r>
              <a:rPr lang="en" dirty="0"/>
              <a:t>  A </a:t>
            </a:r>
            <a:r>
              <a:rPr lang="en" u="sng" dirty="0"/>
              <a:t>combinational circuit</a:t>
            </a:r>
            <a:r>
              <a:rPr lang="en" dirty="0"/>
              <a:t> computes a pure function, i.e., its outputs react only based on its inputs.  There are no feedback loops and </a:t>
            </a:r>
            <a:r>
              <a:rPr lang="en-US" dirty="0"/>
              <a:t> no state information (memory) is maintained.</a:t>
            </a:r>
          </a:p>
        </p:txBody>
      </p:sp>
      <p:sp>
        <p:nvSpPr>
          <p:cNvPr id="204" name="Google Shape;204;p17"/>
          <p:cNvSpPr txBox="1">
            <a:spLocks noGrp="1"/>
          </p:cNvSpPr>
          <p:nvPr>
            <p:ph type="body" idx="1"/>
          </p:nvPr>
        </p:nvSpPr>
        <p:spPr>
          <a:xfrm>
            <a:off x="311700" y="1852026"/>
            <a:ext cx="8520600" cy="2354700"/>
          </a:xfrm>
          <a:prstGeom prst="rect">
            <a:avLst/>
          </a:prstGeom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spcAft>
                <a:spcPts val="1600"/>
              </a:spcAft>
              <a:buNone/>
            </a:pPr>
            <a:r>
              <a:rPr lang="en" dirty="0"/>
              <a:t>                                                                                                        </a:t>
            </a:r>
            <a:endParaRPr dirty="0"/>
          </a:p>
        </p:txBody>
      </p:sp>
      <p:cxnSp>
        <p:nvCxnSpPr>
          <p:cNvPr id="206" name="Google Shape;206;p17"/>
          <p:cNvCxnSpPr/>
          <p:nvPr/>
        </p:nvCxnSpPr>
        <p:spPr>
          <a:xfrm rot="5400000">
            <a:off x="3263671" y="4705275"/>
            <a:ext cx="450300" cy="0"/>
          </a:xfrm>
          <a:prstGeom prst="straightConnector1">
            <a:avLst/>
          </a:prstGeom>
          <a:noFill/>
          <a:ln w="19050" cap="flat" cmpd="sng">
            <a:solidFill>
              <a:srgbClr val="FFFF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07" name="Google Shape;207;p17"/>
          <p:cNvCxnSpPr/>
          <p:nvPr/>
        </p:nvCxnSpPr>
        <p:spPr>
          <a:xfrm rot="10800000">
            <a:off x="3050293" y="5154211"/>
            <a:ext cx="316800" cy="0"/>
          </a:xfrm>
          <a:prstGeom prst="straightConnector1">
            <a:avLst/>
          </a:prstGeom>
          <a:noFill/>
          <a:ln w="19050" cap="flat" cmpd="sng">
            <a:solidFill>
              <a:srgbClr val="FFFF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08" name="Google Shape;208;p17"/>
          <p:cNvCxnSpPr/>
          <p:nvPr/>
        </p:nvCxnSpPr>
        <p:spPr>
          <a:xfrm rot="10800000">
            <a:off x="2283656" y="5154211"/>
            <a:ext cx="316800" cy="0"/>
          </a:xfrm>
          <a:prstGeom prst="straightConnector1">
            <a:avLst/>
          </a:prstGeom>
          <a:noFill/>
          <a:ln w="19050" cap="flat" cmpd="sng">
            <a:solidFill>
              <a:srgbClr val="FFFF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09" name="Google Shape;209;p17"/>
          <p:cNvCxnSpPr/>
          <p:nvPr/>
        </p:nvCxnSpPr>
        <p:spPr>
          <a:xfrm rot="10800000">
            <a:off x="1514700" y="5154211"/>
            <a:ext cx="316800" cy="0"/>
          </a:xfrm>
          <a:prstGeom prst="straightConnector1">
            <a:avLst/>
          </a:prstGeom>
          <a:noFill/>
          <a:ln w="19050" cap="flat" cmpd="sng">
            <a:solidFill>
              <a:srgbClr val="FFFF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10" name="Google Shape;210;p17"/>
          <p:cNvCxnSpPr/>
          <p:nvPr/>
        </p:nvCxnSpPr>
        <p:spPr>
          <a:xfrm flipH="1">
            <a:off x="573845" y="5154211"/>
            <a:ext cx="488700" cy="7200"/>
          </a:xfrm>
          <a:prstGeom prst="straightConnector1">
            <a:avLst/>
          </a:prstGeom>
          <a:noFill/>
          <a:ln w="19050" cap="flat" cmpd="sng">
            <a:solidFill>
              <a:srgbClr val="FFFF00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11" name="Google Shape;211;p17"/>
          <p:cNvSpPr txBox="1"/>
          <p:nvPr/>
        </p:nvSpPr>
        <p:spPr>
          <a:xfrm>
            <a:off x="861225" y="4679200"/>
            <a:ext cx="3180900" cy="890100"/>
          </a:xfrm>
          <a:prstGeom prst="rect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212" name="Google Shape;212;p17"/>
          <p:cNvSpPr txBox="1">
            <a:spLocks noGrp="1"/>
          </p:cNvSpPr>
          <p:nvPr>
            <p:ph type="body" idx="1"/>
          </p:nvPr>
        </p:nvSpPr>
        <p:spPr>
          <a:xfrm>
            <a:off x="311700" y="2438683"/>
            <a:ext cx="8520600" cy="1480800"/>
          </a:xfrm>
          <a:prstGeom prst="rect">
            <a:avLst/>
          </a:prstGeom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spcAft>
                <a:spcPts val="1600"/>
              </a:spcAft>
              <a:buNone/>
            </a:pPr>
            <a:r>
              <a:rPr lang="en" u="sng" dirty="0"/>
              <a:t>Theorem:</a:t>
            </a:r>
            <a:r>
              <a:rPr lang="en" dirty="0"/>
              <a:t>  Every Boolean function can be implemented with NAND and NOT. Circuits are modular</a:t>
            </a:r>
            <a:endParaRPr dirty="0"/>
          </a:p>
        </p:txBody>
      </p:sp>
      <p:sp>
        <p:nvSpPr>
          <p:cNvPr id="214" name="Google Shape;214;p17"/>
          <p:cNvSpPr txBox="1">
            <a:spLocks noGrp="1"/>
          </p:cNvSpPr>
          <p:nvPr>
            <p:ph type="title"/>
          </p:nvPr>
        </p:nvSpPr>
        <p:spPr>
          <a:xfrm>
            <a:off x="175652" y="271984"/>
            <a:ext cx="8520600" cy="636300"/>
          </a:xfrm>
          <a:prstGeom prst="rect">
            <a:avLst/>
          </a:prstGeom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/>
            <a:r>
              <a:rPr lang="en" dirty="0"/>
              <a:t>Computing with Combinational Circuits</a:t>
            </a:r>
            <a:endParaRPr dirty="0"/>
          </a:p>
        </p:txBody>
      </p:sp>
      <p:sp>
        <p:nvSpPr>
          <p:cNvPr id="215" name="Google Shape;215;p17"/>
          <p:cNvSpPr txBox="1"/>
          <p:nvPr/>
        </p:nvSpPr>
        <p:spPr>
          <a:xfrm>
            <a:off x="3369236" y="4929611"/>
            <a:ext cx="450300" cy="450300"/>
          </a:xfrm>
          <a:prstGeom prst="rect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/>
              <a:t>FA</a:t>
            </a:r>
            <a:endParaRPr/>
          </a:p>
        </p:txBody>
      </p:sp>
      <p:cxnSp>
        <p:nvCxnSpPr>
          <p:cNvPr id="216" name="Google Shape;216;p17"/>
          <p:cNvCxnSpPr/>
          <p:nvPr/>
        </p:nvCxnSpPr>
        <p:spPr>
          <a:xfrm rot="5400000">
            <a:off x="3263671" y="4705275"/>
            <a:ext cx="450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17" name="Google Shape;217;p17"/>
          <p:cNvCxnSpPr/>
          <p:nvPr/>
        </p:nvCxnSpPr>
        <p:spPr>
          <a:xfrm rot="5400000">
            <a:off x="3470875" y="4705275"/>
            <a:ext cx="450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18" name="Google Shape;218;p17"/>
          <p:cNvCxnSpPr/>
          <p:nvPr/>
        </p:nvCxnSpPr>
        <p:spPr>
          <a:xfrm rot="5400000">
            <a:off x="3370350" y="5608928"/>
            <a:ext cx="450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19" name="Google Shape;219;p17"/>
          <p:cNvCxnSpPr/>
          <p:nvPr/>
        </p:nvCxnSpPr>
        <p:spPr>
          <a:xfrm rot="10800000">
            <a:off x="3050293" y="5154211"/>
            <a:ext cx="31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20" name="Google Shape;220;p17"/>
          <p:cNvSpPr txBox="1"/>
          <p:nvPr/>
        </p:nvSpPr>
        <p:spPr>
          <a:xfrm>
            <a:off x="2602599" y="4929611"/>
            <a:ext cx="450300" cy="450300"/>
          </a:xfrm>
          <a:prstGeom prst="rect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/>
              <a:t>FA</a:t>
            </a:r>
            <a:endParaRPr/>
          </a:p>
        </p:txBody>
      </p:sp>
      <p:cxnSp>
        <p:nvCxnSpPr>
          <p:cNvPr id="221" name="Google Shape;221;p17"/>
          <p:cNvCxnSpPr/>
          <p:nvPr/>
        </p:nvCxnSpPr>
        <p:spPr>
          <a:xfrm rot="5400000">
            <a:off x="2497035" y="4705275"/>
            <a:ext cx="450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22" name="Google Shape;222;p17"/>
          <p:cNvCxnSpPr/>
          <p:nvPr/>
        </p:nvCxnSpPr>
        <p:spPr>
          <a:xfrm rot="5400000">
            <a:off x="2704239" y="4705275"/>
            <a:ext cx="450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23" name="Google Shape;223;p17"/>
          <p:cNvCxnSpPr/>
          <p:nvPr/>
        </p:nvCxnSpPr>
        <p:spPr>
          <a:xfrm rot="5400000">
            <a:off x="2603712" y="5608928"/>
            <a:ext cx="450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24" name="Google Shape;224;p17"/>
          <p:cNvCxnSpPr/>
          <p:nvPr/>
        </p:nvCxnSpPr>
        <p:spPr>
          <a:xfrm rot="10800000">
            <a:off x="2283656" y="5154211"/>
            <a:ext cx="31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25" name="Google Shape;225;p17"/>
          <p:cNvSpPr txBox="1"/>
          <p:nvPr/>
        </p:nvSpPr>
        <p:spPr>
          <a:xfrm>
            <a:off x="1833644" y="4929611"/>
            <a:ext cx="450300" cy="450300"/>
          </a:xfrm>
          <a:prstGeom prst="rect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/>
              <a:t>FA</a:t>
            </a:r>
            <a:endParaRPr/>
          </a:p>
        </p:txBody>
      </p:sp>
      <p:cxnSp>
        <p:nvCxnSpPr>
          <p:cNvPr id="226" name="Google Shape;226;p17"/>
          <p:cNvCxnSpPr/>
          <p:nvPr/>
        </p:nvCxnSpPr>
        <p:spPr>
          <a:xfrm rot="5400000">
            <a:off x="1728080" y="4705275"/>
            <a:ext cx="450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27" name="Google Shape;227;p17"/>
          <p:cNvCxnSpPr/>
          <p:nvPr/>
        </p:nvCxnSpPr>
        <p:spPr>
          <a:xfrm rot="5400000">
            <a:off x="1935284" y="4705275"/>
            <a:ext cx="450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28" name="Google Shape;228;p17"/>
          <p:cNvCxnSpPr/>
          <p:nvPr/>
        </p:nvCxnSpPr>
        <p:spPr>
          <a:xfrm rot="5400000">
            <a:off x="1834756" y="5608928"/>
            <a:ext cx="450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29" name="Google Shape;229;p17"/>
          <p:cNvCxnSpPr/>
          <p:nvPr/>
        </p:nvCxnSpPr>
        <p:spPr>
          <a:xfrm rot="10800000">
            <a:off x="1514700" y="5154211"/>
            <a:ext cx="31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30" name="Google Shape;230;p17"/>
          <p:cNvSpPr txBox="1"/>
          <p:nvPr/>
        </p:nvSpPr>
        <p:spPr>
          <a:xfrm>
            <a:off x="1064688" y="4929611"/>
            <a:ext cx="450300" cy="450300"/>
          </a:xfrm>
          <a:prstGeom prst="rect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/>
              <a:t>FA</a:t>
            </a:r>
            <a:endParaRPr/>
          </a:p>
        </p:txBody>
      </p:sp>
      <p:cxnSp>
        <p:nvCxnSpPr>
          <p:cNvPr id="231" name="Google Shape;231;p17"/>
          <p:cNvCxnSpPr/>
          <p:nvPr/>
        </p:nvCxnSpPr>
        <p:spPr>
          <a:xfrm rot="5400000">
            <a:off x="959125" y="4705275"/>
            <a:ext cx="450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32" name="Google Shape;232;p17"/>
          <p:cNvCxnSpPr/>
          <p:nvPr/>
        </p:nvCxnSpPr>
        <p:spPr>
          <a:xfrm rot="5400000">
            <a:off x="1166329" y="4705275"/>
            <a:ext cx="450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33" name="Google Shape;233;p17"/>
          <p:cNvCxnSpPr/>
          <p:nvPr/>
        </p:nvCxnSpPr>
        <p:spPr>
          <a:xfrm rot="5400000">
            <a:off x="1065800" y="5608928"/>
            <a:ext cx="450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34" name="Google Shape;234;p17"/>
          <p:cNvCxnSpPr/>
          <p:nvPr/>
        </p:nvCxnSpPr>
        <p:spPr>
          <a:xfrm flipH="1">
            <a:off x="573845" y="5154211"/>
            <a:ext cx="488700" cy="72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35" name="Google Shape;235;p17"/>
          <p:cNvCxnSpPr/>
          <p:nvPr/>
        </p:nvCxnSpPr>
        <p:spPr>
          <a:xfrm flipH="1">
            <a:off x="3820305" y="5154211"/>
            <a:ext cx="488700" cy="72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36" name="Google Shape;236;p17"/>
          <p:cNvSpPr txBox="1"/>
          <p:nvPr/>
        </p:nvSpPr>
        <p:spPr>
          <a:xfrm>
            <a:off x="1026017" y="4128232"/>
            <a:ext cx="467400" cy="1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" baseline="-25000">
                <a:latin typeface="Courier New"/>
                <a:ea typeface="Courier New"/>
                <a:cs typeface="Courier New"/>
                <a:sym typeface="Courier New"/>
              </a:rPr>
              <a:t>3</a:t>
            </a:r>
            <a:endParaRPr baseline="-25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37" name="Google Shape;237;p17"/>
          <p:cNvSpPr txBox="1"/>
          <p:nvPr/>
        </p:nvSpPr>
        <p:spPr>
          <a:xfrm>
            <a:off x="1236069" y="4128232"/>
            <a:ext cx="467400" cy="1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lang="en" baseline="-25000">
                <a:latin typeface="Courier New"/>
                <a:ea typeface="Courier New"/>
                <a:cs typeface="Courier New"/>
                <a:sym typeface="Courier New"/>
              </a:rPr>
              <a:t>3</a:t>
            </a:r>
            <a:endParaRPr baseline="-25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38" name="Google Shape;238;p17"/>
          <p:cNvSpPr txBox="1"/>
          <p:nvPr/>
        </p:nvSpPr>
        <p:spPr>
          <a:xfrm>
            <a:off x="1797291" y="4128232"/>
            <a:ext cx="467400" cy="1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" baseline="-25000"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baseline="-25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39" name="Google Shape;239;p17"/>
          <p:cNvSpPr txBox="1"/>
          <p:nvPr/>
        </p:nvSpPr>
        <p:spPr>
          <a:xfrm>
            <a:off x="2007343" y="4128232"/>
            <a:ext cx="467400" cy="1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lang="en" baseline="-25000"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baseline="-25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40" name="Google Shape;240;p17"/>
          <p:cNvSpPr txBox="1"/>
          <p:nvPr/>
        </p:nvSpPr>
        <p:spPr>
          <a:xfrm>
            <a:off x="2568565" y="4128232"/>
            <a:ext cx="467400" cy="1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" baseline="-25000"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aseline="-25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41" name="Google Shape;241;p17"/>
          <p:cNvSpPr txBox="1"/>
          <p:nvPr/>
        </p:nvSpPr>
        <p:spPr>
          <a:xfrm>
            <a:off x="2778617" y="4128232"/>
            <a:ext cx="467400" cy="1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lang="en" baseline="-25000"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aseline="-25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42" name="Google Shape;242;p17"/>
          <p:cNvSpPr txBox="1"/>
          <p:nvPr/>
        </p:nvSpPr>
        <p:spPr>
          <a:xfrm>
            <a:off x="3339839" y="4128232"/>
            <a:ext cx="467400" cy="1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" baseline="-25000"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 baseline="-25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43" name="Google Shape;243;p17"/>
          <p:cNvSpPr txBox="1"/>
          <p:nvPr/>
        </p:nvSpPr>
        <p:spPr>
          <a:xfrm>
            <a:off x="3549891" y="4128232"/>
            <a:ext cx="467400" cy="1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lang="en" baseline="-25000"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 baseline="-25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44" name="Google Shape;244;p17"/>
          <p:cNvSpPr txBox="1"/>
          <p:nvPr/>
        </p:nvSpPr>
        <p:spPr>
          <a:xfrm>
            <a:off x="1150596" y="5746980"/>
            <a:ext cx="467400" cy="1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</a:t>
            </a:r>
            <a:r>
              <a:rPr lang="en" baseline="-25000">
                <a:latin typeface="Courier New"/>
                <a:ea typeface="Courier New"/>
                <a:cs typeface="Courier New"/>
                <a:sym typeface="Courier New"/>
              </a:rPr>
              <a:t>3</a:t>
            </a:r>
            <a:endParaRPr baseline="-25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45" name="Google Shape;245;p17"/>
          <p:cNvSpPr txBox="1"/>
          <p:nvPr/>
        </p:nvSpPr>
        <p:spPr>
          <a:xfrm>
            <a:off x="1921869" y="5746980"/>
            <a:ext cx="467400" cy="1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</a:t>
            </a:r>
            <a:r>
              <a:rPr lang="en" baseline="-25000"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baseline="-25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46" name="Google Shape;246;p17"/>
          <p:cNvSpPr txBox="1"/>
          <p:nvPr/>
        </p:nvSpPr>
        <p:spPr>
          <a:xfrm>
            <a:off x="2693143" y="5746980"/>
            <a:ext cx="467400" cy="1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</a:t>
            </a:r>
            <a:r>
              <a:rPr lang="en" baseline="-25000"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aseline="-25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47" name="Google Shape;247;p17"/>
          <p:cNvSpPr txBox="1"/>
          <p:nvPr/>
        </p:nvSpPr>
        <p:spPr>
          <a:xfrm>
            <a:off x="3464417" y="5746980"/>
            <a:ext cx="467400" cy="1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</a:t>
            </a:r>
            <a:r>
              <a:rPr lang="en" baseline="-25000"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 baseline="-25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48" name="Google Shape;248;p17"/>
          <p:cNvSpPr txBox="1"/>
          <p:nvPr/>
        </p:nvSpPr>
        <p:spPr>
          <a:xfrm>
            <a:off x="1503774" y="4756380"/>
            <a:ext cx="467400" cy="1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</a:t>
            </a:r>
            <a:r>
              <a:rPr lang="en" baseline="-25000">
                <a:latin typeface="Courier New"/>
                <a:ea typeface="Courier New"/>
                <a:cs typeface="Courier New"/>
                <a:sym typeface="Courier New"/>
              </a:rPr>
              <a:t>3</a:t>
            </a:r>
            <a:endParaRPr baseline="-25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49" name="Google Shape;249;p17"/>
          <p:cNvSpPr txBox="1"/>
          <p:nvPr/>
        </p:nvSpPr>
        <p:spPr>
          <a:xfrm>
            <a:off x="2275048" y="4756380"/>
            <a:ext cx="467400" cy="1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</a:t>
            </a:r>
            <a:r>
              <a:rPr lang="en" baseline="-25000"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baseline="-25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50" name="Google Shape;250;p17"/>
          <p:cNvSpPr txBox="1"/>
          <p:nvPr/>
        </p:nvSpPr>
        <p:spPr>
          <a:xfrm>
            <a:off x="3046322" y="4756380"/>
            <a:ext cx="467400" cy="1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</a:t>
            </a:r>
            <a:r>
              <a:rPr lang="en" baseline="-25000"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aseline="-25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51" name="Google Shape;251;p17"/>
          <p:cNvSpPr txBox="1"/>
          <p:nvPr/>
        </p:nvSpPr>
        <p:spPr>
          <a:xfrm>
            <a:off x="4274796" y="4945875"/>
            <a:ext cx="467400" cy="1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</a:t>
            </a:r>
            <a:r>
              <a:rPr lang="en" baseline="-25000"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 baseline="-25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52" name="Google Shape;252;p17"/>
          <p:cNvSpPr txBox="1"/>
          <p:nvPr/>
        </p:nvSpPr>
        <p:spPr>
          <a:xfrm>
            <a:off x="293848" y="4938611"/>
            <a:ext cx="467400" cy="1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</a:t>
            </a:r>
            <a:r>
              <a:rPr lang="en" baseline="-25000">
                <a:latin typeface="Courier New"/>
                <a:ea typeface="Courier New"/>
                <a:cs typeface="Courier New"/>
                <a:sym typeface="Courier New"/>
              </a:rPr>
              <a:t>4</a:t>
            </a:r>
            <a:endParaRPr baseline="-25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53" name="Google Shape;253;p17"/>
          <p:cNvSpPr txBox="1">
            <a:spLocks noGrp="1"/>
          </p:cNvSpPr>
          <p:nvPr>
            <p:ph type="body" idx="1"/>
          </p:nvPr>
        </p:nvSpPr>
        <p:spPr>
          <a:xfrm>
            <a:off x="4249738" y="3651647"/>
            <a:ext cx="4378200" cy="1480800"/>
          </a:xfrm>
          <a:prstGeom prst="rect">
            <a:avLst/>
          </a:prstGeom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None/>
            </a:pPr>
            <a:r>
              <a:rPr lang="en" dirty="0"/>
              <a:t>… a 4-bit ripple carry adder!</a:t>
            </a:r>
            <a:endParaRPr dirty="0"/>
          </a:p>
          <a:p>
            <a:pPr lvl="1">
              <a:spcBef>
                <a:spcPts val="0"/>
              </a:spcBef>
            </a:pPr>
            <a:r>
              <a:rPr lang="en" dirty="0"/>
              <a:t>adds by columns</a:t>
            </a:r>
            <a:endParaRPr dirty="0"/>
          </a:p>
          <a:p>
            <a:pPr lvl="1">
              <a:spcBef>
                <a:spcPts val="0"/>
              </a:spcBef>
            </a:pPr>
            <a:r>
              <a:rPr lang="en" dirty="0"/>
              <a:t>propagation delay</a:t>
            </a:r>
            <a:endParaRPr dirty="0"/>
          </a:p>
        </p:txBody>
      </p:sp>
      <p:sp>
        <p:nvSpPr>
          <p:cNvPr id="254" name="Google Shape;254;p17"/>
          <p:cNvSpPr txBox="1">
            <a:spLocks noGrp="1"/>
          </p:cNvSpPr>
          <p:nvPr>
            <p:ph type="body" idx="1"/>
          </p:nvPr>
        </p:nvSpPr>
        <p:spPr>
          <a:xfrm>
            <a:off x="5207048" y="4699247"/>
            <a:ext cx="3564900" cy="450300"/>
          </a:xfrm>
          <a:prstGeom prst="rect">
            <a:avLst/>
          </a:prstGeom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lnSpc>
                <a:spcPct val="115000"/>
              </a:lnSpc>
              <a:spcAft>
                <a:spcPts val="1600"/>
              </a:spcAft>
              <a:buNone/>
            </a:pPr>
            <a:r>
              <a:rPr lang="en" sz="1400"/>
              <a:t>= 9</a:t>
            </a:r>
            <a:endParaRPr sz="1400"/>
          </a:p>
        </p:txBody>
      </p:sp>
      <p:sp>
        <p:nvSpPr>
          <p:cNvPr id="255" name="Google Shape;255;p17"/>
          <p:cNvSpPr txBox="1">
            <a:spLocks noGrp="1"/>
          </p:cNvSpPr>
          <p:nvPr>
            <p:ph type="body" idx="1"/>
          </p:nvPr>
        </p:nvSpPr>
        <p:spPr>
          <a:xfrm>
            <a:off x="5580789" y="4851891"/>
            <a:ext cx="891900" cy="2595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vert="horz" wrap="square" lIns="91425" tIns="91425" rIns="91425" bIns="91425" numCol="1" anchor="ctr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lnSpc>
                <a:spcPct val="115000"/>
              </a:lnSpc>
              <a:buNone/>
            </a:pPr>
            <a:r>
              <a:rPr lang="en" sz="1400" dirty="0">
                <a:solidFill>
                  <a:srgbClr val="0000FF"/>
                </a:solidFill>
              </a:rPr>
              <a:t>(2</a:t>
            </a:r>
            <a:r>
              <a:rPr lang="en" sz="1400" i="1" dirty="0">
                <a:solidFill>
                  <a:srgbClr val="0000FF"/>
                </a:solidFill>
              </a:rPr>
              <a:t>n</a:t>
            </a:r>
            <a:r>
              <a:rPr lang="en" sz="1400" dirty="0">
                <a:solidFill>
                  <a:srgbClr val="0000FF"/>
                </a:solidFill>
              </a:rPr>
              <a:t> + 1)</a:t>
            </a:r>
            <a:endParaRPr sz="1400" dirty="0">
              <a:solidFill>
                <a:srgbClr val="0000FF"/>
              </a:solidFill>
            </a:endParaRPr>
          </a:p>
        </p:txBody>
      </p:sp>
      <p:sp>
        <p:nvSpPr>
          <p:cNvPr id="256" name="Google Shape;256;p17"/>
          <p:cNvSpPr txBox="1"/>
          <p:nvPr/>
        </p:nvSpPr>
        <p:spPr>
          <a:xfrm>
            <a:off x="6979025" y="4924325"/>
            <a:ext cx="1557900" cy="608100"/>
          </a:xfrm>
          <a:prstGeom prst="rect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>
                <a:solidFill>
                  <a:srgbClr val="0000FF"/>
                </a:solidFill>
              </a:rPr>
              <a:t>Adder-4</a:t>
            </a:r>
            <a:endParaRPr>
              <a:solidFill>
                <a:srgbClr val="0000FF"/>
              </a:solidFill>
            </a:endParaRPr>
          </a:p>
        </p:txBody>
      </p:sp>
      <p:cxnSp>
        <p:nvCxnSpPr>
          <p:cNvPr id="257" name="Google Shape;257;p17"/>
          <p:cNvCxnSpPr/>
          <p:nvPr/>
        </p:nvCxnSpPr>
        <p:spPr>
          <a:xfrm rot="5400000">
            <a:off x="7252680" y="4750365"/>
            <a:ext cx="360000" cy="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58" name="Google Shape;258;p17"/>
          <p:cNvCxnSpPr/>
          <p:nvPr/>
        </p:nvCxnSpPr>
        <p:spPr>
          <a:xfrm rot="5400000">
            <a:off x="7917071" y="4750365"/>
            <a:ext cx="360000" cy="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59" name="Google Shape;259;p17"/>
          <p:cNvSpPr txBox="1"/>
          <p:nvPr/>
        </p:nvSpPr>
        <p:spPr>
          <a:xfrm>
            <a:off x="7274417" y="4252811"/>
            <a:ext cx="467400" cy="1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endParaRPr baseline="-25000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60" name="Google Shape;260;p17"/>
          <p:cNvSpPr txBox="1"/>
          <p:nvPr/>
        </p:nvSpPr>
        <p:spPr>
          <a:xfrm>
            <a:off x="7941669" y="4252811"/>
            <a:ext cx="467400" cy="1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endParaRPr baseline="-25000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261" name="Google Shape;261;p17"/>
          <p:cNvCxnSpPr/>
          <p:nvPr/>
        </p:nvCxnSpPr>
        <p:spPr>
          <a:xfrm flipH="1">
            <a:off x="7376388" y="4663911"/>
            <a:ext cx="111300" cy="87900"/>
          </a:xfrm>
          <a:prstGeom prst="straightConnector1">
            <a:avLst/>
          </a:prstGeom>
          <a:noFill/>
          <a:ln w="952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62" name="Google Shape;262;p17"/>
          <p:cNvCxnSpPr/>
          <p:nvPr/>
        </p:nvCxnSpPr>
        <p:spPr>
          <a:xfrm flipH="1">
            <a:off x="8040150" y="4663911"/>
            <a:ext cx="111300" cy="87900"/>
          </a:xfrm>
          <a:prstGeom prst="straightConnector1">
            <a:avLst/>
          </a:prstGeom>
          <a:noFill/>
          <a:ln w="952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63" name="Google Shape;263;p17"/>
          <p:cNvSpPr txBox="1"/>
          <p:nvPr/>
        </p:nvSpPr>
        <p:spPr>
          <a:xfrm>
            <a:off x="7232675" y="4496850"/>
            <a:ext cx="255000" cy="25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900">
                <a:solidFill>
                  <a:srgbClr val="0000FF"/>
                </a:solidFill>
              </a:rPr>
              <a:t>4</a:t>
            </a:r>
            <a:endParaRPr sz="900">
              <a:solidFill>
                <a:srgbClr val="0000FF"/>
              </a:solidFill>
            </a:endParaRPr>
          </a:p>
        </p:txBody>
      </p:sp>
      <p:sp>
        <p:nvSpPr>
          <p:cNvPr id="264" name="Google Shape;264;p17"/>
          <p:cNvSpPr txBox="1"/>
          <p:nvPr/>
        </p:nvSpPr>
        <p:spPr>
          <a:xfrm>
            <a:off x="7892950" y="4496850"/>
            <a:ext cx="379200" cy="25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900">
                <a:solidFill>
                  <a:srgbClr val="0000FF"/>
                </a:solidFill>
              </a:rPr>
              <a:t>4</a:t>
            </a:r>
            <a:endParaRPr sz="900">
              <a:solidFill>
                <a:srgbClr val="0000FF"/>
              </a:solidFill>
            </a:endParaRPr>
          </a:p>
        </p:txBody>
      </p:sp>
      <p:cxnSp>
        <p:nvCxnSpPr>
          <p:cNvPr id="265" name="Google Shape;265;p17"/>
          <p:cNvCxnSpPr/>
          <p:nvPr/>
        </p:nvCxnSpPr>
        <p:spPr>
          <a:xfrm rot="10800000">
            <a:off x="8537852" y="5228093"/>
            <a:ext cx="316800" cy="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66" name="Google Shape;266;p17"/>
          <p:cNvCxnSpPr/>
          <p:nvPr/>
        </p:nvCxnSpPr>
        <p:spPr>
          <a:xfrm rot="10800000">
            <a:off x="6660673" y="5228093"/>
            <a:ext cx="316800" cy="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67" name="Google Shape;267;p17"/>
          <p:cNvCxnSpPr/>
          <p:nvPr/>
        </p:nvCxnSpPr>
        <p:spPr>
          <a:xfrm rot="5400000">
            <a:off x="7578340" y="5710699"/>
            <a:ext cx="360000" cy="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68" name="Google Shape;268;p17"/>
          <p:cNvCxnSpPr/>
          <p:nvPr/>
        </p:nvCxnSpPr>
        <p:spPr>
          <a:xfrm flipH="1">
            <a:off x="7702050" y="5624229"/>
            <a:ext cx="111300" cy="87900"/>
          </a:xfrm>
          <a:prstGeom prst="straightConnector1">
            <a:avLst/>
          </a:prstGeom>
          <a:noFill/>
          <a:ln w="952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69" name="Google Shape;269;p17"/>
          <p:cNvSpPr txBox="1"/>
          <p:nvPr/>
        </p:nvSpPr>
        <p:spPr>
          <a:xfrm>
            <a:off x="7567600" y="5468900"/>
            <a:ext cx="4674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900">
                <a:solidFill>
                  <a:srgbClr val="0000FF"/>
                </a:solidFill>
              </a:rPr>
              <a:t>4</a:t>
            </a:r>
            <a:endParaRPr sz="900">
              <a:solidFill>
                <a:srgbClr val="0000FF"/>
              </a:solidFill>
            </a:endParaRPr>
          </a:p>
        </p:txBody>
      </p:sp>
      <p:sp>
        <p:nvSpPr>
          <p:cNvPr id="270" name="Google Shape;270;p17"/>
          <p:cNvSpPr txBox="1"/>
          <p:nvPr/>
        </p:nvSpPr>
        <p:spPr>
          <a:xfrm>
            <a:off x="7607039" y="5786084"/>
            <a:ext cx="467400" cy="1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S</a:t>
            </a:r>
            <a:endParaRPr baseline="-25000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1" name="Google Shape;271;p17"/>
          <p:cNvSpPr txBox="1"/>
          <p:nvPr/>
        </p:nvSpPr>
        <p:spPr>
          <a:xfrm>
            <a:off x="8796408" y="5155519"/>
            <a:ext cx="467400" cy="1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</a:t>
            </a:r>
            <a:endParaRPr baseline="-25000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2" name="Google Shape;272;p17"/>
          <p:cNvSpPr txBox="1"/>
          <p:nvPr/>
        </p:nvSpPr>
        <p:spPr>
          <a:xfrm>
            <a:off x="6427252" y="5155519"/>
            <a:ext cx="467400" cy="1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</a:t>
            </a:r>
            <a:endParaRPr baseline="-25000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000"/>
                            </p:stCondLst>
                            <p:childTnLst>
                              <p:par>
                                <p:cTn id="10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00"/>
                            </p:stCondLst>
                            <p:childTnLst>
                              <p:par>
                                <p:cTn id="1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000"/>
                            </p:stCondLst>
                            <p:childTnLst>
                              <p:par>
                                <p:cTn id="1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2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2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1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1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1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10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10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10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10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1000"/>
                            </p:stCondLst>
                            <p:childTnLst>
                              <p:par>
                                <p:cTn id="2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10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10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10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10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1000"/>
                            </p:stCondLst>
                            <p:childTnLst>
                              <p:par>
                                <p:cTn id="2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10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2000"/>
                            </p:stCondLst>
                            <p:childTnLst>
                              <p:par>
                                <p:cTn id="2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10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10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10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10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10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1000"/>
                            </p:stCondLst>
                            <p:childTnLst>
                              <p:par>
                                <p:cTn id="2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10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1" dur="10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1000"/>
                            </p:stCondLst>
                            <p:childTnLst>
                              <p:par>
                                <p:cTn id="2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10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8"/>
          <p:cNvSpPr txBox="1"/>
          <p:nvPr/>
        </p:nvSpPr>
        <p:spPr>
          <a:xfrm>
            <a:off x="4629749" y="3536171"/>
            <a:ext cx="2128041" cy="345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FS   </a:t>
            </a:r>
            <a:r>
              <a:rPr lang="en" dirty="0" err="1"/>
              <a:t>func</a:t>
            </a:r>
            <a:endParaRPr dirty="0"/>
          </a:p>
          <a:p>
            <a:pPr>
              <a:spcBef>
                <a:spcPts val="1000"/>
              </a:spcBef>
              <a:buClr>
                <a:schemeClr val="dk1"/>
              </a:buClr>
              <a:buSzPts val="1100"/>
            </a:pPr>
            <a:r>
              <a:rPr lang="en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0001 A</a:t>
            </a:r>
            <a:r>
              <a:rPr lang="en" dirty="0">
                <a:solidFill>
                  <a:schemeClr val="dk1"/>
                </a:solidFill>
              </a:rPr>
              <a:t> </a:t>
            </a:r>
            <a:r>
              <a:rPr lang="en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+</a:t>
            </a:r>
            <a:r>
              <a:rPr lang="en" dirty="0">
                <a:solidFill>
                  <a:schemeClr val="dk1"/>
                </a:solidFill>
              </a:rPr>
              <a:t> </a:t>
            </a:r>
            <a:r>
              <a:rPr lang="en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endParaRPr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buClr>
                <a:schemeClr val="dk1"/>
              </a:buClr>
              <a:buSzPts val="1100"/>
            </a:pPr>
            <a:r>
              <a:rPr lang="en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0010 A</a:t>
            </a:r>
            <a:r>
              <a:rPr lang="en" dirty="0">
                <a:solidFill>
                  <a:schemeClr val="dk1"/>
                </a:solidFill>
              </a:rPr>
              <a:t> </a:t>
            </a:r>
            <a:r>
              <a:rPr lang="en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−</a:t>
            </a:r>
            <a:r>
              <a:rPr lang="en" dirty="0">
                <a:solidFill>
                  <a:schemeClr val="dk1"/>
                </a:solidFill>
              </a:rPr>
              <a:t> </a:t>
            </a:r>
            <a:r>
              <a:rPr lang="en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endParaRPr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buClr>
                <a:schemeClr val="dk1"/>
              </a:buClr>
              <a:buSzPts val="1100"/>
            </a:pPr>
            <a:r>
              <a:rPr lang="en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1000 A</a:t>
            </a:r>
            <a:r>
              <a:rPr lang="en" dirty="0">
                <a:solidFill>
                  <a:schemeClr val="dk1"/>
                </a:solidFill>
              </a:rPr>
              <a:t> </a:t>
            </a:r>
            <a:r>
              <a:rPr lang="en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*</a:t>
            </a:r>
            <a:r>
              <a:rPr lang="en" dirty="0">
                <a:solidFill>
                  <a:schemeClr val="dk1"/>
                </a:solidFill>
              </a:rPr>
              <a:t> </a:t>
            </a:r>
            <a:r>
              <a:rPr lang="en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endParaRPr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buClr>
                <a:schemeClr val="dk1"/>
              </a:buClr>
              <a:buSzPts val="1100"/>
            </a:pPr>
            <a:r>
              <a:rPr lang="en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0100 A</a:t>
            </a:r>
            <a:r>
              <a:rPr lang="en" dirty="0">
                <a:solidFill>
                  <a:schemeClr val="dk1"/>
                </a:solidFill>
              </a:rPr>
              <a:t> </a:t>
            </a:r>
            <a:r>
              <a:rPr lang="en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^</a:t>
            </a:r>
            <a:r>
              <a:rPr lang="en" dirty="0">
                <a:solidFill>
                  <a:schemeClr val="dk1"/>
                </a:solidFill>
              </a:rPr>
              <a:t> </a:t>
            </a:r>
            <a:r>
              <a:rPr lang="en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endParaRPr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buClr>
                <a:schemeClr val="dk1"/>
              </a:buClr>
              <a:buSzPts val="1100"/>
            </a:pPr>
            <a:r>
              <a:rPr lang="en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0101 A</a:t>
            </a:r>
            <a:r>
              <a:rPr lang="en" dirty="0">
                <a:solidFill>
                  <a:schemeClr val="dk1"/>
                </a:solidFill>
              </a:rPr>
              <a:t> </a:t>
            </a:r>
            <a:r>
              <a:rPr lang="en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+</a:t>
            </a:r>
            <a:r>
              <a:rPr lang="en" dirty="0">
                <a:solidFill>
                  <a:schemeClr val="dk1"/>
                </a:solidFill>
              </a:rPr>
              <a:t> </a:t>
            </a:r>
            <a:r>
              <a:rPr lang="en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buClr>
                <a:schemeClr val="dk1"/>
              </a:buClr>
              <a:buSzPts val="1100"/>
            </a:pPr>
            <a:r>
              <a:rPr lang="en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1101 B</a:t>
            </a:r>
            <a:endParaRPr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endParaRPr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9" name="Google Shape;279;p18"/>
          <p:cNvSpPr txBox="1"/>
          <p:nvPr/>
        </p:nvSpPr>
        <p:spPr>
          <a:xfrm>
            <a:off x="2223650" y="3688001"/>
            <a:ext cx="467400" cy="4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900">
                <a:solidFill>
                  <a:schemeClr val="dk2"/>
                </a:solidFill>
              </a:rPr>
              <a:t>32</a:t>
            </a:r>
            <a:endParaRPr sz="900">
              <a:solidFill>
                <a:schemeClr val="dk2"/>
              </a:solidFill>
            </a:endParaRPr>
          </a:p>
        </p:txBody>
      </p:sp>
      <p:sp>
        <p:nvSpPr>
          <p:cNvPr id="280" name="Google Shape;280;p18"/>
          <p:cNvSpPr txBox="1">
            <a:spLocks noGrp="1"/>
          </p:cNvSpPr>
          <p:nvPr>
            <p:ph type="title"/>
          </p:nvPr>
        </p:nvSpPr>
        <p:spPr>
          <a:xfrm>
            <a:off x="311699" y="238657"/>
            <a:ext cx="8520600" cy="636300"/>
          </a:xfrm>
          <a:prstGeom prst="rect">
            <a:avLst/>
          </a:prstGeom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/>
            <a:r>
              <a:rPr lang="en"/>
              <a:t>Function Unit</a:t>
            </a:r>
            <a:endParaRPr/>
          </a:p>
        </p:txBody>
      </p:sp>
      <p:sp>
        <p:nvSpPr>
          <p:cNvPr id="281" name="Google Shape;281;p18"/>
          <p:cNvSpPr txBox="1">
            <a:spLocks noGrp="1"/>
          </p:cNvSpPr>
          <p:nvPr>
            <p:ph type="body" idx="1"/>
          </p:nvPr>
        </p:nvSpPr>
        <p:spPr>
          <a:xfrm>
            <a:off x="311699" y="874957"/>
            <a:ext cx="8520600" cy="1596900"/>
          </a:xfrm>
          <a:prstGeom prst="rect">
            <a:avLst/>
          </a:prstGeom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None/>
            </a:pPr>
            <a:r>
              <a:rPr lang="en" dirty="0"/>
              <a:t>Hardware circuits are fixed</a:t>
            </a:r>
            <a:endParaRPr dirty="0"/>
          </a:p>
        </p:txBody>
      </p:sp>
      <p:sp>
        <p:nvSpPr>
          <p:cNvPr id="282" name="Google Shape;282;p18"/>
          <p:cNvSpPr txBox="1">
            <a:spLocks noGrp="1"/>
          </p:cNvSpPr>
          <p:nvPr>
            <p:ph type="body" idx="1"/>
          </p:nvPr>
        </p:nvSpPr>
        <p:spPr>
          <a:xfrm>
            <a:off x="311699" y="1384784"/>
            <a:ext cx="9735811" cy="1481400"/>
          </a:xfrm>
          <a:prstGeom prst="rect">
            <a:avLst/>
          </a:prstGeom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buChar char="⇒"/>
            </a:pPr>
            <a:r>
              <a:rPr lang="en" dirty="0"/>
              <a:t>can’t adjust wires / gates while running</a:t>
            </a:r>
            <a:endParaRPr dirty="0"/>
          </a:p>
          <a:p>
            <a:pPr>
              <a:buChar char="⇒"/>
            </a:pPr>
            <a:r>
              <a:rPr lang="en" dirty="0"/>
              <a:t>build </a:t>
            </a:r>
            <a:r>
              <a:rPr lang="en" u="sng" dirty="0"/>
              <a:t>control wires</a:t>
            </a:r>
            <a:r>
              <a:rPr lang="en" dirty="0"/>
              <a:t> to parametrize its function</a:t>
            </a:r>
            <a:endParaRPr dirty="0"/>
          </a:p>
        </p:txBody>
      </p:sp>
      <p:sp>
        <p:nvSpPr>
          <p:cNvPr id="283" name="Google Shape;283;p18"/>
          <p:cNvSpPr txBox="1">
            <a:spLocks noGrp="1"/>
          </p:cNvSpPr>
          <p:nvPr>
            <p:ph type="body" idx="1"/>
          </p:nvPr>
        </p:nvSpPr>
        <p:spPr>
          <a:xfrm>
            <a:off x="311700" y="2995025"/>
            <a:ext cx="8520600" cy="605700"/>
          </a:xfrm>
          <a:prstGeom prst="rect">
            <a:avLst/>
          </a:prstGeom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None/>
            </a:pPr>
            <a:r>
              <a:rPr lang="en" dirty="0"/>
              <a:t>Function Unit:</a:t>
            </a:r>
            <a:endParaRPr dirty="0"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284" name="Google Shape;284;p18"/>
          <p:cNvSpPr/>
          <p:nvPr/>
        </p:nvSpPr>
        <p:spPr>
          <a:xfrm rot="10800000" flipH="1">
            <a:off x="933250" y="4198575"/>
            <a:ext cx="2200500" cy="826500"/>
          </a:xfrm>
          <a:prstGeom prst="trapezoid">
            <a:avLst>
              <a:gd name="adj" fmla="val 55210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cxnSp>
        <p:nvCxnSpPr>
          <p:cNvPr id="285" name="Google Shape;285;p18"/>
          <p:cNvCxnSpPr/>
          <p:nvPr/>
        </p:nvCxnSpPr>
        <p:spPr>
          <a:xfrm flipH="1">
            <a:off x="2434300" y="3850236"/>
            <a:ext cx="111300" cy="114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6" name="Google Shape;286;p18"/>
          <p:cNvCxnSpPr/>
          <p:nvPr/>
        </p:nvCxnSpPr>
        <p:spPr>
          <a:xfrm rot="5400000">
            <a:off x="1342040" y="3962717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87" name="Google Shape;287;p18"/>
          <p:cNvCxnSpPr/>
          <p:nvPr/>
        </p:nvCxnSpPr>
        <p:spPr>
          <a:xfrm flipH="1">
            <a:off x="1519900" y="3850236"/>
            <a:ext cx="111300" cy="114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88" name="Google Shape;288;p18"/>
          <p:cNvSpPr txBox="1"/>
          <p:nvPr/>
        </p:nvSpPr>
        <p:spPr>
          <a:xfrm>
            <a:off x="1309250" y="3688001"/>
            <a:ext cx="467400" cy="4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900">
                <a:solidFill>
                  <a:schemeClr val="dk2"/>
                </a:solidFill>
              </a:rPr>
              <a:t>32</a:t>
            </a:r>
            <a:endParaRPr sz="900">
              <a:solidFill>
                <a:schemeClr val="dk2"/>
              </a:solidFill>
            </a:endParaRPr>
          </a:p>
        </p:txBody>
      </p:sp>
      <p:sp>
        <p:nvSpPr>
          <p:cNvPr id="289" name="Google Shape;289;p18"/>
          <p:cNvSpPr txBox="1"/>
          <p:nvPr/>
        </p:nvSpPr>
        <p:spPr>
          <a:xfrm>
            <a:off x="1135044" y="4112163"/>
            <a:ext cx="888300" cy="39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opA</a:t>
            </a:r>
            <a:endParaRPr baseline="-250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290" name="Google Shape;290;p18"/>
          <p:cNvCxnSpPr/>
          <p:nvPr/>
        </p:nvCxnSpPr>
        <p:spPr>
          <a:xfrm rot="5400000">
            <a:off x="1799240" y="5265584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91" name="Google Shape;291;p18"/>
          <p:cNvCxnSpPr/>
          <p:nvPr/>
        </p:nvCxnSpPr>
        <p:spPr>
          <a:xfrm flipH="1">
            <a:off x="1977100" y="5153103"/>
            <a:ext cx="111300" cy="114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92" name="Google Shape;292;p18"/>
          <p:cNvSpPr txBox="1"/>
          <p:nvPr/>
        </p:nvSpPr>
        <p:spPr>
          <a:xfrm>
            <a:off x="1766450" y="4990868"/>
            <a:ext cx="467400" cy="4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900">
                <a:solidFill>
                  <a:schemeClr val="dk2"/>
                </a:solidFill>
              </a:rPr>
              <a:t>32</a:t>
            </a:r>
            <a:endParaRPr sz="900">
              <a:solidFill>
                <a:schemeClr val="dk2"/>
              </a:solidFill>
            </a:endParaRPr>
          </a:p>
        </p:txBody>
      </p:sp>
      <p:sp>
        <p:nvSpPr>
          <p:cNvPr id="293" name="Google Shape;293;p18"/>
          <p:cNvSpPr txBox="1"/>
          <p:nvPr/>
        </p:nvSpPr>
        <p:spPr>
          <a:xfrm>
            <a:off x="2039487" y="4112163"/>
            <a:ext cx="888300" cy="39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opB</a:t>
            </a:r>
            <a:endParaRPr baseline="-250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94" name="Google Shape;294;p18"/>
          <p:cNvSpPr txBox="1"/>
          <p:nvPr/>
        </p:nvSpPr>
        <p:spPr>
          <a:xfrm>
            <a:off x="1592244" y="4675432"/>
            <a:ext cx="888300" cy="39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res</a:t>
            </a:r>
            <a:endParaRPr baseline="-250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295" name="Google Shape;295;p18"/>
          <p:cNvCxnSpPr/>
          <p:nvPr/>
        </p:nvCxnSpPr>
        <p:spPr>
          <a:xfrm flipH="1">
            <a:off x="2905905" y="4608366"/>
            <a:ext cx="488700" cy="72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96" name="Google Shape;296;p18"/>
          <p:cNvCxnSpPr/>
          <p:nvPr/>
        </p:nvCxnSpPr>
        <p:spPr>
          <a:xfrm flipH="1">
            <a:off x="3144991" y="4555949"/>
            <a:ext cx="111300" cy="114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97" name="Google Shape;297;p18"/>
          <p:cNvSpPr txBox="1"/>
          <p:nvPr/>
        </p:nvSpPr>
        <p:spPr>
          <a:xfrm>
            <a:off x="3034470" y="4363844"/>
            <a:ext cx="467400" cy="4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900">
                <a:solidFill>
                  <a:schemeClr val="dk2"/>
                </a:solidFill>
              </a:rPr>
              <a:t>4</a:t>
            </a:r>
            <a:endParaRPr sz="900">
              <a:solidFill>
                <a:schemeClr val="dk2"/>
              </a:solidFill>
            </a:endParaRPr>
          </a:p>
        </p:txBody>
      </p:sp>
      <p:sp>
        <p:nvSpPr>
          <p:cNvPr id="298" name="Google Shape;298;p18"/>
          <p:cNvSpPr txBox="1"/>
          <p:nvPr/>
        </p:nvSpPr>
        <p:spPr>
          <a:xfrm>
            <a:off x="2285511" y="4397050"/>
            <a:ext cx="888300" cy="39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FS</a:t>
            </a:r>
            <a:endParaRPr baseline="-250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299" name="Google Shape;299;p18"/>
          <p:cNvCxnSpPr/>
          <p:nvPr/>
        </p:nvCxnSpPr>
        <p:spPr>
          <a:xfrm rot="5400000">
            <a:off x="2256440" y="3962717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300" name="Google Shape;300;p18"/>
          <p:cNvSpPr txBox="1">
            <a:spLocks noGrp="1"/>
          </p:cNvSpPr>
          <p:nvPr>
            <p:ph type="body" idx="1"/>
          </p:nvPr>
        </p:nvSpPr>
        <p:spPr>
          <a:xfrm>
            <a:off x="4578900" y="2995025"/>
            <a:ext cx="8520600" cy="605700"/>
          </a:xfrm>
          <a:prstGeom prst="rect">
            <a:avLst/>
          </a:prstGeom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None/>
            </a:pPr>
            <a:r>
              <a:rPr lang="en" dirty="0"/>
              <a:t>Function Select:</a:t>
            </a:r>
            <a:endParaRPr dirty="0"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cxnSp>
        <p:nvCxnSpPr>
          <p:cNvPr id="301" name="Google Shape;301;p18"/>
          <p:cNvCxnSpPr/>
          <p:nvPr/>
        </p:nvCxnSpPr>
        <p:spPr>
          <a:xfrm>
            <a:off x="4674018" y="3958000"/>
            <a:ext cx="8625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2" name="Google Shape;302;p18"/>
          <p:cNvCxnSpPr/>
          <p:nvPr/>
        </p:nvCxnSpPr>
        <p:spPr>
          <a:xfrm>
            <a:off x="5297884" y="3735425"/>
            <a:ext cx="0" cy="2077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3" name="Google Shape;303;p18"/>
          <p:cNvCxnSpPr/>
          <p:nvPr/>
        </p:nvCxnSpPr>
        <p:spPr>
          <a:xfrm>
            <a:off x="5238750" y="5154225"/>
            <a:ext cx="127200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2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19"/>
          <p:cNvSpPr txBox="1"/>
          <p:nvPr/>
        </p:nvSpPr>
        <p:spPr>
          <a:xfrm>
            <a:off x="3768194" y="3201450"/>
            <a:ext cx="379200" cy="25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900">
                <a:solidFill>
                  <a:schemeClr val="dk2"/>
                </a:solidFill>
              </a:rPr>
              <a:t>32</a:t>
            </a:r>
            <a:endParaRPr sz="900">
              <a:solidFill>
                <a:schemeClr val="dk2"/>
              </a:solidFill>
            </a:endParaRPr>
          </a:p>
        </p:txBody>
      </p:sp>
      <p:sp>
        <p:nvSpPr>
          <p:cNvPr id="309" name="Google Shape;309;p19"/>
          <p:cNvSpPr txBox="1">
            <a:spLocks noGrp="1"/>
          </p:cNvSpPr>
          <p:nvPr>
            <p:ph type="title"/>
          </p:nvPr>
        </p:nvSpPr>
        <p:spPr>
          <a:xfrm>
            <a:off x="311700" y="1065972"/>
            <a:ext cx="8520600" cy="636300"/>
          </a:xfrm>
          <a:prstGeom prst="rect">
            <a:avLst/>
          </a:prstGeom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/>
            <a:r>
              <a:rPr lang="en"/>
              <a:t>Function Unit:  Adder-Subtractor</a:t>
            </a:r>
            <a:endParaRPr/>
          </a:p>
        </p:txBody>
      </p:sp>
      <p:sp>
        <p:nvSpPr>
          <p:cNvPr id="310" name="Google Shape;310;p19"/>
          <p:cNvSpPr txBox="1">
            <a:spLocks noGrp="1"/>
          </p:cNvSpPr>
          <p:nvPr>
            <p:ph type="body" idx="1"/>
          </p:nvPr>
        </p:nvSpPr>
        <p:spPr>
          <a:xfrm>
            <a:off x="311700" y="1852025"/>
            <a:ext cx="1557900" cy="3795900"/>
          </a:xfrm>
          <a:prstGeom prst="rect">
            <a:avLst/>
          </a:prstGeom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spcAft>
                <a:spcPts val="1600"/>
              </a:spcAft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311" name="Google Shape;311;p19"/>
          <p:cNvSpPr txBox="1"/>
          <p:nvPr/>
        </p:nvSpPr>
        <p:spPr>
          <a:xfrm>
            <a:off x="2940425" y="3628925"/>
            <a:ext cx="1557900" cy="608100"/>
          </a:xfrm>
          <a:prstGeom prst="rect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>
                <a:solidFill>
                  <a:schemeClr val="dk2"/>
                </a:solidFill>
              </a:rPr>
              <a:t>Adder-32</a:t>
            </a:r>
            <a:endParaRPr>
              <a:solidFill>
                <a:schemeClr val="dk2"/>
              </a:solidFill>
            </a:endParaRPr>
          </a:p>
        </p:txBody>
      </p:sp>
      <p:cxnSp>
        <p:nvCxnSpPr>
          <p:cNvPr id="312" name="Google Shape;312;p19"/>
          <p:cNvCxnSpPr/>
          <p:nvPr/>
        </p:nvCxnSpPr>
        <p:spPr>
          <a:xfrm rot="5400000">
            <a:off x="3214080" y="3454965"/>
            <a:ext cx="3600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13" name="Google Shape;313;p19"/>
          <p:cNvCxnSpPr/>
          <p:nvPr/>
        </p:nvCxnSpPr>
        <p:spPr>
          <a:xfrm rot="5400000">
            <a:off x="3878471" y="3454965"/>
            <a:ext cx="3600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14" name="Google Shape;314;p19"/>
          <p:cNvCxnSpPr/>
          <p:nvPr/>
        </p:nvCxnSpPr>
        <p:spPr>
          <a:xfrm flipH="1">
            <a:off x="3337788" y="3368511"/>
            <a:ext cx="111300" cy="87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15" name="Google Shape;315;p19"/>
          <p:cNvCxnSpPr/>
          <p:nvPr/>
        </p:nvCxnSpPr>
        <p:spPr>
          <a:xfrm flipH="1">
            <a:off x="4001550" y="3368511"/>
            <a:ext cx="111300" cy="87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16" name="Google Shape;316;p19"/>
          <p:cNvSpPr txBox="1"/>
          <p:nvPr/>
        </p:nvSpPr>
        <p:spPr>
          <a:xfrm>
            <a:off x="3104206" y="3201450"/>
            <a:ext cx="467400" cy="25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900">
                <a:solidFill>
                  <a:schemeClr val="dk2"/>
                </a:solidFill>
              </a:rPr>
              <a:t>32</a:t>
            </a:r>
            <a:endParaRPr sz="900">
              <a:solidFill>
                <a:schemeClr val="dk2"/>
              </a:solidFill>
            </a:endParaRPr>
          </a:p>
        </p:txBody>
      </p:sp>
      <p:cxnSp>
        <p:nvCxnSpPr>
          <p:cNvPr id="317" name="Google Shape;317;p19"/>
          <p:cNvCxnSpPr/>
          <p:nvPr/>
        </p:nvCxnSpPr>
        <p:spPr>
          <a:xfrm rot="10800000">
            <a:off x="4499252" y="3932693"/>
            <a:ext cx="31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18" name="Google Shape;318;p19"/>
          <p:cNvCxnSpPr/>
          <p:nvPr/>
        </p:nvCxnSpPr>
        <p:spPr>
          <a:xfrm rot="10800000">
            <a:off x="2622073" y="3932693"/>
            <a:ext cx="31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19" name="Google Shape;319;p19"/>
          <p:cNvCxnSpPr/>
          <p:nvPr/>
        </p:nvCxnSpPr>
        <p:spPr>
          <a:xfrm rot="5400000">
            <a:off x="3539740" y="4415299"/>
            <a:ext cx="3600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20" name="Google Shape;320;p19"/>
          <p:cNvCxnSpPr/>
          <p:nvPr/>
        </p:nvCxnSpPr>
        <p:spPr>
          <a:xfrm flipH="1">
            <a:off x="3663450" y="4328829"/>
            <a:ext cx="111300" cy="87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21" name="Google Shape;321;p19"/>
          <p:cNvSpPr txBox="1"/>
          <p:nvPr/>
        </p:nvSpPr>
        <p:spPr>
          <a:xfrm>
            <a:off x="3432887" y="4173500"/>
            <a:ext cx="4674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900">
                <a:solidFill>
                  <a:schemeClr val="dk2"/>
                </a:solidFill>
              </a:rPr>
              <a:t>32</a:t>
            </a:r>
            <a:endParaRPr sz="900">
              <a:solidFill>
                <a:schemeClr val="dk2"/>
              </a:solidFill>
            </a:endParaRPr>
          </a:p>
        </p:txBody>
      </p:sp>
      <p:sp>
        <p:nvSpPr>
          <p:cNvPr id="322" name="Google Shape;322;p19"/>
          <p:cNvSpPr/>
          <p:nvPr/>
        </p:nvSpPr>
        <p:spPr>
          <a:xfrm rot="5400000">
            <a:off x="3946559" y="2932549"/>
            <a:ext cx="451181" cy="225026"/>
          </a:xfrm>
          <a:custGeom>
            <a:avLst/>
            <a:gdLst/>
            <a:ahLst/>
            <a:cxnLst/>
            <a:rect l="l" t="t" r="r" b="b"/>
            <a:pathLst>
              <a:path w="48423" h="13231" extrusionOk="0">
                <a:moveTo>
                  <a:pt x="0" y="0"/>
                </a:moveTo>
                <a:cubicBezTo>
                  <a:pt x="6053" y="938"/>
                  <a:pt x="28247" y="3425"/>
                  <a:pt x="36317" y="5630"/>
                </a:cubicBezTo>
                <a:cubicBezTo>
                  <a:pt x="44388" y="7835"/>
                  <a:pt x="46405" y="11964"/>
                  <a:pt x="48423" y="13231"/>
                </a:cubicBezTo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23" name="Google Shape;323;p19"/>
          <p:cNvSpPr/>
          <p:nvPr/>
        </p:nvSpPr>
        <p:spPr>
          <a:xfrm rot="-5400000" flipH="1">
            <a:off x="3721285" y="2932549"/>
            <a:ext cx="451181" cy="225026"/>
          </a:xfrm>
          <a:custGeom>
            <a:avLst/>
            <a:gdLst/>
            <a:ahLst/>
            <a:cxnLst/>
            <a:rect l="l" t="t" r="r" b="b"/>
            <a:pathLst>
              <a:path w="48423" h="13231" extrusionOk="0">
                <a:moveTo>
                  <a:pt x="0" y="0"/>
                </a:moveTo>
                <a:cubicBezTo>
                  <a:pt x="6053" y="938"/>
                  <a:pt x="28247" y="3425"/>
                  <a:pt x="36317" y="5630"/>
                </a:cubicBezTo>
                <a:cubicBezTo>
                  <a:pt x="44388" y="7835"/>
                  <a:pt x="46405" y="11964"/>
                  <a:pt x="48423" y="13231"/>
                </a:cubicBezTo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24" name="Google Shape;324;p19"/>
          <p:cNvSpPr/>
          <p:nvPr/>
        </p:nvSpPr>
        <p:spPr>
          <a:xfrm rot="5400000">
            <a:off x="4017084" y="2638789"/>
            <a:ext cx="84919" cy="448879"/>
          </a:xfrm>
          <a:custGeom>
            <a:avLst/>
            <a:gdLst/>
            <a:ahLst/>
            <a:cxnLst/>
            <a:rect l="l" t="t" r="r" b="b"/>
            <a:pathLst>
              <a:path w="6897" h="26393" extrusionOk="0">
                <a:moveTo>
                  <a:pt x="0" y="0"/>
                </a:moveTo>
                <a:cubicBezTo>
                  <a:pt x="1150" y="2217"/>
                  <a:pt x="6897" y="8903"/>
                  <a:pt x="6897" y="13302"/>
                </a:cubicBezTo>
                <a:cubicBezTo>
                  <a:pt x="6897" y="17701"/>
                  <a:pt x="1150" y="24211"/>
                  <a:pt x="0" y="26393"/>
                </a:cubicBezTo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cxnSp>
        <p:nvCxnSpPr>
          <p:cNvPr id="325" name="Google Shape;325;p19"/>
          <p:cNvCxnSpPr/>
          <p:nvPr/>
        </p:nvCxnSpPr>
        <p:spPr>
          <a:xfrm rot="5400000">
            <a:off x="3795947" y="2645444"/>
            <a:ext cx="31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26" name="Google Shape;326;p19"/>
          <p:cNvCxnSpPr/>
          <p:nvPr/>
        </p:nvCxnSpPr>
        <p:spPr>
          <a:xfrm rot="5400000">
            <a:off x="4003151" y="2645444"/>
            <a:ext cx="31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327" name="Google Shape;327;p19"/>
          <p:cNvSpPr/>
          <p:nvPr/>
        </p:nvSpPr>
        <p:spPr>
          <a:xfrm rot="5400000">
            <a:off x="4017084" y="2562589"/>
            <a:ext cx="84919" cy="448879"/>
          </a:xfrm>
          <a:custGeom>
            <a:avLst/>
            <a:gdLst/>
            <a:ahLst/>
            <a:cxnLst/>
            <a:rect l="l" t="t" r="r" b="b"/>
            <a:pathLst>
              <a:path w="6897" h="26393" extrusionOk="0">
                <a:moveTo>
                  <a:pt x="0" y="0"/>
                </a:moveTo>
                <a:cubicBezTo>
                  <a:pt x="1150" y="2217"/>
                  <a:pt x="6897" y="8903"/>
                  <a:pt x="6897" y="13302"/>
                </a:cubicBezTo>
                <a:cubicBezTo>
                  <a:pt x="6897" y="17701"/>
                  <a:pt x="1150" y="24211"/>
                  <a:pt x="0" y="26393"/>
                </a:cubicBezTo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28" name="Google Shape;328;p19"/>
          <p:cNvSpPr txBox="1">
            <a:spLocks noGrp="1"/>
          </p:cNvSpPr>
          <p:nvPr>
            <p:ph type="body" idx="1"/>
          </p:nvPr>
        </p:nvSpPr>
        <p:spPr>
          <a:xfrm>
            <a:off x="7583075" y="1852025"/>
            <a:ext cx="1249200" cy="3795900"/>
          </a:xfrm>
          <a:prstGeom prst="rect">
            <a:avLst/>
          </a:prstGeom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spcAft>
                <a:spcPts val="1600"/>
              </a:spcAft>
              <a:buNone/>
            </a:pPr>
            <a:r>
              <a:rPr lang="en"/>
              <a:t> </a:t>
            </a:r>
            <a:endParaRPr/>
          </a:p>
        </p:txBody>
      </p:sp>
      <p:cxnSp>
        <p:nvCxnSpPr>
          <p:cNvPr id="329" name="Google Shape;329;p19"/>
          <p:cNvCxnSpPr/>
          <p:nvPr/>
        </p:nvCxnSpPr>
        <p:spPr>
          <a:xfrm>
            <a:off x="3393900" y="2255375"/>
            <a:ext cx="0" cy="10746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30" name="Google Shape;330;p19"/>
          <p:cNvSpPr txBox="1"/>
          <p:nvPr/>
        </p:nvSpPr>
        <p:spPr>
          <a:xfrm>
            <a:off x="3243598" y="1936500"/>
            <a:ext cx="510300" cy="30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endParaRPr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331" name="Google Shape;331;p19"/>
          <p:cNvCxnSpPr/>
          <p:nvPr/>
        </p:nvCxnSpPr>
        <p:spPr>
          <a:xfrm>
            <a:off x="3954575" y="2255375"/>
            <a:ext cx="0" cy="5484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32" name="Google Shape;332;p19"/>
          <p:cNvSpPr txBox="1"/>
          <p:nvPr/>
        </p:nvSpPr>
        <p:spPr>
          <a:xfrm>
            <a:off x="3696972" y="2272115"/>
            <a:ext cx="379200" cy="25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900">
                <a:solidFill>
                  <a:schemeClr val="dk2"/>
                </a:solidFill>
              </a:rPr>
              <a:t>32</a:t>
            </a:r>
            <a:endParaRPr sz="900">
              <a:solidFill>
                <a:schemeClr val="dk2"/>
              </a:solidFill>
            </a:endParaRPr>
          </a:p>
        </p:txBody>
      </p:sp>
      <p:cxnSp>
        <p:nvCxnSpPr>
          <p:cNvPr id="333" name="Google Shape;333;p19"/>
          <p:cNvCxnSpPr/>
          <p:nvPr/>
        </p:nvCxnSpPr>
        <p:spPr>
          <a:xfrm flipH="1">
            <a:off x="3897970" y="2444154"/>
            <a:ext cx="111300" cy="87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34" name="Google Shape;334;p19"/>
          <p:cNvSpPr txBox="1"/>
          <p:nvPr/>
        </p:nvSpPr>
        <p:spPr>
          <a:xfrm>
            <a:off x="3809356" y="1936500"/>
            <a:ext cx="510300" cy="30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endParaRPr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35" name="Google Shape;335;p19"/>
          <p:cNvSpPr txBox="1"/>
          <p:nvPr/>
        </p:nvSpPr>
        <p:spPr>
          <a:xfrm>
            <a:off x="3575778" y="4473502"/>
            <a:ext cx="510300" cy="30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S</a:t>
            </a:r>
            <a:endParaRPr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36" name="Google Shape;336;p19"/>
          <p:cNvSpPr txBox="1"/>
          <p:nvPr/>
        </p:nvSpPr>
        <p:spPr>
          <a:xfrm>
            <a:off x="2371513" y="3721458"/>
            <a:ext cx="510300" cy="30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C</a:t>
            </a:r>
            <a:endParaRPr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37" name="Google Shape;337;p19"/>
          <p:cNvSpPr/>
          <p:nvPr/>
        </p:nvSpPr>
        <p:spPr>
          <a:xfrm>
            <a:off x="4161801" y="2493100"/>
            <a:ext cx="1217141" cy="194150"/>
          </a:xfrm>
          <a:custGeom>
            <a:avLst/>
            <a:gdLst/>
            <a:ahLst/>
            <a:cxnLst/>
            <a:rect l="l" t="t" r="r" b="b"/>
            <a:pathLst>
              <a:path w="28873" h="7766" extrusionOk="0">
                <a:moveTo>
                  <a:pt x="0" y="7766"/>
                </a:moveTo>
                <a:lnTo>
                  <a:pt x="0" y="0"/>
                </a:lnTo>
                <a:lnTo>
                  <a:pt x="28873" y="0"/>
                </a:lnTo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38" name="Google Shape;338;p19"/>
          <p:cNvSpPr/>
          <p:nvPr/>
        </p:nvSpPr>
        <p:spPr>
          <a:xfrm>
            <a:off x="4838178" y="2465057"/>
            <a:ext cx="58200" cy="573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39" name="Google Shape;339;p19"/>
          <p:cNvSpPr txBox="1"/>
          <p:nvPr/>
        </p:nvSpPr>
        <p:spPr>
          <a:xfrm>
            <a:off x="5399600" y="2281126"/>
            <a:ext cx="510300" cy="30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FS</a:t>
            </a:r>
            <a:endParaRPr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40" name="Google Shape;340;p19"/>
          <p:cNvSpPr/>
          <p:nvPr/>
        </p:nvSpPr>
        <p:spPr>
          <a:xfrm rot="5400000" flipH="1">
            <a:off x="4052087" y="3116763"/>
            <a:ext cx="1436576" cy="194150"/>
          </a:xfrm>
          <a:custGeom>
            <a:avLst/>
            <a:gdLst/>
            <a:ahLst/>
            <a:cxnLst/>
            <a:rect l="l" t="t" r="r" b="b"/>
            <a:pathLst>
              <a:path w="28873" h="7766" extrusionOk="0">
                <a:moveTo>
                  <a:pt x="0" y="7766"/>
                </a:moveTo>
                <a:lnTo>
                  <a:pt x="0" y="0"/>
                </a:lnTo>
                <a:lnTo>
                  <a:pt x="28873" y="0"/>
                </a:lnTo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41" name="Google Shape;341;p19"/>
          <p:cNvSpPr txBox="1"/>
          <p:nvPr/>
        </p:nvSpPr>
        <p:spPr>
          <a:xfrm>
            <a:off x="5831625" y="2984350"/>
            <a:ext cx="2602500" cy="263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indent="-342900">
              <a:buClr>
                <a:schemeClr val="dk2"/>
              </a:buClr>
              <a:buSzPts val="1800"/>
              <a:buChar char="●"/>
            </a:pPr>
            <a:r>
              <a:rPr lang="en">
                <a:solidFill>
                  <a:schemeClr val="dk2"/>
                </a:solidFill>
              </a:rPr>
              <a:t>if </a:t>
            </a:r>
            <a:r>
              <a:rPr lang="en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FS</a:t>
            </a:r>
            <a:r>
              <a:rPr lang="en">
                <a:solidFill>
                  <a:schemeClr val="dk2"/>
                </a:solidFill>
              </a:rPr>
              <a:t> </a:t>
            </a:r>
            <a:r>
              <a:rPr lang="en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==</a:t>
            </a:r>
            <a:r>
              <a:rPr lang="en">
                <a:solidFill>
                  <a:schemeClr val="dk2"/>
                </a:solidFill>
              </a:rPr>
              <a:t> </a:t>
            </a:r>
            <a:r>
              <a:rPr lang="en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en">
                <a:solidFill>
                  <a:schemeClr val="dk2"/>
                </a:solidFill>
              </a:rPr>
              <a:t> then</a:t>
            </a:r>
            <a:endParaRPr>
              <a:solidFill>
                <a:schemeClr val="dk2"/>
              </a:solidFill>
            </a:endParaRPr>
          </a:p>
          <a:p>
            <a:pPr marL="457200"/>
            <a:r>
              <a:rPr lang="en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S</a:t>
            </a:r>
            <a:r>
              <a:rPr lang="en">
                <a:solidFill>
                  <a:schemeClr val="dk2"/>
                </a:solidFill>
              </a:rPr>
              <a:t> = </a:t>
            </a:r>
            <a:r>
              <a:rPr lang="en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">
                <a:solidFill>
                  <a:schemeClr val="dk2"/>
                </a:solidFill>
              </a:rPr>
              <a:t> </a:t>
            </a:r>
            <a:r>
              <a:rPr lang="en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+</a:t>
            </a:r>
            <a:r>
              <a:rPr lang="en">
                <a:solidFill>
                  <a:schemeClr val="dk2"/>
                </a:solidFill>
              </a:rPr>
              <a:t> </a:t>
            </a:r>
            <a:r>
              <a:rPr lang="en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endParaRPr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indent="-342900">
              <a:spcBef>
                <a:spcPts val="1000"/>
              </a:spcBef>
              <a:buClr>
                <a:schemeClr val="dk2"/>
              </a:buClr>
              <a:buSzPts val="1800"/>
              <a:buChar char="●"/>
            </a:pPr>
            <a:r>
              <a:rPr lang="en">
                <a:solidFill>
                  <a:schemeClr val="dk2"/>
                </a:solidFill>
              </a:rPr>
              <a:t>if </a:t>
            </a:r>
            <a:r>
              <a:rPr lang="en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FS</a:t>
            </a:r>
            <a:r>
              <a:rPr lang="en">
                <a:solidFill>
                  <a:schemeClr val="dk2"/>
                </a:solidFill>
              </a:rPr>
              <a:t> </a:t>
            </a:r>
            <a:r>
              <a:rPr lang="en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==</a:t>
            </a:r>
            <a:r>
              <a:rPr lang="en">
                <a:solidFill>
                  <a:schemeClr val="dk2"/>
                </a:solidFill>
              </a:rPr>
              <a:t> </a:t>
            </a:r>
            <a:r>
              <a:rPr lang="en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>
                <a:solidFill>
                  <a:schemeClr val="dk2"/>
                </a:solidFill>
              </a:rPr>
              <a:t> then</a:t>
            </a:r>
            <a:endParaRPr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342" name="Google Shape;342;p19"/>
          <p:cNvCxnSpPr/>
          <p:nvPr/>
        </p:nvCxnSpPr>
        <p:spPr>
          <a:xfrm>
            <a:off x="7182025" y="4086875"/>
            <a:ext cx="1386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43" name="Google Shape;343;p19"/>
          <p:cNvSpPr txBox="1"/>
          <p:nvPr/>
        </p:nvSpPr>
        <p:spPr>
          <a:xfrm>
            <a:off x="5831625" y="4212662"/>
            <a:ext cx="2602500" cy="263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/>
            <a:r>
              <a:rPr lang="en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chemeClr val="dk2"/>
                </a:solidFill>
              </a:rPr>
              <a:t> = </a:t>
            </a:r>
            <a:r>
              <a:rPr lang="en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">
                <a:solidFill>
                  <a:schemeClr val="dk2"/>
                </a:solidFill>
              </a:rPr>
              <a:t> </a:t>
            </a:r>
            <a:r>
              <a:rPr lang="en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−</a:t>
            </a:r>
            <a:r>
              <a:rPr lang="en">
                <a:solidFill>
                  <a:schemeClr val="dk2"/>
                </a:solidFill>
              </a:rPr>
              <a:t> </a:t>
            </a:r>
            <a:r>
              <a:rPr lang="en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B  </a:t>
            </a:r>
            <a:endParaRPr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44" name="Google Shape;344;p19"/>
          <p:cNvSpPr txBox="1"/>
          <p:nvPr/>
        </p:nvSpPr>
        <p:spPr>
          <a:xfrm>
            <a:off x="5831625" y="3931213"/>
            <a:ext cx="2602500" cy="263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/>
            <a:r>
              <a:rPr lang="en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S</a:t>
            </a:r>
            <a:r>
              <a:rPr lang="en">
                <a:solidFill>
                  <a:schemeClr val="dk2"/>
                </a:solidFill>
              </a:rPr>
              <a:t> = </a:t>
            </a:r>
            <a:r>
              <a:rPr lang="en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">
                <a:solidFill>
                  <a:schemeClr val="dk2"/>
                </a:solidFill>
              </a:rPr>
              <a:t> </a:t>
            </a:r>
            <a:r>
              <a:rPr lang="en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+</a:t>
            </a:r>
            <a:r>
              <a:rPr lang="en">
                <a:solidFill>
                  <a:schemeClr val="dk2"/>
                </a:solidFill>
              </a:rPr>
              <a:t> </a:t>
            </a:r>
            <a:r>
              <a:rPr lang="en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lang="en">
                <a:solidFill>
                  <a:schemeClr val="dk2"/>
                </a:solidFill>
              </a:rPr>
              <a:t> </a:t>
            </a:r>
            <a:r>
              <a:rPr lang="en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+</a:t>
            </a:r>
            <a:r>
              <a:rPr lang="en">
                <a:solidFill>
                  <a:schemeClr val="dk2"/>
                </a:solidFill>
              </a:rPr>
              <a:t> </a:t>
            </a:r>
            <a:r>
              <a:rPr lang="en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9"/>
          <p:cNvSpPr txBox="1">
            <a:spLocks noGrp="1"/>
          </p:cNvSpPr>
          <p:nvPr>
            <p:ph type="title"/>
          </p:nvPr>
        </p:nvSpPr>
        <p:spPr>
          <a:xfrm>
            <a:off x="311700" y="326457"/>
            <a:ext cx="8520600" cy="636300"/>
          </a:xfrm>
          <a:prstGeom prst="rect">
            <a:avLst/>
          </a:prstGeom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/>
            <a:r>
              <a:rPr lang="en" dirty="0"/>
              <a:t>Digital State Machines</a:t>
            </a:r>
            <a:endParaRPr dirty="0"/>
          </a:p>
        </p:txBody>
      </p:sp>
      <p:sp>
        <p:nvSpPr>
          <p:cNvPr id="232" name="Google Shape;232;p19"/>
          <p:cNvSpPr txBox="1">
            <a:spLocks noGrp="1"/>
          </p:cNvSpPr>
          <p:nvPr>
            <p:ph type="body" idx="1"/>
          </p:nvPr>
        </p:nvSpPr>
        <p:spPr>
          <a:xfrm>
            <a:off x="268156" y="1329512"/>
            <a:ext cx="8520600" cy="3795900"/>
          </a:xfrm>
          <a:prstGeom prst="rect">
            <a:avLst/>
          </a:prstGeom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spcAft>
                <a:spcPts val="1600"/>
              </a:spcAft>
              <a:buNone/>
            </a:pPr>
            <a:r>
              <a:rPr lang="en"/>
              <a:t>Memory holds state information</a:t>
            </a:r>
            <a:endParaRPr/>
          </a:p>
        </p:txBody>
      </p:sp>
      <p:sp>
        <p:nvSpPr>
          <p:cNvPr id="233" name="Google Shape;233;p19"/>
          <p:cNvSpPr txBox="1"/>
          <p:nvPr/>
        </p:nvSpPr>
        <p:spPr>
          <a:xfrm>
            <a:off x="1889706" y="2240084"/>
            <a:ext cx="1654200" cy="1280700"/>
          </a:xfrm>
          <a:prstGeom prst="rect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>
                <a:solidFill>
                  <a:schemeClr val="dk2"/>
                </a:solidFill>
              </a:rPr>
              <a:t>memory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234" name="Google Shape;234;p19"/>
          <p:cNvSpPr/>
          <p:nvPr/>
        </p:nvSpPr>
        <p:spPr>
          <a:xfrm rot="5400000">
            <a:off x="1931191" y="2774881"/>
            <a:ext cx="134100" cy="214200"/>
          </a:xfrm>
          <a:prstGeom prst="triangle">
            <a:avLst>
              <a:gd name="adj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35" name="Google Shape;235;p19"/>
          <p:cNvSpPr txBox="1"/>
          <p:nvPr/>
        </p:nvSpPr>
        <p:spPr>
          <a:xfrm rot="-5400000">
            <a:off x="902238" y="2467394"/>
            <a:ext cx="368100" cy="827700"/>
          </a:xfrm>
          <a:prstGeom prst="rect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236" name="Google Shape;236;p19"/>
          <p:cNvSpPr/>
          <p:nvPr/>
        </p:nvSpPr>
        <p:spPr>
          <a:xfrm rot="-5400000">
            <a:off x="1019702" y="2606301"/>
            <a:ext cx="138400" cy="552950"/>
          </a:xfrm>
          <a:custGeom>
            <a:avLst/>
            <a:gdLst/>
            <a:ahLst/>
            <a:cxnLst/>
            <a:rect l="l" t="t" r="r" b="b"/>
            <a:pathLst>
              <a:path w="5536" h="22118" extrusionOk="0">
                <a:moveTo>
                  <a:pt x="28" y="0"/>
                </a:moveTo>
                <a:lnTo>
                  <a:pt x="0" y="2769"/>
                </a:lnTo>
                <a:lnTo>
                  <a:pt x="5508" y="2769"/>
                </a:lnTo>
                <a:lnTo>
                  <a:pt x="5508" y="8220"/>
                </a:lnTo>
                <a:lnTo>
                  <a:pt x="28" y="8220"/>
                </a:lnTo>
                <a:lnTo>
                  <a:pt x="28" y="13699"/>
                </a:lnTo>
                <a:lnTo>
                  <a:pt x="5536" y="13699"/>
                </a:lnTo>
                <a:lnTo>
                  <a:pt x="5508" y="19179"/>
                </a:lnTo>
                <a:lnTo>
                  <a:pt x="0" y="19207"/>
                </a:lnTo>
                <a:lnTo>
                  <a:pt x="28" y="22118"/>
                </a:lnTo>
              </a:path>
            </a:pathLst>
          </a:cu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37" name="Google Shape;237;p19"/>
          <p:cNvSpPr txBox="1"/>
          <p:nvPr/>
        </p:nvSpPr>
        <p:spPr>
          <a:xfrm>
            <a:off x="1237100" y="12047500"/>
            <a:ext cx="5018100" cy="58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endParaRPr/>
          </a:p>
        </p:txBody>
      </p:sp>
      <p:cxnSp>
        <p:nvCxnSpPr>
          <p:cNvPr id="238" name="Google Shape;238;p19"/>
          <p:cNvCxnSpPr>
            <a:stCxn id="235" idx="2"/>
            <a:endCxn id="234" idx="3"/>
          </p:cNvCxnSpPr>
          <p:nvPr/>
        </p:nvCxnSpPr>
        <p:spPr>
          <a:xfrm>
            <a:off x="1500138" y="2881244"/>
            <a:ext cx="390900" cy="6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39" name="Google Shape;239;p19"/>
          <p:cNvSpPr txBox="1"/>
          <p:nvPr/>
        </p:nvSpPr>
        <p:spPr>
          <a:xfrm>
            <a:off x="4867981" y="2240084"/>
            <a:ext cx="2257200" cy="1280700"/>
          </a:xfrm>
          <a:prstGeom prst="rect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>
                <a:solidFill>
                  <a:schemeClr val="dk2"/>
                </a:solidFill>
              </a:rPr>
              <a:t>combinational</a:t>
            </a:r>
            <a:endParaRPr>
              <a:solidFill>
                <a:schemeClr val="dk2"/>
              </a:solidFill>
            </a:endParaRPr>
          </a:p>
          <a:p>
            <a:pPr algn="ctr"/>
            <a:r>
              <a:rPr lang="en">
                <a:solidFill>
                  <a:schemeClr val="dk2"/>
                </a:solidFill>
              </a:rPr>
              <a:t>circuit</a:t>
            </a:r>
            <a:endParaRPr>
              <a:solidFill>
                <a:schemeClr val="dk2"/>
              </a:solidFill>
            </a:endParaRPr>
          </a:p>
        </p:txBody>
      </p:sp>
      <p:cxnSp>
        <p:nvCxnSpPr>
          <p:cNvPr id="240" name="Google Shape;240;p19"/>
          <p:cNvCxnSpPr>
            <a:stCxn id="233" idx="3"/>
            <a:endCxn id="239" idx="1"/>
          </p:cNvCxnSpPr>
          <p:nvPr/>
        </p:nvCxnSpPr>
        <p:spPr>
          <a:xfrm>
            <a:off x="3543906" y="2880434"/>
            <a:ext cx="132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41" name="Google Shape;241;p19"/>
          <p:cNvCxnSpPr/>
          <p:nvPr/>
        </p:nvCxnSpPr>
        <p:spPr>
          <a:xfrm flipH="1">
            <a:off x="4147056" y="2838034"/>
            <a:ext cx="111300" cy="87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42" name="Google Shape;242;p19"/>
          <p:cNvSpPr txBox="1"/>
          <p:nvPr/>
        </p:nvSpPr>
        <p:spPr>
          <a:xfrm>
            <a:off x="3543906" y="2368559"/>
            <a:ext cx="1324200" cy="4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>
                <a:solidFill>
                  <a:schemeClr val="dk2"/>
                </a:solidFill>
              </a:rPr>
              <a:t>current</a:t>
            </a:r>
            <a:endParaRPr>
              <a:solidFill>
                <a:schemeClr val="dk2"/>
              </a:solidFill>
            </a:endParaRPr>
          </a:p>
          <a:p>
            <a:pPr algn="ctr"/>
            <a:r>
              <a:rPr lang="en">
                <a:solidFill>
                  <a:schemeClr val="dk2"/>
                </a:solidFill>
              </a:rPr>
              <a:t>state</a:t>
            </a:r>
            <a:endParaRPr>
              <a:solidFill>
                <a:schemeClr val="dk2"/>
              </a:solidFill>
            </a:endParaRPr>
          </a:p>
        </p:txBody>
      </p:sp>
      <p:cxnSp>
        <p:nvCxnSpPr>
          <p:cNvPr id="243" name="Google Shape;243;p19"/>
          <p:cNvCxnSpPr/>
          <p:nvPr/>
        </p:nvCxnSpPr>
        <p:spPr>
          <a:xfrm flipH="1">
            <a:off x="5996481" y="1558384"/>
            <a:ext cx="900" cy="6843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44" name="Google Shape;244;p19"/>
          <p:cNvCxnSpPr/>
          <p:nvPr/>
        </p:nvCxnSpPr>
        <p:spPr>
          <a:xfrm flipH="1">
            <a:off x="5943216" y="1819150"/>
            <a:ext cx="111300" cy="87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45" name="Google Shape;245;p19"/>
          <p:cNvSpPr txBox="1"/>
          <p:nvPr/>
        </p:nvSpPr>
        <p:spPr>
          <a:xfrm>
            <a:off x="5337858" y="1247339"/>
            <a:ext cx="1324200" cy="4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">
                <a:solidFill>
                  <a:schemeClr val="dk2"/>
                </a:solidFill>
              </a:rPr>
              <a:t>inputs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246" name="Google Shape;246;p19"/>
          <p:cNvSpPr/>
          <p:nvPr/>
        </p:nvSpPr>
        <p:spPr>
          <a:xfrm>
            <a:off x="2716275" y="3522910"/>
            <a:ext cx="3277850" cy="453025"/>
          </a:xfrm>
          <a:custGeom>
            <a:avLst/>
            <a:gdLst/>
            <a:ahLst/>
            <a:cxnLst/>
            <a:rect l="l" t="t" r="r" b="b"/>
            <a:pathLst>
              <a:path w="131114" h="18121" extrusionOk="0">
                <a:moveTo>
                  <a:pt x="131114" y="0"/>
                </a:moveTo>
                <a:lnTo>
                  <a:pt x="131114" y="18121"/>
                </a:lnTo>
                <a:lnTo>
                  <a:pt x="0" y="18121"/>
                </a:lnTo>
                <a:lnTo>
                  <a:pt x="0" y="0"/>
                </a:lnTo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sp>
      <p:cxnSp>
        <p:nvCxnSpPr>
          <p:cNvPr id="247" name="Google Shape;247;p19"/>
          <p:cNvCxnSpPr/>
          <p:nvPr/>
        </p:nvCxnSpPr>
        <p:spPr>
          <a:xfrm flipH="1">
            <a:off x="4147056" y="3930970"/>
            <a:ext cx="111300" cy="87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48" name="Google Shape;248;p19"/>
          <p:cNvSpPr txBox="1"/>
          <p:nvPr/>
        </p:nvSpPr>
        <p:spPr>
          <a:xfrm>
            <a:off x="3543906" y="3587759"/>
            <a:ext cx="1324200" cy="4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>
                <a:solidFill>
                  <a:schemeClr val="dk2"/>
                </a:solidFill>
              </a:rPr>
              <a:t>next state</a:t>
            </a:r>
            <a:endParaRPr>
              <a:solidFill>
                <a:schemeClr val="dk2"/>
              </a:solidFill>
            </a:endParaRPr>
          </a:p>
        </p:txBody>
      </p:sp>
      <p:cxnSp>
        <p:nvCxnSpPr>
          <p:cNvPr id="249" name="Google Shape;249;p19"/>
          <p:cNvCxnSpPr/>
          <p:nvPr/>
        </p:nvCxnSpPr>
        <p:spPr>
          <a:xfrm>
            <a:off x="7125306" y="2880434"/>
            <a:ext cx="132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50" name="Google Shape;250;p19"/>
          <p:cNvCxnSpPr/>
          <p:nvPr/>
        </p:nvCxnSpPr>
        <p:spPr>
          <a:xfrm flipH="1">
            <a:off x="7728456" y="2838034"/>
            <a:ext cx="111300" cy="87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51" name="Google Shape;251;p19"/>
          <p:cNvSpPr txBox="1"/>
          <p:nvPr/>
        </p:nvSpPr>
        <p:spPr>
          <a:xfrm>
            <a:off x="7125306" y="2368559"/>
            <a:ext cx="1324200" cy="4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endParaRPr>
              <a:solidFill>
                <a:schemeClr val="dk2"/>
              </a:solidFill>
            </a:endParaRPr>
          </a:p>
          <a:p>
            <a:pPr algn="ctr"/>
            <a:r>
              <a:rPr lang="en">
                <a:solidFill>
                  <a:schemeClr val="dk2"/>
                </a:solidFill>
              </a:rPr>
              <a:t>outputs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252" name="Google Shape;252;p19"/>
          <p:cNvSpPr txBox="1">
            <a:spLocks noGrp="1"/>
          </p:cNvSpPr>
          <p:nvPr>
            <p:ph type="body" idx="1"/>
          </p:nvPr>
        </p:nvSpPr>
        <p:spPr>
          <a:xfrm>
            <a:off x="268156" y="4072711"/>
            <a:ext cx="8520600" cy="1328700"/>
          </a:xfrm>
          <a:prstGeom prst="rect">
            <a:avLst/>
          </a:prstGeom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"/>
              <a:t>compute next state based on (current state, inputs)</a:t>
            </a:r>
            <a:endParaRPr/>
          </a:p>
        </p:txBody>
      </p:sp>
      <p:sp>
        <p:nvSpPr>
          <p:cNvPr id="253" name="Google Shape;253;p19"/>
          <p:cNvSpPr txBox="1">
            <a:spLocks noGrp="1"/>
          </p:cNvSpPr>
          <p:nvPr>
            <p:ph type="body" idx="1"/>
          </p:nvPr>
        </p:nvSpPr>
        <p:spPr>
          <a:xfrm>
            <a:off x="268156" y="4386232"/>
            <a:ext cx="8520600" cy="1080600"/>
          </a:xfrm>
          <a:prstGeom prst="rect">
            <a:avLst/>
          </a:prstGeom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"/>
              <a:t>compute outputs based on (current state, inputs)</a:t>
            </a:r>
            <a:endParaRPr/>
          </a:p>
        </p:txBody>
      </p:sp>
      <p:sp>
        <p:nvSpPr>
          <p:cNvPr id="254" name="Google Shape;254;p19"/>
          <p:cNvSpPr txBox="1">
            <a:spLocks noGrp="1"/>
          </p:cNvSpPr>
          <p:nvPr>
            <p:ph type="body" idx="1"/>
          </p:nvPr>
        </p:nvSpPr>
        <p:spPr>
          <a:xfrm>
            <a:off x="268156" y="4902208"/>
            <a:ext cx="8520600" cy="1080600"/>
          </a:xfrm>
          <a:prstGeom prst="rect">
            <a:avLst/>
          </a:prstGeom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None/>
            </a:pPr>
            <a:r>
              <a:rPr lang="en"/>
              <a:t>Q.  What does this imply about the clock period?</a:t>
            </a:r>
            <a:endParaRPr/>
          </a:p>
        </p:txBody>
      </p:sp>
      <p:sp>
        <p:nvSpPr>
          <p:cNvPr id="255" name="Google Shape;255;p19"/>
          <p:cNvSpPr txBox="1">
            <a:spLocks noGrp="1"/>
          </p:cNvSpPr>
          <p:nvPr>
            <p:ph type="body" idx="1"/>
          </p:nvPr>
        </p:nvSpPr>
        <p:spPr>
          <a:xfrm>
            <a:off x="268156" y="5291911"/>
            <a:ext cx="8520600" cy="1080600"/>
          </a:xfrm>
          <a:prstGeom prst="rect">
            <a:avLst/>
          </a:prstGeom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" dirty="0"/>
              <a:t>clock period must exceed (</a:t>
            </a:r>
            <a:r>
              <a:rPr lang="en" i="1" dirty="0" err="1"/>
              <a:t>t</a:t>
            </a:r>
            <a:r>
              <a:rPr lang="en" i="1" baseline="-25000" dirty="0" err="1"/>
              <a:t>pd</a:t>
            </a:r>
            <a:r>
              <a:rPr lang="en" dirty="0"/>
              <a:t> of combinational circuit + </a:t>
            </a:r>
            <a:r>
              <a:rPr lang="en" i="1" dirty="0" err="1"/>
              <a:t>t</a:t>
            </a:r>
            <a:r>
              <a:rPr lang="en" i="1" baseline="-25000" dirty="0" err="1"/>
              <a:t>pd</a:t>
            </a:r>
            <a:r>
              <a:rPr lang="en" dirty="0"/>
              <a:t> of registers)</a:t>
            </a:r>
            <a:endParaRPr dirty="0"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1065972"/>
            <a:ext cx="8520600" cy="636300"/>
          </a:xfrm>
          <a:prstGeom prst="rect">
            <a:avLst/>
          </a:prstGeom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/>
            <a:r>
              <a:rPr lang="en" dirty="0"/>
              <a:t>CPU Hardware</a:t>
            </a:r>
            <a:endParaRPr dirty="0"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852028"/>
            <a:ext cx="8364214" cy="4701172"/>
          </a:xfrm>
          <a:prstGeom prst="rect">
            <a:avLst/>
          </a:prstGeom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lnSpc>
                <a:spcPct val="115000"/>
              </a:lnSpc>
              <a:buNone/>
            </a:pPr>
            <a:r>
              <a:rPr lang="en" u="sng" dirty="0"/>
              <a:t>Goal</a:t>
            </a:r>
            <a:r>
              <a:rPr lang="en" dirty="0"/>
              <a:t>:  Given an instruction set architecture, construct a machine that reliably executes instructions.</a:t>
            </a:r>
            <a:endParaRPr dirty="0"/>
          </a:p>
          <a:p>
            <a:pPr marL="0" indent="0">
              <a:lnSpc>
                <a:spcPct val="150000"/>
              </a:lnSpc>
              <a:spcBef>
                <a:spcPts val="1600"/>
              </a:spcBef>
              <a:buNone/>
            </a:pPr>
            <a:r>
              <a:rPr lang="en" dirty="0"/>
              <a:t>Design choices will influence speed of instructions:</a:t>
            </a:r>
            <a:endParaRPr dirty="0"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3642772"/>
            <a:ext cx="8520600" cy="1701600"/>
          </a:xfrm>
          <a:prstGeom prst="rect">
            <a:avLst/>
          </a:prstGeom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</a:pPr>
            <a:r>
              <a:rPr lang="en" dirty="0"/>
              <a:t>some instructions will be faster than others</a:t>
            </a:r>
            <a:endParaRPr dirty="0"/>
          </a:p>
          <a:p>
            <a:pPr>
              <a:lnSpc>
                <a:spcPct val="150000"/>
              </a:lnSpc>
            </a:pPr>
            <a:r>
              <a:rPr lang="en" dirty="0"/>
              <a:t>order of instructions may matter</a:t>
            </a:r>
            <a:endParaRPr dirty="0"/>
          </a:p>
          <a:p>
            <a:pPr>
              <a:lnSpc>
                <a:spcPct val="150000"/>
              </a:lnSpc>
            </a:pPr>
            <a:r>
              <a:rPr lang="en" dirty="0"/>
              <a:t>order of memory accesses may matter</a:t>
            </a:r>
            <a:endParaRPr dirty="0"/>
          </a:p>
        </p:txBody>
      </p:sp>
      <p:sp>
        <p:nvSpPr>
          <p:cNvPr id="63" name="Google Shape;63;p14"/>
          <p:cNvSpPr/>
          <p:nvPr/>
        </p:nvSpPr>
        <p:spPr>
          <a:xfrm>
            <a:off x="6351209" y="4810907"/>
            <a:ext cx="168925" cy="710850"/>
          </a:xfrm>
          <a:custGeom>
            <a:avLst/>
            <a:gdLst/>
            <a:ahLst/>
            <a:cxnLst/>
            <a:rect l="l" t="t" r="r" b="b"/>
            <a:pathLst>
              <a:path w="6757" h="28434" extrusionOk="0">
                <a:moveTo>
                  <a:pt x="0" y="0"/>
                </a:moveTo>
                <a:lnTo>
                  <a:pt x="6757" y="0"/>
                </a:lnTo>
                <a:lnTo>
                  <a:pt x="6757" y="28434"/>
                </a:lnTo>
                <a:lnTo>
                  <a:pt x="1126" y="28434"/>
                </a:lnTo>
              </a:path>
            </a:pathLst>
          </a:custGeom>
          <a:noFill/>
          <a:ln w="952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</p:sp>
      <p:cxnSp>
        <p:nvCxnSpPr>
          <p:cNvPr id="64" name="Google Shape;64;p14"/>
          <p:cNvCxnSpPr/>
          <p:nvPr/>
        </p:nvCxnSpPr>
        <p:spPr>
          <a:xfrm>
            <a:off x="6679669" y="4426029"/>
            <a:ext cx="133800" cy="0"/>
          </a:xfrm>
          <a:prstGeom prst="straightConnector1">
            <a:avLst/>
          </a:prstGeom>
          <a:noFill/>
          <a:ln w="952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5" name="Google Shape;65;p14"/>
          <p:cNvSpPr txBox="1"/>
          <p:nvPr/>
        </p:nvSpPr>
        <p:spPr>
          <a:xfrm>
            <a:off x="6859586" y="4326472"/>
            <a:ext cx="2129100" cy="33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dirty="0">
                <a:solidFill>
                  <a:srgbClr val="0000FF"/>
                </a:solidFill>
              </a:rPr>
              <a:t>“conflicts” or “hazards”</a:t>
            </a:r>
            <a:endParaRPr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" name="Google Shape;805;p3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Maximum Clock Frequency</a:t>
            </a:r>
            <a:endParaRPr/>
          </a:p>
        </p:txBody>
      </p:sp>
      <p:sp>
        <p:nvSpPr>
          <p:cNvPr id="806" name="Google Shape;806;p34"/>
          <p:cNvSpPr txBox="1">
            <a:spLocks noGrp="1"/>
          </p:cNvSpPr>
          <p:nvPr>
            <p:ph type="body" idx="1"/>
          </p:nvPr>
        </p:nvSpPr>
        <p:spPr>
          <a:xfrm>
            <a:off x="457200" y="1295399"/>
            <a:ext cx="8229600" cy="20454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l="-1702" t="-3568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807" name="Google Shape;807;p3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t>8</a:t>
            </a:fld>
            <a:endParaRPr/>
          </a:p>
        </p:txBody>
      </p:sp>
      <p:pic>
        <p:nvPicPr>
          <p:cNvPr id="808" name="Google Shape;808;p34" descr="figs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69939" y="3290088"/>
            <a:ext cx="3886200" cy="3022600"/>
          </a:xfrm>
          <a:prstGeom prst="rect">
            <a:avLst/>
          </a:prstGeom>
          <a:noFill/>
          <a:ln>
            <a:noFill/>
          </a:ln>
        </p:spPr>
      </p:pic>
      <p:sp>
        <p:nvSpPr>
          <p:cNvPr id="809" name="Google Shape;809;p34"/>
          <p:cNvSpPr/>
          <p:nvPr/>
        </p:nvSpPr>
        <p:spPr>
          <a:xfrm>
            <a:off x="4657608" y="3774624"/>
            <a:ext cx="3931800" cy="292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Max Delay =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Min Period = Max Delay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Max Freq = 1/Min Period</a:t>
            </a:r>
            <a:endParaRPr sz="2800" b="0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10" name="Google Shape;810;p34"/>
          <p:cNvCxnSpPr/>
          <p:nvPr/>
        </p:nvCxnSpPr>
        <p:spPr>
          <a:xfrm>
            <a:off x="1836739" y="4263225"/>
            <a:ext cx="1676400" cy="0"/>
          </a:xfrm>
          <a:prstGeom prst="straightConnector1">
            <a:avLst/>
          </a:prstGeom>
          <a:noFill/>
          <a:ln w="38100" cap="flat" cmpd="sng">
            <a:solidFill>
              <a:schemeClr val="accent6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11" name="Google Shape;811;p34"/>
          <p:cNvCxnSpPr/>
          <p:nvPr/>
        </p:nvCxnSpPr>
        <p:spPr>
          <a:xfrm>
            <a:off x="2674939" y="4898863"/>
            <a:ext cx="0" cy="548640"/>
          </a:xfrm>
          <a:prstGeom prst="straightConnector1">
            <a:avLst/>
          </a:prstGeom>
          <a:noFill/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12" name="Google Shape;812;p34"/>
          <p:cNvCxnSpPr/>
          <p:nvPr/>
        </p:nvCxnSpPr>
        <p:spPr>
          <a:xfrm>
            <a:off x="2674939" y="5787225"/>
            <a:ext cx="0" cy="53340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813" name="Google Shape;813;p34"/>
          <p:cNvSpPr txBox="1"/>
          <p:nvPr/>
        </p:nvSpPr>
        <p:spPr>
          <a:xfrm>
            <a:off x="6484100" y="3774844"/>
            <a:ext cx="26517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 dirty="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CLK-to-Q Delay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4" name="Google Shape;814;p34"/>
          <p:cNvSpPr txBox="1"/>
          <p:nvPr/>
        </p:nvSpPr>
        <p:spPr>
          <a:xfrm>
            <a:off x="6484100" y="4255826"/>
            <a:ext cx="261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 </a:t>
            </a:r>
            <a:r>
              <a:rPr lang="en-US" sz="28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CL Delay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5" name="Google Shape;815;p34"/>
          <p:cNvSpPr txBox="1"/>
          <p:nvPr/>
        </p:nvSpPr>
        <p:spPr>
          <a:xfrm>
            <a:off x="6484100" y="4777776"/>
            <a:ext cx="22986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 </a:t>
            </a:r>
            <a:r>
              <a:rPr lang="en-US" sz="28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Setup Time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16" name="Google Shape;816;p34"/>
          <p:cNvGrpSpPr/>
          <p:nvPr/>
        </p:nvGrpSpPr>
        <p:grpSpPr>
          <a:xfrm>
            <a:off x="3823330" y="2725782"/>
            <a:ext cx="5257339" cy="2318694"/>
            <a:chOff x="4657600" y="3125331"/>
            <a:chExt cx="4366200" cy="2318694"/>
          </a:xfrm>
        </p:grpSpPr>
        <p:sp>
          <p:nvSpPr>
            <p:cNvPr id="817" name="Google Shape;817;p34"/>
            <p:cNvSpPr txBox="1"/>
            <p:nvPr/>
          </p:nvSpPr>
          <p:spPr>
            <a:xfrm>
              <a:off x="4657600" y="3125331"/>
              <a:ext cx="4366200" cy="484800"/>
            </a:xfrm>
            <a:prstGeom prst="rect">
              <a:avLst/>
            </a:prstGeom>
            <a:solidFill>
              <a:srgbClr val="FFFFFF"/>
            </a:solidFill>
            <a:ln w="38100" cap="flat" cmpd="sng">
              <a:solidFill>
                <a:srgbClr val="85200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300">
                  <a:latin typeface="Calibri"/>
                  <a:ea typeface="Calibri"/>
                  <a:cs typeface="Calibri"/>
                  <a:sym typeface="Calibri"/>
                </a:rPr>
                <a:t>Assumes Max Delay &gt; Hold Time</a:t>
              </a:r>
              <a:endParaRPr sz="2300"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818" name="Google Shape;818;p34"/>
            <p:cNvCxnSpPr/>
            <p:nvPr/>
          </p:nvCxnSpPr>
          <p:spPr>
            <a:xfrm>
              <a:off x="5413900" y="3556425"/>
              <a:ext cx="33300" cy="1887600"/>
            </a:xfrm>
            <a:prstGeom prst="straightConnector1">
              <a:avLst/>
            </a:prstGeom>
            <a:noFill/>
            <a:ln w="38100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661697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"/>
                                        <p:tgtEl>
                                          <p:spTgt spid="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3" name="Google Shape;823;p35"/>
          <p:cNvGrpSpPr/>
          <p:nvPr/>
        </p:nvGrpSpPr>
        <p:grpSpPr>
          <a:xfrm>
            <a:off x="914400" y="4216930"/>
            <a:ext cx="5791200" cy="2200275"/>
            <a:chOff x="914400" y="4216930"/>
            <a:chExt cx="5791200" cy="2200275"/>
          </a:xfrm>
        </p:grpSpPr>
        <p:pic>
          <p:nvPicPr>
            <p:cNvPr id="824" name="Google Shape;824;p3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914400" y="4216930"/>
              <a:ext cx="5791200" cy="22002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25" name="Google Shape;825;p35"/>
            <p:cNvSpPr txBox="1"/>
            <p:nvPr/>
          </p:nvSpPr>
          <p:spPr>
            <a:xfrm>
              <a:off x="5625297" y="5451676"/>
              <a:ext cx="389850" cy="58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+</a:t>
              </a:r>
              <a:endPara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6" name="Google Shape;826;p35"/>
            <p:cNvSpPr txBox="1"/>
            <p:nvPr/>
          </p:nvSpPr>
          <p:spPr>
            <a:xfrm rot="5400000">
              <a:off x="867767" y="5764329"/>
              <a:ext cx="654666" cy="46166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US" sz="2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Reg</a:t>
              </a:r>
              <a:endPara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7" name="Google Shape;827;p35"/>
            <p:cNvSpPr txBox="1"/>
            <p:nvPr/>
          </p:nvSpPr>
          <p:spPr>
            <a:xfrm rot="5400000">
              <a:off x="6136177" y="5673662"/>
              <a:ext cx="654666" cy="46166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US" sz="2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Reg</a:t>
              </a:r>
              <a:endPara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28" name="Google Shape;828;p3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The Critical Path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9" name="Google Shape;829;p35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2628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</a:t>
            </a:r>
            <a:r>
              <a:rPr lang="en-US" sz="3200" b="0" i="1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critical path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the longest delay between </a:t>
            </a:r>
            <a:r>
              <a:rPr lang="en-US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any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two registers in a circuit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clock period must be </a:t>
            </a:r>
            <a:r>
              <a:rPr lang="en-US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longer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than this critical path, or the signal will not propagate properly to that next register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30" name="Google Shape;830;p35"/>
          <p:cNvCxnSpPr/>
          <p:nvPr/>
        </p:nvCxnSpPr>
        <p:spPr>
          <a:xfrm>
            <a:off x="1574158" y="5891515"/>
            <a:ext cx="1122745" cy="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831" name="Google Shape;831;p35"/>
          <p:cNvCxnSpPr/>
          <p:nvPr/>
        </p:nvCxnSpPr>
        <p:spPr>
          <a:xfrm rot="10800000" flipH="1">
            <a:off x="2569579" y="5266618"/>
            <a:ext cx="1412100" cy="624900"/>
          </a:xfrm>
          <a:prstGeom prst="bentConnector3">
            <a:avLst>
              <a:gd name="adj1" fmla="val 18852"/>
            </a:avLst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832" name="Google Shape;832;p35"/>
          <p:cNvCxnSpPr/>
          <p:nvPr/>
        </p:nvCxnSpPr>
        <p:spPr>
          <a:xfrm rot="10800000" flipH="1">
            <a:off x="3854370" y="4652982"/>
            <a:ext cx="1470000" cy="613500"/>
          </a:xfrm>
          <a:prstGeom prst="bentConnector3">
            <a:avLst>
              <a:gd name="adj1" fmla="val 10630"/>
            </a:avLst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833" name="Google Shape;833;p35"/>
          <p:cNvCxnSpPr/>
          <p:nvPr/>
        </p:nvCxnSpPr>
        <p:spPr>
          <a:xfrm>
            <a:off x="5058137" y="4653022"/>
            <a:ext cx="1088100" cy="972300"/>
          </a:xfrm>
          <a:prstGeom prst="bentConnector3">
            <a:avLst>
              <a:gd name="adj1" fmla="val 42550"/>
            </a:avLst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835" name="Google Shape;835;p35"/>
          <p:cNvCxnSpPr/>
          <p:nvPr/>
        </p:nvCxnSpPr>
        <p:spPr>
          <a:xfrm rot="10800000" flipH="1">
            <a:off x="777783" y="5890015"/>
            <a:ext cx="880800" cy="150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stealth" w="med" len="med"/>
          </a:ln>
        </p:spPr>
      </p:cxnSp>
    </p:spTree>
    <p:extLst>
      <p:ext uri="{BB962C8B-B14F-4D97-AF65-F5344CB8AC3E}">
        <p14:creationId xmlns:p14="http://schemas.microsoft.com/office/powerpoint/2010/main" val="1962421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WTheme-351-Au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2000" smtClean="0">
            <a:solidFill>
              <a:srgbClr val="C00000"/>
            </a:solidFill>
            <a:latin typeface="Calibri" charset="0"/>
            <a:ea typeface="Calibri" charset="0"/>
            <a:cs typeface="Calibri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WTheme-351-Au18" id="{5C6D7646-6FE6-4EA9-9440-0A3D5C463217}" vid="{2D96F9FA-743E-48FB-9478-12DCF3A4ECC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UWTheme-351-Au18</Template>
  <TotalTime>8501</TotalTime>
  <Words>2308</Words>
  <Application>Microsoft Macintosh PowerPoint</Application>
  <PresentationFormat>On-screen Show (4:3)</PresentationFormat>
  <Paragraphs>762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Arial</vt:lpstr>
      <vt:lpstr>Arial Narrow</vt:lpstr>
      <vt:lpstr>Calibri</vt:lpstr>
      <vt:lpstr>Courier New</vt:lpstr>
      <vt:lpstr>Cutive</vt:lpstr>
      <vt:lpstr>Roboto Regular</vt:lpstr>
      <vt:lpstr>Times New Roman</vt:lpstr>
      <vt:lpstr>Wingdings</vt:lpstr>
      <vt:lpstr>UWTheme-351-Au18</vt:lpstr>
      <vt:lpstr>Black Box Architecture</vt:lpstr>
      <vt:lpstr>Mystery Circuit</vt:lpstr>
      <vt:lpstr>Computing with Combinational Circuits</vt:lpstr>
      <vt:lpstr>Function Unit</vt:lpstr>
      <vt:lpstr>Function Unit:  Adder-Subtractor</vt:lpstr>
      <vt:lpstr>Digital State Machines</vt:lpstr>
      <vt:lpstr>CPU Hardware</vt:lpstr>
      <vt:lpstr>Maximum Clock Frequency</vt:lpstr>
      <vt:lpstr>The Critical Path</vt:lpstr>
      <vt:lpstr>How do we go faster?</vt:lpstr>
      <vt:lpstr>RISC-V CPU Datapath, Control Intro</vt:lpstr>
      <vt:lpstr>Design Principles</vt:lpstr>
      <vt:lpstr>Summary !</vt:lpstr>
      <vt:lpstr>Your CPU in two parts</vt:lpstr>
      <vt:lpstr>Design Principles</vt:lpstr>
      <vt:lpstr>Storage Element: Register File</vt:lpstr>
      <vt:lpstr>Implementing R-Types</vt:lpstr>
      <vt:lpstr>Adding addi to datapath</vt:lpstr>
      <vt:lpstr>Adding lw to datapath</vt:lpstr>
      <vt:lpstr>Storage Element: Idealized Memory</vt:lpstr>
      <vt:lpstr>Current Datapath</vt:lpstr>
      <vt:lpstr>Adding sw to datapath</vt:lpstr>
      <vt:lpstr>Adding branches to datapath</vt:lpstr>
      <vt:lpstr>Adding jalr to datapath</vt:lpstr>
      <vt:lpstr>Adding jal to datapath</vt:lpstr>
      <vt:lpstr>Implementing lui</vt:lpstr>
      <vt:lpstr>Implementing auipc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Memory Allocation III CSE 351 Autumn 2016</dc:title>
  <dc:creator>Justin Hsia</dc:creator>
  <cp:lastModifiedBy>Arrvindh Shriraman</cp:lastModifiedBy>
  <cp:revision>117</cp:revision>
  <cp:lastPrinted>2019-11-27T18:57:14Z</cp:lastPrinted>
  <dcterms:created xsi:type="dcterms:W3CDTF">2016-11-27T02:39:48Z</dcterms:created>
  <dcterms:modified xsi:type="dcterms:W3CDTF">2022-07-19T00:35:06Z</dcterms:modified>
</cp:coreProperties>
</file>