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38"/>
  </p:notesMasterIdLst>
  <p:handoutMasterIdLst>
    <p:handoutMasterId r:id="rId39"/>
  </p:handoutMasterIdLst>
  <p:sldIdLst>
    <p:sldId id="720" r:id="rId2"/>
    <p:sldId id="277" r:id="rId3"/>
    <p:sldId id="358" r:id="rId4"/>
    <p:sldId id="359" r:id="rId5"/>
    <p:sldId id="360" r:id="rId6"/>
    <p:sldId id="300" r:id="rId7"/>
    <p:sldId id="302" r:id="rId8"/>
    <p:sldId id="363" r:id="rId9"/>
    <p:sldId id="309" r:id="rId10"/>
    <p:sldId id="310" r:id="rId11"/>
    <p:sldId id="312" r:id="rId12"/>
    <p:sldId id="313" r:id="rId13"/>
    <p:sldId id="265" r:id="rId14"/>
    <p:sldId id="266" r:id="rId15"/>
    <p:sldId id="267" r:id="rId16"/>
    <p:sldId id="268" r:id="rId17"/>
    <p:sldId id="269" r:id="rId18"/>
    <p:sldId id="319" r:id="rId19"/>
    <p:sldId id="323" r:id="rId20"/>
    <p:sldId id="324" r:id="rId21"/>
    <p:sldId id="325" r:id="rId22"/>
    <p:sldId id="299" r:id="rId23"/>
    <p:sldId id="272" r:id="rId24"/>
    <p:sldId id="713" r:id="rId25"/>
    <p:sldId id="714" r:id="rId26"/>
    <p:sldId id="276" r:id="rId27"/>
    <p:sldId id="715" r:id="rId28"/>
    <p:sldId id="292" r:id="rId29"/>
    <p:sldId id="295" r:id="rId30"/>
    <p:sldId id="717" r:id="rId31"/>
    <p:sldId id="297" r:id="rId32"/>
    <p:sldId id="298" r:id="rId33"/>
    <p:sldId id="718" r:id="rId34"/>
    <p:sldId id="719" r:id="rId35"/>
    <p:sldId id="301" r:id="rId36"/>
    <p:sldId id="30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04" autoAdjust="0"/>
    <p:restoredTop sz="92245" autoAdjust="0"/>
  </p:normalViewPr>
  <p:slideViewPr>
    <p:cSldViewPr snapToGrid="0">
      <p:cViewPr varScale="1">
        <p:scale>
          <a:sx n="118" d="100"/>
          <a:sy n="118" d="100"/>
        </p:scale>
        <p:origin x="1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1FFB1-F758-4728-8D78-4C424FB5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052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5C75A-6A06-4608-900C-CFA238C84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018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3962399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43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5d06e5346f_0_3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3" name="Google Shape;1163;g5d06e5346f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353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7" name="Google Shape;1177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9603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8" name="Google Shape;1188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Demorgan’s law example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291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2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97000" rIns="97000" bIns="97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Should be at no later than 10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7" name="Google Shape;4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2739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4192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9800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0" name="Google Shape;460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79703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2175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4" name="Google Shape;1254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0812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3" name="Google Shape;1313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6723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9444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9" name="Google Shape;1339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633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9" name="Google Shape;1349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only has to go through 2 “stages” worth of gates as opposed to 4 previously.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Longest path here is B → NOT → AND → D.  Before one of the longest paths was B → NOT → AND → OR → AND → D.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0" name="Google Shape;1350;p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2520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3962399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424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9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19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186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1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21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38679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8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8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2989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5d1628faa7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5d1628faa7_0_17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g5d1628faa7_0_17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46478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p15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4802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2" name="Google Shape;762;p3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HERE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3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6803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7" name="Google Shape;78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9020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8" name="Google Shape;97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15268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5d1628faa7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5d1628faa7_2_13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g5d1628faa7_2_13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78360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585788"/>
            <a:ext cx="4554537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803" name="Google Shape;803;p34:notes"/>
          <p:cNvSpPr txBox="1">
            <a:spLocks noGrp="1"/>
          </p:cNvSpPr>
          <p:nvPr>
            <p:ph type="body" idx="1"/>
          </p:nvPr>
        </p:nvSpPr>
        <p:spPr>
          <a:xfrm>
            <a:off x="515940" y="4346578"/>
            <a:ext cx="5908675" cy="41116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 time is included in CLK-to-Q delay.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to shift thinking for setup time for </a:t>
            </a: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clock trigger (one clock cycle).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7307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3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1" name="Google Shape;82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70302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5d1628faa7_2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5d1628faa7_2_31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g5d1628faa7_2_31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95767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6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6" name="Google Shape;846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131974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70:notes"/>
          <p:cNvSpPr txBox="1"/>
          <p:nvPr/>
        </p:nvSpPr>
        <p:spPr>
          <a:xfrm>
            <a:off x="1166815" y="587376"/>
            <a:ext cx="4538662" cy="3416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9950" tIns="44975" rIns="89950" bIns="449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p70:notes"/>
          <p:cNvSpPr txBox="1">
            <a:spLocks noGrp="1"/>
          </p:cNvSpPr>
          <p:nvPr>
            <p:ph type="body" idx="1"/>
          </p:nvPr>
        </p:nvSpPr>
        <p:spPr>
          <a:xfrm>
            <a:off x="515939" y="4346575"/>
            <a:ext cx="5910262" cy="412273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Notice anything weird?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with two inputs? (variable widths)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an adder or shifter implemented?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79618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7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6" name="Google Shape;876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652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6" name="Google Shape;98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13647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5" name="Google Shape;100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0722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5d15df57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5d15df57d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g5d15df57d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0629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5d06e5346f_0_3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2" name="Google Shape;1042;g5d06e5346f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053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Circle the output, use variables/animations, talk about the output as a bit combination (integer?)</a:t>
            </a:r>
            <a:br>
              <a:rPr lang="en-US"/>
            </a:br>
            <a:r>
              <a:rPr lang="en-US"/>
              <a:t>Maybe 3 inputs?</a:t>
            </a:r>
            <a:endParaRPr/>
          </a:p>
        </p:txBody>
      </p:sp>
      <p:sp>
        <p:nvSpPr>
          <p:cNvPr id="1063" name="Google Shape;106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7405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1" name="Google Shape;113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2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3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9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3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6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2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8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8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8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8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907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9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764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7437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21464" y="-2231"/>
            <a:ext cx="17011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L26:  Sequential Logic</a:t>
            </a:r>
          </a:p>
        </p:txBody>
      </p:sp>
    </p:spTree>
    <p:extLst>
      <p:ext uri="{BB962C8B-B14F-4D97-AF65-F5344CB8AC3E}">
        <p14:creationId xmlns:p14="http://schemas.microsoft.com/office/powerpoint/2010/main" val="227861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Digital Logic - Combinational</a:t>
            </a:r>
            <a:endParaRPr lang="en-US" sz="2000" b="0" dirty="0"/>
          </a:p>
        </p:txBody>
      </p:sp>
      <p:pic>
        <p:nvPicPr>
          <p:cNvPr id="5" name="Google Shape;169;p1">
            <a:extLst>
              <a:ext uri="{FF2B5EF4-FFF2-40B4-BE49-F238E27FC236}">
                <a16:creationId xmlns:a16="http://schemas.microsoft.com/office/drawing/2014/main" id="{7A2BB5D0-E32E-324D-A609-357B32D4E57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7101" y="2193219"/>
            <a:ext cx="5229797" cy="3261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744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5d06e5346f_0_30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6" name="Google Shape;1166;g5d06e5346f_0_30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b="1" dirty="0"/>
              <a:t>Combinational Logic</a:t>
            </a:r>
            <a:endParaRPr b="1" dirty="0"/>
          </a:p>
          <a:p>
            <a:pPr marL="914400" lvl="1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n-US" sz="3200" dirty="0">
                <a:solidFill>
                  <a:srgbClr val="000000"/>
                </a:solidFill>
              </a:rPr>
              <a:t>Combinational Logic Gates</a:t>
            </a:r>
            <a:endParaRPr sz="3200" dirty="0">
              <a:solidFill>
                <a:srgbClr val="000000"/>
              </a:solidFill>
            </a:endParaRPr>
          </a:p>
          <a:p>
            <a:pPr marL="914400" lvl="1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–"/>
            </a:pPr>
            <a:r>
              <a:rPr lang="en-US" sz="3200" dirty="0"/>
              <a:t>Truth Tables</a:t>
            </a:r>
            <a:endParaRPr sz="3200" dirty="0"/>
          </a:p>
          <a:p>
            <a:pPr marL="914400" lvl="1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–"/>
            </a:pPr>
            <a:r>
              <a:rPr lang="en-US" sz="3200" b="1" dirty="0">
                <a:solidFill>
                  <a:srgbClr val="FF0000"/>
                </a:solidFill>
              </a:rPr>
              <a:t>Boolean Algebra</a:t>
            </a:r>
            <a:endParaRPr sz="3200" b="1" dirty="0">
              <a:solidFill>
                <a:srgbClr val="FF0000"/>
              </a:solidFill>
            </a:endParaRPr>
          </a:p>
          <a:p>
            <a:pPr marL="914400" lvl="1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–"/>
            </a:pPr>
            <a:r>
              <a:rPr lang="en-US" sz="3200" dirty="0"/>
              <a:t>Circuit Simplification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7" name="Google Shape;1167;g5d06e5346f_0_30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1953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Boolean Algebra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56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 inputs and outputs as variables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variable can only take on the value 0 or 1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Overbar or </a:t>
            </a:r>
            <a:r>
              <a:rPr lang="en-US" sz="2800"/>
              <a:t>¬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NOT:  “logical complement”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e.g. if A is 0, A is 1. I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 A is </a:t>
            </a:r>
            <a:r>
              <a:rPr lang="en-US"/>
              <a:t>1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</a:t>
            </a:r>
            <a:r>
              <a:rPr lang="en-US"/>
              <a:t>n ¬A is 0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 (+) is 2-input OR:  “logical sum”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(·) is 2-input AND:  “logical product”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other gates and logical expressions can be built from combinations of these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¬</a:t>
            </a:r>
            <a:r>
              <a:rPr lang="en-US" sz="2800" b="1" i="0" u="none" strike="noStrike" cap="none">
                <a:solidFill>
                  <a:schemeClr val="dk1"/>
                </a:solidFill>
              </a:rPr>
              <a:t>AB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en-US" sz="2800" b="1" i="0" u="none" strike="noStrike" cap="none">
                <a:solidFill>
                  <a:schemeClr val="dk1"/>
                </a:solidFill>
              </a:rPr>
              <a:t>A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¬</a:t>
            </a:r>
            <a:r>
              <a:rPr lang="en-US" sz="2800" b="1" i="0" u="none" strike="noStrike" cap="none">
                <a:solidFill>
                  <a:schemeClr val="dk1"/>
                </a:solidFill>
              </a:rPr>
              <a:t>B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==  </a:t>
            </a: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</a:t>
            </a:r>
            <a:r>
              <a:rPr lang="en-US" sz="2700"/>
              <a:t>OT(</a:t>
            </a:r>
            <a:r>
              <a:rPr lang="en-US" sz="2700" b="1"/>
              <a:t>A</a:t>
            </a:r>
            <a:r>
              <a:rPr lang="en-US" sz="2700"/>
              <a:t> AND </a:t>
            </a:r>
            <a:r>
              <a:rPr lang="en-US" sz="2700" b="1"/>
              <a:t>B</a:t>
            </a:r>
            <a:r>
              <a:rPr lang="en-US" sz="2700"/>
              <a:t>)) OR (</a:t>
            </a:r>
            <a:r>
              <a:rPr lang="en-US" sz="2700" b="1"/>
              <a:t>A</a:t>
            </a:r>
            <a:r>
              <a:rPr lang="en-US" sz="2700"/>
              <a:t> AND NOT </a:t>
            </a:r>
            <a:r>
              <a:rPr lang="en-US" sz="2700" b="1"/>
              <a:t>B</a:t>
            </a: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1" name="Google Shape;1181;p56"/>
          <p:cNvGrpSpPr/>
          <p:nvPr/>
        </p:nvGrpSpPr>
        <p:grpSpPr>
          <a:xfrm>
            <a:off x="6965600" y="3113217"/>
            <a:ext cx="2004420" cy="1200300"/>
            <a:chOff x="6965600" y="3113217"/>
            <a:chExt cx="2004420" cy="1200300"/>
          </a:xfrm>
        </p:grpSpPr>
        <p:cxnSp>
          <p:nvCxnSpPr>
            <p:cNvPr id="1182" name="Google Shape;1182;p56"/>
            <p:cNvCxnSpPr/>
            <p:nvPr/>
          </p:nvCxnSpPr>
          <p:spPr>
            <a:xfrm rot="10800000">
              <a:off x="6965600" y="3451325"/>
              <a:ext cx="351600" cy="66000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183" name="Google Shape;1183;p56"/>
            <p:cNvSpPr txBox="1"/>
            <p:nvPr/>
          </p:nvSpPr>
          <p:spPr>
            <a:xfrm>
              <a:off x="7401320" y="3113217"/>
              <a:ext cx="1568700" cy="12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For slides, will use ¬A</a:t>
              </a:r>
              <a:endPara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4" name="Google Shape;1184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11</a:t>
            </a:fld>
            <a:endParaRPr/>
          </a:p>
        </p:txBody>
      </p:sp>
      <p:cxnSp>
        <p:nvCxnSpPr>
          <p:cNvPr id="1185" name="Google Shape;1185;p56"/>
          <p:cNvCxnSpPr/>
          <p:nvPr/>
        </p:nvCxnSpPr>
        <p:spPr>
          <a:xfrm>
            <a:off x="3112576" y="3348363"/>
            <a:ext cx="190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90245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Laws of Boolean Algebra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57"/>
          <p:cNvSpPr txBox="1"/>
          <p:nvPr/>
        </p:nvSpPr>
        <p:spPr>
          <a:xfrm>
            <a:off x="457200" y="16002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laws allow us to perform simplification: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12</a:t>
            </a:fld>
            <a:endParaRPr/>
          </a:p>
        </p:txBody>
      </p:sp>
      <p:pic>
        <p:nvPicPr>
          <p:cNvPr id="1194" name="Google Shape;1194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21" y="2239962"/>
            <a:ext cx="8991600" cy="3643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545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2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 b="1">
                <a:solidFill>
                  <a:srgbClr val="FF0000"/>
                </a:solidFill>
              </a:rPr>
              <a:t>Muxes</a:t>
            </a:r>
            <a:endParaRPr b="1">
              <a:solidFill>
                <a:srgbClr val="FF0000"/>
              </a:solidFill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Sequential Logic Timing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Maximum Clock Frequency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Finite State Machines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Functional Units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Summary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Bonus Slides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Logisim Intro</a:t>
            </a:r>
            <a:endParaRPr/>
          </a:p>
        </p:txBody>
      </p:sp>
      <p:sp>
        <p:nvSpPr>
          <p:cNvPr id="431" name="Google Shape;431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6072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Data Multiplexor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5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Multiplexor (“MUX”) is a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selector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one of multiple inputs onto output (N-to-1)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Shown below is an n-bit 2-to-1 MUX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S selects between two inputs of n bits each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14</a:t>
            </a:fld>
            <a:endParaRPr/>
          </a:p>
        </p:txBody>
      </p:sp>
      <p:pic>
        <p:nvPicPr>
          <p:cNvPr id="439" name="Google Shape;439;p50"/>
          <p:cNvPicPr preferRelativeResize="0"/>
          <p:nvPr/>
        </p:nvPicPr>
        <p:blipFill rotWithShape="1">
          <a:blip r:embed="rId3">
            <a:alphaModFix/>
          </a:blip>
          <a:srcRect l="7085" t="10570" r="11244"/>
          <a:stretch/>
        </p:blipFill>
        <p:spPr>
          <a:xfrm>
            <a:off x="2779776" y="3819647"/>
            <a:ext cx="3586209" cy="25603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0" name="Google Shape;440;p50"/>
          <p:cNvGrpSpPr/>
          <p:nvPr/>
        </p:nvGrpSpPr>
        <p:grpSpPr>
          <a:xfrm>
            <a:off x="4524499" y="3773046"/>
            <a:ext cx="4619501" cy="1554480"/>
            <a:chOff x="4524499" y="3773046"/>
            <a:chExt cx="4619501" cy="1554480"/>
          </a:xfrm>
        </p:grpSpPr>
        <p:cxnSp>
          <p:nvCxnSpPr>
            <p:cNvPr id="441" name="Google Shape;441;p50"/>
            <p:cNvCxnSpPr/>
            <p:nvPr/>
          </p:nvCxnSpPr>
          <p:spPr>
            <a:xfrm flipH="1">
              <a:off x="4524499" y="4037610"/>
              <a:ext cx="1971305" cy="296884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442" name="Google Shape;442;p50"/>
            <p:cNvSpPr txBox="1"/>
            <p:nvPr/>
          </p:nvSpPr>
          <p:spPr>
            <a:xfrm>
              <a:off x="6492240" y="3773046"/>
              <a:ext cx="2651760" cy="1554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This input is passed to output if selector bits match shown value</a:t>
              </a:r>
              <a:endParaRPr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3" name="Google Shape;443;p50"/>
          <p:cNvSpPr txBox="1"/>
          <p:nvPr/>
        </p:nvSpPr>
        <p:spPr>
          <a:xfrm>
            <a:off x="383075" y="5454548"/>
            <a:ext cx="2651700" cy="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Represents that this wire has n bits</a:t>
            </a: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4" name="Google Shape;444;p50"/>
          <p:cNvCxnSpPr/>
          <p:nvPr/>
        </p:nvCxnSpPr>
        <p:spPr>
          <a:xfrm rot="10800000" flipH="1">
            <a:off x="2596450" y="5327525"/>
            <a:ext cx="990900" cy="4599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03973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Implementing a 1-bit 2-to-1 MUX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Schematic: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Table: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51"/>
          <p:cNvSpPr txBox="1">
            <a:spLocks noGrp="1"/>
          </p:cNvSpPr>
          <p:nvPr>
            <p:ph type="body" idx="2"/>
          </p:nvPr>
        </p:nvSpPr>
        <p:spPr>
          <a:xfrm>
            <a:off x="493776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 Algebra: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Circuit Diagram: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453" name="Google Shape;453;p51"/>
          <p:cNvPicPr preferRelativeResize="0"/>
          <p:nvPr/>
        </p:nvPicPr>
        <p:blipFill rotWithShape="1">
          <a:blip r:embed="rId3">
            <a:alphaModFix/>
          </a:blip>
          <a:srcRect l="1501" t="1871" r="46822" b="52124"/>
          <a:stretch/>
        </p:blipFill>
        <p:spPr>
          <a:xfrm>
            <a:off x="831575" y="2048725"/>
            <a:ext cx="2743200" cy="1820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51"/>
          <p:cNvPicPr preferRelativeResize="0"/>
          <p:nvPr/>
        </p:nvPicPr>
        <p:blipFill rotWithShape="1">
          <a:blip r:embed="rId4">
            <a:alphaModFix/>
          </a:blip>
          <a:srcRect t="2230"/>
          <a:stretch/>
        </p:blipFill>
        <p:spPr>
          <a:xfrm>
            <a:off x="5087821" y="2101930"/>
            <a:ext cx="3986729" cy="1828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5" name="Google Shape;455;p51"/>
          <p:cNvGraphicFramePr/>
          <p:nvPr/>
        </p:nvGraphicFramePr>
        <p:xfrm>
          <a:off x="2917091" y="3645795"/>
          <a:ext cx="1828800" cy="2880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s</a:t>
                      </a:r>
                      <a:endParaRPr sz="20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a</a:t>
                      </a:r>
                      <a:endParaRPr sz="20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b</a:t>
                      </a:r>
                      <a:endParaRPr sz="20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c</a:t>
                      </a:r>
                      <a:endParaRPr sz="2000" b="1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0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0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0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0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56" name="Google Shape;456;p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6064" y="4605195"/>
            <a:ext cx="3108960" cy="1782863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1"/>
          <p:cNvSpPr/>
          <p:nvPr/>
        </p:nvSpPr>
        <p:spPr>
          <a:xfrm>
            <a:off x="5393803" y="3588150"/>
            <a:ext cx="1516283" cy="36576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34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1-bit 4-to-1 MUX (1/2)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52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Schematic: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Table: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How many rows?</a:t>
            </a:r>
            <a:endParaRPr sz="3200" b="0" i="0" u="none" strike="noStrike" cap="none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 Expression: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 = </a:t>
            </a:r>
            <a:r>
              <a:rPr lang="en-US" sz="2800"/>
              <a:t>¬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800"/>
              <a:t>¬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+ </a:t>
            </a:r>
            <a:r>
              <a:rPr lang="en-US" sz="2800"/>
              <a:t>¬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+ s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800"/>
              <a:t>¬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+ s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16</a:t>
            </a:fld>
            <a:endParaRPr/>
          </a:p>
        </p:txBody>
      </p:sp>
      <p:pic>
        <p:nvPicPr>
          <p:cNvPr id="465" name="Google Shape;465;p52"/>
          <p:cNvPicPr preferRelativeResize="0"/>
          <p:nvPr/>
        </p:nvPicPr>
        <p:blipFill rotWithShape="1">
          <a:blip r:embed="rId3">
            <a:alphaModFix/>
          </a:blip>
          <a:srcRect l="8157" t="9336" r="8599" b="7683"/>
          <a:stretch/>
        </p:blipFill>
        <p:spPr>
          <a:xfrm>
            <a:off x="2882105" y="1585731"/>
            <a:ext cx="4509885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52"/>
          <p:cNvSpPr txBox="1"/>
          <p:nvPr/>
        </p:nvSpPr>
        <p:spPr>
          <a:xfrm>
            <a:off x="5996455" y="4510631"/>
            <a:ext cx="5325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0" i="0" u="none" strike="noStrike" cap="none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3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37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1-bit 4-to-1 MUX (2/2)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53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we leverage what we’ve previously built?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 hierarchical approach: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17</a:t>
            </a:fld>
            <a:endParaRPr/>
          </a:p>
        </p:txBody>
      </p:sp>
      <p:pic>
        <p:nvPicPr>
          <p:cNvPr id="474" name="Google Shape;474;p53"/>
          <p:cNvPicPr preferRelativeResize="0"/>
          <p:nvPr/>
        </p:nvPicPr>
        <p:blipFill rotWithShape="1">
          <a:blip r:embed="rId3">
            <a:alphaModFix/>
          </a:blip>
          <a:srcRect l="10294" t="7181" r="8456" b="3676"/>
          <a:stretch/>
        </p:blipFill>
        <p:spPr>
          <a:xfrm>
            <a:off x="2560320" y="2651760"/>
            <a:ext cx="4023360" cy="3796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821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Circuit Simplification</a:t>
            </a:r>
            <a:endParaRPr/>
          </a:p>
        </p:txBody>
      </p:sp>
      <p:pic>
        <p:nvPicPr>
          <p:cNvPr id="1257" name="Google Shape;1257;p6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3070" b="3439"/>
          <a:stretch/>
        </p:blipFill>
        <p:spPr>
          <a:xfrm>
            <a:off x="1180178" y="1739153"/>
            <a:ext cx="6783644" cy="4231341"/>
          </a:xfrm>
          <a:prstGeom prst="rect">
            <a:avLst/>
          </a:prstGeom>
          <a:noFill/>
          <a:ln>
            <a:noFill/>
          </a:ln>
        </p:spPr>
      </p:pic>
      <p:sp>
        <p:nvSpPr>
          <p:cNvPr id="1258" name="Google Shape;1258;p62"/>
          <p:cNvSpPr txBox="1"/>
          <p:nvPr/>
        </p:nvSpPr>
        <p:spPr>
          <a:xfrm>
            <a:off x="5898776" y="2832847"/>
            <a:ext cx="233557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(Transistors and/or Gates)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9" name="Google Shape;1259;p62"/>
          <p:cNvSpPr txBox="1"/>
          <p:nvPr/>
        </p:nvSpPr>
        <p:spPr>
          <a:xfrm>
            <a:off x="4285129" y="2833574"/>
            <a:ext cx="35137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0" name="Google Shape;1260;p62"/>
          <p:cNvSpPr txBox="1"/>
          <p:nvPr/>
        </p:nvSpPr>
        <p:spPr>
          <a:xfrm>
            <a:off x="4285129" y="3350044"/>
            <a:ext cx="35137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62"/>
          <p:cNvSpPr txBox="1"/>
          <p:nvPr/>
        </p:nvSpPr>
        <p:spPr>
          <a:xfrm>
            <a:off x="4285129" y="3840998"/>
            <a:ext cx="35137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2" name="Google Shape;1262;p62"/>
          <p:cNvSpPr txBox="1"/>
          <p:nvPr/>
        </p:nvSpPr>
        <p:spPr>
          <a:xfrm>
            <a:off x="4285129" y="5646554"/>
            <a:ext cx="35137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3" name="Google Shape;1263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654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Circuit Simplification Example (2/4)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6" name="Google Shape;1316;p66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Simplify the following circuit: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from left, propagate signals to the right</a:t>
            </a:r>
            <a:endParaRPr sz="3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7" name="Google Shape;1317;p66"/>
          <p:cNvGrpSpPr/>
          <p:nvPr/>
        </p:nvGrpSpPr>
        <p:grpSpPr>
          <a:xfrm>
            <a:off x="1561866" y="2194560"/>
            <a:ext cx="5976005" cy="1763339"/>
            <a:chOff x="1561866" y="2194560"/>
            <a:chExt cx="5976005" cy="1763339"/>
          </a:xfrm>
        </p:grpSpPr>
        <p:pic>
          <p:nvPicPr>
            <p:cNvPr id="1318" name="Google Shape;1318;p6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28800" y="2194560"/>
              <a:ext cx="5424901" cy="1645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9" name="Google Shape;1319;p66"/>
            <p:cNvSpPr txBox="1"/>
            <p:nvPr/>
          </p:nvSpPr>
          <p:spPr>
            <a:xfrm>
              <a:off x="1561866" y="2214281"/>
              <a:ext cx="362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66"/>
            <p:cNvSpPr txBox="1"/>
            <p:nvPr/>
          </p:nvSpPr>
          <p:spPr>
            <a:xfrm>
              <a:off x="1561866" y="2635586"/>
              <a:ext cx="3513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66"/>
            <p:cNvSpPr txBox="1"/>
            <p:nvPr/>
          </p:nvSpPr>
          <p:spPr>
            <a:xfrm>
              <a:off x="1561866" y="3496234"/>
              <a:ext cx="3481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66"/>
            <p:cNvSpPr txBox="1"/>
            <p:nvPr/>
          </p:nvSpPr>
          <p:spPr>
            <a:xfrm>
              <a:off x="7164051" y="2635586"/>
              <a:ext cx="3738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3" name="Google Shape;1323;p66"/>
          <p:cNvGrpSpPr/>
          <p:nvPr/>
        </p:nvGrpSpPr>
        <p:grpSpPr>
          <a:xfrm>
            <a:off x="3119066" y="2171228"/>
            <a:ext cx="1860299" cy="1618593"/>
            <a:chOff x="3119066" y="2171228"/>
            <a:chExt cx="1860299" cy="1618593"/>
          </a:xfrm>
        </p:grpSpPr>
        <p:sp>
          <p:nvSpPr>
            <p:cNvPr id="1324" name="Google Shape;1324;p66"/>
            <p:cNvSpPr txBox="1"/>
            <p:nvPr/>
          </p:nvSpPr>
          <p:spPr>
            <a:xfrm>
              <a:off x="4661649" y="2805949"/>
              <a:ext cx="3177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66"/>
            <p:cNvSpPr txBox="1"/>
            <p:nvPr/>
          </p:nvSpPr>
          <p:spPr>
            <a:xfrm>
              <a:off x="3128684" y="3420489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66"/>
            <p:cNvSpPr txBox="1"/>
            <p:nvPr/>
          </p:nvSpPr>
          <p:spPr>
            <a:xfrm>
              <a:off x="3119077" y="2992400"/>
              <a:ext cx="487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¬B</a:t>
              </a:r>
              <a:endParaRPr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66"/>
            <p:cNvSpPr txBox="1"/>
            <p:nvPr/>
          </p:nvSpPr>
          <p:spPr>
            <a:xfrm>
              <a:off x="3119066" y="2574649"/>
              <a:ext cx="3097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66"/>
            <p:cNvSpPr txBox="1"/>
            <p:nvPr/>
          </p:nvSpPr>
          <p:spPr>
            <a:xfrm>
              <a:off x="3119066" y="2171228"/>
              <a:ext cx="3177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9" name="Google Shape;1329;p66"/>
          <p:cNvGrpSpPr/>
          <p:nvPr/>
        </p:nvGrpSpPr>
        <p:grpSpPr>
          <a:xfrm>
            <a:off x="4532193" y="2372053"/>
            <a:ext cx="584158" cy="1209747"/>
            <a:chOff x="4532193" y="2372053"/>
            <a:chExt cx="584158" cy="1209747"/>
          </a:xfrm>
        </p:grpSpPr>
        <p:sp>
          <p:nvSpPr>
            <p:cNvPr id="1330" name="Google Shape;1330;p66"/>
            <p:cNvSpPr txBox="1"/>
            <p:nvPr/>
          </p:nvSpPr>
          <p:spPr>
            <a:xfrm>
              <a:off x="4532193" y="2372053"/>
              <a:ext cx="4427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AB</a:t>
              </a:r>
              <a:endParaRPr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66"/>
            <p:cNvSpPr txBox="1"/>
            <p:nvPr/>
          </p:nvSpPr>
          <p:spPr>
            <a:xfrm>
              <a:off x="4536151" y="3212500"/>
              <a:ext cx="580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¬BC</a:t>
              </a:r>
              <a:endParaRPr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2" name="Google Shape;1332;p66"/>
          <p:cNvGrpSpPr/>
          <p:nvPr/>
        </p:nvGrpSpPr>
        <p:grpSpPr>
          <a:xfrm>
            <a:off x="5459087" y="2367972"/>
            <a:ext cx="870251" cy="792924"/>
            <a:chOff x="5459064" y="2367985"/>
            <a:chExt cx="731611" cy="792924"/>
          </a:xfrm>
        </p:grpSpPr>
        <p:sp>
          <p:nvSpPr>
            <p:cNvPr id="1333" name="Google Shape;1333;p66"/>
            <p:cNvSpPr txBox="1"/>
            <p:nvPr/>
          </p:nvSpPr>
          <p:spPr>
            <a:xfrm>
              <a:off x="5549153" y="2367985"/>
              <a:ext cx="6415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¬(AB)</a:t>
              </a:r>
              <a:endParaRPr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66"/>
            <p:cNvSpPr txBox="1"/>
            <p:nvPr/>
          </p:nvSpPr>
          <p:spPr>
            <a:xfrm>
              <a:off x="5459064" y="2791577"/>
              <a:ext cx="73161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A+¬BC</a:t>
              </a:r>
              <a:endParaRPr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5" name="Google Shape;1335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19</a:t>
            </a:fld>
            <a:endParaRPr/>
          </a:p>
        </p:txBody>
      </p:sp>
      <p:sp>
        <p:nvSpPr>
          <p:cNvPr id="1336" name="Google Shape;1336;p66"/>
          <p:cNvSpPr txBox="1"/>
          <p:nvPr/>
        </p:nvSpPr>
        <p:spPr>
          <a:xfrm>
            <a:off x="756600" y="4849450"/>
            <a:ext cx="48255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Arrive a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 = ¬(AB)(A + ¬BC)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69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Synchronous Digital Systems (SDS)</a:t>
            </a:r>
            <a:endParaRPr/>
          </a:p>
        </p:txBody>
      </p:sp>
      <p:sp>
        <p:nvSpPr>
          <p:cNvPr id="411" name="Google Shape;411;p26"/>
          <p:cNvSpPr txBox="1"/>
          <p:nvPr/>
        </p:nvSpPr>
        <p:spPr>
          <a:xfrm>
            <a:off x="685800" y="2192338"/>
            <a:ext cx="7848600" cy="4275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203200" marR="0" lvl="0" indent="-2032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"/>
              <a:buNone/>
            </a:pP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Synchronous: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90500" algn="l" rtl="0">
              <a:lnSpc>
                <a:spcPct val="85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 operations coordinated by a central clock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2900" algn="l" rtl="0">
              <a:lnSpc>
                <a:spcPct val="85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‒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“Heartbeat” of the system! (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 frequency)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3200" marR="0" lvl="0" indent="-203200" algn="l" rtl="0">
              <a:lnSpc>
                <a:spcPct val="75000"/>
              </a:lnSpc>
              <a:spcBef>
                <a:spcPts val="208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"/>
              <a:buNone/>
            </a:pP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Digital: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90500" algn="l" rtl="0">
              <a:lnSpc>
                <a:spcPct val="85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Represent all values with two discrete values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90500" algn="l" rtl="0">
              <a:lnSpc>
                <a:spcPct val="85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Electrical signals are treated as 1’s and 0’s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09700" marR="0" lvl="2" indent="-457200" algn="l" rtl="0">
              <a:lnSpc>
                <a:spcPct val="85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‒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and 0 are complements of each other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90500" algn="l" rtl="0">
              <a:lnSpc>
                <a:spcPct val="85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High/Low voltage for True/False, 1/0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6"/>
          <p:cNvSpPr txBox="1"/>
          <p:nvPr/>
        </p:nvSpPr>
        <p:spPr>
          <a:xfrm>
            <a:off x="822325" y="1268413"/>
            <a:ext cx="763587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Hardware of a processor, such as a RISC-V processor, is an example of a Synchronous Digital System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058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Circuit Simplification Example (3/4)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67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Simplify Expression: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D 	= ¬(AB)(A + ¬BC)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= (¬A + ¬B)(A + ¬BC)				DeMorgan’s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= ¬AA + ¬A¬BC + ¬BA + ¬B¬BC		Distribution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= 0 + ¬A¬BC + ¬BA + ¬B¬BC		Complementarity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= ¬A¬BC + ¬BA + ¬BC				Idempotent Law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= (¬A + 1)¬BC + ¬BA				Distribution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¬BC + ¬BA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Law of 1’s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¬B(A + C)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Distribution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3" name="Google Shape;1343;p67"/>
          <p:cNvGrpSpPr/>
          <p:nvPr/>
        </p:nvGrpSpPr>
        <p:grpSpPr>
          <a:xfrm>
            <a:off x="4997184" y="5257801"/>
            <a:ext cx="2435459" cy="914400"/>
            <a:chOff x="3451413" y="5316070"/>
            <a:chExt cx="2435459" cy="914400"/>
          </a:xfrm>
        </p:grpSpPr>
        <p:sp>
          <p:nvSpPr>
            <p:cNvPr id="1344" name="Google Shape;1344;p67"/>
            <p:cNvSpPr/>
            <p:nvPr/>
          </p:nvSpPr>
          <p:spPr>
            <a:xfrm>
              <a:off x="3451413" y="5316070"/>
              <a:ext cx="365700" cy="9144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67"/>
            <p:cNvSpPr txBox="1"/>
            <p:nvPr/>
          </p:nvSpPr>
          <p:spPr>
            <a:xfrm>
              <a:off x="3817172" y="5445881"/>
              <a:ext cx="2069700" cy="69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Which of these</a:t>
              </a:r>
              <a:br>
                <a:rPr lang="en-US" sz="2400" b="0" i="0" u="none" strike="noStrike" cap="none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400" b="0" i="0" u="none" strike="noStrike" cap="none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is “simpler”?</a:t>
              </a:r>
              <a:endParaRPr sz="2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6" name="Google Shape;1346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913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Circuit Simplification Example (4/4)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3" name="Google Shape;1353;p68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 out final circuit: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= ¬BC + ¬BA = ¬B(A + C)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Simplified Circuit: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Reduction from 6 gates to 3!</a:t>
            </a:r>
            <a:endParaRPr/>
          </a:p>
        </p:txBody>
      </p:sp>
      <p:grpSp>
        <p:nvGrpSpPr>
          <p:cNvPr id="1354" name="Google Shape;1354;p68"/>
          <p:cNvGrpSpPr/>
          <p:nvPr/>
        </p:nvGrpSpPr>
        <p:grpSpPr>
          <a:xfrm>
            <a:off x="5033682" y="1796533"/>
            <a:ext cx="3452834" cy="707886"/>
            <a:chOff x="4805082" y="1796533"/>
            <a:chExt cx="3452834" cy="707886"/>
          </a:xfrm>
        </p:grpSpPr>
        <p:cxnSp>
          <p:nvCxnSpPr>
            <p:cNvPr id="1355" name="Google Shape;1355;p68"/>
            <p:cNvCxnSpPr/>
            <p:nvPr/>
          </p:nvCxnSpPr>
          <p:spPr>
            <a:xfrm flipH="1">
              <a:off x="4805082" y="2026024"/>
              <a:ext cx="1057836" cy="259976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356" name="Google Shape;1356;p68"/>
            <p:cNvSpPr txBox="1"/>
            <p:nvPr/>
          </p:nvSpPr>
          <p:spPr>
            <a:xfrm>
              <a:off x="5827058" y="1796533"/>
              <a:ext cx="24308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How many gates</a:t>
              </a:r>
              <a:b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do we need for each?</a:t>
              </a:r>
              <a:endPara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7" name="Google Shape;1357;p68"/>
          <p:cNvSpPr txBox="1"/>
          <p:nvPr/>
        </p:nvSpPr>
        <p:spPr>
          <a:xfrm>
            <a:off x="2277035" y="2514600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" name="Google Shape;1358;p68"/>
          <p:cNvSpPr txBox="1"/>
          <p:nvPr/>
        </p:nvSpPr>
        <p:spPr>
          <a:xfrm>
            <a:off x="3908612" y="2514600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68"/>
          <p:cNvSpPr/>
          <p:nvPr/>
        </p:nvSpPr>
        <p:spPr>
          <a:xfrm>
            <a:off x="3608293" y="2087722"/>
            <a:ext cx="1398600" cy="8079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0" name="Google Shape;1360;p68"/>
          <p:cNvGrpSpPr/>
          <p:nvPr/>
        </p:nvGrpSpPr>
        <p:grpSpPr>
          <a:xfrm>
            <a:off x="2688913" y="3879920"/>
            <a:ext cx="3872161" cy="1770512"/>
            <a:chOff x="2688913" y="3879920"/>
            <a:chExt cx="3872161" cy="1770512"/>
          </a:xfrm>
        </p:grpSpPr>
        <p:pic>
          <p:nvPicPr>
            <p:cNvPr id="1361" name="Google Shape;1361;p6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49202" y="4023360"/>
              <a:ext cx="3238052" cy="1463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2" name="Google Shape;1362;p68"/>
            <p:cNvSpPr txBox="1"/>
            <p:nvPr/>
          </p:nvSpPr>
          <p:spPr>
            <a:xfrm>
              <a:off x="2688913" y="3879920"/>
              <a:ext cx="362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68"/>
            <p:cNvSpPr txBox="1"/>
            <p:nvPr/>
          </p:nvSpPr>
          <p:spPr>
            <a:xfrm>
              <a:off x="2688913" y="4329075"/>
              <a:ext cx="3513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68"/>
            <p:cNvSpPr txBox="1"/>
            <p:nvPr/>
          </p:nvSpPr>
          <p:spPr>
            <a:xfrm>
              <a:off x="2688913" y="5188767"/>
              <a:ext cx="3481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68"/>
            <p:cNvSpPr txBox="1"/>
            <p:nvPr/>
          </p:nvSpPr>
          <p:spPr>
            <a:xfrm>
              <a:off x="6187254" y="4329074"/>
              <a:ext cx="3738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6" name="Google Shape;1366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538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Digital Logic - Sequential</a:t>
            </a:r>
            <a:endParaRPr lang="en-US" sz="2000" b="0" dirty="0"/>
          </a:p>
        </p:txBody>
      </p:sp>
      <p:pic>
        <p:nvPicPr>
          <p:cNvPr id="5" name="Google Shape;169;p1">
            <a:extLst>
              <a:ext uri="{FF2B5EF4-FFF2-40B4-BE49-F238E27FC236}">
                <a16:creationId xmlns:a16="http://schemas.microsoft.com/office/drawing/2014/main" id="{7A2BB5D0-E32E-324D-A609-357B32D4E57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7101" y="2193219"/>
            <a:ext cx="5229797" cy="3261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174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9"/>
          <p:cNvSpPr/>
          <p:nvPr/>
        </p:nvSpPr>
        <p:spPr>
          <a:xfrm>
            <a:off x="423863" y="3474720"/>
            <a:ext cx="8078150" cy="157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DE8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Want: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S=0;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ourier New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for X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,X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,X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over time... </a:t>
            </a:r>
            <a:endParaRPr sz="32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ourier New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          S = S + X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9"/>
          <p:cNvSpPr txBox="1"/>
          <p:nvPr/>
        </p:nvSpPr>
        <p:spPr>
          <a:xfrm>
            <a:off x="457199" y="1600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0128"/>
              </a:buClr>
              <a:buSzPts val="2800"/>
              <a:buFont typeface="Helvetica Neue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example of why we would need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sequential logic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9"/>
          <p:cNvSpPr/>
          <p:nvPr/>
        </p:nvSpPr>
        <p:spPr>
          <a:xfrm>
            <a:off x="423863" y="4902200"/>
            <a:ext cx="8364537" cy="1449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DE8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Assume: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Each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value is applied in succession, one per cycle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sum since time 1 (cycle) is present on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9" name="Google Shape;499;p19"/>
          <p:cNvGrpSpPr/>
          <p:nvPr/>
        </p:nvGrpSpPr>
        <p:grpSpPr>
          <a:xfrm>
            <a:off x="1828800" y="2560320"/>
            <a:ext cx="5270500" cy="914400"/>
            <a:chOff x="1828800" y="2468880"/>
            <a:chExt cx="5270500" cy="914400"/>
          </a:xfrm>
        </p:grpSpPr>
        <p:sp>
          <p:nvSpPr>
            <p:cNvPr id="500" name="Google Shape;500;p19"/>
            <p:cNvSpPr/>
            <p:nvPr/>
          </p:nvSpPr>
          <p:spPr>
            <a:xfrm>
              <a:off x="3436938" y="2468880"/>
              <a:ext cx="2133600" cy="914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SUM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1" name="Google Shape;501;p19"/>
            <p:cNvCxnSpPr>
              <a:stCxn id="502" idx="3"/>
              <a:endCxn id="500" idx="1"/>
            </p:cNvCxnSpPr>
            <p:nvPr/>
          </p:nvCxnSpPr>
          <p:spPr>
            <a:xfrm>
              <a:off x="2220913" y="2926080"/>
              <a:ext cx="12159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503" name="Google Shape;503;p19"/>
            <p:cNvCxnSpPr>
              <a:stCxn id="500" idx="3"/>
              <a:endCxn id="504" idx="1"/>
            </p:cNvCxnSpPr>
            <p:nvPr/>
          </p:nvCxnSpPr>
          <p:spPr>
            <a:xfrm>
              <a:off x="5570538" y="2926080"/>
              <a:ext cx="12033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505" name="Google Shape;505;p19"/>
            <p:cNvCxnSpPr/>
            <p:nvPr/>
          </p:nvCxnSpPr>
          <p:spPr>
            <a:xfrm rot="-5400000">
              <a:off x="2590006" y="2747452"/>
              <a:ext cx="423863" cy="355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6" name="Google Shape;506;p19"/>
            <p:cNvCxnSpPr/>
            <p:nvPr/>
          </p:nvCxnSpPr>
          <p:spPr>
            <a:xfrm rot="-5400000">
              <a:off x="5910262" y="2746191"/>
              <a:ext cx="422275" cy="355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02" name="Google Shape;502;p19"/>
            <p:cNvSpPr txBox="1"/>
            <p:nvPr/>
          </p:nvSpPr>
          <p:spPr>
            <a:xfrm>
              <a:off x="1828800" y="2697480"/>
              <a:ext cx="392113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9"/>
            <p:cNvSpPr txBox="1"/>
            <p:nvPr/>
          </p:nvSpPr>
          <p:spPr>
            <a:xfrm>
              <a:off x="6773863" y="2697480"/>
              <a:ext cx="325437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7" name="Google Shape;50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Accumulator Example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6511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21"/>
          <p:cNvPicPr preferRelativeResize="0"/>
          <p:nvPr/>
        </p:nvPicPr>
        <p:blipFill rotWithShape="1">
          <a:blip r:embed="rId3">
            <a:alphaModFix/>
          </a:blip>
          <a:srcRect l="1265" t="8461" r="5835" b="8010"/>
          <a:stretch/>
        </p:blipFill>
        <p:spPr>
          <a:xfrm>
            <a:off x="246063" y="1965325"/>
            <a:ext cx="6096000" cy="2835275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Second Try: How About This?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7" name="Google Shape;527;p21"/>
          <p:cNvGrpSpPr/>
          <p:nvPr/>
        </p:nvGrpSpPr>
        <p:grpSpPr>
          <a:xfrm>
            <a:off x="4096219" y="2223247"/>
            <a:ext cx="4806903" cy="1600438"/>
            <a:chOff x="3943819" y="1461247"/>
            <a:chExt cx="4806903" cy="1600438"/>
          </a:xfrm>
        </p:grpSpPr>
        <p:sp>
          <p:nvSpPr>
            <p:cNvPr id="528" name="Google Shape;528;p21"/>
            <p:cNvSpPr txBox="1"/>
            <p:nvPr/>
          </p:nvSpPr>
          <p:spPr>
            <a:xfrm>
              <a:off x="5915447" y="1461247"/>
              <a:ext cx="2835275" cy="1600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 </a:t>
              </a:r>
              <a:r>
                <a:rPr lang="en-US" sz="2000" b="0" i="1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Register</a:t>
              </a:r>
              <a:r>
                <a:rPr lang="en-US" sz="20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is the state element that is used here to hold up the transfer </a:t>
              </a:r>
              <a:b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of data to the adder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9" name="Google Shape;529;p21"/>
            <p:cNvCxnSpPr/>
            <p:nvPr/>
          </p:nvCxnSpPr>
          <p:spPr>
            <a:xfrm flipH="1">
              <a:off x="3943819" y="1721224"/>
              <a:ext cx="1971628" cy="1003558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530" name="Google Shape;53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937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Uses for State Elements</a:t>
            </a:r>
            <a:endParaRPr/>
          </a:p>
        </p:txBody>
      </p:sp>
      <p:sp>
        <p:nvSpPr>
          <p:cNvPr id="537" name="Google Shape;537;p18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to store values for some amount of time: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files (like in </a:t>
            </a:r>
            <a:r>
              <a:rPr lang="en-US"/>
              <a:t>RISCV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(caches and main memory)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Help control flow of information between combinational logic blocks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elements are used to hold up the movement of information at the inputs to combinational logic blocks and allow for orderly passage</a:t>
            </a:r>
            <a:endParaRPr/>
          </a:p>
        </p:txBody>
      </p:sp>
      <p:sp>
        <p:nvSpPr>
          <p:cNvPr id="538" name="Google Shape;53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4953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5d1628faa7_0_17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Registers</a:t>
            </a:r>
            <a:endParaRPr/>
          </a:p>
        </p:txBody>
      </p:sp>
      <p:sp>
        <p:nvSpPr>
          <p:cNvPr id="545" name="Google Shape;545;g5d1628faa7_0_174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/>
              <a:t>Same as registers in assembly: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small memory storage locations</a:t>
            </a:r>
            <a:endParaRPr sz="3000"/>
          </a:p>
        </p:txBody>
      </p:sp>
      <p:sp>
        <p:nvSpPr>
          <p:cNvPr id="546" name="Google Shape;546;g5d1628faa7_0_1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pic>
        <p:nvPicPr>
          <p:cNvPr id="547" name="Google Shape;547;g5d1628faa7_0_174"/>
          <p:cNvPicPr preferRelativeResize="0"/>
          <p:nvPr/>
        </p:nvPicPr>
        <p:blipFill rotWithShape="1">
          <a:blip r:embed="rId3">
            <a:alphaModFix/>
          </a:blip>
          <a:srcRect l="52580" t="24209" r="21514" b="28533"/>
          <a:stretch/>
        </p:blipFill>
        <p:spPr>
          <a:xfrm>
            <a:off x="3819013" y="3675150"/>
            <a:ext cx="1137475" cy="1383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8" name="Google Shape;548;g5d1628faa7_0_174"/>
          <p:cNvGrpSpPr/>
          <p:nvPr/>
        </p:nvGrpSpPr>
        <p:grpSpPr>
          <a:xfrm>
            <a:off x="3606688" y="3653575"/>
            <a:ext cx="1562100" cy="1633484"/>
            <a:chOff x="3606688" y="3653575"/>
            <a:chExt cx="1562100" cy="1633484"/>
          </a:xfrm>
        </p:grpSpPr>
        <p:pic>
          <p:nvPicPr>
            <p:cNvPr id="549" name="Google Shape;549;g5d1628faa7_0_174"/>
            <p:cNvPicPr preferRelativeResize="0"/>
            <p:nvPr/>
          </p:nvPicPr>
          <p:blipFill rotWithShape="1">
            <a:blip r:embed="rId4">
              <a:alphaModFix/>
            </a:blip>
            <a:srcRect t="25356"/>
            <a:stretch/>
          </p:blipFill>
          <p:spPr>
            <a:xfrm>
              <a:off x="3606688" y="3858034"/>
              <a:ext cx="1562100" cy="1429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0" name="Google Shape;550;g5d1628faa7_0_174"/>
            <p:cNvSpPr/>
            <p:nvPr/>
          </p:nvSpPr>
          <p:spPr>
            <a:xfrm>
              <a:off x="3868375" y="3653575"/>
              <a:ext cx="999900" cy="204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g5d1628faa7_0_174"/>
          <p:cNvGrpSpPr/>
          <p:nvPr/>
        </p:nvGrpSpPr>
        <p:grpSpPr>
          <a:xfrm>
            <a:off x="1974500" y="4852400"/>
            <a:ext cx="2133600" cy="1451050"/>
            <a:chOff x="1974500" y="4852400"/>
            <a:chExt cx="2133600" cy="1451050"/>
          </a:xfrm>
        </p:grpSpPr>
        <p:sp>
          <p:nvSpPr>
            <p:cNvPr id="552" name="Google Shape;552;g5d1628faa7_0_174"/>
            <p:cNvSpPr txBox="1"/>
            <p:nvPr/>
          </p:nvSpPr>
          <p:spPr>
            <a:xfrm>
              <a:off x="1974500" y="5361750"/>
              <a:ext cx="2133600" cy="941700"/>
            </a:xfrm>
            <a:prstGeom prst="rect">
              <a:avLst/>
            </a:prstGeom>
            <a:noFill/>
            <a:ln w="1905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>
                  <a:latin typeface="Calibri"/>
                  <a:ea typeface="Calibri"/>
                  <a:cs typeface="Calibri"/>
                  <a:sym typeface="Calibri"/>
                </a:rPr>
                <a:t>Clock input</a:t>
              </a:r>
              <a:br>
                <a:rPr lang="en-US" sz="1700" b="1"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700">
                  <a:latin typeface="Calibri"/>
                  <a:ea typeface="Calibri"/>
                  <a:cs typeface="Calibri"/>
                  <a:sym typeface="Calibri"/>
                </a:rPr>
                <a:t>(inputs active only on a clock “tick”)</a:t>
              </a:r>
              <a:endParaRPr sz="1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53" name="Google Shape;553;g5d1628faa7_0_174"/>
            <p:cNvCxnSpPr/>
            <p:nvPr/>
          </p:nvCxnSpPr>
          <p:spPr>
            <a:xfrm rot="10800000" flipH="1">
              <a:off x="3653575" y="4852400"/>
              <a:ext cx="250800" cy="622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54" name="Google Shape;554;g5d1628faa7_0_174"/>
          <p:cNvGrpSpPr/>
          <p:nvPr/>
        </p:nvGrpSpPr>
        <p:grpSpPr>
          <a:xfrm>
            <a:off x="692550" y="2890725"/>
            <a:ext cx="3041628" cy="897562"/>
            <a:chOff x="692540" y="2890753"/>
            <a:chExt cx="3021385" cy="1154272"/>
          </a:xfrm>
        </p:grpSpPr>
        <p:sp>
          <p:nvSpPr>
            <p:cNvPr id="555" name="Google Shape;555;g5d1628faa7_0_174"/>
            <p:cNvSpPr txBox="1"/>
            <p:nvPr/>
          </p:nvSpPr>
          <p:spPr>
            <a:xfrm>
              <a:off x="692540" y="2890753"/>
              <a:ext cx="2519400" cy="903600"/>
            </a:xfrm>
            <a:prstGeom prst="rect">
              <a:avLst/>
            </a:prstGeom>
            <a:noFill/>
            <a:ln w="1905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>
                  <a:latin typeface="Calibri"/>
                  <a:ea typeface="Calibri"/>
                  <a:cs typeface="Calibri"/>
                  <a:sym typeface="Calibri"/>
                </a:rPr>
                <a:t>Data input</a:t>
              </a:r>
              <a:br>
                <a:rPr lang="en-US" sz="1700"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700">
                  <a:latin typeface="Calibri"/>
                  <a:ea typeface="Calibri"/>
                  <a:cs typeface="Calibri"/>
                  <a:sym typeface="Calibri"/>
                </a:rPr>
                <a:t>(can be various bit widths)</a:t>
              </a:r>
              <a:endParaRPr sz="1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56" name="Google Shape;556;g5d1628faa7_0_174"/>
            <p:cNvCxnSpPr/>
            <p:nvPr/>
          </p:nvCxnSpPr>
          <p:spPr>
            <a:xfrm>
              <a:off x="3021225" y="3101525"/>
              <a:ext cx="692700" cy="9435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57" name="Google Shape;557;g5d1628faa7_0_174"/>
          <p:cNvGrpSpPr/>
          <p:nvPr/>
        </p:nvGrpSpPr>
        <p:grpSpPr>
          <a:xfrm>
            <a:off x="4988725" y="3101525"/>
            <a:ext cx="3392350" cy="968075"/>
            <a:chOff x="4988725" y="3101525"/>
            <a:chExt cx="3392350" cy="968075"/>
          </a:xfrm>
        </p:grpSpPr>
        <p:sp>
          <p:nvSpPr>
            <p:cNvPr id="558" name="Google Shape;558;g5d1628faa7_0_174"/>
            <p:cNvSpPr txBox="1"/>
            <p:nvPr/>
          </p:nvSpPr>
          <p:spPr>
            <a:xfrm>
              <a:off x="5831675" y="3101525"/>
              <a:ext cx="2549400" cy="702600"/>
            </a:xfrm>
            <a:prstGeom prst="rect">
              <a:avLst/>
            </a:prstGeom>
            <a:noFill/>
            <a:ln w="1905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 output</a:t>
              </a:r>
              <a:b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(can be various bit widths)</a:t>
              </a:r>
              <a:endParaRPr sz="1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59" name="Google Shape;559;g5d1628faa7_0_174"/>
            <p:cNvCxnSpPr/>
            <p:nvPr/>
          </p:nvCxnSpPr>
          <p:spPr>
            <a:xfrm flipH="1">
              <a:off x="4988725" y="3713800"/>
              <a:ext cx="933300" cy="355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60" name="Google Shape;560;g5d1628faa7_0_174"/>
          <p:cNvGrpSpPr/>
          <p:nvPr/>
        </p:nvGrpSpPr>
        <p:grpSpPr>
          <a:xfrm>
            <a:off x="4506750" y="5113425"/>
            <a:ext cx="3041325" cy="1070475"/>
            <a:chOff x="4506750" y="5113425"/>
            <a:chExt cx="3041325" cy="1070475"/>
          </a:xfrm>
        </p:grpSpPr>
        <p:sp>
          <p:nvSpPr>
            <p:cNvPr id="561" name="Google Shape;561;g5d1628faa7_0_174"/>
            <p:cNvSpPr txBox="1"/>
            <p:nvPr/>
          </p:nvSpPr>
          <p:spPr>
            <a:xfrm>
              <a:off x="5662875" y="5481300"/>
              <a:ext cx="1885200" cy="702600"/>
            </a:xfrm>
            <a:prstGeom prst="rect">
              <a:avLst/>
            </a:prstGeom>
            <a:noFill/>
            <a:ln w="1905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>
                  <a:latin typeface="Calibri"/>
                  <a:ea typeface="Calibri"/>
                  <a:cs typeface="Calibri"/>
                  <a:sym typeface="Calibri"/>
                </a:rPr>
                <a:t>Reset</a:t>
              </a:r>
              <a:br>
                <a:rPr lang="en-US" sz="1700" b="1"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700">
                  <a:latin typeface="Calibri"/>
                  <a:ea typeface="Calibri"/>
                  <a:cs typeface="Calibri"/>
                  <a:sym typeface="Calibri"/>
                </a:rPr>
                <a:t>(sets value to zero)</a:t>
              </a:r>
              <a:endParaRPr sz="1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62" name="Google Shape;562;g5d1628faa7_0_174"/>
            <p:cNvCxnSpPr/>
            <p:nvPr/>
          </p:nvCxnSpPr>
          <p:spPr>
            <a:xfrm rot="10800000">
              <a:off x="4506750" y="5113425"/>
              <a:ext cx="1314900" cy="4716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63" name="Google Shape;563;g5d1628faa7_0_174"/>
          <p:cNvGrpSpPr/>
          <p:nvPr/>
        </p:nvGrpSpPr>
        <p:grpSpPr>
          <a:xfrm>
            <a:off x="545675" y="3957450"/>
            <a:ext cx="3188450" cy="702600"/>
            <a:chOff x="545675" y="3957450"/>
            <a:chExt cx="3188450" cy="702600"/>
          </a:xfrm>
        </p:grpSpPr>
        <p:sp>
          <p:nvSpPr>
            <p:cNvPr id="564" name="Google Shape;564;g5d1628faa7_0_174"/>
            <p:cNvSpPr txBox="1"/>
            <p:nvPr/>
          </p:nvSpPr>
          <p:spPr>
            <a:xfrm>
              <a:off x="545675" y="3957450"/>
              <a:ext cx="1993800" cy="702600"/>
            </a:xfrm>
            <a:prstGeom prst="rect">
              <a:avLst/>
            </a:prstGeom>
            <a:noFill/>
            <a:ln w="1905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>
                  <a:latin typeface="Calibri"/>
                  <a:ea typeface="Calibri"/>
                  <a:cs typeface="Calibri"/>
                  <a:sym typeface="Calibri"/>
                </a:rPr>
                <a:t>Write Enable</a:t>
              </a:r>
              <a:br>
                <a:rPr lang="en-US" sz="1700" b="1"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700">
                  <a:latin typeface="Calibri"/>
                  <a:ea typeface="Calibri"/>
                  <a:cs typeface="Calibri"/>
                  <a:sym typeface="Calibri"/>
                </a:rPr>
                <a:t>(can it be written to)</a:t>
              </a:r>
              <a:endParaRPr sz="1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65" name="Google Shape;565;g5d1628faa7_0_174"/>
            <p:cNvCxnSpPr/>
            <p:nvPr/>
          </p:nvCxnSpPr>
          <p:spPr>
            <a:xfrm>
              <a:off x="2348725" y="4199875"/>
              <a:ext cx="1385400" cy="1707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50516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887" t="13617" r="12072" b="5756"/>
          <a:stretch/>
        </p:blipFill>
        <p:spPr>
          <a:xfrm>
            <a:off x="320049" y="1645925"/>
            <a:ext cx="79584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15"/>
          <p:cNvSpPr/>
          <p:nvPr/>
        </p:nvSpPr>
        <p:spPr>
          <a:xfrm>
            <a:off x="685800" y="4389120"/>
            <a:ext cx="7848600" cy="205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2032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Signals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transmitted over wires continuously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3200" marR="0" lvl="0" indent="-203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Transmission is effectively instantaneous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–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Implies that any wire only contains one value at any given time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Signals and Waveforms: Clocks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3" name="Google Shape;573;p15"/>
          <p:cNvGrpSpPr/>
          <p:nvPr/>
        </p:nvGrpSpPr>
        <p:grpSpPr>
          <a:xfrm>
            <a:off x="3078866" y="2468880"/>
            <a:ext cx="1603034" cy="1650385"/>
            <a:chOff x="3078866" y="2286000"/>
            <a:chExt cx="1603034" cy="1650385"/>
          </a:xfrm>
        </p:grpSpPr>
        <p:cxnSp>
          <p:nvCxnSpPr>
            <p:cNvPr id="574" name="Google Shape;574;p15"/>
            <p:cNvCxnSpPr/>
            <p:nvPr/>
          </p:nvCxnSpPr>
          <p:spPr>
            <a:xfrm>
              <a:off x="3078866" y="2286000"/>
              <a:ext cx="0" cy="164592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575" name="Google Shape;575;p15"/>
            <p:cNvSpPr txBox="1"/>
            <p:nvPr/>
          </p:nvSpPr>
          <p:spPr>
            <a:xfrm>
              <a:off x="3090439" y="3474720"/>
              <a:ext cx="15914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Rising Edge</a:t>
              </a:r>
              <a:endParaRPr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6" name="Google Shape;576;p15"/>
          <p:cNvGrpSpPr/>
          <p:nvPr/>
        </p:nvGrpSpPr>
        <p:grpSpPr>
          <a:xfrm>
            <a:off x="6400800" y="2468880"/>
            <a:ext cx="1657252" cy="1650385"/>
            <a:chOff x="6400800" y="2286000"/>
            <a:chExt cx="1657252" cy="1650385"/>
          </a:xfrm>
        </p:grpSpPr>
        <p:cxnSp>
          <p:nvCxnSpPr>
            <p:cNvPr id="577" name="Google Shape;577;p15"/>
            <p:cNvCxnSpPr/>
            <p:nvPr/>
          </p:nvCxnSpPr>
          <p:spPr>
            <a:xfrm>
              <a:off x="6400800" y="2286000"/>
              <a:ext cx="0" cy="164592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578" name="Google Shape;578;p15"/>
            <p:cNvSpPr txBox="1"/>
            <p:nvPr/>
          </p:nvSpPr>
          <p:spPr>
            <a:xfrm>
              <a:off x="6402727" y="3474720"/>
              <a:ext cx="165532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Falling Edge</a:t>
              </a:r>
              <a:endParaRPr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9" name="Google Shape;579;p15"/>
          <p:cNvSpPr txBox="1"/>
          <p:nvPr/>
        </p:nvSpPr>
        <p:spPr>
          <a:xfrm>
            <a:off x="3011346" y="1156012"/>
            <a:ext cx="2219775" cy="690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Clock period </a:t>
            </a:r>
            <a:b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(CPU cycle time)</a:t>
            </a: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27</a:t>
            </a:fld>
            <a:endParaRPr/>
          </a:p>
        </p:txBody>
      </p:sp>
      <p:sp>
        <p:nvSpPr>
          <p:cNvPr id="581" name="Google Shape;581;p15"/>
          <p:cNvSpPr/>
          <p:nvPr/>
        </p:nvSpPr>
        <p:spPr>
          <a:xfrm>
            <a:off x="7975100" y="2103775"/>
            <a:ext cx="377400" cy="36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8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Review of Timing Terms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25800" cy="3596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Clock: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steady square wave that synchronizes system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Register: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several bits of state that samples on rising edge of </a:t>
            </a:r>
            <a:r>
              <a:rPr lang="en-US" sz="2400" dirty="0"/>
              <a:t>Clock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(positive edge-triggered); also has RESET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Setup Time: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input must be stable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/>
              <a:t>Clock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Hold Time: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input must be stable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/>
              <a:t>Clock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Clock-to-Q 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Delay: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long it takes output to change from </a:t>
            </a:r>
            <a:r>
              <a:rPr lang="en-US" sz="2400" dirty="0"/>
              <a:t>Clock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176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Model for Synchronous Systems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32"/>
          <p:cNvSpPr txBox="1">
            <a:spLocks noGrp="1"/>
          </p:cNvSpPr>
          <p:nvPr>
            <p:ph type="body" idx="1"/>
          </p:nvPr>
        </p:nvSpPr>
        <p:spPr>
          <a:xfrm>
            <a:off x="457200" y="3931920"/>
            <a:ext cx="82296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Combinational logic blocks separated by registers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Clock signal connects only to sequential logic elements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is optional depending on application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do we ensure proper behavior?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fast can we run our clock?</a:t>
            </a: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29</a:t>
            </a:fld>
            <a:endParaRPr/>
          </a:p>
        </p:txBody>
      </p:sp>
      <p:pic>
        <p:nvPicPr>
          <p:cNvPr id="792" name="Google Shape;79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280160"/>
            <a:ext cx="6440209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55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Type of Circuits</a:t>
            </a:r>
            <a:endParaRPr/>
          </a:p>
        </p:txBody>
      </p:sp>
      <p:sp>
        <p:nvSpPr>
          <p:cNvPr id="981" name="Google Shape;981;p43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Digital Systems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consist of two basic types of circuits: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Combinational Logic (CL)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Output is a function of the inputs only, not the history of its execution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e.g. circuits to add A, B (ALUs)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Sequential Logic (SL)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Circuits that “remember” or store information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a.k.a. “State Elements”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e.g. memory and registers (Registers)</a:t>
            </a:r>
            <a:endParaRPr/>
          </a:p>
        </p:txBody>
      </p:sp>
      <p:sp>
        <p:nvSpPr>
          <p:cNvPr id="982" name="Google Shape;982;p43"/>
          <p:cNvSpPr/>
          <p:nvPr/>
        </p:nvSpPr>
        <p:spPr>
          <a:xfrm>
            <a:off x="457200" y="2658979"/>
            <a:ext cx="8229600" cy="178067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563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5d1628faa7_2_1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can the input change?</a:t>
            </a:r>
            <a:endParaRPr/>
          </a:p>
        </p:txBody>
      </p:sp>
      <p:sp>
        <p:nvSpPr>
          <p:cNvPr id="799" name="Google Shape;799;g5d1628faa7_2_13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Needs to be stable for duration of</a:t>
            </a:r>
            <a:br>
              <a:rPr lang="en-US"/>
            </a:br>
            <a:r>
              <a:rPr lang="en-US"/>
              <a:t>setup time + hold time</a:t>
            </a:r>
            <a:br>
              <a:rPr lang="en-US"/>
            </a:b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Often unstable until at least clock-to-q time has passed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Because register output isn’t ready yet</a:t>
            </a:r>
            <a:br>
              <a:rPr lang="en-US"/>
            </a:b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Needs to account for all combinational logic delay too</a:t>
            </a:r>
            <a:endParaRPr/>
          </a:p>
        </p:txBody>
      </p:sp>
      <p:sp>
        <p:nvSpPr>
          <p:cNvPr id="800" name="Google Shape;800;g5d1628faa7_2_1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373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Maximum Clock Frequency</a:t>
            </a:r>
            <a:endParaRPr/>
          </a:p>
        </p:txBody>
      </p:sp>
      <p:sp>
        <p:nvSpPr>
          <p:cNvPr id="806" name="Google Shape;806;p34"/>
          <p:cNvSpPr txBox="1">
            <a:spLocks noGrp="1"/>
          </p:cNvSpPr>
          <p:nvPr>
            <p:ph type="body" idx="1"/>
          </p:nvPr>
        </p:nvSpPr>
        <p:spPr>
          <a:xfrm>
            <a:off x="457200" y="1295399"/>
            <a:ext cx="8229600" cy="2045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702" t="-356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7" name="Google Shape;807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31</a:t>
            </a:fld>
            <a:endParaRPr/>
          </a:p>
        </p:txBody>
      </p:sp>
      <p:pic>
        <p:nvPicPr>
          <p:cNvPr id="808" name="Google Shape;808;p34" descr="fig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939" y="3290088"/>
            <a:ext cx="3886200" cy="3022600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34"/>
          <p:cNvSpPr/>
          <p:nvPr/>
        </p:nvSpPr>
        <p:spPr>
          <a:xfrm>
            <a:off x="4657608" y="3774624"/>
            <a:ext cx="3931800" cy="29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Max Delay =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 Period = Max Delay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Max Freq = 1/Min Period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0" name="Google Shape;810;p34"/>
          <p:cNvCxnSpPr/>
          <p:nvPr/>
        </p:nvCxnSpPr>
        <p:spPr>
          <a:xfrm>
            <a:off x="1836739" y="4263225"/>
            <a:ext cx="16764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11" name="Google Shape;811;p34"/>
          <p:cNvCxnSpPr/>
          <p:nvPr/>
        </p:nvCxnSpPr>
        <p:spPr>
          <a:xfrm>
            <a:off x="2674939" y="4898863"/>
            <a:ext cx="0" cy="54864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12" name="Google Shape;812;p34"/>
          <p:cNvCxnSpPr/>
          <p:nvPr/>
        </p:nvCxnSpPr>
        <p:spPr>
          <a:xfrm>
            <a:off x="2674939" y="5787225"/>
            <a:ext cx="0" cy="5334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13" name="Google Shape;813;p34"/>
          <p:cNvSpPr txBox="1"/>
          <p:nvPr/>
        </p:nvSpPr>
        <p:spPr>
          <a:xfrm>
            <a:off x="6484100" y="3774844"/>
            <a:ext cx="2651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CLK-to-Q Delay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34"/>
          <p:cNvSpPr txBox="1"/>
          <p:nvPr/>
        </p:nvSpPr>
        <p:spPr>
          <a:xfrm>
            <a:off x="6484100" y="4255826"/>
            <a:ext cx="261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2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CL Delay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34"/>
          <p:cNvSpPr txBox="1"/>
          <p:nvPr/>
        </p:nvSpPr>
        <p:spPr>
          <a:xfrm>
            <a:off x="6484100" y="4777776"/>
            <a:ext cx="2298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Setup Time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6" name="Google Shape;816;p34"/>
          <p:cNvGrpSpPr/>
          <p:nvPr/>
        </p:nvGrpSpPr>
        <p:grpSpPr>
          <a:xfrm>
            <a:off x="3823330" y="2725782"/>
            <a:ext cx="5257339" cy="2318694"/>
            <a:chOff x="4657600" y="3125331"/>
            <a:chExt cx="4366200" cy="2318694"/>
          </a:xfrm>
        </p:grpSpPr>
        <p:sp>
          <p:nvSpPr>
            <p:cNvPr id="817" name="Google Shape;817;p34"/>
            <p:cNvSpPr txBox="1"/>
            <p:nvPr/>
          </p:nvSpPr>
          <p:spPr>
            <a:xfrm>
              <a:off x="4657600" y="3125331"/>
              <a:ext cx="4366200" cy="4848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latin typeface="Calibri"/>
                  <a:ea typeface="Calibri"/>
                  <a:cs typeface="Calibri"/>
                  <a:sym typeface="Calibri"/>
                </a:rPr>
                <a:t>Assumes Max Delay &gt; Hold Time</a:t>
              </a:r>
              <a:endParaRPr sz="2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18" name="Google Shape;818;p34"/>
            <p:cNvCxnSpPr/>
            <p:nvPr/>
          </p:nvCxnSpPr>
          <p:spPr>
            <a:xfrm>
              <a:off x="5413900" y="3556425"/>
              <a:ext cx="33300" cy="18876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66169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" name="Google Shape;823;p35"/>
          <p:cNvGrpSpPr/>
          <p:nvPr/>
        </p:nvGrpSpPr>
        <p:grpSpPr>
          <a:xfrm>
            <a:off x="914400" y="4216930"/>
            <a:ext cx="5791200" cy="2200275"/>
            <a:chOff x="914400" y="4216930"/>
            <a:chExt cx="5791200" cy="2200275"/>
          </a:xfrm>
        </p:grpSpPr>
        <p:pic>
          <p:nvPicPr>
            <p:cNvPr id="824" name="Google Shape;824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14400" y="4216930"/>
              <a:ext cx="5791200" cy="2200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5" name="Google Shape;825;p35"/>
            <p:cNvSpPr txBox="1"/>
            <p:nvPr/>
          </p:nvSpPr>
          <p:spPr>
            <a:xfrm>
              <a:off x="5625297" y="5451676"/>
              <a:ext cx="389850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35"/>
            <p:cNvSpPr txBox="1"/>
            <p:nvPr/>
          </p:nvSpPr>
          <p:spPr>
            <a:xfrm rot="5400000">
              <a:off x="867767" y="5764329"/>
              <a:ext cx="6546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</a:t>
              </a:r>
              <a:endPara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35"/>
            <p:cNvSpPr txBox="1"/>
            <p:nvPr/>
          </p:nvSpPr>
          <p:spPr>
            <a:xfrm rot="5400000">
              <a:off x="6136177" y="5673662"/>
              <a:ext cx="6546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</a:t>
              </a:r>
              <a:endPara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8" name="Google Shape;828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Critical Path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3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262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critical path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longest delay between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two registers in a circuit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clock period must be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longer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than this critical path, or the signal will not propagate properly to that next register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0" name="Google Shape;830;p35"/>
          <p:cNvCxnSpPr/>
          <p:nvPr/>
        </p:nvCxnSpPr>
        <p:spPr>
          <a:xfrm>
            <a:off x="1574158" y="5891515"/>
            <a:ext cx="112274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31" name="Google Shape;831;p35"/>
          <p:cNvCxnSpPr/>
          <p:nvPr/>
        </p:nvCxnSpPr>
        <p:spPr>
          <a:xfrm rot="10800000" flipH="1">
            <a:off x="2569579" y="5266618"/>
            <a:ext cx="1412100" cy="624900"/>
          </a:xfrm>
          <a:prstGeom prst="bentConnector3">
            <a:avLst>
              <a:gd name="adj1" fmla="val 18852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32" name="Google Shape;832;p35"/>
          <p:cNvCxnSpPr/>
          <p:nvPr/>
        </p:nvCxnSpPr>
        <p:spPr>
          <a:xfrm rot="10800000" flipH="1">
            <a:off x="3854370" y="4652982"/>
            <a:ext cx="1470000" cy="613500"/>
          </a:xfrm>
          <a:prstGeom prst="bentConnector3">
            <a:avLst>
              <a:gd name="adj1" fmla="val 1063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33" name="Google Shape;833;p35"/>
          <p:cNvCxnSpPr/>
          <p:nvPr/>
        </p:nvCxnSpPr>
        <p:spPr>
          <a:xfrm>
            <a:off x="5058137" y="4653022"/>
            <a:ext cx="1088100" cy="972300"/>
          </a:xfrm>
          <a:prstGeom prst="bentConnector3">
            <a:avLst>
              <a:gd name="adj1" fmla="val 4255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834" name="Google Shape;834;p35"/>
          <p:cNvSpPr txBox="1"/>
          <p:nvPr/>
        </p:nvSpPr>
        <p:spPr>
          <a:xfrm>
            <a:off x="6609145" y="4180344"/>
            <a:ext cx="25350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Critical Path 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CLK-to-Q Delay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+ CL Delay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+ CL Delay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+ CL Delay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+ Adder Delay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+ Setup Time</a:t>
            </a: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5" name="Google Shape;835;p35"/>
          <p:cNvCxnSpPr/>
          <p:nvPr/>
        </p:nvCxnSpPr>
        <p:spPr>
          <a:xfrm rot="10800000" flipH="1">
            <a:off x="777783" y="5890015"/>
            <a:ext cx="880800" cy="1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196242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5d1628faa7_2_3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 we go faster?</a:t>
            </a:r>
            <a:endParaRPr/>
          </a:p>
        </p:txBody>
      </p:sp>
      <p:sp>
        <p:nvSpPr>
          <p:cNvPr id="842" name="Google Shape;842;g5d1628faa7_2_3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Pipelining!</a:t>
            </a:r>
            <a:endParaRPr/>
          </a:p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Split operation into smaller parts and add a register between each one.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g5d1628faa7_2_3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6102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3959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Pipelining and Clock Frequency (1/2)</a:t>
            </a:r>
            <a:endParaRPr sz="3959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69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Clock period limited by propagation delay of adder and shifter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Add an extra register to reduce the critical path!</a:t>
            </a: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34</a:t>
            </a:fld>
            <a:endParaRPr/>
          </a:p>
        </p:txBody>
      </p:sp>
      <p:pic>
        <p:nvPicPr>
          <p:cNvPr id="851" name="Google Shape;851;p69"/>
          <p:cNvPicPr preferRelativeResize="0"/>
          <p:nvPr/>
        </p:nvPicPr>
        <p:blipFill rotWithShape="1">
          <a:blip r:embed="rId3">
            <a:alphaModFix/>
          </a:blip>
          <a:srcRect l="10161" t="2397" r="12123"/>
          <a:stretch/>
        </p:blipFill>
        <p:spPr>
          <a:xfrm>
            <a:off x="720635" y="2762275"/>
            <a:ext cx="2989882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69"/>
          <p:cNvPicPr preferRelativeResize="0"/>
          <p:nvPr/>
        </p:nvPicPr>
        <p:blipFill rotWithShape="1">
          <a:blip r:embed="rId4">
            <a:alphaModFix/>
          </a:blip>
          <a:srcRect l="3038" t="7455" r="8771" b="8426"/>
          <a:stretch/>
        </p:blipFill>
        <p:spPr>
          <a:xfrm>
            <a:off x="4202048" y="3291179"/>
            <a:ext cx="4801128" cy="301479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853" name="Google Shape;853;p69"/>
          <p:cNvSpPr/>
          <p:nvPr/>
        </p:nvSpPr>
        <p:spPr>
          <a:xfrm>
            <a:off x="4199046" y="2856914"/>
            <a:ext cx="1130736" cy="46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DE8"/>
              </a:buClr>
              <a:buSzPts val="2400"/>
              <a:buFont typeface="Helvetica Neue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Timing: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4" name="Google Shape;854;p69"/>
          <p:cNvCxnSpPr/>
          <p:nvPr/>
        </p:nvCxnSpPr>
        <p:spPr>
          <a:xfrm flipH="1">
            <a:off x="1770867" y="2743200"/>
            <a:ext cx="2222400" cy="1689900"/>
          </a:xfrm>
          <a:prstGeom prst="bentConnector3">
            <a:avLst>
              <a:gd name="adj1" fmla="val 0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55" name="Google Shape;855;p69"/>
          <p:cNvCxnSpPr/>
          <p:nvPr/>
        </p:nvCxnSpPr>
        <p:spPr>
          <a:xfrm>
            <a:off x="6777555" y="5555847"/>
            <a:ext cx="219456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183066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3959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Pipelining and Clock Frequency (2/2)</a:t>
            </a:r>
            <a:endParaRPr sz="3959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35</a:t>
            </a:fld>
            <a:endParaRPr/>
          </a:p>
        </p:txBody>
      </p:sp>
      <p:pic>
        <p:nvPicPr>
          <p:cNvPr id="863" name="Google Shape;863;p70"/>
          <p:cNvPicPr preferRelativeResize="0"/>
          <p:nvPr/>
        </p:nvPicPr>
        <p:blipFill rotWithShape="1">
          <a:blip r:embed="rId3">
            <a:alphaModFix/>
          </a:blip>
          <a:srcRect l="1771" t="3318" r="9547" b="1393"/>
          <a:stretch/>
        </p:blipFill>
        <p:spPr>
          <a:xfrm>
            <a:off x="457200" y="1374754"/>
            <a:ext cx="3232638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70"/>
          <p:cNvPicPr preferRelativeResize="0"/>
          <p:nvPr/>
        </p:nvPicPr>
        <p:blipFill rotWithShape="1">
          <a:blip r:embed="rId4">
            <a:alphaModFix/>
          </a:blip>
          <a:srcRect l="3750" t="8507" r="8148" b="4488"/>
          <a:stretch/>
        </p:blipFill>
        <p:spPr>
          <a:xfrm>
            <a:off x="4099477" y="1374754"/>
            <a:ext cx="4432823" cy="365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865" name="Google Shape;865;p70"/>
          <p:cNvSpPr txBox="1"/>
          <p:nvPr/>
        </p:nvSpPr>
        <p:spPr>
          <a:xfrm>
            <a:off x="457200" y="5120640"/>
            <a:ext cx="82296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 critical path → allows higher clock freq.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 register → extra (shorter) cycle to produce first output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5250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Pipelining Basics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71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adding more registers, break path into shorter “stages”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is to reduce critical path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Signals take an additional clock cycle to propagate through </a:t>
            </a:r>
            <a:r>
              <a:rPr lang="en-US" sz="259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</a:t>
            </a: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stage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critical path must be calculated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Affected by placement of new pipelining registers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Faster clock rate  →  higher throughput (outputs)</a:t>
            </a: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stages  →  higher startup latency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Pipelining tends to improve performance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on this (and application to CPUs) later</a:t>
            </a: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21284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08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Logic Gates (1/2)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names and symbols: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0" name="Google Shape;99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2560320"/>
            <a:ext cx="265176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400" y="4023360"/>
            <a:ext cx="265176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p48"/>
          <p:cNvPicPr preferRelativeResize="0"/>
          <p:nvPr/>
        </p:nvPicPr>
        <p:blipFill rotWithShape="1">
          <a:blip r:embed="rId5">
            <a:alphaModFix/>
          </a:blip>
          <a:srcRect t="7410"/>
          <a:stretch/>
        </p:blipFill>
        <p:spPr>
          <a:xfrm>
            <a:off x="3200400" y="5486400"/>
            <a:ext cx="2651760" cy="836063"/>
          </a:xfrm>
          <a:prstGeom prst="rect">
            <a:avLst/>
          </a:prstGeom>
          <a:noFill/>
          <a:ln>
            <a:noFill/>
          </a:ln>
        </p:spPr>
      </p:pic>
      <p:sp>
        <p:nvSpPr>
          <p:cNvPr id="993" name="Google Shape;993;p48"/>
          <p:cNvSpPr txBox="1"/>
          <p:nvPr/>
        </p:nvSpPr>
        <p:spPr>
          <a:xfrm>
            <a:off x="1195650" y="2560325"/>
            <a:ext cx="1090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p48"/>
          <p:cNvSpPr txBox="1"/>
          <p:nvPr/>
        </p:nvSpPr>
        <p:spPr>
          <a:xfrm>
            <a:off x="1195800" y="4114800"/>
            <a:ext cx="1090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p48"/>
          <p:cNvSpPr txBox="1"/>
          <p:nvPr/>
        </p:nvSpPr>
        <p:spPr>
          <a:xfrm>
            <a:off x="1010900" y="5623550"/>
            <a:ext cx="1275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96" name="Google Shape;996;p48"/>
          <p:cNvGraphicFramePr/>
          <p:nvPr/>
        </p:nvGraphicFramePr>
        <p:xfrm>
          <a:off x="6858000" y="3566160"/>
          <a:ext cx="1371600" cy="1371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</a:t>
                      </a:r>
                      <a:endParaRPr sz="18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b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c</a:t>
                      </a:r>
                      <a:endParaRPr sz="1800" b="1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97" name="Google Shape;997;p48"/>
          <p:cNvGraphicFramePr/>
          <p:nvPr/>
        </p:nvGraphicFramePr>
        <p:xfrm>
          <a:off x="6858000" y="5029200"/>
          <a:ext cx="1371600" cy="1371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</a:t>
                      </a:r>
                      <a:endParaRPr sz="18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b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c</a:t>
                      </a:r>
                      <a:endParaRPr sz="1800" b="1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98" name="Google Shape;998;p48"/>
          <p:cNvGraphicFramePr/>
          <p:nvPr/>
        </p:nvGraphicFramePr>
        <p:xfrm>
          <a:off x="7315200" y="2103120"/>
          <a:ext cx="914400" cy="8229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c</a:t>
                      </a:r>
                      <a:endParaRPr sz="1800" b="1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99" name="Google Shape;999;p48"/>
          <p:cNvGrpSpPr/>
          <p:nvPr/>
        </p:nvGrpSpPr>
        <p:grpSpPr>
          <a:xfrm>
            <a:off x="4853355" y="2168770"/>
            <a:ext cx="2236197" cy="539261"/>
            <a:chOff x="4853355" y="2168770"/>
            <a:chExt cx="2236197" cy="539261"/>
          </a:xfrm>
        </p:grpSpPr>
        <p:cxnSp>
          <p:nvCxnSpPr>
            <p:cNvPr id="1000" name="Google Shape;1000;p48"/>
            <p:cNvCxnSpPr/>
            <p:nvPr/>
          </p:nvCxnSpPr>
          <p:spPr>
            <a:xfrm flipH="1">
              <a:off x="4853355" y="2426677"/>
              <a:ext cx="234460" cy="281354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001" name="Google Shape;1001;p48"/>
            <p:cNvSpPr txBox="1"/>
            <p:nvPr/>
          </p:nvSpPr>
          <p:spPr>
            <a:xfrm>
              <a:off x="4982308" y="2168770"/>
              <a:ext cx="21072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Circle means NOT!</a:t>
              </a:r>
              <a:endPara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2" name="Google Shape;1002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3010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Logic Gates (2/2)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Inverted versions are easier to implement in CMOS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49"/>
          <p:cNvSpPr txBox="1"/>
          <p:nvPr/>
        </p:nvSpPr>
        <p:spPr>
          <a:xfrm>
            <a:off x="914450" y="2606050"/>
            <a:ext cx="1371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NAND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49"/>
          <p:cNvSpPr txBox="1"/>
          <p:nvPr/>
        </p:nvSpPr>
        <p:spPr>
          <a:xfrm>
            <a:off x="914400" y="4114800"/>
            <a:ext cx="1371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49"/>
          <p:cNvSpPr txBox="1"/>
          <p:nvPr/>
        </p:nvSpPr>
        <p:spPr>
          <a:xfrm>
            <a:off x="1371600" y="5623560"/>
            <a:ext cx="914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XOR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12" name="Google Shape;1012;p49"/>
          <p:cNvGraphicFramePr/>
          <p:nvPr/>
        </p:nvGraphicFramePr>
        <p:xfrm>
          <a:off x="6858000" y="3566160"/>
          <a:ext cx="1371600" cy="1371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</a:t>
                      </a:r>
                      <a:endParaRPr sz="18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b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c</a:t>
                      </a:r>
                      <a:endParaRPr sz="1800" b="1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13" name="Google Shape;1013;p49"/>
          <p:cNvGraphicFramePr/>
          <p:nvPr/>
        </p:nvGraphicFramePr>
        <p:xfrm>
          <a:off x="6858000" y="5029200"/>
          <a:ext cx="1371600" cy="1371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</a:t>
                      </a:r>
                      <a:endParaRPr sz="18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b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c</a:t>
                      </a:r>
                      <a:endParaRPr sz="1800" b="1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14" name="Google Shape;1014;p49"/>
          <p:cNvGraphicFramePr/>
          <p:nvPr/>
        </p:nvGraphicFramePr>
        <p:xfrm>
          <a:off x="6858000" y="2103120"/>
          <a:ext cx="1371600" cy="1371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</a:t>
                      </a:r>
                      <a:endParaRPr sz="18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b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c</a:t>
                      </a:r>
                      <a:endParaRPr sz="1800" b="1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15" name="Google Shape;1015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2560320"/>
            <a:ext cx="2651760" cy="75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400" y="4023360"/>
            <a:ext cx="265176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0400" y="5486400"/>
            <a:ext cx="2651760" cy="765810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197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5d15df57d5_0_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</a:t>
            </a:fld>
            <a:endParaRPr/>
          </a:p>
        </p:txBody>
      </p:sp>
      <p:grpSp>
        <p:nvGrpSpPr>
          <p:cNvPr id="1025" name="Google Shape;1025;g5d15df57d5_0_0"/>
          <p:cNvGrpSpPr/>
          <p:nvPr/>
        </p:nvGrpSpPr>
        <p:grpSpPr>
          <a:xfrm>
            <a:off x="1561866" y="2194560"/>
            <a:ext cx="5975985" cy="1763374"/>
            <a:chOff x="1561866" y="2194560"/>
            <a:chExt cx="5975985" cy="1763374"/>
          </a:xfrm>
        </p:grpSpPr>
        <p:pic>
          <p:nvPicPr>
            <p:cNvPr id="1026" name="Google Shape;1026;g5d15df57d5_0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28800" y="2194560"/>
              <a:ext cx="5424901" cy="1645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7" name="Google Shape;1027;g5d15df57d5_0_0"/>
            <p:cNvSpPr txBox="1"/>
            <p:nvPr/>
          </p:nvSpPr>
          <p:spPr>
            <a:xfrm>
              <a:off x="1561866" y="2214281"/>
              <a:ext cx="362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g5d15df57d5_0_0"/>
            <p:cNvSpPr txBox="1"/>
            <p:nvPr/>
          </p:nvSpPr>
          <p:spPr>
            <a:xfrm>
              <a:off x="1561866" y="2635586"/>
              <a:ext cx="351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g5d15df57d5_0_0"/>
            <p:cNvSpPr txBox="1"/>
            <p:nvPr/>
          </p:nvSpPr>
          <p:spPr>
            <a:xfrm>
              <a:off x="1561866" y="3496234"/>
              <a:ext cx="348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g5d15df57d5_0_0"/>
            <p:cNvSpPr txBox="1"/>
            <p:nvPr/>
          </p:nvSpPr>
          <p:spPr>
            <a:xfrm>
              <a:off x="7164051" y="2635586"/>
              <a:ext cx="373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1" name="Google Shape;1031;g5d15df57d5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Combining Multiple Logic Gates</a:t>
            </a:r>
            <a:endParaRPr/>
          </a:p>
        </p:txBody>
      </p:sp>
      <p:sp>
        <p:nvSpPr>
          <p:cNvPr id="1032" name="Google Shape;1032;g5d15df57d5_0_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4572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(NOT(</a:t>
            </a:r>
            <a:r>
              <a:rPr lang="en-US" b="1"/>
              <a:t>A</a:t>
            </a:r>
            <a:r>
              <a:rPr lang="en-US"/>
              <a:t> AND </a:t>
            </a:r>
            <a:r>
              <a:rPr lang="en-US" b="1"/>
              <a:t>B</a:t>
            </a:r>
            <a:r>
              <a:rPr lang="en-US"/>
              <a:t>)) AND (</a:t>
            </a:r>
            <a:r>
              <a:rPr lang="en-US" b="1"/>
              <a:t>A</a:t>
            </a:r>
            <a:r>
              <a:rPr lang="en-US"/>
              <a:t> OR (NOT </a:t>
            </a:r>
            <a:r>
              <a:rPr lang="en-US" b="1"/>
              <a:t>B </a:t>
            </a:r>
            <a:r>
              <a:rPr lang="en-US"/>
              <a:t>AND </a:t>
            </a:r>
            <a:r>
              <a:rPr lang="en-US" b="1"/>
              <a:t>C</a:t>
            </a:r>
            <a:r>
              <a:rPr lang="en-US"/>
              <a:t>))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709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5d06e5346f_0_30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g5d06e5346f_0_306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b="1" dirty="0"/>
              <a:t>Combinational Logic</a:t>
            </a:r>
            <a:endParaRPr b="1" dirty="0"/>
          </a:p>
          <a:p>
            <a:pPr marL="914400" lvl="1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n-US" sz="3200" dirty="0">
                <a:solidFill>
                  <a:srgbClr val="000000"/>
                </a:solidFill>
              </a:rPr>
              <a:t>Combinational Logic Gates</a:t>
            </a:r>
            <a:endParaRPr sz="3200" dirty="0">
              <a:solidFill>
                <a:srgbClr val="000000"/>
              </a:solidFill>
            </a:endParaRPr>
          </a:p>
          <a:p>
            <a:pPr marL="914400" lvl="1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–"/>
            </a:pPr>
            <a:r>
              <a:rPr lang="en-US" sz="3200" b="1" dirty="0">
                <a:solidFill>
                  <a:srgbClr val="FF0000"/>
                </a:solidFill>
              </a:rPr>
              <a:t>Truth Tables</a:t>
            </a:r>
            <a:endParaRPr sz="3200" b="1" dirty="0">
              <a:solidFill>
                <a:srgbClr val="FF0000"/>
              </a:solidFill>
            </a:endParaRPr>
          </a:p>
          <a:p>
            <a:pPr marL="914400" lvl="1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–"/>
            </a:pPr>
            <a:r>
              <a:rPr lang="en-US" sz="3200" dirty="0"/>
              <a:t>Boolean Algebra</a:t>
            </a:r>
            <a:endParaRPr sz="3200" dirty="0"/>
          </a:p>
          <a:p>
            <a:pPr marL="914400" lvl="1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–"/>
            </a:pPr>
            <a:r>
              <a:rPr lang="en-US" sz="3200" dirty="0"/>
              <a:t>Circuit Simplification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6" name="Google Shape;1046;g5d06e5346f_0_30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2315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414813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General Form</a:t>
            </a:r>
            <a:endParaRPr/>
          </a:p>
        </p:txBody>
      </p:sp>
      <p:sp>
        <p:nvSpPr>
          <p:cNvPr id="1066" name="Google Shape;1066;p46"/>
          <p:cNvSpPr/>
          <p:nvPr/>
        </p:nvSpPr>
        <p:spPr>
          <a:xfrm>
            <a:off x="1709750" y="1679250"/>
            <a:ext cx="1969800" cy="2022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7" name="Google Shape;1067;p46"/>
          <p:cNvCxnSpPr/>
          <p:nvPr/>
        </p:nvCxnSpPr>
        <p:spPr>
          <a:xfrm>
            <a:off x="3679550" y="2689907"/>
            <a:ext cx="897000" cy="1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68" name="Google Shape;1068;p46"/>
          <p:cNvCxnSpPr/>
          <p:nvPr/>
        </p:nvCxnSpPr>
        <p:spPr>
          <a:xfrm>
            <a:off x="830263" y="2153920"/>
            <a:ext cx="896937" cy="158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69" name="Google Shape;1069;p46"/>
          <p:cNvCxnSpPr/>
          <p:nvPr/>
        </p:nvCxnSpPr>
        <p:spPr>
          <a:xfrm>
            <a:off x="812800" y="2695258"/>
            <a:ext cx="896938" cy="1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70" name="Google Shape;1070;p46"/>
          <p:cNvCxnSpPr/>
          <p:nvPr/>
        </p:nvCxnSpPr>
        <p:spPr>
          <a:xfrm>
            <a:off x="830263" y="3288983"/>
            <a:ext cx="896937" cy="1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071" name="Google Shape;1071;p46"/>
          <p:cNvSpPr txBox="1"/>
          <p:nvPr/>
        </p:nvSpPr>
        <p:spPr>
          <a:xfrm>
            <a:off x="3905563" y="2171383"/>
            <a:ext cx="365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46"/>
          <p:cNvSpPr txBox="1"/>
          <p:nvPr/>
        </p:nvSpPr>
        <p:spPr>
          <a:xfrm>
            <a:off x="830263" y="1645920"/>
            <a:ext cx="39211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46"/>
          <p:cNvSpPr txBox="1"/>
          <p:nvPr/>
        </p:nvSpPr>
        <p:spPr>
          <a:xfrm>
            <a:off x="830263" y="2171383"/>
            <a:ext cx="39211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46"/>
          <p:cNvSpPr txBox="1"/>
          <p:nvPr/>
        </p:nvSpPr>
        <p:spPr>
          <a:xfrm>
            <a:off x="830263" y="2746058"/>
            <a:ext cx="3762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46"/>
          <p:cNvSpPr txBox="1"/>
          <p:nvPr/>
        </p:nvSpPr>
        <p:spPr>
          <a:xfrm>
            <a:off x="292275" y="4261345"/>
            <a:ext cx="5029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 inputs, how many distinct functions F do we have?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46"/>
          <p:cNvSpPr txBox="1"/>
          <p:nvPr/>
        </p:nvSpPr>
        <p:spPr>
          <a:xfrm>
            <a:off x="292275" y="5237210"/>
            <a:ext cx="5257800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maps each row to 0 or 1, so        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possible functions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7" name="Google Shape;1077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8</a:t>
            </a:fld>
            <a:endParaRPr/>
          </a:p>
        </p:txBody>
      </p:sp>
      <p:cxnSp>
        <p:nvCxnSpPr>
          <p:cNvPr id="1078" name="Google Shape;1078;p46"/>
          <p:cNvCxnSpPr/>
          <p:nvPr/>
        </p:nvCxnSpPr>
        <p:spPr>
          <a:xfrm>
            <a:off x="4985875" y="914850"/>
            <a:ext cx="29100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9" name="Google Shape;1079;p46"/>
          <p:cNvCxnSpPr/>
          <p:nvPr/>
        </p:nvCxnSpPr>
        <p:spPr>
          <a:xfrm>
            <a:off x="6576650" y="274650"/>
            <a:ext cx="0" cy="39867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0" name="Google Shape;1080;p46"/>
          <p:cNvSpPr txBox="1"/>
          <p:nvPr/>
        </p:nvSpPr>
        <p:spPr>
          <a:xfrm>
            <a:off x="4270663" y="399744"/>
            <a:ext cx="2733053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	B	C</a:t>
            </a:r>
            <a:endParaRPr sz="2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46"/>
          <p:cNvSpPr txBox="1"/>
          <p:nvPr/>
        </p:nvSpPr>
        <p:spPr>
          <a:xfrm>
            <a:off x="4338844" y="1006648"/>
            <a:ext cx="3603925" cy="31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	0	0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	0	1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	1	0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	1	1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	0	0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	0	1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	1	0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	1	1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46"/>
          <p:cNvSpPr txBox="1"/>
          <p:nvPr/>
        </p:nvSpPr>
        <p:spPr>
          <a:xfrm>
            <a:off x="8252339" y="333425"/>
            <a:ext cx="446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 sz="2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46"/>
          <p:cNvSpPr txBox="1"/>
          <p:nvPr/>
        </p:nvSpPr>
        <p:spPr>
          <a:xfrm>
            <a:off x="6693099" y="1040275"/>
            <a:ext cx="1854863" cy="31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F(0,0,0)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F(0,0,1)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F(0,1,0)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F(0,1,1)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F(1,0,0)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F(1,0,1)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F(1,1,0)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F(1,1,1)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46"/>
          <p:cNvSpPr txBox="1"/>
          <p:nvPr/>
        </p:nvSpPr>
        <p:spPr>
          <a:xfrm>
            <a:off x="7288995" y="1025921"/>
            <a:ext cx="1395894" cy="3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0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1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0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0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0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1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1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0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46"/>
          <p:cNvSpPr txBox="1"/>
          <p:nvPr/>
        </p:nvSpPr>
        <p:spPr>
          <a:xfrm>
            <a:off x="691376" y="5692207"/>
            <a:ext cx="687116" cy="8428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b="0" i="0" u="none" strike="noStrike" cap="none" baseline="30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459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More Complicated Truth Tables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5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3-Input Majority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35" name="Google Shape;1135;p54"/>
          <p:cNvGraphicFramePr/>
          <p:nvPr/>
        </p:nvGraphicFramePr>
        <p:xfrm>
          <a:off x="457200" y="2194560"/>
          <a:ext cx="2926100" cy="32918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3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a</a:t>
                      </a:r>
                      <a:endParaRPr sz="24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b</a:t>
                      </a:r>
                      <a:endParaRPr sz="24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c</a:t>
                      </a:r>
                      <a:endParaRPr sz="24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y</a:t>
                      </a:r>
                      <a:endParaRPr sz="2400" b="1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36" name="Google Shape;1136;p5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2-bit Adder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37" name="Google Shape;1137;p54"/>
          <p:cNvGraphicFramePr/>
          <p:nvPr/>
        </p:nvGraphicFramePr>
        <p:xfrm>
          <a:off x="4645025" y="4389120"/>
          <a:ext cx="4041800" cy="1854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7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A</a:t>
                      </a:r>
                      <a:endParaRPr sz="2400" u="none" strike="noStrike" cap="none"/>
                    </a:p>
                  </a:txBody>
                  <a:tcPr marL="0" marR="0" marT="0" marB="0"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B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C</a:t>
                      </a:r>
                      <a:endParaRPr sz="2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a</a:t>
                      </a:r>
                      <a:r>
                        <a:rPr lang="en-US" sz="2000" u="none" strike="noStrike" cap="none" baseline="-25000"/>
                        <a:t>1</a:t>
                      </a:r>
                      <a:endParaRPr sz="2000" u="none" strike="noStrike" cap="none" baseline="-25000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a</a:t>
                      </a:r>
                      <a:r>
                        <a:rPr lang="en-US" sz="2000" u="none" strike="noStrike" cap="none" baseline="-25000"/>
                        <a:t>0</a:t>
                      </a:r>
                      <a:endParaRPr sz="2000" u="none" strike="noStrike" cap="none" baseline="-25000"/>
                    </a:p>
                  </a:txBody>
                  <a:tcPr marL="0" marR="0" marT="0" marB="0"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b</a:t>
                      </a:r>
                      <a:r>
                        <a:rPr lang="en-US" sz="2000" u="none" strike="noStrike" cap="none" baseline="-25000"/>
                        <a:t>1</a:t>
                      </a:r>
                      <a:endParaRPr sz="2000" u="none" strike="noStrike" cap="none" baseline="-2500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b</a:t>
                      </a:r>
                      <a:r>
                        <a:rPr lang="en-US" sz="2000" u="none" strike="noStrike" cap="none" baseline="-25000"/>
                        <a:t>0</a:t>
                      </a:r>
                      <a:endParaRPr sz="2000" u="none" strike="noStrike" cap="none" baseline="-25000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c</a:t>
                      </a:r>
                      <a:r>
                        <a:rPr lang="en-US" sz="2000" u="none" strike="noStrike" cap="none" baseline="-25000"/>
                        <a:t>2</a:t>
                      </a:r>
                      <a:endParaRPr sz="2000" u="none" strike="noStrike" cap="none" baseline="-2500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c</a:t>
                      </a:r>
                      <a:r>
                        <a:rPr lang="en-US" sz="2000" u="none" strike="noStrike" cap="none" baseline="-25000"/>
                        <a:t>1</a:t>
                      </a:r>
                      <a:endParaRPr sz="2000" u="none" strike="noStrike" cap="none" baseline="-25000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c</a:t>
                      </a:r>
                      <a:r>
                        <a:rPr lang="en-US" sz="2000" u="none" strike="noStrike" cap="none" baseline="-25000"/>
                        <a:t>0</a:t>
                      </a:r>
                      <a:endParaRPr sz="2000" u="none" strike="noStrike" cap="none" baseline="-25000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.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.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.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138" name="Google Shape;1138;p54"/>
          <p:cNvGrpSpPr/>
          <p:nvPr/>
        </p:nvGrpSpPr>
        <p:grpSpPr>
          <a:xfrm>
            <a:off x="4663440" y="2194560"/>
            <a:ext cx="3710544" cy="1558945"/>
            <a:chOff x="664612" y="3057664"/>
            <a:chExt cx="3710544" cy="1558945"/>
          </a:xfrm>
        </p:grpSpPr>
        <p:sp>
          <p:nvSpPr>
            <p:cNvPr id="1139" name="Google Shape;1139;p54"/>
            <p:cNvSpPr/>
            <p:nvPr/>
          </p:nvSpPr>
          <p:spPr>
            <a:xfrm>
              <a:off x="1761892" y="3149104"/>
              <a:ext cx="1463040" cy="146304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40" name="Google Shape;1140;p54"/>
            <p:cNvCxnSpPr/>
            <p:nvPr/>
          </p:nvCxnSpPr>
          <p:spPr>
            <a:xfrm>
              <a:off x="3224932" y="3880624"/>
              <a:ext cx="731520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141" name="Google Shape;1141;p54"/>
            <p:cNvCxnSpPr/>
            <p:nvPr/>
          </p:nvCxnSpPr>
          <p:spPr>
            <a:xfrm>
              <a:off x="1030372" y="3331984"/>
              <a:ext cx="731520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142" name="Google Shape;1142;p54"/>
            <p:cNvCxnSpPr/>
            <p:nvPr/>
          </p:nvCxnSpPr>
          <p:spPr>
            <a:xfrm>
              <a:off x="1030372" y="3697744"/>
              <a:ext cx="731520" cy="15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143" name="Google Shape;1143;p54"/>
            <p:cNvCxnSpPr/>
            <p:nvPr/>
          </p:nvCxnSpPr>
          <p:spPr>
            <a:xfrm>
              <a:off x="1030372" y="4063504"/>
              <a:ext cx="731520" cy="15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144" name="Google Shape;1144;p54"/>
            <p:cNvCxnSpPr/>
            <p:nvPr/>
          </p:nvCxnSpPr>
          <p:spPr>
            <a:xfrm>
              <a:off x="1030372" y="4429264"/>
              <a:ext cx="731520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145" name="Google Shape;1145;p54"/>
            <p:cNvSpPr txBox="1"/>
            <p:nvPr/>
          </p:nvSpPr>
          <p:spPr>
            <a:xfrm>
              <a:off x="3956452" y="3606304"/>
              <a:ext cx="4187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4"/>
            <p:cNvSpPr txBox="1"/>
            <p:nvPr/>
          </p:nvSpPr>
          <p:spPr>
            <a:xfrm>
              <a:off x="664612" y="3057664"/>
              <a:ext cx="4363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4"/>
            <p:cNvSpPr txBox="1"/>
            <p:nvPr/>
          </p:nvSpPr>
          <p:spPr>
            <a:xfrm>
              <a:off x="664612" y="3423424"/>
              <a:ext cx="4363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4"/>
            <p:cNvSpPr txBox="1"/>
            <p:nvPr/>
          </p:nvSpPr>
          <p:spPr>
            <a:xfrm>
              <a:off x="664612" y="3789184"/>
              <a:ext cx="4507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4"/>
            <p:cNvSpPr txBox="1"/>
            <p:nvPr/>
          </p:nvSpPr>
          <p:spPr>
            <a:xfrm>
              <a:off x="664612" y="4154944"/>
              <a:ext cx="4507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50" name="Google Shape;1150;p54"/>
            <p:cNvCxnSpPr/>
            <p:nvPr/>
          </p:nvCxnSpPr>
          <p:spPr>
            <a:xfrm>
              <a:off x="3224932" y="3423424"/>
              <a:ext cx="731520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151" name="Google Shape;1151;p54"/>
            <p:cNvSpPr txBox="1"/>
            <p:nvPr/>
          </p:nvSpPr>
          <p:spPr>
            <a:xfrm>
              <a:off x="3956452" y="3149104"/>
              <a:ext cx="4187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52" name="Google Shape;1152;p54"/>
            <p:cNvCxnSpPr/>
            <p:nvPr/>
          </p:nvCxnSpPr>
          <p:spPr>
            <a:xfrm>
              <a:off x="3224932" y="4337824"/>
              <a:ext cx="731520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153" name="Google Shape;1153;p54"/>
            <p:cNvSpPr txBox="1"/>
            <p:nvPr/>
          </p:nvSpPr>
          <p:spPr>
            <a:xfrm>
              <a:off x="3956452" y="4063504"/>
              <a:ext cx="4187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4" name="Google Shape;1154;p54"/>
          <p:cNvSpPr txBox="1"/>
          <p:nvPr/>
        </p:nvSpPr>
        <p:spPr>
          <a:xfrm>
            <a:off x="7269480" y="3756393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many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rows?</a:t>
            </a:r>
            <a:endParaRPr sz="20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5" name="Google Shape;1155;p54"/>
          <p:cNvGrpSpPr/>
          <p:nvPr/>
        </p:nvGrpSpPr>
        <p:grpSpPr>
          <a:xfrm>
            <a:off x="640079" y="3721608"/>
            <a:ext cx="2560321" cy="1728216"/>
            <a:chOff x="640079" y="3721608"/>
            <a:chExt cx="2560321" cy="1728216"/>
          </a:xfrm>
        </p:grpSpPr>
        <p:sp>
          <p:nvSpPr>
            <p:cNvPr id="1156" name="Google Shape;1156;p54"/>
            <p:cNvSpPr/>
            <p:nvPr/>
          </p:nvSpPr>
          <p:spPr>
            <a:xfrm>
              <a:off x="640079" y="3721608"/>
              <a:ext cx="2560320" cy="27432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4"/>
            <p:cNvSpPr/>
            <p:nvPr/>
          </p:nvSpPr>
          <p:spPr>
            <a:xfrm>
              <a:off x="640080" y="4443984"/>
              <a:ext cx="2560320" cy="27432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4"/>
            <p:cNvSpPr/>
            <p:nvPr/>
          </p:nvSpPr>
          <p:spPr>
            <a:xfrm>
              <a:off x="640080" y="4809744"/>
              <a:ext cx="2560320" cy="27432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4"/>
            <p:cNvSpPr/>
            <p:nvPr/>
          </p:nvSpPr>
          <p:spPr>
            <a:xfrm>
              <a:off x="640080" y="5175504"/>
              <a:ext cx="2560320" cy="27432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0" name="Google Shape;1160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30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8453</TotalTime>
  <Words>1944</Words>
  <Application>Microsoft Macintosh PowerPoint</Application>
  <PresentationFormat>On-screen Show (4:3)</PresentationFormat>
  <Paragraphs>521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Arial Narrow</vt:lpstr>
      <vt:lpstr>Calibri</vt:lpstr>
      <vt:lpstr>Courier</vt:lpstr>
      <vt:lpstr>Courier New</vt:lpstr>
      <vt:lpstr>Helvetica Neue</vt:lpstr>
      <vt:lpstr>Roboto Regular</vt:lpstr>
      <vt:lpstr>Times</vt:lpstr>
      <vt:lpstr>Times New Roman</vt:lpstr>
      <vt:lpstr>Wingdings</vt:lpstr>
      <vt:lpstr>UWTheme-351-Au18</vt:lpstr>
      <vt:lpstr>Digital Logic - Combinational</vt:lpstr>
      <vt:lpstr>Synchronous Digital Systems (SDS)</vt:lpstr>
      <vt:lpstr>Type of Circuits</vt:lpstr>
      <vt:lpstr>Logic Gates (1/2)</vt:lpstr>
      <vt:lpstr>Logic Gates (2/2)</vt:lpstr>
      <vt:lpstr>Combining Multiple Logic Gates</vt:lpstr>
      <vt:lpstr>Agenda</vt:lpstr>
      <vt:lpstr>General Form</vt:lpstr>
      <vt:lpstr>More Complicated Truth Tables</vt:lpstr>
      <vt:lpstr>Agenda</vt:lpstr>
      <vt:lpstr>Boolean Algebra</vt:lpstr>
      <vt:lpstr>Laws of Boolean Algebra</vt:lpstr>
      <vt:lpstr>Agenda</vt:lpstr>
      <vt:lpstr>Data Multiplexor</vt:lpstr>
      <vt:lpstr>Implementing a 1-bit 2-to-1 MUX </vt:lpstr>
      <vt:lpstr>1-bit 4-to-1 MUX (1/2)</vt:lpstr>
      <vt:lpstr>1-bit 4-to-1 MUX (2/2)</vt:lpstr>
      <vt:lpstr>Circuit Simplification</vt:lpstr>
      <vt:lpstr>Circuit Simplification Example (2/4)</vt:lpstr>
      <vt:lpstr>Circuit Simplification Example (3/4)</vt:lpstr>
      <vt:lpstr>Circuit Simplification Example (4/4)</vt:lpstr>
      <vt:lpstr>Digital Logic - Sequential</vt:lpstr>
      <vt:lpstr>Accumulator Example</vt:lpstr>
      <vt:lpstr>Second Try: How About This?</vt:lpstr>
      <vt:lpstr>Uses for State Elements</vt:lpstr>
      <vt:lpstr>Registers</vt:lpstr>
      <vt:lpstr>Signals and Waveforms: Clocks</vt:lpstr>
      <vt:lpstr>Review of Timing Terms</vt:lpstr>
      <vt:lpstr>Model for Synchronous Systems</vt:lpstr>
      <vt:lpstr>When can the input change?</vt:lpstr>
      <vt:lpstr>Maximum Clock Frequency</vt:lpstr>
      <vt:lpstr>The Critical Path</vt:lpstr>
      <vt:lpstr>How do we go faster?</vt:lpstr>
      <vt:lpstr>Pipelining and Clock Frequency (1/2)</vt:lpstr>
      <vt:lpstr>Pipelining and Clock Frequency (2/2)</vt:lpstr>
      <vt:lpstr>Pipelining Basics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Allocation III CSE 351 Autumn 2016</dc:title>
  <dc:creator>Justin Hsia</dc:creator>
  <cp:lastModifiedBy>Arrvindh Shriraman</cp:lastModifiedBy>
  <cp:revision>113</cp:revision>
  <cp:lastPrinted>2019-11-27T18:57:14Z</cp:lastPrinted>
  <dcterms:created xsi:type="dcterms:W3CDTF">2016-11-27T02:39:48Z</dcterms:created>
  <dcterms:modified xsi:type="dcterms:W3CDTF">2022-07-19T00:36:09Z</dcterms:modified>
</cp:coreProperties>
</file>