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268" r:id="rId2"/>
    <p:sldId id="269" r:id="rId3"/>
    <p:sldId id="796" r:id="rId4"/>
    <p:sldId id="273" r:id="rId5"/>
    <p:sldId id="274" r:id="rId6"/>
    <p:sldId id="762" r:id="rId7"/>
    <p:sldId id="277" r:id="rId8"/>
    <p:sldId id="800" r:id="rId9"/>
    <p:sldId id="801" r:id="rId10"/>
    <p:sldId id="802" r:id="rId11"/>
    <p:sldId id="284" r:id="rId12"/>
    <p:sldId id="806" r:id="rId13"/>
    <p:sldId id="808" r:id="rId14"/>
    <p:sldId id="810" r:id="rId15"/>
    <p:sldId id="814" r:id="rId16"/>
    <p:sldId id="815" r:id="rId17"/>
    <p:sldId id="816" r:id="rId18"/>
    <p:sldId id="822" r:id="rId19"/>
    <p:sldId id="823" r:id="rId20"/>
    <p:sldId id="82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50" autoAdjust="0"/>
    <p:restoredTop sz="92332" autoAdjust="0"/>
  </p:normalViewPr>
  <p:slideViewPr>
    <p:cSldViewPr snapToGrid="0">
      <p:cViewPr varScale="1">
        <p:scale>
          <a:sx n="206" d="100"/>
          <a:sy n="206" d="100"/>
        </p:scale>
        <p:origin x="3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3184" y="-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1FFB1-F758-4728-8D78-4C424FB5B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2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5C75A-6A06-4608-900C-CFA238C84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18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0" name="Google Shape;9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0940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30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9" name="Google Shape;142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0" name="Google Shape;1430;p30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35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5d23d86798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5d23d86798_0_30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3" name="Google Shape;1663;g5d23d86798_0_30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3343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1" name="Google Shape;1691;p35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2" name="Google Shape;169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3" name="Google Shape;1693;p3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7928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" name="Google Shape;175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2" name="Google Shape;1752;p3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050" tIns="47525" rIns="95050" bIns="47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3" name="Google Shape;1753;p3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800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7" name="Google Shape;1817;p42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1818" name="Google Shape;1818;p4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9" name="Google Shape;1819;p42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1820" name="Google Shape;1820;p4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1" name="Google Shape;1821;p4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2" name="Google Shape;1822;p4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0036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Google Shape;1828;g5d23d86798_0_373:notes"/>
          <p:cNvSpPr txBox="1">
            <a:spLocks noGrp="1"/>
          </p:cNvSpPr>
          <p:nvPr>
            <p:ph type="body" idx="1"/>
          </p:nvPr>
        </p:nvSpPr>
        <p:spPr>
          <a:xfrm>
            <a:off x="550626" y="4559918"/>
            <a:ext cx="6303300" cy="4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9" name="Google Shape;1829;g5d23d86798_0_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0" name="Google Shape;1830;g5d23d86798_0_37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1109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p43:notes"/>
          <p:cNvSpPr txBox="1">
            <a:spLocks noGrp="1"/>
          </p:cNvSpPr>
          <p:nvPr>
            <p:ph type="body" idx="1"/>
          </p:nvPr>
        </p:nvSpPr>
        <p:spPr>
          <a:xfrm>
            <a:off x="550626" y="4559918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0" name="Google Shape;185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1" name="Google Shape;1851;p4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2799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" name="Google Shape;19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1" name="Google Shape;1941;p4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2" name="Google Shape;1942;p4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3" name="Google Shape;1943;p4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4404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" name="Google Shape;1949;p4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0" name="Google Shape;1950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07286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50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3" name="Google Shape;1973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34906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5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960" name="Google Shape;960;p1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1" name="Google Shape;961;p15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962" name="Google Shape;962;p15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15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4" name="Google Shape;964;p1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3365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:notes"/>
          <p:cNvSpPr txBox="1">
            <a:spLocks noGrp="1"/>
          </p:cNvSpPr>
          <p:nvPr>
            <p:ph type="body" idx="1"/>
          </p:nvPr>
        </p:nvSpPr>
        <p:spPr>
          <a:xfrm>
            <a:off x="550626" y="4559915"/>
            <a:ext cx="6303242" cy="432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600" tIns="47925" rIns="97600" bIns="47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5" name="Google Shape;98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6" name="Google Shape;986;p1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777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3" name="Google Shape;101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9369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7938" y="614363"/>
            <a:ext cx="4783137" cy="3587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53" name="Google Shape;1053;p20:notes"/>
          <p:cNvSpPr txBox="1">
            <a:spLocks noGrp="1"/>
          </p:cNvSpPr>
          <p:nvPr>
            <p:ph type="body" idx="1"/>
          </p:nvPr>
        </p:nvSpPr>
        <p:spPr>
          <a:xfrm>
            <a:off x="550630" y="4563197"/>
            <a:ext cx="6301500" cy="4317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7025" tIns="48500" rIns="97025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20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2202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23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330" name="Google Shape;1330;p2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1" name="Google Shape;1331;p23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1332" name="Google Shape;1332;p2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3" name="Google Shape;1333;p23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4" name="Google Shape;1334;p23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2419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26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5" name="Google Shape;135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6" name="Google Shape;1356;p2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9597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Google Shape;1374;p27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5" name="Google Shape;137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6" name="Google Shape;1376;p27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4761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28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403" name="Google Shape;1403;p2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4" name="Google Shape;1404;p28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 dirty="0"/>
          </a:p>
        </p:txBody>
      </p:sp>
      <p:sp>
        <p:nvSpPr>
          <p:cNvPr id="1405" name="Google Shape;1405;p2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6" name="Google Shape;1406;p28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7" name="Google Shape;1407;p28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46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442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7437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396" y="-2231"/>
            <a:ext cx="15632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L29:Pipeline Hazards</a:t>
            </a:r>
          </a:p>
        </p:txBody>
      </p:sp>
    </p:spTree>
    <p:extLst>
      <p:ext uri="{BB962C8B-B14F-4D97-AF65-F5344CB8AC3E}">
        <p14:creationId xmlns:p14="http://schemas.microsoft.com/office/powerpoint/2010/main" val="22786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3" r:id="rId6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14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FF0000"/>
                </a:solidFill>
              </a:rPr>
              <a:t>Hazards</a:t>
            </a:r>
            <a:endParaRPr sz="3200">
              <a:solidFill>
                <a:srgbClr val="FF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Structural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Data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R-type instructions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Load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Control</a:t>
            </a:r>
            <a:endParaRPr sz="320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Superscalar processors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954" name="Google Shape;95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5" name="Google Shape;955;p14"/>
          <p:cNvGrpSpPr/>
          <p:nvPr/>
        </p:nvGrpSpPr>
        <p:grpSpPr>
          <a:xfrm>
            <a:off x="5211975" y="427050"/>
            <a:ext cx="3932025" cy="4973037"/>
            <a:chOff x="5211975" y="427050"/>
            <a:chExt cx="3932025" cy="4973037"/>
          </a:xfrm>
        </p:grpSpPr>
        <p:pic>
          <p:nvPicPr>
            <p:cNvPr id="956" name="Google Shape;956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211975" y="1457912"/>
              <a:ext cx="3932025" cy="3942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7" name="Google Shape;957;p14"/>
            <p:cNvSpPr txBox="1"/>
            <p:nvPr/>
          </p:nvSpPr>
          <p:spPr>
            <a:xfrm>
              <a:off x="5998838" y="427050"/>
              <a:ext cx="2358300" cy="86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00"/>
                <a:buFont typeface="Arial"/>
                <a:buNone/>
              </a:pPr>
              <a:r>
                <a:rPr lang="en-US" sz="44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Hazards Ahead!</a:t>
              </a:r>
              <a:endParaRPr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7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Google Shape;1409;p28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Solution 1: Stalling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0" name="Google Shape;1410;p28"/>
          <p:cNvSpPr txBox="1">
            <a:spLocks noGrp="1"/>
          </p:cNvSpPr>
          <p:nvPr>
            <p:ph type="body" idx="1"/>
          </p:nvPr>
        </p:nvSpPr>
        <p:spPr>
          <a:xfrm>
            <a:off x="312235" y="1399821"/>
            <a:ext cx="8642854" cy="5321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</a:pPr>
            <a:r>
              <a:rPr lang="en-US" sz="20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 Instruction depends on result from previous instruction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30"/>
              <a:buFont typeface="Cutive"/>
              <a:buChar char="−"/>
            </a:pP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	</a:t>
            </a:r>
            <a:r>
              <a:rPr lang="en-US" sz="1530" dirty="0">
                <a:solidFill>
                  <a:srgbClr val="FF0000"/>
                </a:solidFill>
              </a:rPr>
              <a:t>s</a:t>
            </a:r>
            <a:r>
              <a:rPr lang="en-US" sz="153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</a:t>
            </a:r>
            <a:r>
              <a:rPr lang="en-US" sz="1530" dirty="0"/>
              <a:t>1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</a:t>
            </a:r>
            <a:r>
              <a:rPr lang="en-US" sz="1530" dirty="0"/>
              <a:t>2</a:t>
            </a:r>
            <a:b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	s</a:t>
            </a:r>
            <a:r>
              <a:rPr lang="en-US" sz="1530" dirty="0"/>
              <a:t>4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30" dirty="0">
                <a:solidFill>
                  <a:srgbClr val="FF0000"/>
                </a:solidFill>
              </a:rPr>
              <a:t>s</a:t>
            </a:r>
            <a:r>
              <a:rPr lang="en-US" sz="153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s3</a:t>
            </a:r>
            <a:endParaRPr dirty="0"/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3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109853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Char char="•"/>
            </a:pPr>
            <a:r>
              <a:rPr lang="en-US" sz="187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Bubble: 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30"/>
              <a:buFont typeface="Cutive"/>
              <a:buChar char="−"/>
            </a:pP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effecsively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NOP: </a:t>
            </a: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affecsed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pipeline </a:t>
            </a: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ssages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“nothing” </a:t>
            </a:r>
            <a:r>
              <a:rPr lang="en-US" sz="1530" dirty="0"/>
              <a:t>(add x0 x0 x0)</a:t>
            </a:r>
            <a:endParaRPr sz="153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1" name="Google Shape;1411;p28"/>
          <p:cNvGrpSpPr/>
          <p:nvPr/>
        </p:nvGrpSpPr>
        <p:grpSpPr>
          <a:xfrm>
            <a:off x="312237" y="2213221"/>
            <a:ext cx="7964489" cy="2778125"/>
            <a:chOff x="554587" y="2734042"/>
            <a:chExt cx="7964489" cy="2778125"/>
          </a:xfrm>
        </p:grpSpPr>
        <p:pic>
          <p:nvPicPr>
            <p:cNvPr id="1412" name="Google Shape;1412;p28" descr="data-hazard-bubble-no-forwardi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54587" y="2734042"/>
              <a:ext cx="7964489" cy="27781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13" name="Google Shape;1413;p28"/>
            <p:cNvCxnSpPr/>
            <p:nvPr/>
          </p:nvCxnSpPr>
          <p:spPr>
            <a:xfrm>
              <a:off x="5316010" y="3606056"/>
              <a:ext cx="81042" cy="1575132"/>
            </a:xfrm>
            <a:prstGeom prst="straightConnector1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pic>
        <p:nvPicPr>
          <p:cNvPr id="1414" name="Google Shape;1414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5325" y="4435575"/>
            <a:ext cx="1465825" cy="383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5" name="Google Shape;1415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3675" y="2673700"/>
            <a:ext cx="1465825" cy="3575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3415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 Solution: Forwarding</a:t>
            </a:r>
            <a:endParaRPr dirty="0"/>
          </a:p>
        </p:txBody>
      </p:sp>
      <p:sp>
        <p:nvSpPr>
          <p:cNvPr id="1433" name="Google Shape;1433;p3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Forward result as soon as it is available</a:t>
            </a:r>
            <a:r>
              <a:rPr lang="en-US" sz="3000" dirty="0"/>
              <a:t>, even though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it’s not stored in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RegFile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yet</a:t>
            </a:r>
            <a:endParaRPr sz="3000" dirty="0"/>
          </a:p>
        </p:txBody>
      </p:sp>
      <p:sp>
        <p:nvSpPr>
          <p:cNvPr id="1434" name="Google Shape;143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" name="Google Shape;1435;p30"/>
          <p:cNvSpPr/>
          <p:nvPr/>
        </p:nvSpPr>
        <p:spPr>
          <a:xfrm>
            <a:off x="690563" y="3339999"/>
            <a:ext cx="240665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 s4,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6" name="Google Shape;1436;p30"/>
          <p:cNvSpPr/>
          <p:nvPr/>
        </p:nvSpPr>
        <p:spPr>
          <a:xfrm>
            <a:off x="665163" y="4063898"/>
            <a:ext cx="23209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 s5,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7" name="Google Shape;1437;p30"/>
          <p:cNvSpPr/>
          <p:nvPr/>
        </p:nvSpPr>
        <p:spPr>
          <a:xfrm>
            <a:off x="639763" y="4787798"/>
            <a:ext cx="225266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8" name="Google Shape;1438;p30"/>
          <p:cNvSpPr/>
          <p:nvPr/>
        </p:nvSpPr>
        <p:spPr>
          <a:xfrm>
            <a:off x="665163" y="5511698"/>
            <a:ext cx="242411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s9,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9" name="Google Shape;1439;p30"/>
          <p:cNvSpPr/>
          <p:nvPr/>
        </p:nvSpPr>
        <p:spPr>
          <a:xfrm>
            <a:off x="673100" y="2616098"/>
            <a:ext cx="23209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24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0" name="Google Shape;1440;p30"/>
          <p:cNvSpPr txBox="1"/>
          <p:nvPr/>
        </p:nvSpPr>
        <p:spPr>
          <a:xfrm>
            <a:off x="57725" y="5867400"/>
            <a:ext cx="95652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Forwarding: grab operand from pipeline stage, rather than register file</a:t>
            </a:r>
            <a:endParaRPr sz="2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1" name="Google Shape;1441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350" y="2557057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2" name="Google Shape;144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96813" y="3296686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3" name="Google Shape;144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7044" y="4057392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22896" y="4695594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5" name="Google Shape;1445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3127" y="5456301"/>
            <a:ext cx="2747272" cy="519049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30"/>
          <p:cNvSpPr/>
          <p:nvPr/>
        </p:nvSpPr>
        <p:spPr>
          <a:xfrm>
            <a:off x="4178316" y="2600142"/>
            <a:ext cx="432300" cy="464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30"/>
          <p:cNvSpPr/>
          <p:nvPr/>
        </p:nvSpPr>
        <p:spPr>
          <a:xfrm>
            <a:off x="4800492" y="3334372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30"/>
          <p:cNvSpPr/>
          <p:nvPr/>
        </p:nvSpPr>
        <p:spPr>
          <a:xfrm>
            <a:off x="5419333" y="4084547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30"/>
          <p:cNvSpPr/>
          <p:nvPr/>
        </p:nvSpPr>
        <p:spPr>
          <a:xfrm>
            <a:off x="6027930" y="4756355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0" name="Google Shape;1450;p30"/>
          <p:cNvSpPr/>
          <p:nvPr/>
        </p:nvSpPr>
        <p:spPr>
          <a:xfrm>
            <a:off x="6024476" y="5483456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51" name="Google Shape;1451;p30"/>
          <p:cNvCxnSpPr>
            <a:stCxn id="1446" idx="3"/>
            <a:endCxn id="1447" idx="1"/>
          </p:cNvCxnSpPr>
          <p:nvPr/>
        </p:nvCxnSpPr>
        <p:spPr>
          <a:xfrm>
            <a:off x="4610616" y="2832492"/>
            <a:ext cx="189900" cy="734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52" name="Google Shape;1452;p30"/>
          <p:cNvCxnSpPr>
            <a:stCxn id="1446" idx="3"/>
            <a:endCxn id="1448" idx="1"/>
          </p:cNvCxnSpPr>
          <p:nvPr/>
        </p:nvCxnSpPr>
        <p:spPr>
          <a:xfrm>
            <a:off x="4610616" y="2832492"/>
            <a:ext cx="808800" cy="1484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3" name="Google Shape;1453;p30"/>
          <p:cNvCxnSpPr>
            <a:stCxn id="1446" idx="3"/>
            <a:endCxn id="1449" idx="1"/>
          </p:cNvCxnSpPr>
          <p:nvPr/>
        </p:nvCxnSpPr>
        <p:spPr>
          <a:xfrm>
            <a:off x="4610616" y="2832492"/>
            <a:ext cx="1417200" cy="2156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96411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6" name="Google Shape;1666;g5d23d86798_0_306"/>
          <p:cNvSpPr txBox="1">
            <a:spLocks noGrp="1"/>
          </p:cNvSpPr>
          <p:nvPr>
            <p:ph type="body" idx="1"/>
          </p:nvPr>
        </p:nvSpPr>
        <p:spPr>
          <a:xfrm>
            <a:off x="222739" y="892629"/>
            <a:ext cx="8628300" cy="52844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In our 5-stage pipeline, how many subsequent instructions do we need to look at to detect data hazards for this add? Assume we have double-pumping.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1 instruction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2 instructions</a:t>
            </a:r>
            <a:endParaRPr dirty="0">
              <a:solidFill>
                <a:srgbClr val="FF0000"/>
              </a:solidFill>
            </a:endParaRPr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3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4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5 instructions</a:t>
            </a:r>
            <a:endParaRPr dirty="0"/>
          </a:p>
        </p:txBody>
      </p:sp>
      <p:sp>
        <p:nvSpPr>
          <p:cNvPr id="1667" name="Google Shape;1667;g5d23d86798_0_306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  <p:sp>
        <p:nvSpPr>
          <p:cNvPr id="1668" name="Google Shape;1668;g5d23d86798_0_306"/>
          <p:cNvSpPr/>
          <p:nvPr/>
        </p:nvSpPr>
        <p:spPr>
          <a:xfrm>
            <a:off x="3750389" y="3350472"/>
            <a:ext cx="2119845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 s4,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g5d23d86798_0_306"/>
          <p:cNvSpPr/>
          <p:nvPr/>
        </p:nvSpPr>
        <p:spPr>
          <a:xfrm>
            <a:off x="3732782" y="3904045"/>
            <a:ext cx="2032241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 s5,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g5d23d86798_0_306"/>
          <p:cNvSpPr/>
          <p:nvPr/>
        </p:nvSpPr>
        <p:spPr>
          <a:xfrm>
            <a:off x="3715175" y="4457618"/>
            <a:ext cx="215506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g5d23d86798_0_306"/>
          <p:cNvSpPr/>
          <p:nvPr/>
        </p:nvSpPr>
        <p:spPr>
          <a:xfrm>
            <a:off x="3732782" y="5011191"/>
            <a:ext cx="2155061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s9,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g5d23d86798_0_306"/>
          <p:cNvSpPr/>
          <p:nvPr/>
        </p:nvSpPr>
        <p:spPr>
          <a:xfrm>
            <a:off x="3558630" y="2796899"/>
            <a:ext cx="2026739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1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3" name="Google Shape;1673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2540" y="275175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4" name="Google Shape;1674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65024" y="3317351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5" name="Google Shape;1675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8041" y="389907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6" name="Google Shape;1676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14954" y="4387109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7" name="Google Shape;1677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7970" y="4968828"/>
            <a:ext cx="1904429" cy="396922"/>
          </a:xfrm>
          <a:prstGeom prst="rect">
            <a:avLst/>
          </a:prstGeom>
          <a:noFill/>
          <a:ln>
            <a:noFill/>
          </a:ln>
        </p:spPr>
      </p:pic>
      <p:sp>
        <p:nvSpPr>
          <p:cNvPr id="1678" name="Google Shape;1678;g5d23d86798_0_306"/>
          <p:cNvSpPr/>
          <p:nvPr/>
        </p:nvSpPr>
        <p:spPr>
          <a:xfrm>
            <a:off x="6958025" y="4384975"/>
            <a:ext cx="364200" cy="3969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9" name="Google Shape;1679;g5d23d86798_0_306"/>
          <p:cNvSpPr/>
          <p:nvPr/>
        </p:nvSpPr>
        <p:spPr>
          <a:xfrm>
            <a:off x="7433025" y="4968838"/>
            <a:ext cx="364200" cy="3969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0" name="Google Shape;1680;g5d23d86798_0_306"/>
          <p:cNvSpPr/>
          <p:nvPr/>
        </p:nvSpPr>
        <p:spPr>
          <a:xfrm>
            <a:off x="6958163" y="2735650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1" name="Google Shape;1681;g5d23d86798_0_306"/>
          <p:cNvSpPr/>
          <p:nvPr/>
        </p:nvSpPr>
        <p:spPr>
          <a:xfrm>
            <a:off x="6112663" y="3325425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2" name="Google Shape;1682;g5d23d86798_0_306"/>
          <p:cNvSpPr/>
          <p:nvPr/>
        </p:nvSpPr>
        <p:spPr>
          <a:xfrm>
            <a:off x="6535138" y="3899088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576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p35"/>
          <p:cNvSpPr txBox="1"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(1/4)</a:t>
            </a:r>
            <a:endParaRPr/>
          </a:p>
        </p:txBody>
      </p:sp>
      <p:sp>
        <p:nvSpPr>
          <p:cNvPr id="1696" name="Google Shape;1696;p3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Recall: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Dataflow backwards in time are hazards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solve all cases with forwarding</a:t>
            </a:r>
            <a:endParaRPr/>
          </a:p>
          <a:p>
            <a:pPr marL="742950" marR="0" lvl="1" indent="-234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 </a:t>
            </a:r>
            <a:r>
              <a:rPr lang="en-US" sz="20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dependent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load (sub), then forward after the load is done (more hardware)</a:t>
            </a:r>
            <a:endParaRPr sz="20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7" name="Google Shape;1697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8" name="Google Shape;1698;p35"/>
          <p:cNvSpPr/>
          <p:nvPr/>
        </p:nvSpPr>
        <p:spPr>
          <a:xfrm>
            <a:off x="1444752" y="3656647"/>
            <a:ext cx="2676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t3,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9" name="Google Shape;1699;p35"/>
          <p:cNvSpPr/>
          <p:nvPr/>
        </p:nvSpPr>
        <p:spPr>
          <a:xfrm>
            <a:off x="1470152" y="2932748"/>
            <a:ext cx="22383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lw </a:t>
            </a:r>
            <a:r>
              <a:rPr lang="en-US" sz="28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0(t1)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00" name="Google Shape;1700;p35"/>
          <p:cNvGrpSpPr/>
          <p:nvPr/>
        </p:nvGrpSpPr>
        <p:grpSpPr>
          <a:xfrm>
            <a:off x="3871555" y="2446755"/>
            <a:ext cx="4400587" cy="1970366"/>
            <a:chOff x="3005297" y="3725636"/>
            <a:chExt cx="5316003" cy="2380244"/>
          </a:xfrm>
        </p:grpSpPr>
        <p:pic>
          <p:nvPicPr>
            <p:cNvPr id="1701" name="Google Shape;1701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005297" y="372563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2" name="Google Shape;1702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70497" y="500987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03" name="Google Shape;1703;p35"/>
          <p:cNvSpPr/>
          <p:nvPr/>
        </p:nvSpPr>
        <p:spPr>
          <a:xfrm>
            <a:off x="6223200" y="2459675"/>
            <a:ext cx="551700" cy="863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4" name="Google Shape;1704;p35"/>
          <p:cNvSpPr/>
          <p:nvPr/>
        </p:nvSpPr>
        <p:spPr>
          <a:xfrm>
            <a:off x="6278587" y="3553425"/>
            <a:ext cx="551700" cy="863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05" name="Google Shape;1705;p35"/>
          <p:cNvCxnSpPr>
            <a:stCxn id="1703" idx="3"/>
            <a:endCxn id="1704" idx="1"/>
          </p:cNvCxnSpPr>
          <p:nvPr/>
        </p:nvCxnSpPr>
        <p:spPr>
          <a:xfrm flipH="1">
            <a:off x="6278700" y="2891525"/>
            <a:ext cx="496200" cy="10938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45584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" name="Google Shape;1755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(4/4)</a:t>
            </a:r>
            <a:endParaRPr/>
          </a:p>
        </p:txBody>
      </p:sp>
      <p:sp>
        <p:nvSpPr>
          <p:cNvPr id="1756" name="Google Shape;1756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Slot after a load is called a </a:t>
            </a:r>
            <a:r>
              <a:rPr lang="en-US" sz="32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load delay slot</a:t>
            </a:r>
            <a:endParaRPr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If that instruction uses the result of the load, then the hardware will stall for </a:t>
            </a:r>
            <a:r>
              <a:rPr lang="en-US" sz="3000" u="sng" dirty="0"/>
              <a:t>one cycle</a:t>
            </a:r>
            <a:endParaRPr sz="3000" u="sng"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Equivalent to inserting an explicit </a:t>
            </a:r>
            <a:r>
              <a:rPr lang="en-US" sz="3000" b="1" dirty="0" err="1">
                <a:latin typeface="Courier"/>
                <a:ea typeface="Courier"/>
                <a:cs typeface="Courier"/>
                <a:sym typeface="Courier"/>
              </a:rPr>
              <a:t>nop</a:t>
            </a:r>
            <a:r>
              <a:rPr lang="en-US" sz="3000" dirty="0"/>
              <a:t> in the slot</a:t>
            </a:r>
            <a:endParaRPr sz="3000" dirty="0"/>
          </a:p>
          <a:p>
            <a:pPr marL="1143000" lvl="2" indent="-266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3000"/>
              <a:buFont typeface="Noto Sans Symbols"/>
              <a:buChar char="•"/>
            </a:pPr>
            <a:r>
              <a:rPr lang="en-US" sz="3000" dirty="0"/>
              <a:t>except the latter uses more code space</a:t>
            </a:r>
            <a:endParaRPr sz="3000"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Performance loss</a:t>
            </a:r>
            <a:endParaRPr sz="3000" dirty="0"/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Let the compiler/</a:t>
            </a:r>
            <a:r>
              <a:rPr lang="en-US" dirty="0"/>
              <a:t>assembler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an unrelated instruction in that slot → no stall!</a:t>
            </a:r>
            <a:endParaRPr dirty="0"/>
          </a:p>
        </p:txBody>
      </p:sp>
      <p:sp>
        <p:nvSpPr>
          <p:cNvPr id="1757" name="Google Shape;1757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32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3. Control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5" name="Google Shape;1825;p42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 (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beq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bne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,...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determines flow of control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Fetching next instruction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depends on branch outcome</a:t>
            </a:r>
            <a:endParaRPr u="sng"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 can’t always fetch correct instruction</a:t>
            </a:r>
            <a:endParaRPr dirty="0"/>
          </a:p>
          <a:p>
            <a:pPr marL="1371600" marR="0" lvl="2" indent="-3810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Result isn’t known until end of execute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Solution: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Stall</a:t>
            </a:r>
            <a:r>
              <a:rPr lang="en-US" sz="32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or flush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 until we have the new PC value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long must we stall?</a:t>
            </a:r>
            <a:endParaRPr dirty="0"/>
          </a:p>
        </p:txBody>
      </p:sp>
      <p:sp>
        <p:nvSpPr>
          <p:cNvPr id="1826" name="Google Shape;1826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277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5d23d86798_0_3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4" name="Google Shape;1834;g5d23d86798_0_373"/>
          <p:cNvSpPr/>
          <p:nvPr/>
        </p:nvSpPr>
        <p:spPr>
          <a:xfrm>
            <a:off x="457200" y="1371607"/>
            <a:ext cx="8229600" cy="46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instructions after </a:t>
            </a:r>
            <a:r>
              <a:rPr lang="en-US" sz="3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affected by the control hazard?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5" name="Google Shape;1835;g5d23d86798_0_373"/>
          <p:cNvCxnSpPr/>
          <p:nvPr/>
        </p:nvCxnSpPr>
        <p:spPr>
          <a:xfrm>
            <a:off x="3182784" y="2737127"/>
            <a:ext cx="0" cy="2563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36" name="Google Shape;1836;g5d23d86798_0_373"/>
          <p:cNvCxnSpPr/>
          <p:nvPr/>
        </p:nvCxnSpPr>
        <p:spPr>
          <a:xfrm>
            <a:off x="3687428" y="2549146"/>
            <a:ext cx="5016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37" name="Google Shape;1837;g5d23d86798_0_373"/>
          <p:cNvSpPr/>
          <p:nvPr/>
        </p:nvSpPr>
        <p:spPr>
          <a:xfrm>
            <a:off x="3176476" y="2835533"/>
            <a:ext cx="6534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g5d23d86798_0_373"/>
          <p:cNvSpPr/>
          <p:nvPr/>
        </p:nvSpPr>
        <p:spPr>
          <a:xfrm>
            <a:off x="3156290" y="3360366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g5d23d86798_0_373"/>
          <p:cNvSpPr/>
          <p:nvPr/>
        </p:nvSpPr>
        <p:spPr>
          <a:xfrm>
            <a:off x="3146197" y="3945757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g5d23d86798_0_373"/>
          <p:cNvSpPr/>
          <p:nvPr/>
        </p:nvSpPr>
        <p:spPr>
          <a:xfrm>
            <a:off x="3152505" y="4488252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g5d23d86798_0_373"/>
          <p:cNvSpPr/>
          <p:nvPr/>
        </p:nvSpPr>
        <p:spPr>
          <a:xfrm>
            <a:off x="3186569" y="5062288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4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42" name="Google Shape;1842;g5d23d86798_0_373"/>
          <p:cNvCxnSpPr/>
          <p:nvPr/>
        </p:nvCxnSpPr>
        <p:spPr>
          <a:xfrm>
            <a:off x="6242050" y="6015355"/>
            <a:ext cx="249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843" name="Google Shape;1843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63130" y="2827960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4" name="Google Shape;1844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40" y="3372507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5" name="Google Shape;1845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1116" y="3932573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6" name="Google Shape;1846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4530" y="4402445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7" name="Google Shape;1847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3806" y="4962511"/>
            <a:ext cx="2022649" cy="3821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49B3BB-4B21-754F-A55B-BE54322D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82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" name="Google Shape;1853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Branch Stall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4" name="Google Shape;1854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5" name="Google Shape;1855;p43"/>
          <p:cNvSpPr/>
          <p:nvPr/>
        </p:nvSpPr>
        <p:spPr>
          <a:xfrm>
            <a:off x="457200" y="1371599"/>
            <a:ext cx="82296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bubbles required for branch?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6" name="Google Shape;1856;p43"/>
          <p:cNvCxnSpPr/>
          <p:nvPr/>
        </p:nvCxnSpPr>
        <p:spPr>
          <a:xfrm>
            <a:off x="1117600" y="2751455"/>
            <a:ext cx="0" cy="322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57" name="Google Shape;1857;p43"/>
          <p:cNvCxnSpPr/>
          <p:nvPr/>
        </p:nvCxnSpPr>
        <p:spPr>
          <a:xfrm>
            <a:off x="1752600" y="2514918"/>
            <a:ext cx="6311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58" name="Google Shape;1858;p43"/>
          <p:cNvSpPr/>
          <p:nvPr/>
        </p:nvSpPr>
        <p:spPr>
          <a:xfrm>
            <a:off x="1109662" y="2875280"/>
            <a:ext cx="8223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9" name="Google Shape;1859;p43"/>
          <p:cNvSpPr/>
          <p:nvPr/>
        </p:nvSpPr>
        <p:spPr>
          <a:xfrm>
            <a:off x="1084263" y="3535680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0" name="Google Shape;1860;p43"/>
          <p:cNvSpPr/>
          <p:nvPr/>
        </p:nvSpPr>
        <p:spPr>
          <a:xfrm>
            <a:off x="1071563" y="4272280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1" name="Google Shape;1861;p43"/>
          <p:cNvSpPr/>
          <p:nvPr/>
        </p:nvSpPr>
        <p:spPr>
          <a:xfrm>
            <a:off x="1079500" y="4954905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2" name="Google Shape;1862;p43"/>
          <p:cNvSpPr/>
          <p:nvPr/>
        </p:nvSpPr>
        <p:spPr>
          <a:xfrm>
            <a:off x="1122362" y="5677218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4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63" name="Google Shape;1863;p43"/>
          <p:cNvCxnSpPr/>
          <p:nvPr/>
        </p:nvCxnSpPr>
        <p:spPr>
          <a:xfrm>
            <a:off x="6242050" y="6015355"/>
            <a:ext cx="2492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64" name="Google Shape;1864;p43"/>
          <p:cNvSpPr/>
          <p:nvPr/>
        </p:nvSpPr>
        <p:spPr>
          <a:xfrm>
            <a:off x="3154363" y="2011680"/>
            <a:ext cx="3441700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(clock cycles)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65" name="Google Shape;1865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5350" y="2865750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6" name="Google Shape;1866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9967" y="3550957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7" name="Google Shape;1867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5297" y="4255690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8" name="Google Shape;1868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5833" y="4846934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9" name="Google Shape;1869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1162" y="5551667"/>
            <a:ext cx="2545123" cy="480858"/>
          </a:xfrm>
          <a:prstGeom prst="rect">
            <a:avLst/>
          </a:prstGeom>
          <a:noFill/>
          <a:ln>
            <a:noFill/>
          </a:ln>
        </p:spPr>
      </p:pic>
      <p:sp>
        <p:nvSpPr>
          <p:cNvPr id="1870" name="Google Shape;1870;p43"/>
          <p:cNvSpPr/>
          <p:nvPr/>
        </p:nvSpPr>
        <p:spPr>
          <a:xfrm>
            <a:off x="3308216" y="2872714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43"/>
          <p:cNvSpPr/>
          <p:nvPr/>
        </p:nvSpPr>
        <p:spPr>
          <a:xfrm>
            <a:off x="2744804" y="3601782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2" name="Google Shape;1872;p43"/>
          <p:cNvSpPr/>
          <p:nvPr/>
        </p:nvSpPr>
        <p:spPr>
          <a:xfrm>
            <a:off x="3334478" y="4272410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3" name="Google Shape;1873;p43"/>
          <p:cNvSpPr/>
          <p:nvPr/>
        </p:nvSpPr>
        <p:spPr>
          <a:xfrm>
            <a:off x="3862428" y="4872102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4" name="Google Shape;1874;p43"/>
          <p:cNvSpPr/>
          <p:nvPr/>
        </p:nvSpPr>
        <p:spPr>
          <a:xfrm>
            <a:off x="4427753" y="5576839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560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" name="Google Shape;1945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3. Control Hazard: Branching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6" name="Google Shape;1946;p48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b="1"/>
              <a:t>RISC-V Solution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Branch Prediction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guess outcome of a branch, fix afterwards if necessary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cancel (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flush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all instructions in pipeline that depended on guess that was wrong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instructions do we end up flushing?</a:t>
            </a:r>
            <a:endParaRPr/>
          </a:p>
        </p:txBody>
      </p:sp>
      <p:sp>
        <p:nvSpPr>
          <p:cNvPr id="1947" name="Google Shape;1947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8751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" name="Google Shape;1952;p4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Kill Instructions after Branch if Taken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3" name="Google Shape;1953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9106" y="4108899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4" name="Google Shape;1954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2927" y="4829412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55" name="Google Shape;1955;p49"/>
          <p:cNvSpPr txBox="1"/>
          <p:nvPr/>
        </p:nvSpPr>
        <p:spPr>
          <a:xfrm>
            <a:off x="327444" y="1992633"/>
            <a:ext cx="165509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 t0, t1, label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6" name="Google Shape;1956;p49"/>
          <p:cNvSpPr txBox="1"/>
          <p:nvPr/>
        </p:nvSpPr>
        <p:spPr>
          <a:xfrm>
            <a:off x="327444" y="2729660"/>
            <a:ext cx="138515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t2, s0, t5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7" name="Google Shape;1957;p49"/>
          <p:cNvSpPr txBox="1"/>
          <p:nvPr/>
        </p:nvSpPr>
        <p:spPr>
          <a:xfrm>
            <a:off x="327443" y="3505532"/>
            <a:ext cx="125452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t6, s0, t3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8" name="Google Shape;1958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2711" y="1867797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9" name="Google Shape;1959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4266" y="2597825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0" name="Google Shape;1960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46580" y="3348657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61" name="Google Shape;1961;p49"/>
          <p:cNvSpPr txBox="1"/>
          <p:nvPr/>
        </p:nvSpPr>
        <p:spPr>
          <a:xfrm>
            <a:off x="346791" y="4265775"/>
            <a:ext cx="135165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label: xxxxxx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2" name="Google Shape;1962;p49"/>
          <p:cNvSpPr txBox="1"/>
          <p:nvPr/>
        </p:nvSpPr>
        <p:spPr>
          <a:xfrm>
            <a:off x="6720877" y="4091772"/>
            <a:ext cx="2326592" cy="86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PC updated reflecting branch outcome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3" name="Google Shape;1963;p49"/>
          <p:cNvCxnSpPr/>
          <p:nvPr/>
        </p:nvCxnSpPr>
        <p:spPr>
          <a:xfrm>
            <a:off x="3665682" y="2347576"/>
            <a:ext cx="231468" cy="2156741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64" name="Google Shape;1964;p4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5" name="Google Shape;1965;p49"/>
          <p:cNvSpPr txBox="1"/>
          <p:nvPr/>
        </p:nvSpPr>
        <p:spPr>
          <a:xfrm>
            <a:off x="6353731" y="1808852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Taken branch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6" name="Google Shape;1966;p49"/>
          <p:cNvCxnSpPr/>
          <p:nvPr/>
        </p:nvCxnSpPr>
        <p:spPr>
          <a:xfrm>
            <a:off x="3706091" y="2332181"/>
            <a:ext cx="444500" cy="615759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967" name="Google Shape;1967;p49"/>
          <p:cNvCxnSpPr/>
          <p:nvPr/>
        </p:nvCxnSpPr>
        <p:spPr>
          <a:xfrm>
            <a:off x="3677227" y="2362969"/>
            <a:ext cx="421409" cy="1116061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68" name="Google Shape;1968;p49"/>
          <p:cNvSpPr txBox="1"/>
          <p:nvPr/>
        </p:nvSpPr>
        <p:spPr>
          <a:xfrm>
            <a:off x="6390677" y="2573931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Convert to NOP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9" name="Google Shape;1969;p49"/>
          <p:cNvSpPr txBox="1"/>
          <p:nvPr/>
        </p:nvSpPr>
        <p:spPr>
          <a:xfrm>
            <a:off x="6375668" y="3277433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Convert to NOP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0" name="Google Shape;1970;p49"/>
          <p:cNvSpPr txBox="1"/>
          <p:nvPr/>
        </p:nvSpPr>
        <p:spPr>
          <a:xfrm>
            <a:off x="457900" y="5217800"/>
            <a:ext cx="8106900" cy="6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Two instructions are affected by an incorrect branch, just like we’d have to insert two NOP’s/stalls in the pipeline to wait on the correct value!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23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15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Pipelining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7" name="Google Shape;967;p15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situation that prevents starting the next instruction in the next clock cycle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Structural hazard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required resource is busy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 needed in multiple stages)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Data hazard</a:t>
            </a:r>
            <a:endParaRPr/>
          </a:p>
          <a:p>
            <a:pPr marL="914400" marR="0" lvl="1" indent="-5207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dependency between instructions</a:t>
            </a:r>
            <a:endParaRPr/>
          </a:p>
          <a:p>
            <a:pPr marL="914400" marR="0" lvl="1" indent="-5207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wait for previous instruction to complete its data write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Control hazard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Flow of execution depends on previous instruction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2231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" name="Google Shape;1975;p5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Branch Prediction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6" name="Google Shape;197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9106" y="4108899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7" name="Google Shape;1977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2927" y="4829412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78" name="Google Shape;1978;p50"/>
          <p:cNvSpPr txBox="1"/>
          <p:nvPr/>
        </p:nvSpPr>
        <p:spPr>
          <a:xfrm>
            <a:off x="327444" y="1992633"/>
            <a:ext cx="165509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 t0, t1, label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9" name="Google Shape;1979;p50"/>
          <p:cNvSpPr txBox="1"/>
          <p:nvPr/>
        </p:nvSpPr>
        <p:spPr>
          <a:xfrm>
            <a:off x="327444" y="2729660"/>
            <a:ext cx="106032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label: …..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0" name="Google Shape;1980;p50"/>
          <p:cNvSpPr txBox="1"/>
          <p:nvPr/>
        </p:nvSpPr>
        <p:spPr>
          <a:xfrm>
            <a:off x="327443" y="3505532"/>
            <a:ext cx="493723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81" name="Google Shape;1981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2711" y="1867797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2" name="Google Shape;1982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4266" y="2597825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3" name="Google Shape;1983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46580" y="3348657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84" name="Google Shape;1984;p5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5" name="Google Shape;1985;p50"/>
          <p:cNvSpPr txBox="1"/>
          <p:nvPr/>
        </p:nvSpPr>
        <p:spPr>
          <a:xfrm>
            <a:off x="6353731" y="1808852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Taken branch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6" name="Google Shape;1986;p50"/>
          <p:cNvCxnSpPr>
            <a:endCxn id="1982" idx="1"/>
          </p:cNvCxnSpPr>
          <p:nvPr/>
        </p:nvCxnSpPr>
        <p:spPr>
          <a:xfrm>
            <a:off x="2557366" y="2085081"/>
            <a:ext cx="186900" cy="768900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87" name="Google Shape;1987;p50"/>
          <p:cNvSpPr txBox="1"/>
          <p:nvPr/>
        </p:nvSpPr>
        <p:spPr>
          <a:xfrm>
            <a:off x="6407995" y="2589324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Guess next PC!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8" name="Google Shape;1988;p50"/>
          <p:cNvCxnSpPr/>
          <p:nvPr/>
        </p:nvCxnSpPr>
        <p:spPr>
          <a:xfrm>
            <a:off x="3731491" y="2196716"/>
            <a:ext cx="176645" cy="2144375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89" name="Google Shape;1989;p50"/>
          <p:cNvSpPr txBox="1"/>
          <p:nvPr/>
        </p:nvSpPr>
        <p:spPr>
          <a:xfrm>
            <a:off x="6768213" y="4024040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Check guess correct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0" name="Google Shape;1990;p50"/>
          <p:cNvSpPr txBox="1"/>
          <p:nvPr/>
        </p:nvSpPr>
        <p:spPr>
          <a:xfrm>
            <a:off x="374650" y="5217800"/>
            <a:ext cx="8138100" cy="5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In the correct case, we don’t have any stalls/NOP’s at all!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>
                <a:latin typeface="Calibri"/>
                <a:ea typeface="Calibri"/>
                <a:cs typeface="Calibri"/>
                <a:sym typeface="Calibri"/>
              </a:rPr>
              <a:t>Prediction, if done correctly, is better on average than stalling</a:t>
            </a:r>
            <a:endParaRPr sz="2000" b="1" u="sng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093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8" name="Google Shape;988;p12"/>
          <p:cNvGrpSpPr/>
          <p:nvPr/>
        </p:nvGrpSpPr>
        <p:grpSpPr>
          <a:xfrm>
            <a:off x="564052" y="2235811"/>
            <a:ext cx="577851" cy="4356100"/>
            <a:chOff x="215" y="876"/>
            <a:chExt cx="364" cy="2744"/>
          </a:xfrm>
        </p:grpSpPr>
        <p:sp>
          <p:nvSpPr>
            <p:cNvPr id="989" name="Google Shape;989;p12"/>
            <p:cNvSpPr/>
            <p:nvPr/>
          </p:nvSpPr>
          <p:spPr>
            <a:xfrm>
              <a:off x="215" y="876"/>
              <a:ext cx="291" cy="27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90" name="Google Shape;990;p12"/>
            <p:cNvCxnSpPr/>
            <p:nvPr/>
          </p:nvCxnSpPr>
          <p:spPr>
            <a:xfrm>
              <a:off x="579" y="920"/>
              <a:ext cx="0" cy="265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991" name="Google Shape;991;p12"/>
          <p:cNvGrpSpPr/>
          <p:nvPr/>
        </p:nvGrpSpPr>
        <p:grpSpPr>
          <a:xfrm>
            <a:off x="1103802" y="2912086"/>
            <a:ext cx="1090612" cy="3317875"/>
            <a:chOff x="555" y="1302"/>
            <a:chExt cx="687" cy="2090"/>
          </a:xfrm>
        </p:grpSpPr>
        <p:sp>
          <p:nvSpPr>
            <p:cNvPr id="992" name="Google Shape;992;p12"/>
            <p:cNvSpPr/>
            <p:nvPr/>
          </p:nvSpPr>
          <p:spPr>
            <a:xfrm>
              <a:off x="579" y="1302"/>
              <a:ext cx="649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Load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12"/>
            <p:cNvSpPr/>
            <p:nvPr/>
          </p:nvSpPr>
          <p:spPr>
            <a:xfrm>
              <a:off x="563" y="1718"/>
              <a:ext cx="549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Add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2"/>
            <p:cNvSpPr/>
            <p:nvPr/>
          </p:nvSpPr>
          <p:spPr>
            <a:xfrm>
              <a:off x="555" y="2182"/>
              <a:ext cx="687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Store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12"/>
            <p:cNvSpPr/>
            <p:nvPr/>
          </p:nvSpPr>
          <p:spPr>
            <a:xfrm>
              <a:off x="598" y="2612"/>
              <a:ext cx="537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Sub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12"/>
            <p:cNvSpPr/>
            <p:nvPr/>
          </p:nvSpPr>
          <p:spPr>
            <a:xfrm>
              <a:off x="587" y="3067"/>
              <a:ext cx="375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7" name="Google Shape;997;p12"/>
          <p:cNvGrpSpPr/>
          <p:nvPr/>
        </p:nvGrpSpPr>
        <p:grpSpPr>
          <a:xfrm>
            <a:off x="1784839" y="1781785"/>
            <a:ext cx="6311900" cy="515938"/>
            <a:chOff x="984" y="551"/>
            <a:chExt cx="3976" cy="325"/>
          </a:xfrm>
        </p:grpSpPr>
        <p:cxnSp>
          <p:nvCxnSpPr>
            <p:cNvPr id="998" name="Google Shape;998;p12"/>
            <p:cNvCxnSpPr/>
            <p:nvPr/>
          </p:nvCxnSpPr>
          <p:spPr>
            <a:xfrm>
              <a:off x="984" y="840"/>
              <a:ext cx="3976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99" name="Google Shape;999;p12"/>
            <p:cNvSpPr/>
            <p:nvPr/>
          </p:nvSpPr>
          <p:spPr>
            <a:xfrm>
              <a:off x="1867" y="551"/>
              <a:ext cx="2168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Time (clock cycles)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0" name="Google Shape;1000;p12"/>
          <p:cNvSpPr/>
          <p:nvPr/>
        </p:nvSpPr>
        <p:spPr>
          <a:xfrm>
            <a:off x="152400" y="1066800"/>
            <a:ext cx="8229600" cy="9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RegFile: Used in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 and WB!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1" name="Google Shape;1001;p12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/>
              <a:t>Structural Hazard: Regfile!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2" name="Google Shape;100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3" name="Google Shape;100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330" y="2798500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4" name="Google Shape;100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7885" y="3528528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5" name="Google Shape;100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30199" y="4279360"/>
            <a:ext cx="2711628" cy="5123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6" name="Google Shape;1006;p12"/>
          <p:cNvCxnSpPr/>
          <p:nvPr/>
        </p:nvCxnSpPr>
        <p:spPr>
          <a:xfrm>
            <a:off x="2292057" y="2508700"/>
            <a:ext cx="0" cy="2476200"/>
          </a:xfrm>
          <a:prstGeom prst="straightConnector1">
            <a:avLst/>
          </a:prstGeom>
          <a:noFill/>
          <a:ln w="1905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07" name="Google Shape;100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8060" y="4909278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8" name="Google Shape;100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0374" y="5660110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009" name="Google Shape;1009;p12"/>
          <p:cNvSpPr/>
          <p:nvPr/>
        </p:nvSpPr>
        <p:spPr>
          <a:xfrm>
            <a:off x="4703825" y="2657050"/>
            <a:ext cx="577800" cy="6654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12"/>
          <p:cNvSpPr/>
          <p:nvPr/>
        </p:nvSpPr>
        <p:spPr>
          <a:xfrm>
            <a:off x="4728100" y="4810775"/>
            <a:ext cx="577800" cy="6654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933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1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Regfile Structural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6" name="Google Shape;1016;p19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instruction: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read up to two operands in decode stage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write one value in writeback stage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structural hazard by having separate “ports”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independent read ports and one independent write port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accesses per cycle can happen simultaneously</a:t>
            </a:r>
            <a:endParaRPr/>
          </a:p>
        </p:txBody>
      </p:sp>
      <p:sp>
        <p:nvSpPr>
          <p:cNvPr id="1017" name="Google Shape;1017;p1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8" name="Google Shape;1018;p19"/>
          <p:cNvGrpSpPr/>
          <p:nvPr/>
        </p:nvGrpSpPr>
        <p:grpSpPr>
          <a:xfrm>
            <a:off x="2702086" y="4206845"/>
            <a:ext cx="3669506" cy="2149500"/>
            <a:chOff x="5398194" y="1096963"/>
            <a:chExt cx="3669506" cy="2149500"/>
          </a:xfrm>
        </p:grpSpPr>
        <p:sp>
          <p:nvSpPr>
            <p:cNvPr id="1019" name="Google Shape;1019;p19"/>
            <p:cNvSpPr/>
            <p:nvPr/>
          </p:nvSpPr>
          <p:spPr>
            <a:xfrm>
              <a:off x="5562600" y="2773363"/>
              <a:ext cx="5049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Clk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19"/>
            <p:cNvSpPr/>
            <p:nvPr/>
          </p:nvSpPr>
          <p:spPr>
            <a:xfrm>
              <a:off x="5561008" y="2087568"/>
              <a:ext cx="851100" cy="39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portW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19"/>
            <p:cNvSpPr/>
            <p:nvPr/>
          </p:nvSpPr>
          <p:spPr>
            <a:xfrm>
              <a:off x="6657975" y="1928813"/>
              <a:ext cx="1406400" cy="1187400"/>
            </a:xfrm>
            <a:prstGeom prst="rect">
              <a:avLst/>
            </a:prstGeom>
            <a:noFill/>
            <a:ln w="508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19"/>
            <p:cNvSpPr/>
            <p:nvPr/>
          </p:nvSpPr>
          <p:spPr>
            <a:xfrm>
              <a:off x="5398194" y="1334733"/>
              <a:ext cx="15543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Write Enable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23" name="Google Shape;1023;p19"/>
            <p:cNvCxnSpPr/>
            <p:nvPr/>
          </p:nvCxnSpPr>
          <p:spPr>
            <a:xfrm rot="10800000">
              <a:off x="5638700" y="2436813"/>
              <a:ext cx="1016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1024" name="Google Shape;1024;p19"/>
            <p:cNvCxnSpPr/>
            <p:nvPr/>
          </p:nvCxnSpPr>
          <p:spPr>
            <a:xfrm flipH="1">
              <a:off x="6178650" y="23669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25" name="Google Shape;1025;p19"/>
            <p:cNvSpPr/>
            <p:nvPr/>
          </p:nvSpPr>
          <p:spPr>
            <a:xfrm>
              <a:off x="5865813" y="23923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26" name="Google Shape;1026;p19"/>
            <p:cNvCxnSpPr/>
            <p:nvPr/>
          </p:nvCxnSpPr>
          <p:spPr>
            <a:xfrm>
              <a:off x="8102600" y="2132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27" name="Google Shape;1027;p19"/>
            <p:cNvCxnSpPr/>
            <p:nvPr/>
          </p:nvCxnSpPr>
          <p:spPr>
            <a:xfrm flipH="1">
              <a:off x="8693250" y="2062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28" name="Google Shape;1028;p19"/>
            <p:cNvSpPr/>
            <p:nvPr/>
          </p:nvSpPr>
          <p:spPr>
            <a:xfrm>
              <a:off x="8380413" y="2087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19"/>
            <p:cNvSpPr/>
            <p:nvPr/>
          </p:nvSpPr>
          <p:spPr>
            <a:xfrm>
              <a:off x="8075608" y="1782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portA</a:t>
              </a:r>
              <a:endParaRPr sz="2000" b="0" i="0" u="none" strike="noStrike" cap="non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0" name="Google Shape;1030;p19"/>
            <p:cNvCxnSpPr/>
            <p:nvPr/>
          </p:nvCxnSpPr>
          <p:spPr>
            <a:xfrm rot="10800000">
              <a:off x="6794500" y="1662013"/>
              <a:ext cx="0" cy="254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1" name="Google Shape;1031;p19"/>
            <p:cNvCxnSpPr/>
            <p:nvPr/>
          </p:nvCxnSpPr>
          <p:spPr>
            <a:xfrm>
              <a:off x="8102600" y="2894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32" name="Google Shape;1032;p19"/>
            <p:cNvCxnSpPr/>
            <p:nvPr/>
          </p:nvCxnSpPr>
          <p:spPr>
            <a:xfrm flipH="1">
              <a:off x="8693250" y="2824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33" name="Google Shape;1033;p19"/>
            <p:cNvSpPr/>
            <p:nvPr/>
          </p:nvSpPr>
          <p:spPr>
            <a:xfrm>
              <a:off x="8380413" y="2849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19"/>
            <p:cNvSpPr/>
            <p:nvPr/>
          </p:nvSpPr>
          <p:spPr>
            <a:xfrm>
              <a:off x="8075607" y="2544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portB</a:t>
              </a:r>
              <a:endParaRPr sz="2000" b="0" i="0" u="none" strike="noStrike" cap="non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5" name="Google Shape;1035;p19"/>
            <p:cNvCxnSpPr/>
            <p:nvPr/>
          </p:nvCxnSpPr>
          <p:spPr>
            <a:xfrm rot="10800000">
              <a:off x="6146700" y="2938463"/>
              <a:ext cx="4827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6" name="Google Shape;1036;p19"/>
            <p:cNvCxnSpPr/>
            <p:nvPr/>
          </p:nvCxnSpPr>
          <p:spPr>
            <a:xfrm>
              <a:off x="7099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7" name="Google Shape;1037;p19"/>
            <p:cNvCxnSpPr/>
            <p:nvPr/>
          </p:nvCxnSpPr>
          <p:spPr>
            <a:xfrm rot="10800000" flipH="1">
              <a:off x="7029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38" name="Google Shape;1038;p19"/>
            <p:cNvSpPr/>
            <p:nvPr/>
          </p:nvSpPr>
          <p:spPr>
            <a:xfrm>
              <a:off x="6856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39" name="Google Shape;1039;p19"/>
            <p:cNvCxnSpPr/>
            <p:nvPr/>
          </p:nvCxnSpPr>
          <p:spPr>
            <a:xfrm>
              <a:off x="7480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40" name="Google Shape;1040;p19"/>
            <p:cNvCxnSpPr/>
            <p:nvPr/>
          </p:nvCxnSpPr>
          <p:spPr>
            <a:xfrm rot="10800000" flipH="1">
              <a:off x="7410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1" name="Google Shape;1041;p19"/>
            <p:cNvSpPr/>
            <p:nvPr/>
          </p:nvSpPr>
          <p:spPr>
            <a:xfrm>
              <a:off x="7237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42" name="Google Shape;1042;p19"/>
            <p:cNvCxnSpPr/>
            <p:nvPr/>
          </p:nvCxnSpPr>
          <p:spPr>
            <a:xfrm>
              <a:off x="79375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43" name="Google Shape;1043;p19"/>
            <p:cNvCxnSpPr/>
            <p:nvPr/>
          </p:nvCxnSpPr>
          <p:spPr>
            <a:xfrm rot="10800000" flipH="1">
              <a:off x="78676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4" name="Google Shape;1044;p19"/>
            <p:cNvSpPr/>
            <p:nvPr/>
          </p:nvSpPr>
          <p:spPr>
            <a:xfrm>
              <a:off x="76946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19"/>
            <p:cNvSpPr/>
            <p:nvPr/>
          </p:nvSpPr>
          <p:spPr>
            <a:xfrm>
              <a:off x="6761163" y="1096963"/>
              <a:ext cx="5571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19"/>
            <p:cNvSpPr/>
            <p:nvPr/>
          </p:nvSpPr>
          <p:spPr>
            <a:xfrm>
              <a:off x="7219950" y="1096963"/>
              <a:ext cx="4827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19"/>
            <p:cNvSpPr/>
            <p:nvPr/>
          </p:nvSpPr>
          <p:spPr>
            <a:xfrm>
              <a:off x="7694613" y="1096963"/>
              <a:ext cx="471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19"/>
            <p:cNvSpPr/>
            <p:nvPr/>
          </p:nvSpPr>
          <p:spPr>
            <a:xfrm>
              <a:off x="6716713" y="2163763"/>
              <a:ext cx="1287600" cy="70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 x 32-bit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49" name="Google Shape;1049;p19"/>
            <p:cNvCxnSpPr/>
            <p:nvPr/>
          </p:nvCxnSpPr>
          <p:spPr>
            <a:xfrm>
              <a:off x="6662738" y="28622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50" name="Google Shape;1050;p19"/>
            <p:cNvCxnSpPr/>
            <p:nvPr/>
          </p:nvCxnSpPr>
          <p:spPr>
            <a:xfrm flipH="1">
              <a:off x="6662738" y="29384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34894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20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Two </a:t>
            </a:r>
            <a:r>
              <a:rPr lang="en-US" i="1"/>
              <a:t>alternate</a:t>
            </a:r>
            <a:r>
              <a:rPr lang="en-US"/>
              <a:t> solutions:</a:t>
            </a:r>
            <a:endParaRPr sz="3200" b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lvl="1" indent="-514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/>
              <a:t>Build RegFile with independent read and write ports (what you will do in the project; good for single-stage)</a:t>
            </a:r>
            <a:endParaRPr/>
          </a:p>
          <a:p>
            <a:pPr marL="971550" marR="0" lvl="1" indent="-514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/>
              <a:t>Double Pumping: s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plit RegFile access in two</a:t>
            </a:r>
            <a:r>
              <a:rPr lang="en-US"/>
              <a:t>!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Prepare to write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during 1</a:t>
            </a:r>
            <a:r>
              <a:rPr lang="en-US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half, write on </a:t>
            </a:r>
            <a:r>
              <a:rPr lang="en-US" b="0" i="1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falling</a:t>
            </a:r>
            <a:r>
              <a:rPr lang="en-US" b="0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edge,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r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ead during 2</a:t>
            </a:r>
            <a:r>
              <a:rPr lang="en-US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of each clock cycle</a:t>
            </a:r>
            <a:endParaRPr/>
          </a:p>
          <a:p>
            <a:pPr marL="1371600" marR="0" lvl="2" indent="-520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Will save us a cycle later...</a:t>
            </a:r>
            <a:endParaRPr/>
          </a:p>
          <a:p>
            <a:pPr marL="1371600" marR="0" lvl="2" indent="-520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because RegFile access is </a:t>
            </a:r>
            <a:r>
              <a:rPr lang="en-US"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fast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(takes less than half the time of ALU stage)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Conclusion: </a:t>
            </a: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Read and Write to registers during same clock cycle is okay</a:t>
            </a:r>
            <a:endParaRPr sz="3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8" name="Google Shape;1058;p2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Regfile Structural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43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Hazard: Memory Access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6129" y="3996187"/>
            <a:ext cx="2711628" cy="5123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9950" y="4536572"/>
            <a:ext cx="2711628" cy="5123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4467" y="240898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t0, t1, 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468" y="2961758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 t3, t4, t5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467" y="354366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slt</a:t>
            </a:r>
            <a:r>
              <a:rPr lang="en-US" dirty="0"/>
              <a:t> t6, t0, t3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66314" y="2408989"/>
            <a:ext cx="0" cy="2742875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9734" y="2315362"/>
            <a:ext cx="2711628" cy="5123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1289" y="2862882"/>
            <a:ext cx="2711628" cy="5123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3603" y="3426006"/>
            <a:ext cx="2711628" cy="51231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 rot="5400000">
            <a:off x="-662477" y="4056544"/>
            <a:ext cx="192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3064C0"/>
                </a:solidFill>
              </a:rPr>
              <a:t>instruction sequence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815" y="4113844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r>
              <a:rPr lang="en-US" dirty="0"/>
              <a:t> t0, 4(t3)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00408" y="465695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lw</a:t>
            </a:r>
            <a:r>
              <a:rPr lang="en-US" dirty="0"/>
              <a:t> t0, 8(t3)</a:t>
            </a:r>
          </a:p>
        </p:txBody>
      </p:sp>
      <p:sp>
        <p:nvSpPr>
          <p:cNvPr id="4" name="Oval 3"/>
          <p:cNvSpPr/>
          <p:nvPr/>
        </p:nvSpPr>
        <p:spPr>
          <a:xfrm>
            <a:off x="4864384" y="2924589"/>
            <a:ext cx="440473" cy="3888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864384" y="4598279"/>
            <a:ext cx="440473" cy="3888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50842" y="1768478"/>
            <a:ext cx="3272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2000" dirty="0"/>
              <a:t>Instruction and data memory used simultaneously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/>
              <a:t>Use two separate memories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6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23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Structural Hazards – Summary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23"/>
          <p:cNvSpPr txBox="1">
            <a:spLocks noGrp="1"/>
          </p:cNvSpPr>
          <p:nvPr>
            <p:ph type="body" idx="1"/>
          </p:nvPr>
        </p:nvSpPr>
        <p:spPr>
          <a:xfrm>
            <a:off x="111370" y="1066532"/>
            <a:ext cx="8921260" cy="5281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Conflict for use of a resource</a:t>
            </a:r>
            <a:endParaRPr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RISC-V pipeline with a single memory uni</a:t>
            </a:r>
            <a:r>
              <a:rPr lang="en-US" dirty="0"/>
              <a:t>t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Load/store requires data access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 separate memor</a:t>
            </a:r>
            <a:r>
              <a:rPr lang="en-US" dirty="0"/>
              <a:t>y units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instruction fetch would have to </a:t>
            </a:r>
            <a:r>
              <a:rPr lang="en-US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stall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that cycle</a:t>
            </a:r>
            <a:endParaRPr dirty="0"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other operations in pipeline would have to wait</a:t>
            </a:r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datapaths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 separate instruction/data memor</a:t>
            </a:r>
            <a:r>
              <a:rPr lang="en-US" dirty="0"/>
              <a:t>y units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separate instruction/data caches</a:t>
            </a:r>
            <a:endParaRPr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 ISAs (including RISC-V) designed to avoid structural hazards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 at most one memory access/instruction</a:t>
            </a:r>
            <a:endParaRPr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23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558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Data Hazards (1/2)</a:t>
            </a:r>
            <a:endParaRPr/>
          </a:p>
        </p:txBody>
      </p:sp>
      <p:sp>
        <p:nvSpPr>
          <p:cNvPr id="1359" name="Google Shape;1359;p26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the following sequence of instructions:</a:t>
            </a:r>
            <a:endParaRPr dirty="0"/>
          </a:p>
        </p:txBody>
      </p:sp>
      <p:sp>
        <p:nvSpPr>
          <p:cNvPr id="1360" name="Google Shape;1360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61" name="Google Shape;1361;p26"/>
          <p:cNvGrpSpPr/>
          <p:nvPr/>
        </p:nvGrpSpPr>
        <p:grpSpPr>
          <a:xfrm>
            <a:off x="1828923" y="2834786"/>
            <a:ext cx="4625976" cy="2776538"/>
            <a:chOff x="709" y="1614"/>
            <a:chExt cx="2914" cy="1749"/>
          </a:xfrm>
        </p:grpSpPr>
        <p:sp>
          <p:nvSpPr>
            <p:cNvPr id="1362" name="Google Shape;1362;p26"/>
            <p:cNvSpPr/>
            <p:nvPr/>
          </p:nvSpPr>
          <p:spPr>
            <a:xfrm>
              <a:off x="709" y="1614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add 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s1, s2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26"/>
            <p:cNvSpPr/>
            <p:nvPr/>
          </p:nvSpPr>
          <p:spPr>
            <a:xfrm>
              <a:off x="709" y="1960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sub  s4,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26"/>
            <p:cNvSpPr/>
            <p:nvPr/>
          </p:nvSpPr>
          <p:spPr>
            <a:xfrm>
              <a:off x="709" y="2305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and  s5,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26"/>
            <p:cNvSpPr/>
            <p:nvPr/>
          </p:nvSpPr>
          <p:spPr>
            <a:xfrm>
              <a:off x="709" y="2651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or   s7,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26"/>
            <p:cNvSpPr/>
            <p:nvPr/>
          </p:nvSpPr>
          <p:spPr>
            <a:xfrm>
              <a:off x="709" y="2996"/>
              <a:ext cx="2914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xor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s9,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s10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7" name="Google Shape;1367;p26"/>
          <p:cNvGrpSpPr/>
          <p:nvPr/>
        </p:nvGrpSpPr>
        <p:grpSpPr>
          <a:xfrm>
            <a:off x="2618709" y="5486400"/>
            <a:ext cx="1280160" cy="982206"/>
            <a:chOff x="2618709" y="5486400"/>
            <a:chExt cx="1280160" cy="982206"/>
          </a:xfrm>
        </p:grpSpPr>
        <p:sp>
          <p:nvSpPr>
            <p:cNvPr id="1368" name="Google Shape;1368;p26"/>
            <p:cNvSpPr/>
            <p:nvPr/>
          </p:nvSpPr>
          <p:spPr>
            <a:xfrm rot="-5400000">
              <a:off x="3075909" y="5303520"/>
              <a:ext cx="365760" cy="7315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5400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9" name="Google Shape;1369;p26"/>
            <p:cNvSpPr txBox="1"/>
            <p:nvPr/>
          </p:nvSpPr>
          <p:spPr>
            <a:xfrm>
              <a:off x="2618709" y="5760720"/>
              <a:ext cx="12801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Stored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during WB</a:t>
              </a:r>
              <a:endParaRPr sz="20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0" name="Google Shape;1370;p26"/>
          <p:cNvGrpSpPr/>
          <p:nvPr/>
        </p:nvGrpSpPr>
        <p:grpSpPr>
          <a:xfrm>
            <a:off x="4081749" y="5486400"/>
            <a:ext cx="2194560" cy="982206"/>
            <a:chOff x="4081749" y="5486400"/>
            <a:chExt cx="2194560" cy="982206"/>
          </a:xfrm>
        </p:grpSpPr>
        <p:sp>
          <p:nvSpPr>
            <p:cNvPr id="1371" name="Google Shape;1371;p26"/>
            <p:cNvSpPr/>
            <p:nvPr/>
          </p:nvSpPr>
          <p:spPr>
            <a:xfrm rot="-5400000">
              <a:off x="4996149" y="4572000"/>
              <a:ext cx="365760" cy="219456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5400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2" name="Google Shape;1372;p26"/>
            <p:cNvSpPr txBox="1"/>
            <p:nvPr/>
          </p:nvSpPr>
          <p:spPr>
            <a:xfrm>
              <a:off x="4538949" y="5760720"/>
              <a:ext cx="12801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Read during ID</a:t>
              </a:r>
              <a:endParaRPr sz="2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96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Google Shape;1378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Data Hazards (2/2)</a:t>
            </a:r>
            <a:endParaRPr dirty="0"/>
          </a:p>
        </p:txBody>
      </p:sp>
      <p:sp>
        <p:nvSpPr>
          <p:cNvPr id="1379" name="Google Shape;137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0" name="Google Shape;1380;p27"/>
          <p:cNvSpPr/>
          <p:nvPr/>
        </p:nvSpPr>
        <p:spPr>
          <a:xfrm>
            <a:off x="1225220" y="4132852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s4,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1" name="Google Shape;1381;p27"/>
          <p:cNvSpPr/>
          <p:nvPr/>
        </p:nvSpPr>
        <p:spPr>
          <a:xfrm>
            <a:off x="1204105" y="4734640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s5,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2" name="Google Shape;1382;p27"/>
          <p:cNvSpPr/>
          <p:nvPr/>
        </p:nvSpPr>
        <p:spPr>
          <a:xfrm>
            <a:off x="1182989" y="5336429"/>
            <a:ext cx="19425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1800" b="1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3" name="Google Shape;1383;p27"/>
          <p:cNvSpPr/>
          <p:nvPr/>
        </p:nvSpPr>
        <p:spPr>
          <a:xfrm>
            <a:off x="1204105" y="5938217"/>
            <a:ext cx="20151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s9,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4" name="Google Shape;1384;p27"/>
          <p:cNvSpPr/>
          <p:nvPr/>
        </p:nvSpPr>
        <p:spPr>
          <a:xfrm>
            <a:off x="1210703" y="3531063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1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5" name="Google Shape;1385;p27"/>
          <p:cNvGrpSpPr/>
          <p:nvPr/>
        </p:nvGrpSpPr>
        <p:grpSpPr>
          <a:xfrm>
            <a:off x="1553827" y="2821449"/>
            <a:ext cx="6407187" cy="428907"/>
            <a:chOff x="713" y="818"/>
            <a:chExt cx="4855" cy="325"/>
          </a:xfrm>
        </p:grpSpPr>
        <p:cxnSp>
          <p:nvCxnSpPr>
            <p:cNvPr id="1386" name="Google Shape;1386;p27"/>
            <p:cNvCxnSpPr/>
            <p:nvPr/>
          </p:nvCxnSpPr>
          <p:spPr>
            <a:xfrm>
              <a:off x="764" y="1143"/>
              <a:ext cx="4804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387" name="Google Shape;1387;p27"/>
            <p:cNvSpPr/>
            <p:nvPr/>
          </p:nvSpPr>
          <p:spPr>
            <a:xfrm>
              <a:off x="713" y="818"/>
              <a:ext cx="4844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Time (clock cycles)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388" name="Google Shape;138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349" y="355156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9" name="Google Shape;138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430" y="4158442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0" name="Google Shape;139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8141" y="478262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1" name="Google Shape;139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3463" y="530628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2" name="Google Shape;139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94174" y="5930457"/>
            <a:ext cx="2254210" cy="425892"/>
          </a:xfrm>
          <a:prstGeom prst="rect">
            <a:avLst/>
          </a:prstGeom>
          <a:noFill/>
          <a:ln>
            <a:noFill/>
          </a:ln>
        </p:spPr>
      </p:pic>
      <p:sp>
        <p:nvSpPr>
          <p:cNvPr id="1393" name="Google Shape;1393;p27"/>
          <p:cNvSpPr/>
          <p:nvPr/>
        </p:nvSpPr>
        <p:spPr>
          <a:xfrm>
            <a:off x="4964955" y="3586911"/>
            <a:ext cx="354600" cy="381300"/>
          </a:xfrm>
          <a:prstGeom prst="rect">
            <a:avLst/>
          </a:prstGeom>
          <a:noFill/>
          <a:ln w="28575" cap="flat" cmpd="sng">
            <a:solidFill>
              <a:srgbClr val="8064A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4" name="Google Shape;1394;p27"/>
          <p:cNvSpPr/>
          <p:nvPr/>
        </p:nvSpPr>
        <p:spPr>
          <a:xfrm>
            <a:off x="3991966" y="4189365"/>
            <a:ext cx="354600" cy="3813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27"/>
          <p:cNvSpPr/>
          <p:nvPr/>
        </p:nvSpPr>
        <p:spPr>
          <a:xfrm>
            <a:off x="4437217" y="4804901"/>
            <a:ext cx="354600" cy="3813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27"/>
          <p:cNvSpPr/>
          <p:nvPr/>
        </p:nvSpPr>
        <p:spPr>
          <a:xfrm>
            <a:off x="4964955" y="5356135"/>
            <a:ext cx="354600" cy="3813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27"/>
          <p:cNvSpPr/>
          <p:nvPr/>
        </p:nvSpPr>
        <p:spPr>
          <a:xfrm>
            <a:off x="5479392" y="5952738"/>
            <a:ext cx="354600" cy="3813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27"/>
          <p:cNvSpPr txBox="1"/>
          <p:nvPr/>
        </p:nvSpPr>
        <p:spPr>
          <a:xfrm>
            <a:off x="135275" y="1269625"/>
            <a:ext cx="8824800" cy="14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Identifying data hazards: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Where is data </a:t>
            </a:r>
            <a:r>
              <a:rPr lang="en-US" sz="1800" b="1" u="sng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Where is data </a:t>
            </a:r>
            <a:r>
              <a:rPr lang="en-US" sz="1800" b="1" u="sng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Does the WRITE happen AFTER the READ?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9715066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15191</TotalTime>
  <Words>1158</Words>
  <Application>Microsoft Macintosh PowerPoint</Application>
  <PresentationFormat>On-screen Show (4:3)</PresentationFormat>
  <Paragraphs>249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Narrow</vt:lpstr>
      <vt:lpstr>Calibri</vt:lpstr>
      <vt:lpstr>Courier</vt:lpstr>
      <vt:lpstr>Courier New</vt:lpstr>
      <vt:lpstr>Cutive</vt:lpstr>
      <vt:lpstr>Noto Sans Symbols</vt:lpstr>
      <vt:lpstr>Roboto Regular</vt:lpstr>
      <vt:lpstr>Times</vt:lpstr>
      <vt:lpstr>Times New Roman</vt:lpstr>
      <vt:lpstr>Wingdings</vt:lpstr>
      <vt:lpstr>UWTheme-351-Au18</vt:lpstr>
      <vt:lpstr>Agenda</vt:lpstr>
      <vt:lpstr>Pipelining Hazards</vt:lpstr>
      <vt:lpstr>Structural Hazard: Regfile!</vt:lpstr>
      <vt:lpstr>Regfile Structural Hazards</vt:lpstr>
      <vt:lpstr>Regfile Structural Hazards</vt:lpstr>
      <vt:lpstr>Structural Hazard: Memory Access</vt:lpstr>
      <vt:lpstr>Structural Hazards – Summary</vt:lpstr>
      <vt:lpstr>2. Data Hazards (1/2)</vt:lpstr>
      <vt:lpstr>2. Data Hazards (2/2)</vt:lpstr>
      <vt:lpstr>Solution 1: Stalling</vt:lpstr>
      <vt:lpstr>Data Hazard Solution: Forwarding</vt:lpstr>
      <vt:lpstr>PowerPoint Presentation</vt:lpstr>
      <vt:lpstr>Data Hazard: Loads (1/4)</vt:lpstr>
      <vt:lpstr>Data Hazard: Loads (4/4)</vt:lpstr>
      <vt:lpstr>3. Control Hazards</vt:lpstr>
      <vt:lpstr>PowerPoint Presentation</vt:lpstr>
      <vt:lpstr>Branch Stall</vt:lpstr>
      <vt:lpstr>3. Control Hazard: Branching</vt:lpstr>
      <vt:lpstr>Kill Instructions after Branch if Taken</vt:lpstr>
      <vt:lpstr>Branch Prediction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 III CSE 351 Autumn 2016</dc:title>
  <dc:creator>Justin Hsia</dc:creator>
  <cp:lastModifiedBy>Arrvindh Shriraman</cp:lastModifiedBy>
  <cp:revision>139</cp:revision>
  <cp:lastPrinted>2019-11-27T18:57:14Z</cp:lastPrinted>
  <dcterms:created xsi:type="dcterms:W3CDTF">2016-11-27T02:39:48Z</dcterms:created>
  <dcterms:modified xsi:type="dcterms:W3CDTF">2020-12-04T19:46:35Z</dcterms:modified>
</cp:coreProperties>
</file>