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3"/>
  </p:notesMasterIdLst>
  <p:handoutMasterIdLst>
    <p:handoutMasterId r:id="rId14"/>
  </p:handoutMasterIdLst>
  <p:sldIdLst>
    <p:sldId id="267" r:id="rId2"/>
    <p:sldId id="272" r:id="rId3"/>
    <p:sldId id="303" r:id="rId4"/>
    <p:sldId id="270" r:id="rId5"/>
    <p:sldId id="269" r:id="rId6"/>
    <p:sldId id="304" r:id="rId7"/>
    <p:sldId id="276" r:id="rId8"/>
    <p:sldId id="278" r:id="rId9"/>
    <p:sldId id="280" r:id="rId10"/>
    <p:sldId id="281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2275" autoAdjust="0"/>
  </p:normalViewPr>
  <p:slideViewPr>
    <p:cSldViewPr snapToGrid="0">
      <p:cViewPr varScale="1">
        <p:scale>
          <a:sx n="114" d="100"/>
          <a:sy n="114" d="100"/>
        </p:scale>
        <p:origin x="16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1FFB1-F758-4728-8D78-4C424FB5B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052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5C75A-6A06-4608-900C-CFA238C84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018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36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63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94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No bounds checking</a:t>
            </a:r>
          </a:p>
          <a:p>
            <a:r>
              <a:rPr lang="en-US" dirty="0" err="1"/>
              <a:t>Segfault</a:t>
            </a:r>
            <a:r>
              <a:rPr lang="en-US" baseline="0" dirty="0"/>
              <a:t>, security flaw (buffer overflow!)</a:t>
            </a:r>
            <a:endParaRPr lang="en-US" dirty="0"/>
          </a:p>
          <a:p>
            <a:r>
              <a:rPr lang="en-US" b="1" dirty="0"/>
              <a:t>Fix:</a:t>
            </a:r>
            <a:r>
              <a:rPr lang="en-US" dirty="0"/>
              <a:t>  use </a:t>
            </a:r>
            <a:r>
              <a:rPr lang="en-US" dirty="0" err="1"/>
              <a:t>fgets</a:t>
            </a:r>
            <a:r>
              <a:rPr lang="en-US" dirty="0"/>
              <a:t>()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62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Referencing nonexistent variable</a:t>
            </a:r>
          </a:p>
          <a:p>
            <a:r>
              <a:rPr lang="en-US" dirty="0"/>
              <a:t>No </a:t>
            </a:r>
            <a:r>
              <a:rPr lang="en-US" dirty="0" err="1"/>
              <a:t>segfault</a:t>
            </a:r>
            <a:r>
              <a:rPr lang="en-US" baseline="0" dirty="0"/>
              <a:t> (unless casting to pointer &amp; </a:t>
            </a:r>
            <a:r>
              <a:rPr lang="en-US" baseline="0" dirty="0" err="1"/>
              <a:t>deref</a:t>
            </a:r>
            <a:r>
              <a:rPr lang="en-US" baseline="0" dirty="0"/>
              <a:t>), no security flaw (except in very strange case)</a:t>
            </a:r>
            <a:endParaRPr lang="en-US" dirty="0"/>
          </a:p>
          <a:p>
            <a:r>
              <a:rPr lang="en-US" b="1" dirty="0"/>
              <a:t>Fix:</a:t>
            </a:r>
            <a:r>
              <a:rPr lang="en-US" dirty="0"/>
              <a:t>  allocate </a:t>
            </a:r>
            <a:r>
              <a:rPr lang="en-US" dirty="0" err="1"/>
              <a:t>val</a:t>
            </a:r>
            <a:r>
              <a:rPr lang="en-US" dirty="0"/>
              <a:t> dynamically, rather than as a local variable.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8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b="0" dirty="0"/>
              <a:t>Wrong allocation size</a:t>
            </a:r>
          </a:p>
          <a:p>
            <a:r>
              <a:rPr lang="en-US" b="0" dirty="0" err="1"/>
              <a:t>Segfault</a:t>
            </a:r>
            <a:r>
              <a:rPr lang="en-US" b="0" dirty="0"/>
              <a:t>, no security flaw</a:t>
            </a:r>
          </a:p>
          <a:p>
            <a:r>
              <a:rPr lang="en-US" b="1" dirty="0"/>
              <a:t>Fix:</a:t>
            </a:r>
            <a:r>
              <a:rPr lang="en-US" dirty="0"/>
              <a:t>  p = </a:t>
            </a:r>
            <a:r>
              <a:rPr lang="en-US" dirty="0" err="1"/>
              <a:t>malloc</a:t>
            </a:r>
            <a:r>
              <a:rPr lang="en-US" dirty="0"/>
              <a:t>(N *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b="1" dirty="0"/>
              <a:t> *</a:t>
            </a:r>
            <a:r>
              <a:rPr lang="en-US" dirty="0"/>
              <a:t>))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7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b="0" dirty="0"/>
              <a:t>Reading</a:t>
            </a:r>
            <a:r>
              <a:rPr lang="en-US" b="0" baseline="0" dirty="0"/>
              <a:t> uninitialized memory</a:t>
            </a:r>
          </a:p>
          <a:p>
            <a:r>
              <a:rPr lang="en-US" b="0" baseline="0" dirty="0"/>
              <a:t>No </a:t>
            </a:r>
            <a:r>
              <a:rPr lang="en-US" b="0" baseline="0" dirty="0" err="1"/>
              <a:t>segfault</a:t>
            </a:r>
            <a:r>
              <a:rPr lang="en-US" b="0" baseline="0" dirty="0"/>
              <a:t>, no security flaw</a:t>
            </a:r>
            <a:endParaRPr lang="en-US" b="0" dirty="0"/>
          </a:p>
          <a:p>
            <a:r>
              <a:rPr lang="en-US" b="1" dirty="0"/>
              <a:t>Fix:</a:t>
            </a:r>
            <a:r>
              <a:rPr lang="en-US" dirty="0"/>
              <a:t>  explicitly zero y[</a:t>
            </a:r>
            <a:r>
              <a:rPr lang="en-US" dirty="0" err="1"/>
              <a:t>i</a:t>
            </a:r>
            <a:r>
              <a:rPr lang="en-US" dirty="0"/>
              <a:t>], or</a:t>
            </a:r>
            <a:r>
              <a:rPr lang="en-US" baseline="0" dirty="0"/>
              <a:t> use </a:t>
            </a:r>
            <a:r>
              <a:rPr lang="en-US" baseline="0" dirty="0" err="1"/>
              <a:t>calloc</a:t>
            </a:r>
            <a:r>
              <a:rPr lang="en-US" baseline="0" dirty="0"/>
              <a:t>()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25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Dereference</a:t>
            </a:r>
            <a:r>
              <a:rPr lang="en-US" baseline="0" dirty="0"/>
              <a:t> a non-pointer</a:t>
            </a:r>
            <a:endParaRPr lang="en-US" dirty="0"/>
          </a:p>
          <a:p>
            <a:r>
              <a:rPr lang="en-US" dirty="0" err="1"/>
              <a:t>Segfault</a:t>
            </a:r>
            <a:r>
              <a:rPr lang="en-US" dirty="0"/>
              <a:t>, security</a:t>
            </a:r>
            <a:r>
              <a:rPr lang="en-US" baseline="0" dirty="0"/>
              <a:t> flaw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Fix:</a:t>
            </a:r>
            <a:r>
              <a:rPr lang="en-US" dirty="0"/>
              <a:t>  &amp;</a:t>
            </a:r>
            <a:r>
              <a:rPr lang="en-US" dirty="0" err="1"/>
              <a:t>val</a:t>
            </a:r>
            <a:r>
              <a:rPr lang="en-US" dirty="0"/>
              <a:t>, not </a:t>
            </a:r>
            <a:r>
              <a:rPr lang="en-US" dirty="0" err="1"/>
              <a:t>val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67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b="0" dirty="0"/>
              <a:t>Freed block – free again</a:t>
            </a:r>
          </a:p>
          <a:p>
            <a:r>
              <a:rPr lang="en-US" b="0" dirty="0"/>
              <a:t>Program</a:t>
            </a:r>
            <a:r>
              <a:rPr lang="en-US" b="0" baseline="0" dirty="0"/>
              <a:t> aborts (but not a </a:t>
            </a:r>
            <a:r>
              <a:rPr lang="en-US" b="0" baseline="0" dirty="0" err="1"/>
              <a:t>segfault</a:t>
            </a:r>
            <a:r>
              <a:rPr lang="en-US" b="0" baseline="0" dirty="0"/>
              <a:t>), no security flaw</a:t>
            </a:r>
            <a:endParaRPr lang="en-US" b="0" dirty="0"/>
          </a:p>
          <a:p>
            <a:r>
              <a:rPr lang="en-US" b="1" dirty="0"/>
              <a:t>Fix:</a:t>
            </a:r>
            <a:r>
              <a:rPr lang="en-US" dirty="0"/>
              <a:t>  free(x)</a:t>
            </a:r>
            <a:r>
              <a:rPr lang="en-US" baseline="0" dirty="0"/>
              <a:t> just once, fix typo to free(y)</a:t>
            </a:r>
            <a:endParaRPr lang="en-US" dirty="0"/>
          </a:p>
          <a:p>
            <a:r>
              <a:rPr lang="en-US" dirty="0"/>
              <a:t>Difficult</a:t>
            </a:r>
            <a:r>
              <a:rPr lang="en-US" baseline="0" dirty="0"/>
              <a:t> to diagnose / resolve because free() itself doesn’t (can’t) return any errors – errors are only encountered later on!</a:t>
            </a:r>
          </a:p>
          <a:p>
            <a:endParaRPr lang="en-US" baseline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75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Freed block</a:t>
            </a:r>
            <a:r>
              <a:rPr lang="en-US" baseline="0" dirty="0"/>
              <a:t> – access again</a:t>
            </a:r>
          </a:p>
          <a:p>
            <a:r>
              <a:rPr lang="en-US" baseline="0" dirty="0"/>
              <a:t>Aborts (x unallocated – also possible reassigned to y), no security flaw</a:t>
            </a:r>
            <a:endParaRPr lang="en-US" dirty="0"/>
          </a:p>
          <a:p>
            <a:r>
              <a:rPr lang="en-US" b="1" dirty="0"/>
              <a:t>Fix:</a:t>
            </a:r>
            <a:r>
              <a:rPr lang="en-US" dirty="0"/>
              <a:t>  free(x)</a:t>
            </a:r>
            <a:r>
              <a:rPr lang="en-US" baseline="0" dirty="0"/>
              <a:t> </a:t>
            </a:r>
            <a:r>
              <a:rPr lang="en-US" i="1" baseline="0" dirty="0"/>
              <a:t>after</a:t>
            </a:r>
            <a:r>
              <a:rPr lang="en-US" i="0" baseline="0" dirty="0"/>
              <a:t> the for loop…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36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542013" y="551877"/>
            <a:ext cx="6505092" cy="27285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79872" y="3470166"/>
            <a:ext cx="7027172" cy="328661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Memory</a:t>
            </a:r>
            <a:r>
              <a:rPr lang="en-US" baseline="0" dirty="0"/>
              <a:t> leak</a:t>
            </a:r>
          </a:p>
          <a:p>
            <a:r>
              <a:rPr lang="en-US" dirty="0"/>
              <a:t>No program stop,</a:t>
            </a:r>
            <a:r>
              <a:rPr lang="en-US" baseline="0" dirty="0"/>
              <a:t> no security flaw</a:t>
            </a:r>
            <a:endParaRPr lang="en-US" dirty="0"/>
          </a:p>
          <a:p>
            <a:r>
              <a:rPr lang="en-US" b="1" dirty="0"/>
              <a:t>Fix: </a:t>
            </a:r>
            <a:r>
              <a:rPr lang="en-US" dirty="0"/>
              <a:t>save next = head-&gt;next before free(head), then free</a:t>
            </a:r>
            <a:r>
              <a:rPr lang="en-US" baseline="0" dirty="0"/>
              <a:t> next (and all other nodes following it) too…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7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3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3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2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7437"/>
            <a:ext cx="2150721" cy="169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407901" y="-2231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CMPT 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96801" y="-2231"/>
            <a:ext cx="15504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L23:  Memory Allocation</a:t>
            </a:r>
            <a:r>
              <a:rPr lang="en-US" sz="900" b="0" i="0" baseline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 III</a:t>
            </a:r>
            <a:endParaRPr lang="en-US" sz="900" b="0" i="0" dirty="0">
              <a:solidFill>
                <a:schemeClr val="bg1"/>
              </a:solidFill>
              <a:latin typeface="Roboto Regular" charset="0"/>
              <a:ea typeface="Roboto Regular" charset="0"/>
              <a:cs typeface="Roboto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61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286" y="438912"/>
            <a:ext cx="8403336" cy="758952"/>
          </a:xfrm>
          <a:ln/>
        </p:spPr>
        <p:txBody>
          <a:bodyPr/>
          <a:lstStyle/>
          <a:p>
            <a:r>
              <a:rPr lang="en-GB" dirty="0"/>
              <a:t>Memory-Related Perils and Pitfalls in 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091138"/>
              </p:ext>
            </p:extLst>
          </p:nvPr>
        </p:nvGraphicFramePr>
        <p:xfrm>
          <a:off x="457200" y="1005840"/>
          <a:ext cx="7988440" cy="496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Slide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 stop</a:t>
                      </a:r>
                    </a:p>
                    <a:p>
                      <a:pPr algn="ctr"/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possible?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Fixes: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A)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Dereferencing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non-pointer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B)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Freed block – access again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C)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Freed block – free again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D)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Memory leak – failing to free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E)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bounds checking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F)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Reading uninitialized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G)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Referencing nonexistent variable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4B2A85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H)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Wrong allocation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2329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/>
          <a:lstStyle/>
          <a:p>
            <a:pPr>
              <a:lnSpc>
                <a:spcPct val="85000"/>
              </a:lnSpc>
            </a:pPr>
            <a:r>
              <a:rPr lang="en-GB" dirty="0"/>
              <a:t>Conventional debugger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Good for finding bad pointer dereferences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Hard to detect the other memory bugs</a:t>
            </a:r>
          </a:p>
          <a:p>
            <a:pPr>
              <a:lnSpc>
                <a:spcPct val="85000"/>
              </a:lnSpc>
            </a:pPr>
            <a:r>
              <a:rPr lang="en-GB" dirty="0"/>
              <a:t>Debugging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GB" dirty="0"/>
              <a:t> (</a:t>
            </a:r>
            <a:r>
              <a:rPr lang="en-GB" dirty="0" err="1"/>
              <a:t>UToronto</a:t>
            </a:r>
            <a:r>
              <a:rPr lang="en-GB" dirty="0"/>
              <a:t> CSRI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Wrapper around conventional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GB" dirty="0"/>
              <a:t>Detects memory bugs at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GB" dirty="0"/>
              <a:t> boundaries</a:t>
            </a:r>
          </a:p>
          <a:p>
            <a:pPr lvl="2">
              <a:lnSpc>
                <a:spcPct val="97000"/>
              </a:lnSpc>
            </a:pPr>
            <a:r>
              <a:rPr lang="en-GB" dirty="0"/>
              <a:t>Memory overwrites that corrupt heap structures</a:t>
            </a:r>
          </a:p>
          <a:p>
            <a:pPr lvl="2">
              <a:lnSpc>
                <a:spcPct val="97000"/>
              </a:lnSpc>
            </a:pPr>
            <a:r>
              <a:rPr lang="en-GB" dirty="0"/>
              <a:t>Some instances of freeing blocks multiple times</a:t>
            </a:r>
          </a:p>
          <a:p>
            <a:pPr lvl="2">
              <a:lnSpc>
                <a:spcPct val="97000"/>
              </a:lnSpc>
            </a:pPr>
            <a:r>
              <a:rPr lang="en-GB" dirty="0"/>
              <a:t>Memory leaks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Cannot detect all memory bugs</a:t>
            </a:r>
          </a:p>
          <a:p>
            <a:pPr lvl="2">
              <a:lnSpc>
                <a:spcPct val="97000"/>
              </a:lnSpc>
            </a:pPr>
            <a:r>
              <a:rPr lang="en-GB" dirty="0"/>
              <a:t>Overwrites into the middle of allocated blocks</a:t>
            </a:r>
          </a:p>
          <a:p>
            <a:pPr lvl="2">
              <a:lnSpc>
                <a:spcPct val="97000"/>
              </a:lnSpc>
            </a:pPr>
            <a:r>
              <a:rPr lang="en-GB" dirty="0"/>
              <a:t>Freeing block twice that has been reallocated in the interim</a:t>
            </a:r>
          </a:p>
          <a:p>
            <a:pPr lvl="2">
              <a:lnSpc>
                <a:spcPct val="97000"/>
              </a:lnSpc>
            </a:pPr>
            <a:r>
              <a:rPr lang="en-GB" dirty="0"/>
              <a:t>Referencing freed blocks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ounded Rectangle 60">
            <a:extLst>
              <a:ext uri="{FF2B5EF4-FFF2-40B4-BE49-F238E27FC236}">
                <a16:creationId xmlns:a16="http://schemas.microsoft.com/office/drawing/2014/main" id="{3A85B306-ED6C-473B-9604-2A53EC43DB6C}"/>
              </a:ext>
            </a:extLst>
          </p:cNvPr>
          <p:cNvSpPr/>
          <p:nvPr/>
        </p:nvSpPr>
        <p:spPr bwMode="auto">
          <a:xfrm>
            <a:off x="7132320" y="457200"/>
            <a:ext cx="1785257" cy="534282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Non-testable Material</a:t>
            </a:r>
          </a:p>
        </p:txBody>
      </p:sp>
    </p:spTree>
    <p:extLst>
      <p:ext uri="{BB962C8B-B14F-4D97-AF65-F5344CB8AC3E}">
        <p14:creationId xmlns:p14="http://schemas.microsoft.com/office/powerpoint/2010/main" val="1712979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Dealing With Memory Bugs (cont.)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GB" dirty="0"/>
              <a:t> implementations contain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Linux </a:t>
            </a: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: 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setenv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MALLOC_CHECK_ 2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FreeBSD: 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setenv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MALLOC_OPTIONS AJR 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solidFill>
                  <a:srgbClr val="C00000"/>
                </a:solidFill>
              </a:rPr>
              <a:t>valgrind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(Linux), Purify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detect all errors as debugging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also check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Overwriting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outside of allocated 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ounded Rectangle 60">
            <a:extLst>
              <a:ext uri="{FF2B5EF4-FFF2-40B4-BE49-F238E27FC236}">
                <a16:creationId xmlns:a16="http://schemas.microsoft.com/office/drawing/2014/main" id="{03E66999-FAAD-47E3-BE99-F164C9262753}"/>
              </a:ext>
            </a:extLst>
          </p:cNvPr>
          <p:cNvSpPr/>
          <p:nvPr/>
        </p:nvSpPr>
        <p:spPr bwMode="auto">
          <a:xfrm>
            <a:off x="7132320" y="457200"/>
            <a:ext cx="1785257" cy="534282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Non-testable Material</a:t>
            </a:r>
          </a:p>
        </p:txBody>
      </p:sp>
    </p:spTree>
    <p:extLst>
      <p:ext uri="{BB962C8B-B14F-4D97-AF65-F5344CB8AC3E}">
        <p14:creationId xmlns:p14="http://schemas.microsoft.com/office/powerpoint/2010/main" val="1345645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Find That Bug!  (Slide </a:t>
            </a:r>
            <a:fld id="{713E43D8-BF6F-4FF2-8E66-96D6B0700127}" type="slidenum">
              <a:rPr lang="en-GB" smtClean="0"/>
              <a:t>2</a:t>
            </a:fld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2771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371600"/>
            <a:ext cx="7106730" cy="13256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char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s[8];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gets(s);  </a:t>
            </a:r>
            <a:r>
              <a:rPr lang="en-GB" sz="2000" b="1" i="1" dirty="0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/* reads "123456789" from </a:t>
            </a:r>
            <a:r>
              <a:rPr lang="en-GB" sz="2000" b="1" i="1" dirty="0" err="1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stdin</a:t>
            </a:r>
            <a:r>
              <a:rPr lang="en-GB" sz="2000" b="1" i="1" dirty="0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*/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28090"/>
              </p:ext>
            </p:extLst>
          </p:nvPr>
        </p:nvGraphicFramePr>
        <p:xfrm>
          <a:off x="640080" y="5943600"/>
          <a:ext cx="59436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Error 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stop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Possible?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25575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Find That Bug!  (Slide </a:t>
            </a:r>
            <a:fld id="{63B07D7A-42A7-4D62-A0C1-29E9764CFB69}" type="slidenum">
              <a:rPr lang="en-GB" smtClean="0"/>
              <a:t>3</a:t>
            </a:fld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371600"/>
            <a:ext cx="2490082" cy="16333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int*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foo()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val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return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&amp;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val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 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40080" y="5943600"/>
          <a:ext cx="59436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Error 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stop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Possible?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38988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Find That Bug!  (Slide </a:t>
            </a:r>
            <a:fld id="{F250E430-BDD3-4E52-B424-0448193D8CBC}" type="slidenum">
              <a:rPr lang="en-GB" smtClean="0"/>
              <a:t>4</a:t>
            </a:fld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/>
              <a:t> defined elsewhere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0723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371600"/>
            <a:ext cx="6798954" cy="2248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**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p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endParaRPr lang="en-GB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p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**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malloc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( N *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sizeof(</a:t>
            </a:r>
            <a:r>
              <a:rPr lang="en-GB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 );</a:t>
            </a:r>
          </a:p>
          <a:p>
            <a:endParaRPr lang="en-GB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for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(</a:t>
            </a:r>
            <a:r>
              <a:rPr lang="en-GB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0;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 N;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++) {</a:t>
            </a:r>
          </a:p>
          <a:p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p[i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] = 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*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malloc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( M *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sizeof(</a:t>
            </a:r>
            <a:r>
              <a:rPr lang="en-GB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 );</a:t>
            </a:r>
          </a:p>
          <a:p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270826"/>
              </p:ext>
            </p:extLst>
          </p:nvPr>
        </p:nvGraphicFramePr>
        <p:xfrm>
          <a:off x="640080" y="5943600"/>
          <a:ext cx="59436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Error 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stop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Possible?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23278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Find That Bug!  (Slide </a:t>
            </a:r>
            <a:fld id="{190644EC-9D4D-4D2B-BB88-7D0F85800EE9}" type="slidenum">
              <a:rPr lang="en-GB" smtClean="0"/>
              <a:t>5</a:t>
            </a:fld>
            <a:r>
              <a:rPr lang="en-GB" dirty="0"/>
              <a:t>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875" y="1371600"/>
            <a:ext cx="83661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err="1"/>
              <a:t>x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matrix,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-sized vector (so product is vector of size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)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defined elsewhere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9699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371600"/>
            <a:ext cx="6109663" cy="314150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b="1" i="1" dirty="0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/* return y = </a:t>
            </a:r>
            <a:r>
              <a:rPr lang="en-GB" b="1" i="1" dirty="0" err="1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Ax</a:t>
            </a:r>
            <a:r>
              <a:rPr lang="en-GB" b="1" i="1" dirty="0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*/</a:t>
            </a:r>
          </a:p>
          <a:p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*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matvec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(</a:t>
            </a:r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**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A, </a:t>
            </a:r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*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x) { </a:t>
            </a:r>
          </a:p>
          <a:p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*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y = (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 *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malloc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( N*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sizeof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(</a:t>
            </a:r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 );</a:t>
            </a:r>
          </a:p>
          <a:p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, j;</a:t>
            </a:r>
          </a:p>
          <a:p>
            <a:endParaRPr lang="en-GB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for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(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0;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 N;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++)</a:t>
            </a:r>
          </a:p>
          <a:p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  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for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(j = 0; j &lt; N;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j++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</a:t>
            </a:r>
          </a:p>
          <a:p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    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y[i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] +=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A[i][j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] *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x[j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];</a:t>
            </a:r>
          </a:p>
          <a:p>
            <a:endParaRPr lang="en-GB" b="1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return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y;</a:t>
            </a:r>
          </a:p>
          <a:p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879834"/>
              </p:ext>
            </p:extLst>
          </p:nvPr>
        </p:nvGraphicFramePr>
        <p:xfrm>
          <a:off x="640080" y="5943600"/>
          <a:ext cx="59436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Error 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stop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Possible?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31332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Find That Bug!  (Slide </a:t>
            </a:r>
            <a:fld id="{79F778B0-A060-40DC-A0EB-D0715266F194}" type="slidenum">
              <a:rPr lang="en-GB" smtClean="0"/>
              <a:t>6</a:t>
            </a:fld>
            <a:r>
              <a:rPr lang="en-GB" dirty="0"/>
              <a:t>)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075"/>
            <a:ext cx="8366125" cy="914400"/>
          </a:xfrm>
          <a:ln/>
        </p:spPr>
        <p:txBody>
          <a:bodyPr/>
          <a:lstStyle/>
          <a:p>
            <a:r>
              <a:rPr lang="en-GB" sz="2400" dirty="0"/>
              <a:t>The classic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GB" sz="2400" dirty="0"/>
              <a:t> bug</a:t>
            </a:r>
          </a:p>
          <a:p>
            <a:pPr lvl="1"/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char *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format)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8675" name="Text 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4400" y="2286000"/>
            <a:ext cx="2797859" cy="101784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</a:pPr>
            <a:r>
              <a:rPr lang="en-GB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val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</a:pP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scanf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(</a:t>
            </a:r>
            <a:r>
              <a:rPr lang="en-US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"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%d</a:t>
            </a:r>
            <a:r>
              <a:rPr lang="en-US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"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, val);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0080" y="5943600"/>
          <a:ext cx="59436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Error 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stop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Possible?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70284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Find That Bug!  (Slide </a:t>
            </a:r>
            <a:fld id="{D55B4FD4-3D85-41A1-90A5-496B0192B4D7}" type="slidenum">
              <a:rPr lang="en-GB" smtClean="0"/>
              <a:t>7</a:t>
            </a:fld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5843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371600"/>
            <a:ext cx="5721736" cy="286450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x = 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int*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)malloc( N * sizeof(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 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i="1" dirty="0">
                <a:solidFill>
                  <a:srgbClr val="C0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sz="2000" i="1" dirty="0">
                <a:solidFill>
                  <a:srgbClr val="C0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</a:t>
            </a:r>
            <a:r>
              <a:rPr lang="en-GB" sz="2000" b="0" i="1" dirty="0">
                <a:solidFill>
                  <a:srgbClr val="C0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manipulate x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y = 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int*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)malloc( M * sizeof(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 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i="1" dirty="0">
                <a:solidFill>
                  <a:srgbClr val="C0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// manipulate y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free(x);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106155"/>
              </p:ext>
            </p:extLst>
          </p:nvPr>
        </p:nvGraphicFramePr>
        <p:xfrm>
          <a:off x="640080" y="5943600"/>
          <a:ext cx="59436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Error 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stop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Possible?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60959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Find That Bug!  (Slide </a:t>
            </a:r>
            <a:fld id="{DC4EDC38-02D3-411D-9370-A3E9A6D37E53}" type="slidenum">
              <a:rPr lang="en-GB" smtClean="0"/>
              <a:t>8</a:t>
            </a:fld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6867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371600"/>
            <a:ext cx="5721736" cy="286450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x = 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int*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)malloc( N * sizeof(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 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i="1" dirty="0">
                <a:solidFill>
                  <a:srgbClr val="C0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// manipulate x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free(x);</a:t>
            </a:r>
            <a:endParaRPr lang="en-US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...</a:t>
            </a:r>
            <a:endParaRPr lang="en-US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y = 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int*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)malloc( M * sizeof(</a:t>
            </a: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 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for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(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=0;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&lt;M; 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y[</a:t>
            </a:r>
            <a:r>
              <a:rPr lang="en-GB" sz="2000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] = </a:t>
            </a:r>
            <a:r>
              <a:rPr lang="en-GB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x[</a:t>
            </a:r>
            <a:r>
              <a:rPr lang="en-GB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]</a:t>
            </a:r>
            <a:r>
              <a:rPr lang="en-GB" sz="2000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++;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820901"/>
              </p:ext>
            </p:extLst>
          </p:nvPr>
        </p:nvGraphicFramePr>
        <p:xfrm>
          <a:off x="640080" y="5943600"/>
          <a:ext cx="59436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Error 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stop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Possible?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00782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r>
              <a:rPr lang="en-GB" dirty="0"/>
              <a:t>Find That Bug!  (Slide </a:t>
            </a:r>
            <a:fld id="{CD8E5E6F-D7CD-4D4C-9F2B-AEF07D75A604}" type="slidenum">
              <a:rPr lang="en-GB" smtClean="0"/>
              <a:t>9</a:t>
            </a:fld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371600"/>
            <a:ext cx="7350387" cy="39724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typedef</a:t>
            </a:r>
            <a:r>
              <a:rPr lang="en-GB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struct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L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val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struct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L *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 </a:t>
            </a: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list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void</a:t>
            </a:r>
            <a:r>
              <a:rPr lang="en-US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foo()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list *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head = (</a:t>
            </a: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list *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malloc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( 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sizeof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(</a:t>
            </a: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list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) 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head-&gt;</a:t>
            </a:r>
            <a:r>
              <a:rPr lang="en-GB" b="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val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i="1" dirty="0">
                <a:solidFill>
                  <a:srgbClr val="C0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  // create and manipulate the rest of the list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free(head);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</a:t>
            </a:r>
            <a:r>
              <a:rPr lang="en-GB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return</a:t>
            </a: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935178"/>
              </p:ext>
            </p:extLst>
          </p:nvPr>
        </p:nvGraphicFramePr>
        <p:xfrm>
          <a:off x="640080" y="5943600"/>
          <a:ext cx="59436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Error 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stop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Type: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Possible?</a:t>
                      </a:r>
                    </a:p>
                  </a:txBody>
                  <a:tcPr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149663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6876</TotalTime>
  <Words>1006</Words>
  <Application>Microsoft Macintosh PowerPoint</Application>
  <PresentationFormat>On-screen Show (4:3)</PresentationFormat>
  <Paragraphs>213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Calibri</vt:lpstr>
      <vt:lpstr>Courier New</vt:lpstr>
      <vt:lpstr>Lato</vt:lpstr>
      <vt:lpstr>Roboto Regular</vt:lpstr>
      <vt:lpstr>Times New Roman</vt:lpstr>
      <vt:lpstr>Wingdings</vt:lpstr>
      <vt:lpstr>UWTheme-351-Au18</vt:lpstr>
      <vt:lpstr>Memory-Related Perils and Pitfalls in C</vt:lpstr>
      <vt:lpstr>Find That Bug!  (Slide 2)</vt:lpstr>
      <vt:lpstr>Find That Bug!  (Slide 3)</vt:lpstr>
      <vt:lpstr>Find That Bug!  (Slide 4)</vt:lpstr>
      <vt:lpstr>Find That Bug!  (Slide 5)</vt:lpstr>
      <vt:lpstr>Find That Bug!  (Slide 6)</vt:lpstr>
      <vt:lpstr>Find That Bug!  (Slide 7)</vt:lpstr>
      <vt:lpstr>Find That Bug!  (Slide 8)</vt:lpstr>
      <vt:lpstr>Find That Bug!  (Slide 9)</vt:lpstr>
      <vt:lpstr>Dealing With Memory Bugs</vt:lpstr>
      <vt:lpstr>Dealing With Memory Bugs (cont.)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Allocation III CSE 351 Autumn 2016</dc:title>
  <dc:creator>Justin Hsia</dc:creator>
  <cp:lastModifiedBy>Arrvindh Shriraman</cp:lastModifiedBy>
  <cp:revision>99</cp:revision>
  <cp:lastPrinted>2019-11-27T18:57:14Z</cp:lastPrinted>
  <dcterms:created xsi:type="dcterms:W3CDTF">2016-11-27T02:39:48Z</dcterms:created>
  <dcterms:modified xsi:type="dcterms:W3CDTF">2020-09-16T16:33:46Z</dcterms:modified>
</cp:coreProperties>
</file>