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75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2"/>
  </p:notesMasterIdLst>
  <p:handoutMasterIdLst>
    <p:handoutMasterId r:id="rId33"/>
  </p:handoutMasterIdLst>
  <p:sldIdLst>
    <p:sldId id="1110" r:id="rId2"/>
    <p:sldId id="1081" r:id="rId3"/>
    <p:sldId id="274" r:id="rId4"/>
    <p:sldId id="276" r:id="rId5"/>
    <p:sldId id="277" r:id="rId6"/>
    <p:sldId id="1084" r:id="rId7"/>
    <p:sldId id="283" r:id="rId8"/>
    <p:sldId id="551" r:id="rId9"/>
    <p:sldId id="597" r:id="rId10"/>
    <p:sldId id="296" r:id="rId11"/>
    <p:sldId id="299" r:id="rId12"/>
    <p:sldId id="301" r:id="rId13"/>
    <p:sldId id="932" r:id="rId14"/>
    <p:sldId id="300" r:id="rId15"/>
    <p:sldId id="1111" r:id="rId16"/>
    <p:sldId id="302" r:id="rId17"/>
    <p:sldId id="308" r:id="rId18"/>
    <p:sldId id="309" r:id="rId19"/>
    <p:sldId id="310" r:id="rId20"/>
    <p:sldId id="311" r:id="rId21"/>
    <p:sldId id="312" r:id="rId22"/>
    <p:sldId id="315" r:id="rId23"/>
    <p:sldId id="317" r:id="rId24"/>
    <p:sldId id="319" r:id="rId25"/>
    <p:sldId id="320" r:id="rId26"/>
    <p:sldId id="1124" r:id="rId27"/>
    <p:sldId id="1125" r:id="rId28"/>
    <p:sldId id="1126" r:id="rId29"/>
    <p:sldId id="286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9999"/>
    <a:srgbClr val="CCFFCC"/>
    <a:srgbClr val="F6F5BD"/>
    <a:srgbClr val="4B2A8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65" autoAdjust="0"/>
    <p:restoredTop sz="87360" autoAdjust="0"/>
  </p:normalViewPr>
  <p:slideViewPr>
    <p:cSldViewPr snapToGrid="0">
      <p:cViewPr varScale="1">
        <p:scale>
          <a:sx n="194" d="100"/>
          <a:sy n="194" d="100"/>
        </p:scale>
        <p:origin x="3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D80D1D6-9C99-4B88-B633-761E07C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500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BAD7538-8565-4F0B-97AA-24A06736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747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3588" y="6350"/>
            <a:ext cx="5559425" cy="41703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>
                <a:latin typeface="+mn-lt"/>
              </a:rPr>
              <a:t>Names are largely arbitrary, reasons</a:t>
            </a:r>
            <a:r>
              <a:rPr lang="en-US" baseline="0" dirty="0">
                <a:latin typeface="+mn-lt"/>
              </a:rPr>
              <a:t> behind them are not super relevant to us</a:t>
            </a:r>
          </a:p>
          <a:p>
            <a:pPr defTabSz="948410">
              <a:defRPr/>
            </a:pPr>
            <a:r>
              <a:rPr lang="en-US" baseline="0" dirty="0">
                <a:latin typeface="+mn-lt"/>
              </a:rPr>
              <a:t>But there are </a:t>
            </a:r>
            <a:r>
              <a:rPr lang="en-US" b="1" i="0" baseline="0" dirty="0">
                <a:latin typeface="+mn-lt"/>
              </a:rPr>
              <a:t>conventions </a:t>
            </a:r>
            <a:r>
              <a:rPr lang="en-US" b="0" i="0" baseline="0" dirty="0">
                <a:latin typeface="+mn-lt"/>
              </a:rPr>
              <a:t>about how they are used</a:t>
            </a:r>
          </a:p>
          <a:p>
            <a:pPr defTabSz="948410">
              <a:defRPr/>
            </a:pPr>
            <a:r>
              <a:rPr lang="en-US" b="0" i="0" baseline="0" dirty="0">
                <a:latin typeface="+mn-lt"/>
              </a:rPr>
              <a:t>One is particularly important to not misuse: </a:t>
            </a:r>
            <a:r>
              <a:rPr lang="en-US" b="1" i="0" baseline="0" dirty="0">
                <a:latin typeface="+mn-lt"/>
              </a:rPr>
              <a:t>%</a:t>
            </a:r>
            <a:r>
              <a:rPr lang="en-US" b="1" i="0" baseline="0" dirty="0" err="1">
                <a:latin typeface="+mn-lt"/>
              </a:rPr>
              <a:t>sp</a:t>
            </a:r>
            <a:endParaRPr lang="en-US" b="1" i="0" baseline="0" dirty="0">
              <a:latin typeface="+mn-lt"/>
            </a:endParaRPr>
          </a:p>
          <a:p>
            <a:pPr lvl="1" defTabSz="948410">
              <a:defRPr/>
            </a:pPr>
            <a:r>
              <a:rPr lang="en-US" b="0" i="0" baseline="0" dirty="0">
                <a:latin typeface="+mn-lt"/>
              </a:rPr>
              <a:t>Stack pointer; we’ll get to this when we talk about procedures</a:t>
            </a:r>
            <a:endParaRPr lang="en-US" b="0" i="0" dirty="0">
              <a:latin typeface="+mn-lt"/>
            </a:endParaRPr>
          </a:p>
          <a:p>
            <a:r>
              <a:rPr lang="en-US" b="0" baseline="0" dirty="0">
                <a:latin typeface="+mn-lt"/>
              </a:rPr>
              <a:t>Each is  4-bytes wide</a:t>
            </a:r>
          </a:p>
        </p:txBody>
      </p:sp>
    </p:spTree>
    <p:extLst>
      <p:ext uri="{BB962C8B-B14F-4D97-AF65-F5344CB8AC3E}">
        <p14:creationId xmlns:p14="http://schemas.microsoft.com/office/powerpoint/2010/main" val="3790173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f84aabed1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f84aabed1_0_44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f84aabed1_0_44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3533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c9c6fa0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c9c6fa0c7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1" name="Google Shape;701;g3c9c6fa0c7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688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321" tIns="46660" rIns="93321" bIns="46660"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435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f84aabed1_0_4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g1f84aabed1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0649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c9c6fa0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c9c6fa0c7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1" name="Google Shape;701;g3c9c6fa0c7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688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c9c6fa0c7_0_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g3c9c6fa0c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755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923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7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0360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223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1" name="Google Shape;811;p7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the only way to write out this function?  Of course not.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7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75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79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922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2" name="Google Shape;822;p7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fewer instructions!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“exit when equal to zero”, we are now using “loop when not equal to zero.”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7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77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020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8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488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8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806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064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8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3453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08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47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87388"/>
            <a:ext cx="4883150" cy="3663950"/>
          </a:xfrm>
          <a:prstGeom prst="rect">
            <a:avLst/>
          </a:prstGeo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78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rodata</a:t>
            </a:r>
            <a:r>
              <a:rPr lang="en-US" baseline="0" dirty="0"/>
              <a:t> – read-only data section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77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33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f84aabed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f84aabed1_0_8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/>
              <a:t>s0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s1, s2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s3, s4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s0, s0, t0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Suppose a -&gt; s0, b-&gt;s1, c-&gt; s2, d-&gt;s3 and e-&gt;s4. Convert the following C statement to RISCV: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= (b + c) - (d + e);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t1, s3, s4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t2, s1, s2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 s0, t2, t1</a:t>
            </a:r>
            <a:endParaRPr/>
          </a:p>
        </p:txBody>
      </p:sp>
      <p:sp>
        <p:nvSpPr>
          <p:cNvPr id="372" name="Google Shape;372;g1f84aabed1_0_8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f84aabed1_0_86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28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3588" y="6350"/>
            <a:ext cx="5559425" cy="4170363"/>
          </a:xfrm>
          <a:prstGeom prst="rect">
            <a:avLst/>
          </a:prstGeo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0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4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of RISC is to minimize instruction set.  subi dst, src, imm = addi dst, src, -imm.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0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28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 – 5 (Clicker)</a:t>
            </a:r>
            <a:r>
              <a:rPr lang="en-US" baseline="0" dirty="0"/>
              <a:t> – 3 (News/</a:t>
            </a:r>
            <a:r>
              <a:rPr lang="en-US" baseline="0" dirty="0" err="1"/>
              <a:t>Administrativia</a:t>
            </a:r>
            <a:r>
              <a:rPr lang="en-US" baseline="0" dirty="0"/>
              <a:t>) = 72 (36 slides max)</a:t>
            </a:r>
          </a:p>
          <a:p>
            <a:r>
              <a:rPr lang="en-US" baseline="0" dirty="0"/>
              <a:t>Clicker at 20 (half+)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7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00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1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1" y="1362075"/>
            <a:ext cx="882904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0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165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D011864-6A66-40DB-AE45-3F49E206A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663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8249" y="-2231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L06 – RISC V - I</a:t>
            </a:r>
          </a:p>
        </p:txBody>
      </p:sp>
    </p:spTree>
    <p:extLst>
      <p:ext uri="{BB962C8B-B14F-4D97-AF65-F5344CB8AC3E}">
        <p14:creationId xmlns:p14="http://schemas.microsoft.com/office/powerpoint/2010/main" val="21119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tiff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notesSlide" Target="../notesSlides/notesSlide26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9" Type="http://schemas.openxmlformats.org/officeDocument/2006/relationships/tags" Target="../tags/tag757.xml"/><Relationship Id="rId21" Type="http://schemas.openxmlformats.org/officeDocument/2006/relationships/tags" Target="../tags/tag54.xml"/><Relationship Id="rId34" Type="http://schemas.openxmlformats.org/officeDocument/2006/relationships/tags" Target="../tags/tag67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tags" Target="../tags/tag66.xml"/><Relationship Id="rId38" Type="http://schemas.openxmlformats.org/officeDocument/2006/relationships/notesSlide" Target="../notesSlides/notesSlide27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tags" Target="../tags/tag65.xml"/><Relationship Id="rId37" Type="http://schemas.openxmlformats.org/officeDocument/2006/relationships/slideLayout" Target="../slideLayouts/slideLayout4.xml"/><Relationship Id="rId40" Type="http://schemas.openxmlformats.org/officeDocument/2006/relationships/image" Target="../media/image100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tags" Target="../tags/tag69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tags" Target="../tags/tag64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Relationship Id="rId35" Type="http://schemas.openxmlformats.org/officeDocument/2006/relationships/tags" Target="../tags/tag68.xml"/><Relationship Id="rId8" Type="http://schemas.openxmlformats.org/officeDocument/2006/relationships/tags" Target="../tags/tag41.xml"/><Relationship Id="rId3" Type="http://schemas.openxmlformats.org/officeDocument/2006/relationships/tags" Target="../tags/tag3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notesSlide" Target="../notesSlides/notesSlide28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2" y="378965"/>
            <a:ext cx="9175266" cy="742950"/>
          </a:xfrm>
        </p:spPr>
        <p:txBody>
          <a:bodyPr/>
          <a:lstStyle/>
          <a:p>
            <a:r>
              <a:rPr lang="en-US" dirty="0"/>
              <a:t>Aside: Registers are </a:t>
            </a:r>
            <a:r>
              <a:rPr lang="en-US" u="sng" dirty="0"/>
              <a:t>Inside</a:t>
            </a:r>
            <a:r>
              <a:rPr lang="en-US" dirty="0"/>
              <a:t> the Processor</a:t>
            </a:r>
          </a:p>
        </p:txBody>
      </p:sp>
      <p:grpSp>
        <p:nvGrpSpPr>
          <p:cNvPr id="507" name="Group 506"/>
          <p:cNvGrpSpPr/>
          <p:nvPr/>
        </p:nvGrpSpPr>
        <p:grpSpPr>
          <a:xfrm>
            <a:off x="242887" y="1500187"/>
            <a:ext cx="8145410" cy="4210515"/>
            <a:chOff x="3632200" y="3352800"/>
            <a:chExt cx="7842720" cy="3724959"/>
          </a:xfrm>
        </p:grpSpPr>
        <p:grpSp>
          <p:nvGrpSpPr>
            <p:cNvPr id="254" name="Group 253"/>
            <p:cNvGrpSpPr/>
            <p:nvPr/>
          </p:nvGrpSpPr>
          <p:grpSpPr>
            <a:xfrm>
              <a:off x="3632200" y="3352800"/>
              <a:ext cx="3048000" cy="3077308"/>
              <a:chOff x="609600" y="1676400"/>
              <a:chExt cx="3048000" cy="39624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kern="0">
                    <a:solidFill>
                      <a:prstClr val="black"/>
                    </a:solidFill>
                    <a:latin typeface="Calibri"/>
                  </a:rPr>
                  <a:t>Processor</a:t>
                </a: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838200" y="2164197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>
                    <a:solidFill>
                      <a:prstClr val="black"/>
                    </a:solidFill>
                    <a:latin typeface="Calibri"/>
                  </a:rPr>
                  <a:t>Control</a:t>
                </a: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 dirty="0">
                    <a:solidFill>
                      <a:prstClr val="black"/>
                    </a:solidFill>
                    <a:latin typeface="Calibri"/>
                  </a:rPr>
                  <a:t>Datapath</a:t>
                </a:r>
              </a:p>
            </p:txBody>
          </p:sp>
          <p:cxnSp>
            <p:nvCxnSpPr>
              <p:cNvPr id="258" name="Straight Arrow Connector 257"/>
              <p:cNvCxnSpPr/>
              <p:nvPr/>
            </p:nvCxnSpPr>
            <p:spPr>
              <a:xfrm>
                <a:off x="1523206" y="2725783"/>
                <a:ext cx="0" cy="323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9" name="Straight Arrow Connector 258"/>
              <p:cNvCxnSpPr/>
              <p:nvPr/>
            </p:nvCxnSpPr>
            <p:spPr>
              <a:xfrm flipV="1">
                <a:off x="2668588" y="2717104"/>
                <a:ext cx="0" cy="330896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60" name="Group 259"/>
            <p:cNvGrpSpPr/>
            <p:nvPr/>
          </p:nvGrpSpPr>
          <p:grpSpPr>
            <a:xfrm>
              <a:off x="3970528" y="4791404"/>
              <a:ext cx="2362202" cy="1371600"/>
              <a:chOff x="914399" y="3505200"/>
              <a:chExt cx="2362202" cy="1828800"/>
            </a:xfrm>
          </p:grpSpPr>
          <p:sp>
            <p:nvSpPr>
              <p:cNvPr id="261" name="Rectangle 260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defTabSz="257175">
                  <a:defRPr/>
                </a:pPr>
                <a:r>
                  <a:rPr lang="en-US" sz="1350" kern="0">
                    <a:solidFill>
                      <a:prstClr val="black"/>
                    </a:solidFill>
                    <a:latin typeface="Calibri"/>
                  </a:rPr>
                  <a:t>PC</a:t>
                </a:r>
              </a:p>
            </p:txBody>
          </p:sp>
          <p:grpSp>
            <p:nvGrpSpPr>
              <p:cNvPr id="262" name="Group 261"/>
              <p:cNvGrpSpPr/>
              <p:nvPr/>
            </p:nvGrpSpPr>
            <p:grpSpPr>
              <a:xfrm>
                <a:off x="914399" y="3886200"/>
                <a:ext cx="2362202" cy="685800"/>
                <a:chOff x="1600199" y="3962400"/>
                <a:chExt cx="1600201" cy="685800"/>
              </a:xfrm>
              <a:solidFill>
                <a:srgbClr val="9BBB59"/>
              </a:solidFill>
            </p:grpSpPr>
            <p:sp>
              <p:nvSpPr>
                <p:cNvPr id="266" name="Rectangle 265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1600200" y="4038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white"/>
                    </a:solidFill>
                    <a:effectLst>
                      <a:glow rad="101600">
                        <a:prstClr val="white">
                          <a:alpha val="75000"/>
                        </a:prstClr>
                      </a:glow>
                    </a:effectLst>
                    <a:latin typeface="Calibri"/>
                  </a:endParaRPr>
                </a:p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1600199" y="44958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5" name="TextBox 274"/>
                <p:cNvSpPr txBox="1"/>
                <p:nvPr/>
              </p:nvSpPr>
              <p:spPr>
                <a:xfrm>
                  <a:off x="1650578" y="4039558"/>
                  <a:ext cx="1508091" cy="599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2700" b="1" kern="0" dirty="0">
                      <a:solidFill>
                        <a:srgbClr val="FF0000"/>
                      </a:solidFill>
                      <a:effectLst>
                        <a:glow rad="254000">
                          <a:prstClr val="white">
                            <a:alpha val="75000"/>
                          </a:prstClr>
                        </a:glow>
                      </a:effectLst>
                      <a:latin typeface="Calibri"/>
                    </a:rPr>
                    <a:t>Registers</a:t>
                  </a:r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914400" y="4718953"/>
                <a:ext cx="2362200" cy="615047"/>
                <a:chOff x="4572000" y="3423553"/>
                <a:chExt cx="2362200" cy="615047"/>
              </a:xfrm>
            </p:grpSpPr>
            <p:sp>
              <p:nvSpPr>
                <p:cNvPr id="264" name="Trapezoid 263"/>
                <p:cNvSpPr/>
                <p:nvPr/>
              </p:nvSpPr>
              <p:spPr>
                <a:xfrm flipV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4590605" y="3423553"/>
                  <a:ext cx="1755193" cy="59902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effectLst>
                        <a:glow rad="152400">
                          <a:prstClr val="white">
                            <a:alpha val="75000"/>
                          </a:prstClr>
                        </a:glow>
                      </a:effectLst>
                      <a:latin typeface="Calibri"/>
                    </a:rPr>
                    <a:t>Arithmetic &amp; Logic Unit</a:t>
                  </a:r>
                </a:p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effectLst>
                        <a:glow rad="152400">
                          <a:prstClr val="white">
                            <a:alpha val="75000"/>
                          </a:prstClr>
                        </a:glow>
                      </a:effectLst>
                      <a:latin typeface="Calibri"/>
                    </a:rPr>
                    <a:t>(ALU)</a:t>
                  </a:r>
                </a:p>
              </p:txBody>
            </p:sp>
          </p:grpSp>
        </p:grpSp>
        <p:sp>
          <p:nvSpPr>
            <p:cNvPr id="276" name="Rectangle 275"/>
            <p:cNvSpPr/>
            <p:nvPr/>
          </p:nvSpPr>
          <p:spPr>
            <a:xfrm>
              <a:off x="8045920" y="3352800"/>
              <a:ext cx="1905000" cy="30861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t"/>
            <a:lstStyle/>
            <a:p>
              <a:pPr defTabSz="257175">
                <a:defRPr/>
              </a:pPr>
              <a:r>
                <a:rPr lang="en-US" sz="1350" b="1" kern="0">
                  <a:solidFill>
                    <a:prstClr val="black"/>
                  </a:solidFill>
                  <a:latin typeface="Calibri"/>
                </a:rPr>
                <a:t>Memory</a:t>
              </a:r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9950920" y="3467100"/>
              <a:ext cx="1524000" cy="571500"/>
              <a:chOff x="6705600" y="1676400"/>
              <a:chExt cx="1524000" cy="762000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7315200" y="1676400"/>
                <a:ext cx="914400" cy="7620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>
                    <a:solidFill>
                      <a:prstClr val="black"/>
                    </a:solidFill>
                    <a:latin typeface="Calibri"/>
                  </a:rPr>
                  <a:t>Input</a:t>
                </a:r>
              </a:p>
            </p:txBody>
          </p:sp>
          <p:cxnSp>
            <p:nvCxnSpPr>
              <p:cNvPr id="279" name="Straight Arrow Connector 278"/>
              <p:cNvCxnSpPr/>
              <p:nvPr/>
            </p:nvCxnSpPr>
            <p:spPr>
              <a:xfrm rot="10800000">
                <a:off x="6705600" y="1981200"/>
                <a:ext cx="6096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280" name="Group 279"/>
            <p:cNvGrpSpPr/>
            <p:nvPr/>
          </p:nvGrpSpPr>
          <p:grpSpPr>
            <a:xfrm>
              <a:off x="9950920" y="5810250"/>
              <a:ext cx="1524000" cy="571500"/>
              <a:chOff x="6705600" y="4800600"/>
              <a:chExt cx="1524000" cy="762000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7315200" y="4800600"/>
                <a:ext cx="914400" cy="7620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>
                    <a:solidFill>
                      <a:prstClr val="black"/>
                    </a:solidFill>
                    <a:latin typeface="Calibri"/>
                  </a:rPr>
                  <a:t>Output</a:t>
                </a:r>
              </a:p>
            </p:txBody>
          </p:sp>
          <p:cxnSp>
            <p:nvCxnSpPr>
              <p:cNvPr id="282" name="Straight Arrow Connector 281"/>
              <p:cNvCxnSpPr/>
              <p:nvPr/>
            </p:nvCxnSpPr>
            <p:spPr>
              <a:xfrm rot="10800000" flipH="1">
                <a:off x="6705600" y="5181600"/>
                <a:ext cx="6096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283" name="Group 282"/>
            <p:cNvGrpSpPr/>
            <p:nvPr/>
          </p:nvGrpSpPr>
          <p:grpSpPr>
            <a:xfrm>
              <a:off x="8198320" y="3695700"/>
              <a:ext cx="1524000" cy="2571750"/>
              <a:chOff x="4953000" y="1981200"/>
              <a:chExt cx="1524000" cy="3429000"/>
            </a:xfrm>
          </p:grpSpPr>
          <p:grpSp>
            <p:nvGrpSpPr>
              <p:cNvPr id="284" name="Group 283"/>
              <p:cNvGrpSpPr/>
              <p:nvPr/>
            </p:nvGrpSpPr>
            <p:grpSpPr>
              <a:xfrm>
                <a:off x="4953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76" name="Rectangle 475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5" name="Group 284"/>
              <p:cNvGrpSpPr/>
              <p:nvPr/>
            </p:nvGrpSpPr>
            <p:grpSpPr>
              <a:xfrm>
                <a:off x="5334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67" name="Rectangle 466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8" name="Rectangle 467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6" name="Group 285"/>
              <p:cNvGrpSpPr/>
              <p:nvPr/>
            </p:nvGrpSpPr>
            <p:grpSpPr>
              <a:xfrm>
                <a:off x="5715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58" name="Rectangle 457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6096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49" name="Rectangle 448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8" name="Group 287"/>
              <p:cNvGrpSpPr/>
              <p:nvPr/>
            </p:nvGrpSpPr>
            <p:grpSpPr>
              <a:xfrm>
                <a:off x="4953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40" name="Rectangle 439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5334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31" name="Rectangle 430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5715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22" name="Rectangle 421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6096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4953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04" name="Rectangle 403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5334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95" name="Rectangle 394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5715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86" name="Rectangle 385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8" name="Rectangle 387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6096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77" name="Rectangle 376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4953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68" name="Rectangle 367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5334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59" name="Rectangle 358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8" name="Group 297"/>
              <p:cNvGrpSpPr/>
              <p:nvPr/>
            </p:nvGrpSpPr>
            <p:grpSpPr>
              <a:xfrm>
                <a:off x="5715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50" name="Rectangle 349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9" name="Group 298"/>
              <p:cNvGrpSpPr/>
              <p:nvPr/>
            </p:nvGrpSpPr>
            <p:grpSpPr>
              <a:xfrm>
                <a:off x="6096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4953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5334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23" name="Rectangle 322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2" name="Group 301"/>
              <p:cNvGrpSpPr/>
              <p:nvPr/>
            </p:nvGrpSpPr>
            <p:grpSpPr>
              <a:xfrm>
                <a:off x="5715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14" name="Rectangle 313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3" name="Group 302"/>
              <p:cNvGrpSpPr/>
              <p:nvPr/>
            </p:nvGrpSpPr>
            <p:grpSpPr>
              <a:xfrm>
                <a:off x="6096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05" name="Rectangle 304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04" name="TextBox 303"/>
              <p:cNvSpPr txBox="1"/>
              <p:nvPr/>
            </p:nvSpPr>
            <p:spPr>
              <a:xfrm>
                <a:off x="5181600" y="3619659"/>
                <a:ext cx="1066800" cy="435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57175">
                  <a:defRPr/>
                </a:pPr>
                <a:r>
                  <a:rPr lang="en-US" kern="0" dirty="0">
                    <a:solidFill>
                      <a:prstClr val="black"/>
                    </a:solidFill>
                    <a:effectLst>
                      <a:glow rad="228600">
                        <a:prstClr val="white">
                          <a:alpha val="75000"/>
                        </a:prstClr>
                      </a:glow>
                    </a:effectLst>
                    <a:latin typeface="Calibri"/>
                  </a:rPr>
                  <a:t>Bytes</a:t>
                </a:r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6332729" y="3681834"/>
              <a:ext cx="2122531" cy="3395925"/>
              <a:chOff x="3087409" y="1962712"/>
              <a:chExt cx="2122531" cy="4527898"/>
            </a:xfrm>
          </p:grpSpPr>
          <p:grpSp>
            <p:nvGrpSpPr>
              <p:cNvPr id="486" name="Group 485"/>
              <p:cNvGrpSpPr/>
              <p:nvPr/>
            </p:nvGrpSpPr>
            <p:grpSpPr>
              <a:xfrm>
                <a:off x="3429000" y="1962712"/>
                <a:ext cx="1374540" cy="3085225"/>
                <a:chOff x="3429000" y="1962712"/>
                <a:chExt cx="1374540" cy="3085225"/>
              </a:xfrm>
            </p:grpSpPr>
            <p:cxnSp>
              <p:nvCxnSpPr>
                <p:cNvPr id="490" name="Straight Arrow Connector 489"/>
                <p:cNvCxnSpPr/>
                <p:nvPr/>
              </p:nvCxnSpPr>
              <p:spPr>
                <a:xfrm>
                  <a:off x="3429000" y="2514600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491" name="Straight Arrow Connector 490"/>
                <p:cNvCxnSpPr>
                  <a:cxnSpLocks/>
                </p:cNvCxnSpPr>
                <p:nvPr/>
              </p:nvCxnSpPr>
              <p:spPr>
                <a:xfrm>
                  <a:off x="3431940" y="3478404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492" name="Straight Arrow Connector 491"/>
                <p:cNvCxnSpPr/>
                <p:nvPr/>
              </p:nvCxnSpPr>
              <p:spPr>
                <a:xfrm>
                  <a:off x="3429000" y="4535269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493" name="Straight Arrow Connector 492"/>
                <p:cNvCxnSpPr/>
                <p:nvPr/>
              </p:nvCxnSpPr>
              <p:spPr>
                <a:xfrm rot="10800000">
                  <a:off x="3429000" y="4725988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sp>
              <p:nvSpPr>
                <p:cNvPr id="494" name="TextBox 493"/>
                <p:cNvSpPr txBox="1"/>
                <p:nvPr/>
              </p:nvSpPr>
              <p:spPr>
                <a:xfrm>
                  <a:off x="3513882" y="1962712"/>
                  <a:ext cx="969586" cy="5990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Enable?</a:t>
                  </a:r>
                </a:p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Read/Write</a:t>
                  </a:r>
                </a:p>
              </p:txBody>
            </p:sp>
            <p:sp>
              <p:nvSpPr>
                <p:cNvPr id="495" name="TextBox 494"/>
                <p:cNvSpPr txBox="1"/>
                <p:nvPr/>
              </p:nvSpPr>
              <p:spPr>
                <a:xfrm>
                  <a:off x="3676728" y="3177621"/>
                  <a:ext cx="721093" cy="353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Address</a:t>
                  </a:r>
                </a:p>
              </p:txBody>
            </p:sp>
            <p:sp>
              <p:nvSpPr>
                <p:cNvPr id="496" name="TextBox 495"/>
                <p:cNvSpPr txBox="1"/>
                <p:nvPr/>
              </p:nvSpPr>
              <p:spPr>
                <a:xfrm>
                  <a:off x="3635080" y="4256261"/>
                  <a:ext cx="936919" cy="353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Write Data</a:t>
                  </a:r>
                </a:p>
              </p:txBody>
            </p:sp>
            <p:sp>
              <p:nvSpPr>
                <p:cNvPr id="497" name="TextBox 496"/>
                <p:cNvSpPr txBox="1"/>
                <p:nvPr/>
              </p:nvSpPr>
              <p:spPr>
                <a:xfrm>
                  <a:off x="3681872" y="4693968"/>
                  <a:ext cx="877292" cy="353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Read Data</a:t>
                  </a:r>
                </a:p>
              </p:txBody>
            </p:sp>
          </p:grpSp>
          <p:grpSp>
            <p:nvGrpSpPr>
              <p:cNvPr id="487" name="Group 486"/>
              <p:cNvGrpSpPr/>
              <p:nvPr/>
            </p:nvGrpSpPr>
            <p:grpSpPr>
              <a:xfrm>
                <a:off x="3087409" y="5746591"/>
                <a:ext cx="2122531" cy="744019"/>
                <a:chOff x="3163609" y="5822791"/>
                <a:chExt cx="2122531" cy="744019"/>
              </a:xfrm>
            </p:grpSpPr>
            <p:sp>
              <p:nvSpPr>
                <p:cNvPr id="488" name="Left Brace 487"/>
                <p:cNvSpPr/>
                <p:nvPr/>
              </p:nvSpPr>
              <p:spPr>
                <a:xfrm rot="16200000">
                  <a:off x="3988672" y="5441791"/>
                  <a:ext cx="381000" cy="1143000"/>
                </a:xfrm>
                <a:prstGeom prst="leftBrace">
                  <a:avLst/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9" name="TextBox 488"/>
                <p:cNvSpPr txBox="1"/>
                <p:nvPr/>
              </p:nvSpPr>
              <p:spPr>
                <a:xfrm>
                  <a:off x="3163609" y="6212841"/>
                  <a:ext cx="2122531" cy="353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>
                      <a:solidFill>
                        <a:prstClr val="black"/>
                      </a:solidFill>
                      <a:latin typeface="Calibri"/>
                    </a:rPr>
                    <a:t>Processor-Memory Interface</a:t>
                  </a:r>
                </a:p>
              </p:txBody>
            </p:sp>
          </p:grpSp>
        </p:grpSp>
        <p:grpSp>
          <p:nvGrpSpPr>
            <p:cNvPr id="498" name="Group 497"/>
            <p:cNvGrpSpPr/>
            <p:nvPr/>
          </p:nvGrpSpPr>
          <p:grpSpPr>
            <a:xfrm>
              <a:off x="9528762" y="6519757"/>
              <a:ext cx="1741303" cy="509068"/>
              <a:chOff x="6283442" y="5791200"/>
              <a:chExt cx="1741303" cy="678755"/>
            </a:xfrm>
          </p:grpSpPr>
          <p:sp>
            <p:nvSpPr>
              <p:cNvPr id="499" name="Left Brace 498"/>
              <p:cNvSpPr/>
              <p:nvPr/>
            </p:nvSpPr>
            <p:spPr>
              <a:xfrm rot="16200000">
                <a:off x="6934200" y="5410200"/>
                <a:ext cx="381000" cy="1143000"/>
              </a:xfrm>
              <a:prstGeom prst="leftBrac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257175">
                  <a:defRPr/>
                </a:pPr>
                <a:endParaRPr lang="en-US" sz="135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0" name="TextBox 499"/>
              <p:cNvSpPr txBox="1"/>
              <p:nvPr/>
            </p:nvSpPr>
            <p:spPr>
              <a:xfrm>
                <a:off x="6283442" y="6115987"/>
                <a:ext cx="1741303" cy="353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57175">
                  <a:defRPr/>
                </a:pPr>
                <a:r>
                  <a:rPr lang="en-US" sz="1350" kern="0" dirty="0">
                    <a:solidFill>
                      <a:prstClr val="black"/>
                    </a:solidFill>
                    <a:latin typeface="Calibri"/>
                  </a:rPr>
                  <a:t>I/O-Memory Interfaces</a:t>
                </a:r>
              </a:p>
            </p:txBody>
          </p:sp>
        </p:grpSp>
        <p:sp>
          <p:nvSpPr>
            <p:cNvPr id="501" name="Rectangle 500"/>
            <p:cNvSpPr/>
            <p:nvPr/>
          </p:nvSpPr>
          <p:spPr>
            <a:xfrm>
              <a:off x="8210908" y="4161039"/>
              <a:ext cx="1517017" cy="56883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257175">
                <a:defRPr/>
              </a:pPr>
              <a:r>
                <a:rPr lang="en-US" sz="1350" kern="0">
                  <a:solidFill>
                    <a:prstClr val="black"/>
                  </a:solidFill>
                  <a:latin typeface="Calibri"/>
                </a:rPr>
                <a:t>Program</a:t>
              </a: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8186910" y="5525456"/>
              <a:ext cx="1517017" cy="56883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257175">
                <a:defRPr/>
              </a:pPr>
              <a:r>
                <a:rPr lang="en-US" sz="1350" kern="0">
                  <a:solidFill>
                    <a:prstClr val="black"/>
                  </a:solidFill>
                  <a:latin typeface="Calibri"/>
                </a:rPr>
                <a:t>Data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8A895D-C66A-4046-94CD-222A9144A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2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Decision Making Instructions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Branch If Equal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beq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beq reg1,reg2,label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value in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value in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reg2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go to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 sz="2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Branch If Not Equal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bne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bne reg1,reg2,label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value in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≠ value in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reg2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go to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Jump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 label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Unconditional jump to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 sz="2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0" name="Google Shape;64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25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Branching on Conditions other than (Not) Equal</a:t>
            </a:r>
            <a:r>
              <a:rPr lang="en-US">
                <a:solidFill>
                  <a:srgbClr val="6197ED"/>
                </a:solidFill>
              </a:rPr>
              <a:t> </a:t>
            </a:r>
            <a:endParaRPr>
              <a:solidFill>
                <a:srgbClr val="6197ED"/>
              </a:solidFill>
            </a:endParaRPr>
          </a:p>
        </p:txBody>
      </p:sp>
      <p:sp>
        <p:nvSpPr>
          <p:cNvPr id="680" name="Google Shape;680;p5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Set Less Than </a:t>
            </a:r>
            <a:r>
              <a:rPr lang="en-US">
                <a:solidFill>
                  <a:srgbClr val="000000"/>
                </a:solidFill>
              </a:rPr>
              <a:t>(slt)</a:t>
            </a:r>
            <a:endParaRPr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slt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 dst, reg1,reg2</a:t>
            </a:r>
            <a:endParaRPr sz="28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</a:pPr>
            <a:r>
              <a:rPr lang="en-US">
                <a:solidFill>
                  <a:srgbClr val="000000"/>
                </a:solidFill>
              </a:rPr>
              <a:t>If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/>
              <a:t> &lt;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reg2</a:t>
            </a:r>
            <a:r>
              <a:rPr lang="en-US"/>
              <a:t>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/>
              <a:t> = 1, else 0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Set Less Than Immediate </a:t>
            </a:r>
            <a:r>
              <a:rPr lang="en-US">
                <a:solidFill>
                  <a:srgbClr val="000000"/>
                </a:solidFill>
              </a:rPr>
              <a:t>(slti)</a:t>
            </a:r>
            <a:endParaRPr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slti dst, reg1,imm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–"/>
            </a:pPr>
            <a:r>
              <a:rPr lang="en-US"/>
              <a:t>If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/>
              <a:t> &lt;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imm</a:t>
            </a:r>
            <a:r>
              <a:rPr lang="en-US"/>
              <a:t>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/>
              <a:t> = 1, else 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1" name="Google Shape;681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/>
          </a:p>
        </p:txBody>
      </p:sp>
      <p:sp>
        <p:nvSpPr>
          <p:cNvPr id="682" name="Google Shape;682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75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Branching on Conditions other than (Not) Equal</a:t>
            </a:r>
            <a:r>
              <a:rPr lang="en-US">
                <a:solidFill>
                  <a:srgbClr val="6197ED"/>
                </a:solidFill>
              </a:rPr>
              <a:t> </a:t>
            </a:r>
            <a:endParaRPr>
              <a:solidFill>
                <a:srgbClr val="6197ED"/>
              </a:solidFill>
            </a:endParaRPr>
          </a:p>
        </p:txBody>
      </p:sp>
      <p:sp>
        <p:nvSpPr>
          <p:cNvPr id="704" name="Google Shape;704;p6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Branch Less Than </a:t>
            </a:r>
            <a:r>
              <a:rPr lang="en-US">
                <a:solidFill>
                  <a:srgbClr val="000000"/>
                </a:solidFill>
              </a:rPr>
              <a:t>(blt)</a:t>
            </a:r>
            <a:endParaRPr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blt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 reg1,reg2,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 sz="28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</a:pPr>
            <a:r>
              <a:rPr lang="en-US">
                <a:solidFill>
                  <a:srgbClr val="000000"/>
                </a:solidFill>
              </a:rPr>
              <a:t>If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/>
              <a:t> &lt;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reg2</a:t>
            </a:r>
            <a:r>
              <a:rPr lang="en-US"/>
              <a:t>, go to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Branch Greater Than or Equal </a:t>
            </a:r>
            <a:r>
              <a:rPr lang="en-US">
                <a:solidFill>
                  <a:srgbClr val="000000"/>
                </a:solidFill>
              </a:rPr>
              <a:t>(bge)</a:t>
            </a:r>
            <a:endParaRPr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bge reg1,reg2, label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–"/>
            </a:pPr>
            <a:r>
              <a:rPr lang="en-US"/>
              <a:t>If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/>
              <a:t> &gt;=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reg2</a:t>
            </a:r>
            <a:r>
              <a:rPr lang="en-US"/>
              <a:t>, go to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5" name="Google Shape;705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706" name="Google Shape;706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154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8011" y="530067"/>
            <a:ext cx="5949554" cy="35599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“And in Conclusion…”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18011" y="1714500"/>
            <a:ext cx="8327572" cy="3949304"/>
          </a:xfrm>
        </p:spPr>
        <p:txBody>
          <a:bodyPr/>
          <a:lstStyle/>
          <a:p>
            <a:pPr>
              <a:lnSpc>
                <a:spcPct val="65000"/>
              </a:lnSpc>
              <a:spcAft>
                <a:spcPts val="450"/>
              </a:spcAft>
            </a:pP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Memory is </a:t>
            </a:r>
            <a:r>
              <a:rPr lang="en-US" sz="2100" dirty="0">
                <a:solidFill>
                  <a:schemeClr val="accent1"/>
                </a:solidFill>
                <a:ea typeface="ＭＳ Ｐゴシック" pitchFamily="-65" charset="-128"/>
                <a:cs typeface="ＭＳ Ｐゴシック" pitchFamily="-65" charset="-128"/>
              </a:rPr>
              <a:t>byte</a:t>
            </a: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-addressable, but </a:t>
            </a:r>
            <a:r>
              <a:rPr lang="en-US" sz="2100" dirty="0" err="1">
                <a:ea typeface="ＭＳ Ｐゴシック" pitchFamily="-65" charset="-128"/>
                <a:cs typeface="ＭＳ Ｐゴシック" pitchFamily="-65" charset="-128"/>
              </a:rPr>
              <a:t>lw</a:t>
            </a: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 and </a:t>
            </a:r>
            <a:r>
              <a:rPr lang="en-US" sz="2100" dirty="0" err="1">
                <a:ea typeface="ＭＳ Ｐゴシック" pitchFamily="-65" charset="-128"/>
                <a:cs typeface="ＭＳ Ｐゴシック" pitchFamily="-65" charset="-128"/>
              </a:rPr>
              <a:t>sw</a:t>
            </a: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 access one </a:t>
            </a:r>
            <a:r>
              <a:rPr lang="en-US" sz="2100" dirty="0">
                <a:solidFill>
                  <a:schemeClr val="accent1"/>
                </a:solidFill>
                <a:ea typeface="ＭＳ Ｐゴシック" pitchFamily="-65" charset="-128"/>
                <a:cs typeface="ＭＳ Ｐゴシック" pitchFamily="-65" charset="-128"/>
              </a:rPr>
              <a:t>word</a:t>
            </a: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 at a time.</a:t>
            </a:r>
          </a:p>
          <a:p>
            <a:pPr>
              <a:lnSpc>
                <a:spcPct val="65000"/>
              </a:lnSpc>
              <a:spcAft>
                <a:spcPts val="450"/>
              </a:spcAft>
            </a:pP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A pointer (used by </a:t>
            </a:r>
            <a:r>
              <a:rPr lang="en-US" sz="2100" dirty="0" err="1">
                <a:ea typeface="ＭＳ Ｐゴシック" pitchFamily="-65" charset="-128"/>
                <a:cs typeface="ＭＳ Ｐゴシック" pitchFamily="-65" charset="-128"/>
              </a:rPr>
              <a:t>lw</a:t>
            </a: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 and </a:t>
            </a:r>
            <a:r>
              <a:rPr lang="en-US" sz="2100" dirty="0" err="1">
                <a:ea typeface="ＭＳ Ｐゴシック" pitchFamily="-65" charset="-128"/>
                <a:cs typeface="ＭＳ Ｐゴシック" pitchFamily="-65" charset="-128"/>
              </a:rPr>
              <a:t>sw</a:t>
            </a: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) is just a memory address, we can add to it or subtract from it (using offset).</a:t>
            </a:r>
          </a:p>
          <a:p>
            <a:pPr>
              <a:lnSpc>
                <a:spcPct val="65000"/>
              </a:lnSpc>
              <a:spcAft>
                <a:spcPts val="450"/>
              </a:spcAft>
            </a:pP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A Decision allows us to decide what to execute at run-time rather than compile-time.</a:t>
            </a:r>
          </a:p>
          <a:p>
            <a:pPr>
              <a:lnSpc>
                <a:spcPct val="65000"/>
              </a:lnSpc>
              <a:spcAft>
                <a:spcPts val="450"/>
              </a:spcAft>
            </a:pP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C Decisions are made using </a:t>
            </a:r>
            <a:r>
              <a:rPr lang="en-US" sz="2100" dirty="0">
                <a:solidFill>
                  <a:schemeClr val="accent1"/>
                </a:solidFill>
                <a:ea typeface="ＭＳ Ｐゴシック" pitchFamily="-65" charset="-128"/>
                <a:cs typeface="ＭＳ Ｐゴシック" pitchFamily="-65" charset="-128"/>
              </a:rPr>
              <a:t>conditional statements</a:t>
            </a: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 within </a:t>
            </a:r>
            <a:r>
              <a:rPr lang="en-US" sz="2100" dirty="0">
                <a:latin typeface="Courier"/>
                <a:ea typeface="ＭＳ Ｐゴシック" pitchFamily="-65" charset="-128"/>
                <a:cs typeface="Courier"/>
              </a:rPr>
              <a:t>if</a:t>
            </a: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, </a:t>
            </a:r>
            <a:r>
              <a:rPr lang="en-US" sz="2100" dirty="0">
                <a:latin typeface="Courier"/>
                <a:ea typeface="ＭＳ Ｐゴシック" pitchFamily="-65" charset="-128"/>
                <a:cs typeface="Courier"/>
              </a:rPr>
              <a:t>while</a:t>
            </a: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, </a:t>
            </a:r>
            <a:r>
              <a:rPr lang="en-US" sz="2100" dirty="0">
                <a:latin typeface="Courier"/>
                <a:ea typeface="ＭＳ Ｐゴシック" pitchFamily="-65" charset="-128"/>
                <a:cs typeface="Courier"/>
              </a:rPr>
              <a:t>do while</a:t>
            </a: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, </a:t>
            </a:r>
            <a:r>
              <a:rPr lang="en-US" sz="2100" dirty="0">
                <a:latin typeface="Courier"/>
                <a:ea typeface="ＭＳ Ｐゴシック" pitchFamily="-65" charset="-128"/>
                <a:cs typeface="Courier"/>
              </a:rPr>
              <a:t>for</a:t>
            </a: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>
              <a:lnSpc>
                <a:spcPct val="65000"/>
              </a:lnSpc>
              <a:spcAft>
                <a:spcPts val="450"/>
              </a:spcAft>
            </a:pP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RISC-V Decision making instructions are the </a:t>
            </a:r>
            <a:r>
              <a:rPr lang="en-US" sz="2100" dirty="0">
                <a:solidFill>
                  <a:schemeClr val="accent1"/>
                </a:solidFill>
                <a:ea typeface="ＭＳ Ｐゴシック" pitchFamily="-65" charset="-128"/>
                <a:cs typeface="ＭＳ Ｐゴシック" pitchFamily="-65" charset="-128"/>
              </a:rPr>
              <a:t>conditional branches</a:t>
            </a: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lang="en-US" sz="2100" dirty="0" err="1">
                <a:solidFill>
                  <a:schemeClr val="accent2"/>
                </a:solidFill>
                <a:latin typeface="Courier"/>
                <a:ea typeface="ＭＳ Ｐゴシック" pitchFamily="-65" charset="-128"/>
                <a:cs typeface="Courier"/>
              </a:rPr>
              <a:t>beq</a:t>
            </a:r>
            <a:r>
              <a:rPr lang="en-US" sz="2100" dirty="0">
                <a:latin typeface="Courier"/>
                <a:ea typeface="ＭＳ Ｐゴシック" pitchFamily="-65" charset="-128"/>
                <a:cs typeface="Courier"/>
              </a:rPr>
              <a:t> </a:t>
            </a: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and </a:t>
            </a:r>
            <a:r>
              <a:rPr lang="en-US" sz="2100" dirty="0" err="1">
                <a:solidFill>
                  <a:schemeClr val="accent2"/>
                </a:solidFill>
                <a:latin typeface="Courier"/>
                <a:ea typeface="ＭＳ Ｐゴシック" pitchFamily="-65" charset="-128"/>
                <a:cs typeface="Courier"/>
              </a:rPr>
              <a:t>bne</a:t>
            </a: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>
              <a:lnSpc>
                <a:spcPct val="65000"/>
              </a:lnSpc>
              <a:spcAft>
                <a:spcPts val="450"/>
              </a:spcAft>
            </a:pPr>
            <a:r>
              <a:rPr lang="en-US" sz="2100" dirty="0">
                <a:ea typeface="ＭＳ Ｐゴシック" pitchFamily="-65" charset="-128"/>
                <a:cs typeface="ＭＳ Ｐゴシック" pitchFamily="-65" charset="-128"/>
              </a:rPr>
              <a:t>New Instructions:</a:t>
            </a:r>
          </a:p>
          <a:p>
            <a:pPr lvl="1">
              <a:lnSpc>
                <a:spcPct val="75000"/>
              </a:lnSpc>
              <a:spcAft>
                <a:spcPts val="450"/>
              </a:spcAft>
              <a:buNone/>
            </a:pPr>
            <a:r>
              <a:rPr lang="en-US" sz="2000" b="1" dirty="0" err="1">
                <a:latin typeface="Courier"/>
                <a:cs typeface="Courier"/>
              </a:rPr>
              <a:t>lw</a:t>
            </a:r>
            <a:r>
              <a:rPr lang="en-US" sz="2000" b="1" dirty="0">
                <a:latin typeface="Courier"/>
                <a:cs typeface="Courier"/>
              </a:rPr>
              <a:t>, </a:t>
            </a:r>
            <a:r>
              <a:rPr lang="en-US" sz="2000" b="1" dirty="0" err="1">
                <a:latin typeface="Courier"/>
                <a:cs typeface="Courier"/>
              </a:rPr>
              <a:t>sw</a:t>
            </a:r>
            <a:r>
              <a:rPr lang="en-US" sz="2000" b="1" dirty="0">
                <a:latin typeface="Courier"/>
                <a:cs typeface="Courier"/>
              </a:rPr>
              <a:t>, </a:t>
            </a:r>
            <a:r>
              <a:rPr lang="en-US" sz="2000" b="1" dirty="0" err="1">
                <a:latin typeface="Courier"/>
                <a:cs typeface="Courier"/>
              </a:rPr>
              <a:t>lb</a:t>
            </a:r>
            <a:r>
              <a:rPr lang="en-US" sz="2000" b="1" dirty="0">
                <a:latin typeface="Courier"/>
                <a:cs typeface="Courier"/>
              </a:rPr>
              <a:t>, </a:t>
            </a:r>
            <a:r>
              <a:rPr lang="en-US" sz="2000" b="1" dirty="0" err="1">
                <a:latin typeface="Courier"/>
                <a:cs typeface="Courier"/>
              </a:rPr>
              <a:t>sb</a:t>
            </a:r>
            <a:r>
              <a:rPr lang="en-US" sz="2000" b="1" dirty="0">
                <a:latin typeface="Courier"/>
                <a:cs typeface="Courier"/>
              </a:rPr>
              <a:t>, </a:t>
            </a:r>
            <a:r>
              <a:rPr lang="en-US" sz="2000" b="1" dirty="0" err="1">
                <a:latin typeface="Courier"/>
                <a:cs typeface="Courier"/>
              </a:rPr>
              <a:t>lbu</a:t>
            </a:r>
            <a:r>
              <a:rPr lang="en-US" sz="2000" b="1" dirty="0">
                <a:latin typeface="Courier"/>
                <a:cs typeface="Courier"/>
              </a:rPr>
              <a:t>, </a:t>
            </a:r>
            <a:r>
              <a:rPr lang="en-US" sz="2000" b="1" dirty="0" err="1">
                <a:latin typeface="Courier"/>
                <a:cs typeface="Courier"/>
              </a:rPr>
              <a:t>beq</a:t>
            </a:r>
            <a:r>
              <a:rPr lang="en-US" sz="2000" b="1" dirty="0">
                <a:latin typeface="Courier"/>
                <a:cs typeface="Courier"/>
              </a:rPr>
              <a:t>, </a:t>
            </a:r>
            <a:r>
              <a:rPr lang="en-US" sz="2000" b="1" dirty="0" err="1">
                <a:latin typeface="Courier"/>
                <a:cs typeface="Courier"/>
              </a:rPr>
              <a:t>bne</a:t>
            </a:r>
            <a:r>
              <a:rPr lang="en-US" sz="2000" b="1" dirty="0">
                <a:latin typeface="Courier"/>
                <a:cs typeface="Courier"/>
              </a:rPr>
              <a:t>, </a:t>
            </a:r>
            <a:r>
              <a:rPr lang="en-US" sz="2000" b="1" dirty="0" err="1">
                <a:latin typeface="Courier"/>
                <a:cs typeface="Courier"/>
              </a:rPr>
              <a:t>blt</a:t>
            </a:r>
            <a:r>
              <a:rPr lang="en-US" sz="2000" b="1" dirty="0">
                <a:latin typeface="Courier"/>
                <a:cs typeface="Courier"/>
              </a:rPr>
              <a:t>, </a:t>
            </a:r>
            <a:r>
              <a:rPr lang="en-US" sz="2000" b="1" dirty="0" err="1">
                <a:latin typeface="Courier"/>
                <a:cs typeface="Courier"/>
              </a:rPr>
              <a:t>bltu</a:t>
            </a:r>
            <a:r>
              <a:rPr lang="en-US" sz="2000" b="1" dirty="0">
                <a:latin typeface="Courier"/>
                <a:cs typeface="Courier"/>
              </a:rPr>
              <a:t>, </a:t>
            </a:r>
            <a:r>
              <a:rPr lang="en-US" sz="2000" b="1" dirty="0" err="1">
                <a:latin typeface="Courier"/>
                <a:cs typeface="Courier"/>
              </a:rPr>
              <a:t>bge</a:t>
            </a:r>
            <a:r>
              <a:rPr lang="en-US" sz="2000" b="1" dirty="0">
                <a:latin typeface="Courier"/>
                <a:cs typeface="Courier"/>
              </a:rPr>
              <a:t>, j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684C1-D577-0946-A54E-795AEA119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1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Breaking Down the If Else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5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59"/>
          <p:cNvSpPr txBox="1">
            <a:spLocks noGrp="1"/>
          </p:cNvSpPr>
          <p:nvPr>
            <p:ph type="body" idx="2"/>
          </p:nvPr>
        </p:nvSpPr>
        <p:spPr>
          <a:xfrm>
            <a:off x="457200" y="2011679"/>
            <a:ext cx="4040100" cy="4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if(i</a:t>
            </a:r>
            <a:r>
              <a:rPr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j) {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b  /* then */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-b /* else */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TRUE, execute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FALSE, execute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59"/>
          <p:cNvSpPr txBox="1">
            <a:spLocks noGrp="1"/>
          </p:cNvSpPr>
          <p:nvPr>
            <p:ph type="body" idx="3"/>
          </p:nvPr>
        </p:nvSpPr>
        <p:spPr>
          <a:xfrm>
            <a:off x="4645025" y="1371600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/>
              <a:t>RISCV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/>
              <a:t>???)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59"/>
          <p:cNvSpPr txBox="1">
            <a:spLocks noGrp="1"/>
          </p:cNvSpPr>
          <p:nvPr>
            <p:ph type="body" idx="4"/>
          </p:nvPr>
        </p:nvSpPr>
        <p:spPr>
          <a:xfrm>
            <a:off x="4645025" y="2011680"/>
            <a:ext cx="4041900" cy="4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i→s0, j→s1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a→s2, b→s3</a:t>
            </a:r>
            <a:endParaRPr sz="2400" b="0" i="1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slt t0 s0 s1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beq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0,x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then: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s2, s3,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   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endParaRPr sz="2400" b="0" i="1" u="none" strike="noStrike" cap="none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else: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s2,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0, s3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</p:txBody>
      </p:sp>
      <p:sp>
        <p:nvSpPr>
          <p:cNvPr id="693" name="Google Shape;693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59"/>
          <p:cNvSpPr txBox="1"/>
          <p:nvPr/>
        </p:nvSpPr>
        <p:spPr>
          <a:xfrm>
            <a:off x="5937478" y="3424225"/>
            <a:ext cx="6441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5" name="Google Shape;695;p59"/>
          <p:cNvSpPr txBox="1"/>
          <p:nvPr/>
        </p:nvSpPr>
        <p:spPr>
          <a:xfrm>
            <a:off x="4573502" y="3400425"/>
            <a:ext cx="7671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6" name="Google Shape;69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82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Branching on Conditions other than (Not) Equal</a:t>
            </a:r>
            <a:r>
              <a:rPr lang="en-US">
                <a:solidFill>
                  <a:srgbClr val="6197ED"/>
                </a:solidFill>
              </a:rPr>
              <a:t> </a:t>
            </a:r>
            <a:endParaRPr>
              <a:solidFill>
                <a:srgbClr val="6197ED"/>
              </a:solidFill>
            </a:endParaRPr>
          </a:p>
        </p:txBody>
      </p:sp>
      <p:sp>
        <p:nvSpPr>
          <p:cNvPr id="704" name="Google Shape;704;p6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Branch Less Than </a:t>
            </a:r>
            <a:r>
              <a:rPr lang="en-US">
                <a:solidFill>
                  <a:srgbClr val="000000"/>
                </a:solidFill>
              </a:rPr>
              <a:t>(blt)</a:t>
            </a:r>
            <a:endParaRPr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blt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 reg1,reg2,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 sz="28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</a:pPr>
            <a:r>
              <a:rPr lang="en-US">
                <a:solidFill>
                  <a:srgbClr val="000000"/>
                </a:solidFill>
              </a:rPr>
              <a:t>If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/>
              <a:t> &lt;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reg2</a:t>
            </a:r>
            <a:r>
              <a:rPr lang="en-US"/>
              <a:t>, go to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Branch Greater Than or Equal </a:t>
            </a:r>
            <a:r>
              <a:rPr lang="en-US">
                <a:solidFill>
                  <a:srgbClr val="000000"/>
                </a:solidFill>
              </a:rPr>
              <a:t>(bge)</a:t>
            </a:r>
            <a:endParaRPr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bge reg1,reg2, label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–"/>
            </a:pPr>
            <a:r>
              <a:rPr lang="en-US"/>
              <a:t>If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/>
              <a:t> &gt;=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reg2</a:t>
            </a:r>
            <a:r>
              <a:rPr lang="en-US"/>
              <a:t>, go to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5" name="Google Shape;705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15</a:t>
            </a:fld>
            <a:endParaRPr/>
          </a:p>
        </p:txBody>
      </p:sp>
      <p:sp>
        <p:nvSpPr>
          <p:cNvPr id="706" name="Google Shape;706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28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Breaking Down the If Else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6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61"/>
          <p:cNvSpPr txBox="1">
            <a:spLocks noGrp="1"/>
          </p:cNvSpPr>
          <p:nvPr>
            <p:ph type="body" idx="2"/>
          </p:nvPr>
        </p:nvSpPr>
        <p:spPr>
          <a:xfrm>
            <a:off x="457200" y="2011679"/>
            <a:ext cx="4040100" cy="4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if(i</a:t>
            </a:r>
            <a:r>
              <a:rPr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j) {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b  /* then */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-b /* else */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TRUE, execute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FALSE, execute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61"/>
          <p:cNvSpPr txBox="1">
            <a:spLocks noGrp="1"/>
          </p:cNvSpPr>
          <p:nvPr>
            <p:ph type="body" idx="3"/>
          </p:nvPr>
        </p:nvSpPr>
        <p:spPr>
          <a:xfrm>
            <a:off x="4645025" y="1371600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/>
              <a:t>RISCV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/>
              <a:t>???)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61"/>
          <p:cNvSpPr txBox="1">
            <a:spLocks noGrp="1"/>
          </p:cNvSpPr>
          <p:nvPr>
            <p:ph type="body" idx="4"/>
          </p:nvPr>
        </p:nvSpPr>
        <p:spPr>
          <a:xfrm>
            <a:off x="4645025" y="2011680"/>
            <a:ext cx="4041900" cy="4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i→s0, j→s1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a→s2, b→s3</a:t>
            </a:r>
            <a:endParaRPr sz="2400" b="0" i="1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bge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0,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then: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s2, s3,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   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endParaRPr sz="2400" b="0" i="1" u="none" strike="noStrike" cap="none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else: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s2,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0, s3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</p:txBody>
      </p:sp>
      <p:sp>
        <p:nvSpPr>
          <p:cNvPr id="717" name="Google Shape;717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61"/>
          <p:cNvSpPr txBox="1"/>
          <p:nvPr/>
        </p:nvSpPr>
        <p:spPr>
          <a:xfrm>
            <a:off x="4573502" y="3400425"/>
            <a:ext cx="7671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9" name="Google Shape;719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6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67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229600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put our all of our new </a:t>
            </a:r>
            <a:r>
              <a:rPr lang="en-US"/>
              <a:t>RISCV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knowledge to use in an example:  “Fast String Copy”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 is as follows: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Copy string from p to q */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char *p, *q;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	while((*q++ = *p++) != ‘\0’) 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know about its structure?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loop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Exit condition is an equality test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05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12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code skeleton: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copy String p to q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p→s0, q→s1 (pointers)</a:t>
            </a:r>
            <a:endParaRPr sz="2400" b="0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Loop: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lb   $t0,0($s0)  # $t0 = *p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sb   $t0,0($s1)  # *q = $t0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$s0,$s0,1	  # p = p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$s1,$s1,1   # q = q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beq  $t0,$0,Exit # if *p==0, go to Exit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j Loop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# go to Loop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Exit: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 N chars in p =&gt; N*6 instructions</a:t>
            </a:r>
            <a:endParaRPr sz="3200" b="0" i="0" u="none" strike="noStrike" cap="non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68"/>
          <p:cNvSpPr txBox="1"/>
          <p:nvPr/>
        </p:nvSpPr>
        <p:spPr>
          <a:xfrm>
            <a:off x="4658751" y="3055894"/>
            <a:ext cx="4240263" cy="252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t0 = *p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*q = t0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p = p + 1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q = q + 1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if *p==0, go to Exit</a:t>
            </a:r>
            <a:endParaRPr sz="2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go to Loop</a:t>
            </a:r>
            <a:endParaRPr/>
          </a:p>
        </p:txBody>
      </p:sp>
      <p:sp>
        <p:nvSpPr>
          <p:cNvPr id="797" name="Google Shape;797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4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12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lines: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copy String p to q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p→s0, q→s1 (pointers)</a:t>
            </a:r>
            <a:endParaRPr sz="2400" b="0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lb   $t0,0($s0)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t0 = *p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sb   $t0,0($s1)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*q = t0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$s0,$s0,1	</a:t>
            </a: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p = p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$s1,$s1,1  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q = q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beq  $t0,$0,Exit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if *p==0, go to Exit</a:t>
            </a:r>
            <a:endParaRPr sz="2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j Loop        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go to Loop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Exit: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 N chars in p =&gt; N*6 instructions</a:t>
            </a:r>
            <a:endParaRPr sz="3200" b="0" i="0" u="none" strike="noStrike" cap="non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69"/>
          <p:cNvSpPr txBox="1"/>
          <p:nvPr/>
        </p:nvSpPr>
        <p:spPr>
          <a:xfrm>
            <a:off x="1558636" y="3054927"/>
            <a:ext cx="3134191" cy="211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lb   t0,0(s0)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sb   t0,0(s1)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s0,s0,1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s1,s1,1</a:t>
            </a:r>
            <a:endParaRPr sz="2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beq  t0,0,Exit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9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RISC V Integer Registers – 32 bits 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120CF7-1C0F-B549-81E8-3954909FD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43" y="1197678"/>
            <a:ext cx="7525113" cy="555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885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12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Finished code: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copy String p to q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p→$s0, q→$s1 (pointers)</a:t>
            </a:r>
            <a:endParaRPr sz="2400" b="0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Loop: lb   t0,0(s0)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t0 = *p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sb   t0,0(s1)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# *q = t0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s0,s0,1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# p = p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s1,s1,1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# q = q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beq  t0,</a:t>
            </a: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0,Exit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# if *p==0, go to Exit</a:t>
            </a:r>
            <a:endParaRPr sz="2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j Loop       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go to Loop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Exit: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# N chars in p =&gt; N*6 instructions</a:t>
            </a:r>
            <a:endParaRPr sz="3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75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12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Alternate code using bne: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copy String p to q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p→s0, q→s1 (pointers)</a:t>
            </a:r>
            <a:endParaRPr sz="2400" b="0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Loop: lb   t0,0(s0)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t0 = *p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sb   t0,0(s1)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# *q = t0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s0,s0,1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# p = p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s1,s1,1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# q = q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bne  t0,</a:t>
            </a: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0,Loop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# if *p!=0, go to Loop</a:t>
            </a:r>
            <a:endParaRPr sz="2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N chars in p =&gt; N*5 instructions</a:t>
            </a:r>
            <a:endParaRPr sz="3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90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Bitwise Instructions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7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a→s1, b→s2, c→s3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56" name="Google Shape;856;p74"/>
          <p:cNvGraphicFramePr/>
          <p:nvPr/>
        </p:nvGraphicFramePr>
        <p:xfrm>
          <a:off x="457198" y="2194560"/>
          <a:ext cx="8229625" cy="35662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2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Instruction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RISCV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And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 = b &amp; c;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and  s1,s2,s3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And Immediate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 = b &amp; 0x1;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andi s1,s2,0x1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Or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 = b | c;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or   s1,s2,s3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Or Immediate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 = b | 0x5;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ori  s1,s2,0x5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Exclusive Or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 = b ^ c;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xor  s1,s2,s3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Exclusive Or Immediate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 = b ^ 0xF;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xori s1,s2,0xF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57" name="Google Shape;857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688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Shifting Instructions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74" name="Google Shape;874;p76"/>
          <p:cNvGraphicFramePr/>
          <p:nvPr/>
        </p:nvGraphicFramePr>
        <p:xfrm>
          <a:off x="468084" y="1574074"/>
          <a:ext cx="8229600" cy="32004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Instruction Name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RISCV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Shift Left Logical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sll  s1,s2,s3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Shift Left Logical Imm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slli s1,s2,imm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Shift Right Logical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srl  s1,s2,s3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Shift Right Logical Imm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srli s1,s2,imm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Shift Right Arithmetic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sra  s1,s2,s3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Shift Right Arithmetic Imm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srai s1,s2,imm</a:t>
                      </a:r>
                      <a:endParaRPr sz="24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75" name="Google Shape;875;p76"/>
          <p:cNvSpPr txBox="1"/>
          <p:nvPr/>
        </p:nvSpPr>
        <p:spPr>
          <a:xfrm>
            <a:off x="457200" y="5029200"/>
            <a:ext cx="8229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When using immediate, only values 0-31 are practical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When using variable, only lowest 5 bits are used (read as unsigned)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291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Shifting Instructions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4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1: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lb using lw:  lb s1,1(s0)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lw    s1,0(s0)  # get word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andi  s1,s1,0xFF00 # get 2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byte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srli  s1,s1,8	# shift into lowest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3" name="Google Shape;893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882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Shifting Instructions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2: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sb using sw:  sb s1,3(s0)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lw    t0,0(s0)  # get current word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andi  t0,t0,0xFFFFFF # zero top byte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slli  t1,s1,24  # shift into highest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or    t0,t0,t1  # combine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sw   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t0,0(s0)  # store back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02" name="Google Shape;902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853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22800" y="448056"/>
            <a:ext cx="4140200" cy="1143000"/>
          </a:xfrm>
          <a:ln/>
        </p:spPr>
        <p:txBody>
          <a:bodyPr>
            <a:noAutofit/>
          </a:bodyPr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53000" y="1803400"/>
            <a:ext cx="3810000" cy="5029200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  <a:p>
            <a:pPr marL="552450" lvl="1"/>
            <a:endParaRPr lang="en-US" dirty="0"/>
          </a:p>
          <a:p>
            <a:pPr marL="152400"/>
            <a:r>
              <a:rPr lang="en-US" dirty="0"/>
              <a:t>Implemented with:</a:t>
            </a:r>
          </a:p>
          <a:p>
            <a:pPr marL="552450" lvl="1"/>
            <a:r>
              <a:rPr lang="en-US" i="1" dirty="0"/>
              <a:t>Jump table</a:t>
            </a:r>
          </a:p>
          <a:p>
            <a:pPr marL="552450" lvl="1"/>
            <a:r>
              <a:rPr lang="en-US" i="1" dirty="0"/>
              <a:t>Indirect jump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50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y*z;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y/z;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Fall Through */</a:t>
            </a:r>
            <a:endParaRPr lang="en-US" sz="2400" b="0" i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+= 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5: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6: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-= 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2;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7571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Jump Table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253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132320" y="1746504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0</a:t>
            </a:r>
          </a:p>
        </p:txBody>
      </p:sp>
      <p:sp>
        <p:nvSpPr>
          <p:cNvPr id="2253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0720" y="1746504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132320" y="2734056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1</a:t>
            </a:r>
          </a:p>
        </p:txBody>
      </p:sp>
      <p:sp>
        <p:nvSpPr>
          <p:cNvPr id="22535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60720" y="2734056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132320" y="3721608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2</a:t>
            </a:r>
          </a:p>
        </p:txBody>
      </p:sp>
      <p:sp>
        <p:nvSpPr>
          <p:cNvPr id="22537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760720" y="3721608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132320" y="5696712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60720" y="5696712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599042" y="467082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14800" y="1746504"/>
            <a:ext cx="1280160" cy="2438400"/>
            <a:chOff x="3937000" y="1714500"/>
            <a:chExt cx="1270000" cy="2438400"/>
          </a:xfrm>
        </p:grpSpPr>
        <p:sp>
          <p:nvSpPr>
            <p:cNvPr id="22541" name="Rectangle 1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937000" y="1714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Targ0</a:t>
              </a:r>
            </a:p>
          </p:txBody>
        </p:sp>
        <p:sp>
          <p:nvSpPr>
            <p:cNvPr id="22542" name="Rectangle 1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937000" y="2095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Targ1</a:t>
              </a:r>
            </a:p>
          </p:txBody>
        </p:sp>
        <p:sp>
          <p:nvSpPr>
            <p:cNvPr id="22543" name="Rectangle 15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937000" y="2476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Targ2</a:t>
              </a:r>
            </a:p>
          </p:txBody>
        </p:sp>
        <p:sp>
          <p:nvSpPr>
            <p:cNvPr id="22544" name="Rectangle 1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937000" y="37719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 Italic" charset="0"/>
                </a:rPr>
                <a:t>n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-1</a:t>
              </a:r>
            </a:p>
          </p:txBody>
        </p:sp>
        <p:sp>
          <p:nvSpPr>
            <p:cNvPr id="22545" name="Rectangle 17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937000" y="2857500"/>
              <a:ext cx="1270000" cy="9144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 Bold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 Bold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</a:p>
          </p:txBody>
        </p:sp>
      </p:grpSp>
      <p:sp>
        <p:nvSpPr>
          <p:cNvPr id="22546" name="Rectangle 1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200400" y="1746504"/>
            <a:ext cx="9144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JT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</p:txBody>
      </p:sp>
      <p:sp>
        <p:nvSpPr>
          <p:cNvPr id="22547" name="Rectangle 19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48640" y="5092700"/>
            <a:ext cx="2667000" cy="71882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JTab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[x];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2548" name="Rectangle 20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48640" y="1746504"/>
            <a:ext cx="2298700" cy="2603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val_0: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0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1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• • •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–1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48640" y="1362456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48640" y="4704938"/>
            <a:ext cx="2832827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Approximate Translation </a:t>
            </a:r>
          </a:p>
        </p:txBody>
      </p:sp>
      <p:sp>
        <p:nvSpPr>
          <p:cNvPr id="22551" name="Rectangle 2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114800" y="1362456"/>
            <a:ext cx="128016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981506" y="1362456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1424365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6126480" y="1463040"/>
            <a:ext cx="1645920" cy="51206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"/>
            </p:custDataLst>
          </p:nvPr>
        </p:nvSpPr>
        <p:spPr bwMode="auto">
          <a:xfrm>
            <a:off x="6144768" y="2865450"/>
            <a:ext cx="1609344" cy="381000"/>
          </a:xfrm>
          <a:prstGeom prst="rect">
            <a:avLst/>
          </a:prstGeom>
          <a:solidFill>
            <a:srgbClr val="3366F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Jump Table Structure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10969" name="Rectangle 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1431392"/>
            <a:ext cx="3276600" cy="3136757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(x) {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5: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3" name="Freeform 72"/>
          <p:cNvSpPr/>
          <p:nvPr>
            <p:custDataLst>
              <p:tags r:id="rId6"/>
            </p:custDataLst>
          </p:nvPr>
        </p:nvSpPr>
        <p:spPr bwMode="auto">
          <a:xfrm>
            <a:off x="7796432" y="2170546"/>
            <a:ext cx="405059" cy="2962619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323" h="2759364">
                <a:moveTo>
                  <a:pt x="77453" y="2759364"/>
                </a:moveTo>
                <a:cubicBezTo>
                  <a:pt x="685323" y="1966576"/>
                  <a:pt x="683877" y="20397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4DB23A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>
            <p:custDataLst>
              <p:tags r:id="rId7"/>
            </p:custDataLst>
          </p:nvPr>
        </p:nvSpPr>
        <p:spPr bwMode="auto">
          <a:xfrm>
            <a:off x="6144768" y="1981200"/>
            <a:ext cx="1609344" cy="533400"/>
          </a:xfrm>
          <a:prstGeom prst="rect">
            <a:avLst/>
          </a:prstGeom>
          <a:solidFill>
            <a:srgbClr val="4DB23A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>
            <p:custDataLst>
              <p:tags r:id="rId8"/>
            </p:custDataLst>
          </p:nvPr>
        </p:nvSpPr>
        <p:spPr bwMode="auto">
          <a:xfrm>
            <a:off x="6144768" y="2514600"/>
            <a:ext cx="1609344" cy="381000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7" name="Rectangle 76"/>
          <p:cNvSpPr/>
          <p:nvPr>
            <p:custDataLst>
              <p:tags r:id="rId9"/>
            </p:custDataLst>
          </p:nvPr>
        </p:nvSpPr>
        <p:spPr bwMode="auto">
          <a:xfrm>
            <a:off x="6144768" y="3239580"/>
            <a:ext cx="1609344" cy="685800"/>
          </a:xfrm>
          <a:prstGeom prst="rect">
            <a:avLst/>
          </a:prstGeom>
          <a:solidFill>
            <a:srgbClr val="CC00D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8" name="Rectangle 77"/>
          <p:cNvSpPr/>
          <p:nvPr>
            <p:custDataLst>
              <p:tags r:id="rId10"/>
            </p:custDataLst>
          </p:nvPr>
        </p:nvSpPr>
        <p:spPr bwMode="auto">
          <a:xfrm>
            <a:off x="6144768" y="3925380"/>
            <a:ext cx="1609344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2" name="Freeform 81"/>
          <p:cNvSpPr/>
          <p:nvPr>
            <p:custDataLst>
              <p:tags r:id="rId11"/>
            </p:custDataLst>
          </p:nvPr>
        </p:nvSpPr>
        <p:spPr bwMode="auto">
          <a:xfrm>
            <a:off x="7798741" y="2727039"/>
            <a:ext cx="667315" cy="264426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3" name="Freeform 82"/>
          <p:cNvSpPr/>
          <p:nvPr>
            <p:custDataLst>
              <p:tags r:id="rId12"/>
            </p:custDataLst>
          </p:nvPr>
        </p:nvSpPr>
        <p:spPr bwMode="auto">
          <a:xfrm>
            <a:off x="7801051" y="3572049"/>
            <a:ext cx="1342951" cy="2754862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4" name="Freeform 83"/>
          <p:cNvSpPr/>
          <p:nvPr>
            <p:custDataLst>
              <p:tags r:id="rId13"/>
            </p:custDataLst>
          </p:nvPr>
        </p:nvSpPr>
        <p:spPr bwMode="auto">
          <a:xfrm>
            <a:off x="7795179" y="4097588"/>
            <a:ext cx="247575" cy="82390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525" h="1532006">
                <a:moveTo>
                  <a:pt x="126198" y="1532006"/>
                </a:moveTo>
                <a:cubicBezTo>
                  <a:pt x="3707525" y="868212"/>
                  <a:pt x="1707527" y="28828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14"/>
            </p:custDataLst>
          </p:nvPr>
        </p:nvSpPr>
        <p:spPr>
          <a:xfrm>
            <a:off x="5016100" y="2801111"/>
            <a:ext cx="774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Code</a:t>
            </a:r>
          </a:p>
          <a:p>
            <a:pPr algn="ctr"/>
            <a:r>
              <a:rPr lang="en-US" dirty="0">
                <a:latin typeface="Calibri" pitchFamily="34" charset="0"/>
              </a:rPr>
              <a:t>Blocks</a:t>
            </a:r>
          </a:p>
        </p:txBody>
      </p:sp>
      <p:sp>
        <p:nvSpPr>
          <p:cNvPr id="90" name="TextBox 89"/>
          <p:cNvSpPr txBox="1"/>
          <p:nvPr>
            <p:custDataLst>
              <p:tags r:id="rId15"/>
            </p:custDataLst>
          </p:nvPr>
        </p:nvSpPr>
        <p:spPr>
          <a:xfrm>
            <a:off x="6122541" y="1005840"/>
            <a:ext cx="164592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2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62000" y="4631366"/>
                <a:ext cx="3155416" cy="3693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>
                    <a:latin typeface="Calibri" pitchFamily="34" charset="0"/>
                  </a:rPr>
                  <a:t>Use the jump table when x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6:</a:t>
                </a:r>
              </a:p>
            </p:txBody>
          </p:sp>
        </mc:Choice>
        <mc:Fallback xmlns="">
          <p:sp>
            <p:nvSpPr>
              <p:cNvPr id="94" name="Rectangle 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762000" y="4631366"/>
                <a:ext cx="3155416" cy="369332"/>
              </a:xfrm>
              <a:prstGeom prst="rect">
                <a:avLst/>
              </a:prstGeom>
              <a:blipFill rotWithShape="0">
                <a:blip r:embed="rId40"/>
                <a:stretch>
                  <a:fillRect l="-1544" t="-10000" r="-386" b="-26667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5017532"/>
            <a:ext cx="3276600" cy="1474763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6)</a:t>
            </a:r>
            <a:endParaRPr lang="en-US" sz="1800" b="0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JTab[x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default;</a:t>
            </a:r>
          </a:p>
        </p:txBody>
      </p:sp>
      <p:sp>
        <p:nvSpPr>
          <p:cNvPr id="96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2000" y="1049774"/>
            <a:ext cx="88347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C code: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48689" y="4800600"/>
            <a:ext cx="1923711" cy="1607127"/>
            <a:chOff x="5848689" y="4800600"/>
            <a:chExt cx="1923711" cy="1607127"/>
          </a:xfrm>
        </p:grpSpPr>
        <p:sp>
          <p:nvSpPr>
            <p:cNvPr id="44" name="Rectangle 43"/>
            <p:cNvSpPr/>
            <p:nvPr>
              <p:custDataLst>
                <p:tags r:id="rId25"/>
              </p:custDataLst>
            </p:nvPr>
          </p:nvSpPr>
          <p:spPr bwMode="auto">
            <a:xfrm>
              <a:off x="6126480" y="61722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>
              <p:custDataLst>
                <p:tags r:id="rId26"/>
              </p:custDataLst>
            </p:nvPr>
          </p:nvSpPr>
          <p:spPr bwMode="auto">
            <a:xfrm>
              <a:off x="6126480" y="48006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27"/>
              </p:custDataLst>
            </p:nvPr>
          </p:nvSpPr>
          <p:spPr bwMode="auto">
            <a:xfrm>
              <a:off x="6126480" y="52578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28"/>
              </p:custDataLst>
            </p:nvPr>
          </p:nvSpPr>
          <p:spPr bwMode="auto">
            <a:xfrm>
              <a:off x="6126480" y="57150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9" name="Rectangle 38"/>
            <p:cNvSpPr/>
            <p:nvPr>
              <p:custDataLst>
                <p:tags r:id="rId29"/>
              </p:custDataLst>
            </p:nvPr>
          </p:nvSpPr>
          <p:spPr bwMode="auto">
            <a:xfrm>
              <a:off x="6126480" y="4800600"/>
              <a:ext cx="1645920" cy="160712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30"/>
              </p:custDataLst>
            </p:nvPr>
          </p:nvSpPr>
          <p:spPr>
            <a:xfrm>
              <a:off x="5852160" y="48006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31"/>
              </p:custDataLst>
            </p:nvPr>
          </p:nvSpPr>
          <p:spPr>
            <a:xfrm>
              <a:off x="5852160" y="50292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32"/>
              </p:custDataLst>
            </p:nvPr>
          </p:nvSpPr>
          <p:spPr>
            <a:xfrm>
              <a:off x="5852160" y="52578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>
              <p:custDataLst>
                <p:tags r:id="rId33"/>
              </p:custDataLst>
            </p:nvPr>
          </p:nvSpPr>
          <p:spPr>
            <a:xfrm>
              <a:off x="5852160" y="54864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6" name="TextBox 45"/>
            <p:cNvSpPr txBox="1"/>
            <p:nvPr>
              <p:custDataLst>
                <p:tags r:id="rId34"/>
              </p:custDataLst>
            </p:nvPr>
          </p:nvSpPr>
          <p:spPr>
            <a:xfrm>
              <a:off x="5848689" y="57150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35"/>
              </p:custDataLst>
            </p:nvPr>
          </p:nvSpPr>
          <p:spPr>
            <a:xfrm>
              <a:off x="5852160" y="59436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47" name="TextBox 46"/>
            <p:cNvSpPr txBox="1"/>
            <p:nvPr>
              <p:custDataLst>
                <p:tags r:id="rId36"/>
              </p:custDataLst>
            </p:nvPr>
          </p:nvSpPr>
          <p:spPr>
            <a:xfrm>
              <a:off x="5852160" y="61722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</p:grpSp>
      <p:sp>
        <p:nvSpPr>
          <p:cNvPr id="51" name="Freeform 50"/>
          <p:cNvSpPr/>
          <p:nvPr>
            <p:custDataLst>
              <p:tags r:id="rId19"/>
            </p:custDataLst>
          </p:nvPr>
        </p:nvSpPr>
        <p:spPr bwMode="auto">
          <a:xfrm>
            <a:off x="7805632" y="3051429"/>
            <a:ext cx="858845" cy="251832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Freeform 52"/>
          <p:cNvSpPr/>
          <p:nvPr>
            <p:custDataLst>
              <p:tags r:id="rId20"/>
            </p:custDataLst>
          </p:nvPr>
        </p:nvSpPr>
        <p:spPr bwMode="auto">
          <a:xfrm>
            <a:off x="7790504" y="4114471"/>
            <a:ext cx="397761" cy="175293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  <a:gd name="connsiteX0" fmla="*/ 0 w 3581327"/>
              <a:gd name="connsiteY0" fmla="*/ 1717180 h 1717180"/>
              <a:gd name="connsiteX1" fmla="*/ 190644 w 3581327"/>
              <a:gd name="connsiteY1" fmla="*/ 0 h 1717180"/>
              <a:gd name="connsiteX0" fmla="*/ 0 w 3581327"/>
              <a:gd name="connsiteY0" fmla="*/ 1717180 h 1717180"/>
              <a:gd name="connsiteX1" fmla="*/ 190645 w 3581327"/>
              <a:gd name="connsiteY1" fmla="*/ 0 h 1717180"/>
              <a:gd name="connsiteX0" fmla="*/ 5536913 w 9118240"/>
              <a:gd name="connsiteY0" fmla="*/ 5387982 h 5387982"/>
              <a:gd name="connsiteX1" fmla="*/ 0 w 9118240"/>
              <a:gd name="connsiteY1" fmla="*/ 0 h 5387982"/>
              <a:gd name="connsiteX0" fmla="*/ 0 w 3581327"/>
              <a:gd name="connsiteY0" fmla="*/ 1738965 h 1738965"/>
              <a:gd name="connsiteX1" fmla="*/ 166272 w 3581327"/>
              <a:gd name="connsiteY1" fmla="*/ 0 h 173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81327" h="1738965">
                <a:moveTo>
                  <a:pt x="0" y="1738965"/>
                </a:moveTo>
                <a:cubicBezTo>
                  <a:pt x="3581327" y="1075171"/>
                  <a:pt x="1873799" y="28828"/>
                  <a:pt x="166272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Freeform 53"/>
          <p:cNvSpPr/>
          <p:nvPr>
            <p:custDataLst>
              <p:tags r:id="rId21"/>
            </p:custDataLst>
          </p:nvPr>
        </p:nvSpPr>
        <p:spPr bwMode="auto">
          <a:xfrm>
            <a:off x="7794715" y="3572047"/>
            <a:ext cx="1342951" cy="247397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" name="Straight Arrow Connector 2"/>
          <p:cNvCxnSpPr>
            <a:endCxn id="40" idx="1"/>
          </p:cNvCxnSpPr>
          <p:nvPr>
            <p:custDataLst>
              <p:tags r:id="rId22"/>
            </p:custDataLst>
          </p:nvPr>
        </p:nvCxnSpPr>
        <p:spPr bwMode="auto">
          <a:xfrm>
            <a:off x="3905016" y="4156075"/>
            <a:ext cx="1947144" cy="7588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46" idx="1"/>
          </p:cNvCxnSpPr>
          <p:nvPr>
            <p:custDataLst>
              <p:tags r:id="rId23"/>
            </p:custDataLst>
          </p:nvPr>
        </p:nvCxnSpPr>
        <p:spPr bwMode="auto">
          <a:xfrm>
            <a:off x="3905016" y="4233918"/>
            <a:ext cx="1943673" cy="159538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Left Brace 8"/>
          <p:cNvSpPr/>
          <p:nvPr/>
        </p:nvSpPr>
        <p:spPr bwMode="auto">
          <a:xfrm>
            <a:off x="5716370" y="1938256"/>
            <a:ext cx="361606" cy="237744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24"/>
            </p:custDataLst>
          </p:nvPr>
        </p:nvSpPr>
        <p:spPr>
          <a:xfrm>
            <a:off x="5028594" y="5277534"/>
            <a:ext cx="68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Jump</a:t>
            </a:r>
          </a:p>
          <a:p>
            <a:pPr algn="ctr"/>
            <a:r>
              <a:rPr lang="en-US" dirty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2471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2" grpId="0" animBg="1"/>
      <p:bldP spid="83" grpId="0" animBg="1"/>
      <p:bldP spid="84" grpId="0" animBg="1"/>
      <p:bldP spid="94" grpId="0"/>
      <p:bldP spid="95" grpId="0" animBg="1"/>
      <p:bldP spid="51" grpId="0" animBg="1"/>
      <p:bldP spid="53" grpId="0" animBg="1"/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097280" y="1981200"/>
            <a:ext cx="301752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.section	.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rodata</a:t>
            </a:r>
            <a:endParaRPr lang="en-US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.L5	# x = 2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.L8	# x = 4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.L7	# x = 5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.quad	.L7	# x = 6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Jump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662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97280" y="1606034"/>
            <a:ext cx="301752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1:      // .L3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y*z;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2:      // .L5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y/z;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/* Fall Through */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3:      // .L9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+= z;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5: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6:      // .L7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-= z;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// .L8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2;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59225" y="3030174"/>
            <a:ext cx="993775" cy="243717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0800000" flipH="1">
            <a:off x="3962400" y="2146300"/>
            <a:ext cx="996950" cy="1119414"/>
          </a:xfrm>
          <a:prstGeom prst="line">
            <a:avLst/>
          </a:prstGeom>
          <a:noFill/>
          <a:ln w="25400" cap="flat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0800000" flipH="1">
            <a:off x="3962400" y="2906712"/>
            <a:ext cx="1000125" cy="632618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962400" y="3675063"/>
            <a:ext cx="1003300" cy="129494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62400" y="4105274"/>
            <a:ext cx="992188" cy="136207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962400" y="4376056"/>
            <a:ext cx="914400" cy="195943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962400" y="4686300"/>
            <a:ext cx="914400" cy="114300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292100" y="1129785"/>
            <a:ext cx="321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declaring data, not instructions</a:t>
            </a:r>
            <a:endParaRPr lang="en-US" sz="1800" i="1" dirty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>
            <p:custDataLst>
              <p:tags r:id="rId14"/>
            </p:custDataLst>
          </p:nvPr>
        </p:nvCxnSpPr>
        <p:spPr bwMode="auto">
          <a:xfrm>
            <a:off x="2432050" y="1474147"/>
            <a:ext cx="265849" cy="6297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>
            <p:custDataLst>
              <p:tags r:id="rId15"/>
            </p:custDataLst>
          </p:nvPr>
        </p:nvSpPr>
        <p:spPr>
          <a:xfrm>
            <a:off x="4419600" y="117811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8-byte memory alignment</a:t>
            </a:r>
            <a:endParaRPr lang="en-US" sz="1800" i="1" dirty="0"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>
            <p:custDataLst>
              <p:tags r:id="rId16"/>
            </p:custDataLst>
          </p:nvPr>
        </p:nvCxnSpPr>
        <p:spPr bwMode="auto">
          <a:xfrm rot="10800000" flipV="1">
            <a:off x="2520954" y="1377434"/>
            <a:ext cx="1936747" cy="108427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733550" y="4730750"/>
            <a:ext cx="50800" cy="609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35050" y="5282683"/>
            <a:ext cx="239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this data is 64-bits wide</a:t>
            </a:r>
          </a:p>
        </p:txBody>
      </p:sp>
    </p:spTree>
    <p:extLst>
      <p:ext uri="{BB962C8B-B14F-4D97-AF65-F5344CB8AC3E}">
        <p14:creationId xmlns:p14="http://schemas.microsoft.com/office/powerpoint/2010/main" val="153597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Instructions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2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 Syntax is rigid: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 dst, src1, src2</a:t>
            </a:r>
            <a:endParaRPr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operator, 3 operands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operation name (“operator”)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register getting result (“destination”)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src1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first register for operation (“source 1”)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src2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second register for operation (“source 2”)</a:t>
            </a:r>
            <a:endParaRPr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hardware simple via regularity</a:t>
            </a:r>
            <a:endParaRPr/>
          </a:p>
        </p:txBody>
      </p:sp>
      <p:sp>
        <p:nvSpPr>
          <p:cNvPr id="348" name="Google Shape;34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779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524000"/>
            <a:ext cx="3474720" cy="3505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	</a:t>
            </a:r>
          </a:p>
          <a:p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2: 	// .L5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= y/z;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/* Fall Through */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3:	// .L9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+= z;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. .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</a:p>
        </p:txBody>
      </p:sp>
      <p:sp>
        <p:nvSpPr>
          <p:cNvPr id="16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172200" y="4419600"/>
            <a:ext cx="2743200" cy="685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3: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w = 1;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2: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merge;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172200" y="5111496"/>
            <a:ext cx="2743200" cy="685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w += z;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/>
          <p:nvPr>
            <p:custDataLst>
              <p:tags r:id="rId7"/>
            </p:custDataLst>
          </p:nvPr>
        </p:nvCxnSpPr>
        <p:spPr bwMode="auto">
          <a:xfrm flipV="1">
            <a:off x="1905000" y="2370489"/>
            <a:ext cx="2362200" cy="342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>
            <p:custDataLst>
              <p:tags r:id="rId8"/>
            </p:custDataLst>
          </p:nvPr>
        </p:nvCxnSpPr>
        <p:spPr bwMode="auto">
          <a:xfrm>
            <a:off x="1993900" y="3724656"/>
            <a:ext cx="4229100" cy="8694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>
            <p:custDataLst>
              <p:tags r:id="rId9"/>
            </p:custDataLst>
          </p:nvPr>
        </p:nvCxnSpPr>
        <p:spPr bwMode="auto">
          <a:xfrm>
            <a:off x="5568950" y="2984500"/>
            <a:ext cx="603250" cy="2425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28800" y="4846320"/>
            <a:ext cx="3423801" cy="1782539"/>
          </a:xfrm>
          <a:prstGeom prst="rect">
            <a:avLst/>
          </a:prstGeom>
          <a:solidFill>
            <a:srgbClr val="DFC03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1" dirty="0">
                <a:latin typeface="Calibri" charset="0"/>
                <a:ea typeface="Calibri" charset="0"/>
                <a:cs typeface="Calibri" charset="0"/>
              </a:rPr>
              <a:t>More complicated choice than “just fall-through” forced by “migration” of  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ourier New Bold" charset="0"/>
              </a:rPr>
              <a:t>w = 1;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i="1" dirty="0">
                <a:latin typeface="Calibri" charset="0"/>
                <a:ea typeface="Calibri" charset="0"/>
                <a:cs typeface="Calibri" charset="0"/>
              </a:rPr>
              <a:t>Example compilation trade-off</a:t>
            </a:r>
          </a:p>
        </p:txBody>
      </p:sp>
    </p:spTree>
    <p:extLst>
      <p:ext uri="{BB962C8B-B14F-4D97-AF65-F5344CB8AC3E}">
        <p14:creationId xmlns:p14="http://schemas.microsoft.com/office/powerpoint/2010/main" val="272544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Instructions Example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4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very first instructions!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(assume here that the variables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assigned to registers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s2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s3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respectively)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Integer Addition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lang="en-US"/>
              <a:t>	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b + c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RISCV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 s1, s2, s3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Integer Subtraction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	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b - c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RISCV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 s1, s2, s3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80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Instructions Example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36"/>
          <p:cNvGrpSpPr/>
          <p:nvPr/>
        </p:nvGrpSpPr>
        <p:grpSpPr>
          <a:xfrm>
            <a:off x="6335490" y="3940629"/>
            <a:ext cx="2808639" cy="1613142"/>
            <a:chOff x="6335490" y="3940629"/>
            <a:chExt cx="2808639" cy="1613142"/>
          </a:xfrm>
        </p:grpSpPr>
        <p:cxnSp>
          <p:nvCxnSpPr>
            <p:cNvPr id="378" name="Google Shape;378;p36"/>
            <p:cNvCxnSpPr/>
            <p:nvPr/>
          </p:nvCxnSpPr>
          <p:spPr>
            <a:xfrm>
              <a:off x="6335490" y="3940629"/>
              <a:ext cx="10800" cy="1589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79" name="Google Shape;379;p36"/>
            <p:cNvSpPr txBox="1"/>
            <p:nvPr/>
          </p:nvSpPr>
          <p:spPr>
            <a:xfrm>
              <a:off x="6379029" y="3984171"/>
              <a:ext cx="2765100" cy="15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Ordering of instructions matters (must follow order of operations)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>
            <a:off x="4375971" y="5573379"/>
            <a:ext cx="4767900" cy="657750"/>
            <a:chOff x="4375971" y="5573379"/>
            <a:chExt cx="4767900" cy="657750"/>
          </a:xfrm>
        </p:grpSpPr>
        <p:cxnSp>
          <p:nvCxnSpPr>
            <p:cNvPr id="381" name="Google Shape;381;p36"/>
            <p:cNvCxnSpPr/>
            <p:nvPr/>
          </p:nvCxnSpPr>
          <p:spPr>
            <a:xfrm rot="10800000">
              <a:off x="5355814" y="5595258"/>
              <a:ext cx="348300" cy="3048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82" name="Google Shape;382;p36"/>
            <p:cNvSpPr txBox="1"/>
            <p:nvPr/>
          </p:nvSpPr>
          <p:spPr>
            <a:xfrm>
              <a:off x="5660571" y="5769429"/>
              <a:ext cx="3483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Utilize temporary registers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3" name="Google Shape;383;p36"/>
            <p:cNvCxnSpPr>
              <a:stCxn id="382" idx="1"/>
            </p:cNvCxnSpPr>
            <p:nvPr/>
          </p:nvCxnSpPr>
          <p:spPr>
            <a:xfrm rot="10800000">
              <a:off x="4375971" y="5573379"/>
              <a:ext cx="1284600" cy="4269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384" name="Google Shape;384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6"/>
          <p:cNvSpPr txBox="1"/>
          <p:nvPr/>
        </p:nvSpPr>
        <p:spPr>
          <a:xfrm>
            <a:off x="880950" y="1287575"/>
            <a:ext cx="7576500" cy="4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Suppose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s0,b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s1,c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s2,d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s3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s4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Convert the following C statement to RISCV: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(b + c) - (d + e);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 t1, s3, s4</a:t>
            </a:r>
            <a:endParaRPr sz="32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 t2, s1, s2</a:t>
            </a:r>
            <a:endParaRPr sz="32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sub s0, t2, t1</a:t>
            </a:r>
            <a:endParaRPr sz="32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6" name="Google Shape;38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9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Three Basic Kinds of Instructions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346075" indent="-346075">
              <a:buSzPct val="100000"/>
              <a:buFont typeface="+mj-lt"/>
              <a:buAutoNum type="arabicParenR"/>
            </a:pPr>
            <a:r>
              <a:rPr lang="en-US" dirty="0"/>
              <a:t>Transfer data between memory and register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Load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data from memory into register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dirty="0"/>
              <a:t> = </a:t>
            </a:r>
            <a:r>
              <a:rPr lang="en-US" dirty="0" err="1"/>
              <a:t>Mem</a:t>
            </a:r>
            <a:r>
              <a:rPr lang="en-US" dirty="0"/>
              <a:t>[address]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Store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register data into memory</a:t>
            </a:r>
          </a:p>
          <a:p>
            <a:pPr lvl="2"/>
            <a:r>
              <a:rPr lang="en-US" dirty="0"/>
              <a:t>Mem[address] =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endParaRPr lang="en-US" dirty="0"/>
          </a:p>
          <a:p>
            <a:pPr indent="-339725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/>
              <a:t>Perform arithmetic operation on register or memory data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 = a + b;    z = x &lt;&lt; y;  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h &amp; g;</a:t>
            </a:r>
            <a:endParaRPr lang="en-US" dirty="0"/>
          </a:p>
          <a:p>
            <a:pPr marL="339725" indent="-339725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/>
              <a:t>Control flow:  what instruction to execute next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17920" y="2286000"/>
            <a:ext cx="2468880" cy="1015663"/>
          </a:xfrm>
          <a:prstGeom prst="rect">
            <a:avLst/>
          </a:prstGeom>
          <a:noFill/>
          <a:ln w="25400">
            <a:solidFill>
              <a:srgbClr val="4B2A8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eaLnBrk="1" hangingPunct="1">
              <a:spcBef>
                <a:spcPct val="20000"/>
              </a:spcBef>
              <a:buSzPct val="80000"/>
            </a:pPr>
            <a:r>
              <a:rPr lang="en-US" sz="2000" kern="0" dirty="0">
                <a:solidFill>
                  <a:srgbClr val="4B2A85"/>
                </a:solidFill>
                <a:latin typeface="Calibri" pitchFamily="34" charset="0"/>
              </a:rPr>
              <a:t>Remember:</a:t>
            </a:r>
            <a:r>
              <a:rPr lang="en-US" sz="2000" b="0" kern="0" dirty="0">
                <a:solidFill>
                  <a:srgbClr val="4B2A85"/>
                </a:solidFill>
                <a:latin typeface="Calibri" pitchFamily="34" charset="0"/>
              </a:rPr>
              <a:t>  Memory is indexed just like an array of bytes!</a:t>
            </a:r>
          </a:p>
        </p:txBody>
      </p:sp>
    </p:spTree>
    <p:extLst>
      <p:ext uri="{BB962C8B-B14F-4D97-AF65-F5344CB8AC3E}">
        <p14:creationId xmlns:p14="http://schemas.microsoft.com/office/powerpoint/2010/main" val="252207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Immediates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7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Numerical constants are called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immediates</a:t>
            </a: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Separate instruction syntax for immediates: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	opi dst, src, imm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 names end with ‘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’, replace 2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source register with an immediate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Uses:</a:t>
            </a:r>
            <a:endParaRPr/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addi s1, s2, 5  # a=b+5</a:t>
            </a:r>
            <a:endParaRPr/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addi s3, s3, 1  # c++</a:t>
            </a:r>
            <a:endParaRPr sz="2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subi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instruction?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32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Load from</a:t>
            </a:r>
            <a:r>
              <a:rPr lang="en-US" dirty="0"/>
              <a:t> Memory to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479"/>
            <a:ext cx="8382000" cy="397787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 code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b="1" dirty="0" err="1">
                <a:latin typeface="Courier New"/>
                <a:cs typeface="Courier New"/>
              </a:rPr>
              <a:t>int</a:t>
            </a:r>
            <a:r>
              <a:rPr lang="en-US" b="1" dirty="0">
                <a:latin typeface="Courier New"/>
                <a:cs typeface="Courier New"/>
              </a:rPr>
              <a:t>  A[100];</a:t>
            </a:r>
          </a:p>
          <a:p>
            <a:pPr>
              <a:buNone/>
            </a:pPr>
            <a:r>
              <a:rPr lang="en-US" b="1" dirty="0"/>
              <a:t>		</a:t>
            </a:r>
            <a:r>
              <a:rPr lang="en-US" b="1" dirty="0">
                <a:latin typeface="Courier New"/>
                <a:cs typeface="Courier New"/>
              </a:rPr>
              <a:t>g = h + A[3];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Load Word (</a:t>
            </a:r>
            <a:r>
              <a:rPr lang="en-US" dirty="0" err="1">
                <a:latin typeface="Courier"/>
              </a:rPr>
              <a:t>lw</a:t>
            </a:r>
            <a:r>
              <a:rPr lang="en-US" dirty="0"/>
              <a:t>) in RISC-V:</a:t>
            </a:r>
          </a:p>
          <a:p>
            <a:pPr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  x10,12(x15)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# Reg x10 gets A[3]</a:t>
            </a:r>
          </a:p>
          <a:p>
            <a:pPr>
              <a:buNone/>
            </a:pPr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b="1" dirty="0">
                <a:latin typeface="Courier New"/>
                <a:cs typeface="Courier New"/>
              </a:rPr>
              <a:t>add x11,x12,x10 </a:t>
            </a:r>
            <a:r>
              <a:rPr lang="en-US" dirty="0"/>
              <a:t># g = h + A[3]</a:t>
            </a:r>
          </a:p>
          <a:p>
            <a:pPr>
              <a:buNone/>
            </a:pP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Note: 		</a:t>
            </a:r>
            <a:r>
              <a:rPr lang="en-US" dirty="0">
                <a:solidFill>
                  <a:srgbClr val="3366FF"/>
                </a:solidFill>
                <a:latin typeface="Courier"/>
                <a:cs typeface="Courier New"/>
              </a:rPr>
              <a:t>x15</a:t>
            </a: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 – base register (pointer to A[0])</a:t>
            </a: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				</a:t>
            </a:r>
            <a:r>
              <a:rPr lang="en-US" dirty="0">
                <a:solidFill>
                  <a:srgbClr val="3366FF"/>
                </a:solidFill>
                <a:latin typeface="Courier"/>
                <a:cs typeface="Courier New"/>
              </a:rPr>
              <a:t>12</a:t>
            </a: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 – offset in </a:t>
            </a:r>
            <a:r>
              <a:rPr lang="en-US" u="sng" dirty="0">
                <a:solidFill>
                  <a:srgbClr val="3366FF"/>
                </a:solidFill>
                <a:latin typeface="+mj-lt"/>
                <a:cs typeface="Courier New"/>
              </a:rPr>
              <a:t>bytes</a:t>
            </a:r>
          </a:p>
          <a:p>
            <a:pPr>
              <a:buNone/>
            </a:pPr>
            <a:r>
              <a:rPr lang="en-US" b="1" dirty="0">
                <a:solidFill>
                  <a:srgbClr val="3366FF"/>
                </a:solidFill>
                <a:latin typeface="+mj-lt"/>
                <a:cs typeface="Courier New"/>
              </a:rPr>
              <a:t>Offset must be a constant known at assembly time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691B06E-B21D-1440-9D8F-23979D241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4" y="2808764"/>
            <a:ext cx="1438276" cy="794385"/>
          </a:xfrm>
          <a:prstGeom prst="leftArrow">
            <a:avLst>
              <a:gd name="adj1" fmla="val 46204"/>
              <a:gd name="adj2" fmla="val 4564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18 VAG Rounded Bold   07390" charset="0"/>
              </a:rPr>
              <a:t>Data flow</a:t>
            </a:r>
            <a:endParaRPr lang="en-US" sz="2000" dirty="0">
              <a:latin typeface="18 VAG Rounded Bold   0739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8B724-184B-FE45-A541-A6339A9777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Store</a:t>
            </a:r>
            <a:r>
              <a:rPr lang="en-US" dirty="0"/>
              <a:t> from Register </a:t>
            </a:r>
            <a:r>
              <a:rPr lang="en-US" u="sng" dirty="0"/>
              <a:t>to</a:t>
            </a:r>
            <a:r>
              <a:rPr lang="en-US" dirty="0"/>
              <a:t>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480"/>
            <a:ext cx="8382000" cy="397787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 code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b="1" dirty="0" err="1">
                <a:latin typeface="Courier New"/>
                <a:cs typeface="Courier New"/>
              </a:rPr>
              <a:t>int</a:t>
            </a:r>
            <a:r>
              <a:rPr lang="en-US" b="1" dirty="0">
                <a:latin typeface="Courier New"/>
                <a:cs typeface="Courier New"/>
              </a:rPr>
              <a:t>  A[100];</a:t>
            </a:r>
          </a:p>
          <a:p>
            <a:pPr>
              <a:buNone/>
            </a:pPr>
            <a:r>
              <a:rPr lang="en-US" b="1" dirty="0"/>
              <a:t>		</a:t>
            </a:r>
            <a:r>
              <a:rPr lang="en-US" b="1" dirty="0">
                <a:latin typeface="Courier New"/>
                <a:cs typeface="Courier New"/>
              </a:rPr>
              <a:t>A[10] = h + A[3];</a:t>
            </a:r>
          </a:p>
          <a:p>
            <a:endParaRPr lang="en-US" dirty="0"/>
          </a:p>
          <a:p>
            <a:r>
              <a:rPr lang="en-US" dirty="0"/>
              <a:t>Using Store Word (</a:t>
            </a:r>
            <a:r>
              <a:rPr lang="en-US" dirty="0" err="1">
                <a:latin typeface="Courier"/>
              </a:rPr>
              <a:t>sw</a:t>
            </a:r>
            <a:r>
              <a:rPr lang="en-US" dirty="0"/>
              <a:t>) in RISC-V:</a:t>
            </a:r>
          </a:p>
          <a:p>
            <a:pPr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b="1" dirty="0" err="1">
                <a:latin typeface="Courier New"/>
                <a:cs typeface="Courier New"/>
              </a:rPr>
              <a:t>lw</a:t>
            </a:r>
            <a:r>
              <a:rPr lang="en-US" b="1" dirty="0">
                <a:latin typeface="Courier New"/>
                <a:cs typeface="Courier New"/>
              </a:rPr>
              <a:t>  x10,12(x15)  </a:t>
            </a:r>
            <a:r>
              <a:rPr lang="en-US" dirty="0"/>
              <a:t># Temp </a:t>
            </a:r>
            <a:r>
              <a:rPr lang="en-US" dirty="0" err="1"/>
              <a:t>reg</a:t>
            </a:r>
            <a:r>
              <a:rPr lang="en-US" dirty="0"/>
              <a:t> x10 gets A[3]</a:t>
            </a:r>
          </a:p>
          <a:p>
            <a:pPr>
              <a:buNone/>
            </a:pPr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b="1" dirty="0">
                <a:latin typeface="Courier New"/>
                <a:cs typeface="Courier New"/>
              </a:rPr>
              <a:t>add x10,x12,x10  </a:t>
            </a:r>
            <a:r>
              <a:rPr lang="en-US" dirty="0"/>
              <a:t># Temp </a:t>
            </a:r>
            <a:r>
              <a:rPr lang="en-US" dirty="0" err="1"/>
              <a:t>reg</a:t>
            </a:r>
            <a:r>
              <a:rPr lang="en-US" dirty="0"/>
              <a:t> x10 gets h + A[3]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 err="1">
                <a:solidFill>
                  <a:srgbClr val="FF0000"/>
                </a:solidFill>
                <a:latin typeface="Courier"/>
              </a:rPr>
              <a:t>sw</a:t>
            </a:r>
            <a:r>
              <a:rPr lang="en-US" b="1" dirty="0">
                <a:solidFill>
                  <a:srgbClr val="FF0000"/>
                </a:solidFill>
                <a:latin typeface="Courier"/>
              </a:rPr>
              <a:t>	 x10,40(x15) </a:t>
            </a:r>
            <a:r>
              <a:rPr lang="en-US" b="1" dirty="0">
                <a:latin typeface="Courier"/>
              </a:rPr>
              <a:t> </a:t>
            </a:r>
            <a:r>
              <a:rPr lang="en-US" dirty="0">
                <a:latin typeface="+mj-lt"/>
              </a:rPr>
              <a:t># A[10] = h + A[3]</a:t>
            </a:r>
          </a:p>
          <a:p>
            <a:pPr>
              <a:buNone/>
            </a:pP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Note: 		</a:t>
            </a:r>
            <a:r>
              <a:rPr lang="en-US" dirty="0">
                <a:solidFill>
                  <a:srgbClr val="3366FF"/>
                </a:solidFill>
                <a:latin typeface="Courier"/>
                <a:cs typeface="Courier New"/>
              </a:rPr>
              <a:t>x15</a:t>
            </a: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 – base register (pointer)</a:t>
            </a: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				</a:t>
            </a:r>
            <a:r>
              <a:rPr lang="en-US" dirty="0">
                <a:solidFill>
                  <a:srgbClr val="3366FF"/>
                </a:solidFill>
                <a:latin typeface="Courier"/>
                <a:cs typeface="Courier New"/>
              </a:rPr>
              <a:t>12,40</a:t>
            </a: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 – offsets in </a:t>
            </a:r>
            <a:r>
              <a:rPr lang="en-US" u="sng" dirty="0">
                <a:solidFill>
                  <a:srgbClr val="3366FF"/>
                </a:solidFill>
                <a:latin typeface="+mj-lt"/>
                <a:cs typeface="Courier New"/>
              </a:rPr>
              <a:t>bytes</a:t>
            </a:r>
            <a:endParaRPr lang="en-US" dirty="0">
              <a:solidFill>
                <a:srgbClr val="3366FF"/>
              </a:solidFill>
              <a:latin typeface="+mj-lt"/>
              <a:cs typeface="Courier New"/>
            </a:endParaRP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x15+12 and x15+40 must be multiples of 4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9860657B-73BD-2247-954C-9D91D8D000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14488" y="4126390"/>
            <a:ext cx="1521619" cy="794385"/>
          </a:xfrm>
          <a:prstGeom prst="leftArrow">
            <a:avLst>
              <a:gd name="adj1" fmla="val 46204"/>
              <a:gd name="adj2" fmla="val 4564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18 VAG Rounded Bold   07390" charset="0"/>
              </a:rPr>
              <a:t>Data flow</a:t>
            </a:r>
            <a:endParaRPr lang="en-US" sz="2000" dirty="0">
              <a:latin typeface="18 VAG Rounded Bold   0739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0C52D-30DE-DC40-BF3E-0C954D737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10012</TotalTime>
  <Words>2959</Words>
  <Application>Microsoft Macintosh PowerPoint</Application>
  <PresentationFormat>On-screen Show (4:3)</PresentationFormat>
  <Paragraphs>517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18 VAG Rounded Bold   07390</vt:lpstr>
      <vt:lpstr>Arial</vt:lpstr>
      <vt:lpstr>Arial Narrow</vt:lpstr>
      <vt:lpstr>Calibri</vt:lpstr>
      <vt:lpstr>Calibri Bold</vt:lpstr>
      <vt:lpstr>Cambria Math</vt:lpstr>
      <vt:lpstr>Courier</vt:lpstr>
      <vt:lpstr>Courier New</vt:lpstr>
      <vt:lpstr>Roboto Regular</vt:lpstr>
      <vt:lpstr>Times New Roman</vt:lpstr>
      <vt:lpstr>Wingdings</vt:lpstr>
      <vt:lpstr>UWTheme-351-Au18</vt:lpstr>
      <vt:lpstr>Aside: Registers are Inside the Processor</vt:lpstr>
      <vt:lpstr>RISC V Integer Registers – 32 bits wide</vt:lpstr>
      <vt:lpstr>RISCV Instructions (1/2)</vt:lpstr>
      <vt:lpstr>RISCV Instructions Example</vt:lpstr>
      <vt:lpstr>RISCV Instructions Example</vt:lpstr>
      <vt:lpstr>Three Basic Kinds of Instructions</vt:lpstr>
      <vt:lpstr>Immediates</vt:lpstr>
      <vt:lpstr>Load from Memory to Register</vt:lpstr>
      <vt:lpstr>Store from Register to Memory</vt:lpstr>
      <vt:lpstr>Decision Making Instructions</vt:lpstr>
      <vt:lpstr>Branching on Conditions other than (Not) Equal </vt:lpstr>
      <vt:lpstr>Branching on Conditions other than (Not) Equal </vt:lpstr>
      <vt:lpstr>“And in Conclusion…”</vt:lpstr>
      <vt:lpstr>Breaking Down the If Else</vt:lpstr>
      <vt:lpstr>Branching on Conditions other than (Not) Equal </vt:lpstr>
      <vt:lpstr>Breaking Down the If Else</vt:lpstr>
      <vt:lpstr>C to RISCV Practice</vt:lpstr>
      <vt:lpstr>C to RISCV Practice</vt:lpstr>
      <vt:lpstr>C to RISCV Practice</vt:lpstr>
      <vt:lpstr>C to RISCV Practice</vt:lpstr>
      <vt:lpstr>C to RISCV Practice</vt:lpstr>
      <vt:lpstr>RISCV Bitwise Instructions</vt:lpstr>
      <vt:lpstr>Shifting Instructions</vt:lpstr>
      <vt:lpstr>Shifting Instructions</vt:lpstr>
      <vt:lpstr>Shifting Instructions</vt:lpstr>
      <vt:lpstr>Switch Statement Example</vt:lpstr>
      <vt:lpstr>Jump Table Structure</vt:lpstr>
      <vt:lpstr>Jump Table Structure</vt:lpstr>
      <vt:lpstr>Jump Table</vt:lpstr>
      <vt:lpstr>Handling Fall-Through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III CSE 351 Autumn 2016</dc:title>
  <dc:creator>Justin Hsia</dc:creator>
  <cp:lastModifiedBy>Arrvindh Shriraman</cp:lastModifiedBy>
  <cp:revision>197</cp:revision>
  <cp:lastPrinted>2020-07-19T17:12:21Z</cp:lastPrinted>
  <dcterms:created xsi:type="dcterms:W3CDTF">2016-10-12T07:57:22Z</dcterms:created>
  <dcterms:modified xsi:type="dcterms:W3CDTF">2021-05-27T18:41:29Z</dcterms:modified>
</cp:coreProperties>
</file>