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45"/>
  </p:notesMasterIdLst>
  <p:handoutMasterIdLst>
    <p:handoutMasterId r:id="rId46"/>
  </p:handoutMasterIdLst>
  <p:sldIdLst>
    <p:sldId id="348" r:id="rId2"/>
    <p:sldId id="314" r:id="rId3"/>
    <p:sldId id="732" r:id="rId4"/>
    <p:sldId id="322" r:id="rId5"/>
    <p:sldId id="323" r:id="rId6"/>
    <p:sldId id="349" r:id="rId7"/>
    <p:sldId id="317" r:id="rId8"/>
    <p:sldId id="318" r:id="rId9"/>
    <p:sldId id="265" r:id="rId10"/>
    <p:sldId id="266" r:id="rId11"/>
    <p:sldId id="319" r:id="rId12"/>
    <p:sldId id="342" r:id="rId13"/>
    <p:sldId id="321" r:id="rId14"/>
    <p:sldId id="324" r:id="rId15"/>
    <p:sldId id="269" r:id="rId16"/>
    <p:sldId id="328" r:id="rId17"/>
    <p:sldId id="330" r:id="rId18"/>
    <p:sldId id="340" r:id="rId19"/>
    <p:sldId id="326" r:id="rId20"/>
    <p:sldId id="329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331" r:id="rId29"/>
    <p:sldId id="284" r:id="rId30"/>
    <p:sldId id="285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  <a:srgbClr val="EC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77" autoAdjust="0"/>
    <p:restoredTop sz="89396" autoAdjust="0"/>
  </p:normalViewPr>
  <p:slideViewPr>
    <p:cSldViewPr snapToGrid="0">
      <p:cViewPr varScale="1">
        <p:scale>
          <a:sx n="110" d="100"/>
          <a:sy n="110" d="100"/>
        </p:scale>
        <p:origin x="1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52D3-BEE9-4084-9945-DE97FEE56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7645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8T23:44:29.4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22725 11078 232 0,'-9'-3'88'0,"9"3"-69"0,0 3 15 0,0-3 1 15,0 0-12-15,0 0 0 16,3-3-14-16,3 3-3 16,6-2-4-16,0-1-2 0,6 1 1 15,2 2-6-15,7 0 1 16,3 5 2-16,3 0 1 15,-1 6 3-15,1-1 1 16,0 6-4-16,0 3-1 0,-4 4 1 16,-2 7 2-1,-3 4 2-15,-3 3 3 0,-3 0 1 16,-6-3 1 0,-3-2 0-16,-3 0 2 15,-6-6-1-15,0 1 0 0,-3-3-3 16,-3 0 1-16,-6-1-4 15,6 1-2-15,-6 3 0 16,0 2 1-16,0 5-3 16,0 3 0-16,3 0 3 15,0 0 1-15,0 0-6 16,9-2 0-16,0 2 3 16,6-6 2-16,3-1-3 15,3-4 1-15,3-2-2 0,0-3 0 16,0-2 2-16,0-4 0 15,-3-1 0 1,-3-4 2-16,-4-2 1 0,-2-3 3 16,-3 1 1-1,-3-4 1-15,-2 1-2 16,-4 2 1-16,-3 1 0 16,0-1 1-16,0 0-4 0,-3 3-1 15,3 0-1-15,0 0-2 16,0 3-2-16,0 2 1 15,6 3-1-15,0 7-2 16,3 7 0-16,-2 1 0 16,5 4 3-16,5 4 2 15,-2-2-2-15,3 3 0 0,-3 5 1 16,-3 5 2-16,-3 1 10 16,-3-4 7-16,-2-4 5 15,-7-4 3-15,-6-4-6 16,-6-4-2-16,-3-7-7 15,-2-3-2-15,-4-10-17 16,0-3-8-16,0-5-41 16,7-9-18-16,5-12-103 15</inkml:trace>
  <inkml:trace contextRef="#ctx0" brushRef="#br0" timeOffset="1">23529 11599 208 0,'-6'-5'79'0,"0"5"-61"0,-6 3 12 0,9-1 2 16,-6 4-8-16,-6 2-2 16,3 5-8-16,-6 5-4 15,-3 3-5-15,1 3-4 0,8 5 2 16,3 1-4-16,0-4 0 15,15-2-1-15,6-3-2 16,0-5-2-16,5 2-1 16,1-10-25-16,-3-2-11 15,6-9-64-15</inkml:trace>
  <inkml:trace contextRef="#ctx0" brushRef="#br0" timeOffset="2">23555 11710 220 0,'-17'0'85'0,"8"6"-66"0,9-1-8 16,0 0-8-16,0 3 4 15,-3 6 5-15,3 1 3 16,3 1 4-16,-3 3-11 16,9-1-7-16,-1-2-3 0,4 0 7 15,3-8 4-15,0-5 0 16,6-6 0-16,-3-2-1 15,-6-6 0-15,3-2 2 16,-9-3 1-16,-6 0-3 16,-3-2 0-16,-3-1-3 15,-6 3 2-15,3 3-11 16,3 2-2-16,-3 3-28 16,3 3-10-16,0 0-49 15,6 5-50-15,3 0 44 16</inkml:trace>
  <inkml:trace contextRef="#ctx0" brushRef="#br0" timeOffset="3">23710 11668 184 0,'0'3'68'0,"0"2"-52"0,9 6 14 15,-6-3 6-15,3 5-5 16,-3 3 2-16,-3 2-17 16,6 1-4-16,-3-1-8 15,-3-2-3-15,6-3 2 0,-3-2 0 16,-3-3 1-16,0-3-2 16,0-5 1-16,0 0-7 15,-3-5-1-15,-3-6-12 16,6-5-1-16,0-2 0 15,0-1 3-15,0 4 7 16,9-1 2-16,-6 2 1 16,6 4 1-16,0 5 5 0,0 5 1 15,0 5 6-15,-1 3 5 16,-2 5 2-16,3 3 3 16,-3 0-1-16,-6 0-1 15,0-3-6-15,0-3-2 16,0 1-2-16,0-6-1 15,0-5-8-15,0-2 0 16,3-6-15-16,3-8-3 16,0-3-5-16,9-2-1 15,-3 3 12-15,0 2 7 16,0 3 5-16,-3 5 4 16,0 2 15-16,0 6 9 15,0 6-1-15,-4 4-2 16,1 6-4-16,-3 3-1 15,3 2-7-15,-6-3-2 0,0 1-4 16,3-3-1-16,-3-3-21 16,3-5-8-16,0 0-33 15,0-8-15-15,6-3-32 16</inkml:trace>
  <inkml:trace contextRef="#ctx0" brushRef="#br0" timeOffset="4">24014 11753 212 0,'-3'21'79'0,"6"-3"-61"0,-3 14-1 0,6-16-2 16,-6 11 15 0,0-4 11-16,0 4-17 15,3-3-6-15,0-3-11 0,0-3-5 0,-3-2-1 16,3-5 1-16,-3-1 3 15,0-4-11-15,0-6-3 16,-3-3-7-16,0-5-3 16,0-8 4-16,0-5 1 15,-3-3 9-15,6-2 2 16,0-1 3-16,0-2 0 0,0-3 0 16,0 3 2-1,6-2-1-15,3 2 2 0,3-1-2 16,-1 4-1-16,1 5 3 15,6 5 0 1,-3 5-1-16,0 9 1 0,0 7 9 16,-6 8 4-16,-9 11 8 15,0 2 2 1,-3 1-2-16,-6-1-1 0,-3-2-12 16,0-5-4-16,3-3-10 15,0-6-2-15,0-5-34 16,0-5-11-16,6-7-59 15,3-7-51 1,3-2 56-16</inkml:trace>
  <inkml:trace contextRef="#ctx0" brushRef="#br0" timeOffset="5">24207 11687 232 0,'9'10'88'0,"3"-2"-69"0,3 3-3 0,-6-6-4 16,-3 0 6-16,9 1 8 16,0-4-11-16,2-2-3 15,-5-2-8-15,6-4-1 16,-3-2 3-16,-6 0-3 0,6-2-2 16,-9-1 2-16,3 1 0 15,-9-1 1-15,0 1 0 16,-9 2-7-16,3 2 0 15,-9 4-4-15,3 4 2 0,-6 4 1 16,3 4 2-16,-2 3 3 16,5 3 4-16,3 3 2 15,6-1 3-15,3 4-3 16,6-4-2-16,12-2-5 16,2-3 0-16,-2-5 0 15,3-3 0-15,0-5-14 16,0-2-3-16,0-6-22 15,-1-5-10-15,-2-3-62 16</inkml:trace>
  <inkml:trace contextRef="#ctx0" brushRef="#br0" timeOffset="6">24478 11419 216 0,'0'6'82'0,"3"-1"-64"0,6 6 0 0,-9-3-3 16,6 7 15-16,-3 7 11 15,0 4-15-15,-3 3-7 16,0 8-11-16,0 0-6 0,0 0-1 16,0-2-1-16,0-4 0 15,0-4-9-15,3-9-2 0,-3-4-36 16,0-4-14-16,0-10-51 15</inkml:trace>
  <inkml:trace contextRef="#ctx0" brushRef="#br0" timeOffset="7">24359 11618 260 0,'-12'-5'96'0,"18"5"-75"0,0-6-3 15,3 4-8-15,0-4 5 16,0 4 5-16,0-1-8 16,3-2-4-16,6-1-5 15,-4 4-5-15,7 2 1 0,0 0-12 16,3 0-7-16,-9 2-36 0,6 1-13 16,-6 2-33-1</inkml:trace>
  <inkml:trace contextRef="#ctx0" brushRef="#br0" timeOffset="8">24639 11605 256 0,'-9'8'96'0,"12"0"-75"0,-3 7-1 0,6-4-4 16,-6 2 12-16,0 0 9 15,0 3-14-15,-6 0-6 16,6 0-10-16,0-3-5 0,0-2-1 15,-3-1-26-15,0-2-10 16,-3-2-55-16,6-1-22 0,0-5 9 16</inkml:trace>
  <inkml:trace contextRef="#ctx0" brushRef="#br0" timeOffset="9">24633 11536 264 0,'0'-11'99'0,"9"9"-77"0,-3-1-9 16,-3 3-7-16,-3 0-11 15,0 0 1-15,3 0-42 16,3 0-17-16,-3 3-32 0,6 5-13 16</inkml:trace>
  <inkml:trace contextRef="#ctx0" brushRef="#br0" timeOffset="10">24743 11634 228 0,'-9'18'85'0,"15"-5"-66"0,-3 9-3 0,3-12-5 15,-3 3 9-15,0 1 7 16,-3-1 0-16,0 0-2 16,0-2-13-16,0-3-8 0,0-3-2 15,0-5-2-15,0 0 0 0,0-3-3 16,0-5 0-1,6-5-5-15,-3-3-2 16,6-2 2-16,0-1 5 16,0 1-3-16,0 4 2 15,-3 1 2-15,2 3 1 0,1 2 7 16,3 8 15 0,-3 5 0-1,3 6-7-15,-3 2 0 0,-3 3-5 16,-3 2 0-16,-3 1-5 15,0-1-1-15,0-2-3 16,6-3-3-16,-3-2-29 16,0-3-12-16,6-5-32 15,3-3-13-15,6-8-12 16</inkml:trace>
  <inkml:trace contextRef="#ctx0" brushRef="#br0" timeOffset="11">25088 11621 268 0,'-21'-6'101'0,"13"6"-78"0,5 3-7 0,0 0-6 15,-6 2 6-15,0 3 7 16,-3 5-5 0,-3 3 0-16,3 5-11 0,3 0-4 0,6 0 0 15,0 1-4-15,-3-7 0 16,6-1 3-16,6-4 1 15,0-2-1-15,0-5 1 0,-3-6-4 16,9-2 0 0,-3-3-1-16,-3-3 0 0,-3-2-3 15,6 0 1-15,-6-3-3 16,-3 3 2-16,6 2-4 16,-3 3-1-16,-3 3 0 15,6 2 4-15,-3 9 3 16,0 7 4-16,5 8 9 15,1 8 5-15,-3 8 17 16,-3 0 7-16,-3 0-5 16,-9-5-3-1,0-3-9-15,-14-2-3 0,-13-1-20 16,-6-5-9-16,-11-8-44 16,-4-5-19-16,1-5-89 15</inkml:trace>
  <inkml:trace contextRef="#ctx0" brushRef="#br0" timeOffset="12">23624 12425 228 0,'-6'-3'85'0,"6"1"-66"0,3-6-6 16,-3 5-6-16,0-2 1 16,0-3 7-16,-3 2 6 15,-6 1 2-15,6 3-12 16,-6 2 0-16,-3 2 0 0,-3 6-6 15,0 5-3-15,3 3-4 16,-2 3 1-16,8 2 1 16,0-3 2-16,-3-2-6 15,9 0 1-15,9-5 3 16,-3-3 2-16,0-8 0 16,8-3 1-16,1-5-4 15,0-2 0-15,0-4 1 16,0-2 2-16,-3 1-1 15,-6 1-1-15,-3 1 3 16,0 2 0-16,-3 4-1 0,0 4-2 16,0 6 1-16,0 2 1 15,0 5-3-15,3 6-2 16,3 8 8-16,3 5 6 16,0 3 6-16,-3 5 4 15,-6-3 6-15,-3-2 6 16,-3-3-7-16,-6-2-3 15,3-6-9-15,-6-5-1 16,-3-6-8-16,0-4-3 16,-3-9-23-16,1-5-9 15,2-3-18-15,0-4-8 16,9-7-20-16,3-1-7 16,15-1-35-1</inkml:trace>
  <inkml:trace contextRef="#ctx0" brushRef="#br0" timeOffset="13">23731 12420 264 0,'-6'7'101'0,"9"-1"-78"0,0 7-7 16,-3-5-8-16,9 3 5 15,0 2 6-15,0 0-3 0,3 0-1 16,0 0-9-16,8-2-2 0,-2-3 0 15,0-3 6 1,-3-5 4-16,0-5 4 0,-3-3 1 16,0-3-8-1,-6-4-2-15,-6-7-3 0,-6-1-1 16,-3 1-3-16,0 4 1 16,-3 5-9-16,-3 2-3 15,0 6-15-15,3 0-7 16,3 5-17-16,0 2-8 15,9 3-13-15,9-2-5 16,9 2-20 0</inkml:trace>
  <inkml:trace contextRef="#ctx0" brushRef="#br0" timeOffset="14">24121 12377 224 0,'-6'-5'85'0,"6"5"-66"0,0-3 1 16,0 3-2-16,-3-2 10 16,-3 2 7-16,-3 0-10 15,-3 5-4-15,-3 3-12 16,0 2-8-16,1 6-4 0,2 0 4 16,-3 3 3-16,6-1-3 15,9-2-1-15,0 0-2 16,6-3 0-16,3-2 0 15,0-6 0-15,3-5 4 16,2-3 1-16,1-2-4 0,-3-5-1 16,0-1 3-16,-3-2 1 15,-6 0 0-15,6 2 1 16,-9 3-2-16,6 0 2 16,-6 3-4-16,0 5-2 15,3 5 2 1,3 3 0-16,0 3 1 15,9 2 0-15,-3 0 0 16,0 0 0-16,-1 1 0 16,1-4-7-16,-3-2-3 15,6-3-23-15,-3-2-11 16,0-6-10-16,0-2-5 16,6-6-33-1</inkml:trace>
  <inkml:trace contextRef="#ctx0" brushRef="#br0" timeOffset="15">24288 12187 252 0,'-3'-6'93'0,"6"9"-72"0,3 0-6 15,-6 2-8-15,6 3 12 16,2 8 10-16,-2 8 1 16,-3 7 2-16,6 9-18 15,-6-3-6-15,6 0-1 0,-9 0-4 16,9-2 0-16,-3-6-1 0,0-5-2 15,0-6-37 1,3-5-17-16,-3-2-83 16</inkml:trace>
  <inkml:trace contextRef="#ctx0" brushRef="#br0" timeOffset="16">24582 12390 184 0,'0'-13'68'0,"6"8"-52"0,-3-6 19 0,3 9 7 15,-6-1 16-15,0 0 12 0,-6 3-21 16,-3 3-6-16,-3 0-25 16,-2 5-9-16,-1 0-4 0,0 2-3 15,0 1 1-15,9-1-7 16,0 4-1-16,6-1-3 15,6 0 2-15,6 3 4 16,0 2 1-16,0 1 3 16,-3-1 1-16,-6 1 12 15,-6 2 7-15,-6 0-5 16,-12-2-2-16,0-3-30 16,-3-3-15-16,-6-2-73 15,-8-1-31-15,-4-5-4 16</inkml:trace>
  <inkml:trace contextRef="#ctx0" brushRef="#br0" timeOffset="17">12054 17666 132 0,'-6'-8'52'0,"6"3"-41"0,-3 5 13 16,3 0 5-16,0 0 0 0,0 0 5 16,-3 0-9-16,3-3-3 15,0 3-13-15,0 0-5 0,0 0-1 16,0 0 0-16,6 3 3 15,0-3-5-15,3 5-1 16,0-5 2-16,3 6 1 16,3-4 1-16,5-2 0 15,4 6-2-15,0-1 1 16,3-3-2-16,6 1 2 16,-1 0 0-16,4-3 3 15,0 0-1-15,-1 0 0 16,1 0 1-16,0 0 1 15,0 0-3-15,5 0-3 0,1 0 2 16,0 0 2 0,2 0-2-16,1 0-2 0,-3 0 0 15,-1 0-1-15,-2 5 4 16,0-5 2-16,-4 0 0 16,1 0-1-1,6 0-3-15,2 0 1 16,4 0-2-16,3 0 2 0,-4 0-2 15,4 0-1-15,-3 0-2 16,-1 0 1-16,1 0 1 16,2 0 0-16,7 0 0 15,2 0 0-15,1 3 0 16,3-3 0-16,-4 0 0 0,4 0 2 16,5 0-3-1,6-3-2-15,4-2 4 0,-4 5 3 16,1 0-3-16,-1 0-1 15,6 0-2-15,4 0-2 16,-4 0 3-16,-2 0 0 16,-1 0 1-16,6 0 0 15,4 0 0-15,-1 0 2 16,-3 0-3 0,-5 5 0-16,2-5 3 15,6 0 1-15,4 0-1 0,-7 0 1 16,-3 0-4-16,1 0 0 15,5 0-1-15,6 0 0 16,-2 0 2-16,-7 0 2 16,-3 0-1-16,10 0-1 15,5 0 1-15,0 0-1 0,-9 0 0 16,1 0 0-16,5 0-3 16,0 0 2-16,-2 0 3 15,-4 0 1-15,-6 0-4 16,4 0 1-16,2 0 0 15,24 0 2-15,-12-5-3 16,-5 5 0-16,-7 0 1 16,6 0 0-16,3 0 0 15,-5 5 0-15,-10-2 0 16,-6-1 2-16,1-2-3 16,5 3 0-16,7-3 3 15,-7 0 1-15,-3 0-4 16,-5 0-1-16,5 5 3 0,7-5 1 15,-1-5-3 1,-3 5-1-16,-5-3 1 0,-4 3 2 16,9 0 4-16,4-2 2 15,-1 2-3-15,-2 0-1 16,-10 0 1-16,-6 2 0 16,-2 1-5-16,-4-3 1 15,-5 0-2-15,-6-3 0 16,-10-2-44-16,-8-8-22 15,-12-11-60 1</inkml:trace>
  <inkml:trace contextRef="#ctx0" brushRef="#br0" timeOffset="18">13111 18161 148 0,'0'-13'57'0,"3"5"-44"0,-3-3 10 15,3 11 2-15,-3-2 1 16,3-4 2-16,-3 6 0 16,0 0 2-16,0 0-16 15,0 0-4-15,3 8-2 0,-3 3-9 0,3 5-1 16,-3 2-2-1,2 1 2-15,4 7 5 16,3-5 3-16,0-2-2 0,3 2-3 16,3-10 0-1,0-3 1-15,0-8 1 0,0 0 1 16,0-8-2 0,-3-3-2-16,-1 3 1 15,-2-10 1-15,-3 4 1 16,-3 1 3-16,0 0 1 0,0 0 1 15,-3 5 0-15,0 2 0 16,3 1-7-16,3 5 0 16,0 5-1-16,0 6 0 15,0-3-3-15,3 5 0 16,0 6 2-16,0-3 0 0,3 2-8 16,0-5-2-16,0-2-18 15,-1-3-7-15,1 0-32 16,0-3-14-16,0-5-3 15</inkml:trace>
  <inkml:trace contextRef="#ctx0" brushRef="#br0" timeOffset="19">13521 18127 244 0,'-6'-11'90'0,"3"11"-70"0,0-3 6 16,3 3-1-16,-2 0-3 0,-1 0 4 16,0 0-14-1,-3 3-5-15,0 2-4 0,0 3-3 0,0-2 1 16,3 1-4-16,0 4 2 16,3-3-1-16,3 0 0 15,3 5 0-15,3-2-2 16,0-3 5-16,0 5 3 15,-1-2 3-15,-2-4 1 16,-3 7 0-16,-3-6 2 16,-3 2-1-16,-3-2 0 15,-2 0-3 1,-1-8-1-16,-3 5-14 0,0-5-4 0,3 0-12 16,0 0-4-16,3-5-17 15,6 5-9 1,3-3-25-1,3-2-43-15,6-3 37 0</inkml:trace>
  <inkml:trace contextRef="#ctx0" brushRef="#br0" timeOffset="20">13658 18180 224 0,'-3'0'85'0,"6"0"-66"0,-3 2 12 0,0-2 3 16,3 0-20-16,3 5-5 16,3 1 0-16,0 2 4 15,3-3-7 1,0 0-1-16,0-2 1 0,0-3-1 0,0 0 2 16,0-3-4-1,-4-2 0-15,1 0-1 16,-3-3 1-16,-3-3 0 0,-3 3 1 15,-3 0-2-15,-3-2 1 16,-3 7-13-16,-2 3-3 16,-4 0 1-16,0 3 5 15,0 2 4-15,0 8 4 16,0-5-2-16,3 3-2 0,3 2 2 16,3-5 2-16,6 5 0 15,3 0-1-15,6 1-2 16,6-1 1-16,3 0-15 15,6-2-4-15,0-3-17 16,2-3-6-16,1 0-13 16,0-5-4-16,3-5-12 15</inkml:trace>
  <inkml:trace contextRef="#ctx0" brushRef="#br0" timeOffset="21">13986 18180 232 0,'-15'-14'88'0,"6"4"-69"0,-3 10 11 15,6 0 1-15,-3 0-17 0,0 5-5 16,-3 3-12 0,0 3-6-16,0 2 5 0,4 0-3 15,2 0 2-15,3 6 5 16,6-3 4-16,6 2-1 0,2-5-2 16,1-7-3-16,3-1 1 15,3-10 1-15,-3-1 0 16,0-2-3-16,-3-10 2 15,-3-1 1-15,-3-2 2 16,-6-5 3-16,-3-11 4 16,-3-3-6-16,-3 0-2 15,0 9-1-15,0 4 2 16,0 9 5-16,3 4 4 16,0 1-9-16,3 13-2 0,3 13-4 15,0 6 3 1,6 7 4-16,3 6 6 15,3 0-7-15,3-6-3 16,3 1-3-16,2-1 0 0,4-7-41 16,3-1-18-16,0-4-45 15</inkml:trace>
  <inkml:trace contextRef="#ctx0" brushRef="#br0" timeOffset="22">14391 18129 244 0,'-6'0'93'0,"6"6"-72"0,0 1-6 15,0-1-6-15,0 7 1 16,0 0 3-16,0 0 2 16,0 1 4-16,3-1-11 15,0-2-4-15,3-4-1 0,-4 1-18 16,4-2-6-16,-3-1-10 16,3-5-4-16,-6 0-126 31,6-11 55-31</inkml:trace>
  <inkml:trace contextRef="#ctx0" brushRef="#br0" timeOffset="23">14388 18063 272 0,'-12'0'104'0,"9"-5"-81"0,3-3-6 0,0 8-9 15,0 0-11-15,0 0 2 16,0 0-1-16,0 0-2 15,0 0 3-15,3 0-20 0,3 0-8 16,0 5-78 0</inkml:trace>
  <inkml:trace contextRef="#ctx0" brushRef="#br0" timeOffset="24">14483 18153 236 0,'3'13'90'0,"0"-5"-70"0,0 5-3 15,-3-7-5 1,0 2 2-16,0 2 3 0,0-7 0 16,0 2 0-16,0-5-9 15,0 0-5-15,0 0 0 0,0 0-2 16,0-5 2-16,0 2-9 16,0-7-3-16,3-4 2 15,3-4 2-15,3 5 0 16,0-1 4-16,2 7-2 15,1 7 1-15,3 0 0 16,0 7 0-16,0 4 11 16,-3 5 3-16,-3-3 1 15,0 6 2-15,-3-6-8 16,-3 5-4-16,-3-4-33 16,3-6-15-16,3 5-76 15</inkml:trace>
  <inkml:trace contextRef="#ctx0" brushRef="#br0" timeOffset="25">15167 18116 220 0,'-8'-8'82'0,"5"8"-64"0,-3 0 13 0,0 0 3 16,0 5-11-16,-3-2-1 15,-3 8-13-15,0-3-3 16,3 5-4-16,0 5-4 16,3-2-1-16,3 0-1 0,6 0 3 15,3-3-11-15,6 6-2 16,3-6-13-16,6 0-5 15,0-5-27-15,-1-3-10 16,4-5-10 0</inkml:trace>
  <inkml:trace contextRef="#ctx0" brushRef="#br0" timeOffset="26">15275 18182 184 0,'-15'5'71'0,"9"6"-55"0,0-3 2 16,6 0-3-16,-3 3 1 15,0-4 4-15,3 1-1 16,6 6-2-16,0-4-9 16,3-2-1-16,3 0 0 0,2-8 1 15,1-3 0-15,0-2-2 16,0-8 1-16,-3 5 2 16,-3-5 2-16,-6 0 3 15,-6-1 2-15,-6 1-1 16,-3-3 1-16,-3 8-15 0,0 0-5 15,0 3-28-15,-2 5-9 16,5 0-89 0</inkml:trace>
  <inkml:trace contextRef="#ctx0" brushRef="#br0" timeOffset="27">15432 18127 184 0,'-3'8'68'0,"3"-1"-52"0,0 12 12 0,3-11 3 16,0 5-10-16,0-2 1 15,0 2-9-15,0-5-3 16,0 5-5-16,0-8-4 16,-3 3 0-16,0-2 1 15,0 2 1-15,0-3 1 0,-3-5 0 16,0 0-2-16,0 0-2 15,0 0 1-15,0 0-1 16,3 0 4-16,0-5 5 0,0-3-7 16,0 2-1-16,3-2-1 15,0-5 0-15,0 8 0 16,3-8 0-16,0 5-3 16,0 2 2-16,3 6-4 15,0 0 1-15,0 6 2 16,0 7 1-16,0-5 1 15,-3 5 2-15,0-2 1 16,0-3 3-16,-3 0-3 16,0-3-2-16,-3-5 0 15,0 0 1-15,3 0-3 16,3-5 0-16,-1-3-8 16,4-6-4-16,0 1 4 15,0 0 3-15,3 5 4 16,-3-3 3-16,3 6 2 15,0 5 1-15,0 5 4 0,0 6 3 16,-3-3 0-16,3 5 3 16,-4 0-7-16,-2-5-2 15,0 6-14-15,0-9-7 16,0 8-38-16,3-8-17 16,3-2-32-1</inkml:trace>
  <inkml:trace contextRef="#ctx0" brushRef="#br0" timeOffset="28">15778 18187 188 0,'-3'6'71'0,"3"7"-55"0,3 8 0 0,0-10-5 15,0 5 4-15,0 10 4 16,0 3 0-16,-3 6 0 16,3 4-10-16,-1-2-5 15,1-8-1-15,0-2 0 0,-3-3 1 16,0-11 4-16,0 0 3 15,0-5 2-15,0-8 3 16,-3-8-7-16,0-10-3 16,1-4-12-16,-1-9-6 15,0-9-5-15,0 3 0 0,0 3 9 16,3 2 7-16,3 5 7 16,0 1 7-16,3 5-7 15,2 2-1-15,4 11-1 16,0 3 2-16,0 5-5 15,3 0-1-15,-3 8 2 16,-3 5 1-16,-6 0 3 16,-3 1 3-16,-3-1-2 15,-3 0 1-15,-3 3-10 16,0-8 0-16,0 0-20 16,0 2-6-16,3-7-23 15,0 2-10-15</inkml:trace>
  <inkml:trace contextRef="#ctx0" brushRef="#br0" timeOffset="29">15962 18211 228 0,'-9'8'88'0,"9"5"-69"0,-3 9-3 0,3-17-4 16,3 8 4-16,0 0 5 15,3-2-5-15,3-3-1 16,0 0-9-16,3-3-8 0,0 0-4 16,0-5-13-16,0-5-5 15,0-3 6-15,-3-2 5 0,-4-4 6 16,1 1 2 0,0 0 3-16,-3 5 3 15,0-3 6-15,-3 9 6 16,3-4-7-16,-3 6-3 0,3 8-2 15,0 3 1-15,3 2-1 16,3 3-1-16,0-5-6 16,3 2-4-16,0 0-36 15,3-8-15-15,3-5-24 16</inkml:trace>
  <inkml:trace contextRef="#ctx0" brushRef="#br0" timeOffset="30">16233 17894 272 0,'-15'0'104'0,"12"0"-81"0,0 10-10 0,3-2-12 16,-3 6-7-16,0 12 2 16,3 11 10-16,0-3 9 15,0 6-8 1,3 0-3-16,0-1-3 0,3-7-12 0,0 0-5 15,0-6-30-15,-3 1-12 16</inkml:trace>
  <inkml:trace contextRef="#ctx0" brushRef="#br0" timeOffset="31">16105 18090 324 0,'-3'-14'123'0,"6"6"-95"0,9-2-11 15,-6 10-11-15,3-3-10 16,0-2 3 0,3 5-16-16,3 5-3 0,-1-2 10 15,4 7-46-15,0-2-19 0,0 0-32 16</inkml:trace>
  <inkml:trace contextRef="#ctx0" brushRef="#br0" timeOffset="32">16313 18166 232 0,'-6'8'88'0,"6"-13"-69"0,0 10 4 0,0-5-4 16,0 0-10-16,6 0-3 15,0 0 1-15,3 6 2 16,0-6-4-16,3 0-3 0,0 0 1 15,0-6-2-15,0 6-1 16,0-5 3-16,-3-3 0 16,0 3-1-16,-3 2-2 15,-3-8 1-15,0 4-1 16,-3 1 4-16,-6-2 2 0,0 0-2 16,-3 3-1-16,-3 0 1 15,-3 5 2 1,0 5-3-16,0 3-2 0,3-3-5 15,3 9-2-15,0-1 3 16,3 0 3-16,6 0-1 16,3 0-2-16,6 1 2 15,3-1 0-15,3 0-19 16,0 0-9-16,3-2-32 16,3-3-13-16,3-3-16 15</inkml:trace>
  <inkml:trace contextRef="#ctx0" brushRef="#br0" timeOffset="33">16528 18198 200 0,'-3'13'74'0,"6"1"-58"0,-3 1 5 15,0-9 8-15,0 2-4 16,3-3-11-16,-3 8-5 15,0-8-6-15,0-2-3 0,0-3 3 16,0 0 11-16,0-3 8 16,3-2-5-16,-3-8 1 15,6 0-9-15,0-1-3 0,3-4-1 16,2 5 1-16,1-1-3 16,6 1 0-16,0 5-10 15,6-2-3-15,0 7-61 16,2-8-28-16,-2-4-13 15</inkml:trace>
  <inkml:trace contextRef="#ctx0" brushRef="#br0" timeOffset="34">17138 17862 240 0,'-9'-13'90'0,"9"13"-70"0,0 0-1 15,0 0-1 1,0 13-9-16,0 13 7 16,0 6 2-16,0 8-9 15,0 2-1-15,0-7 2 0,0 4-6 16,0-2 0-16,0-8 0 15,-3-10 0-15,3-6 0 0,0 0 2 16,0-13 1 0,3-7-6-16,3-4-2 15,0-2-5-15,3-1 1 16,3 1 1-16,6 0 2 16,2 5-1-16,7 3-1 15,0 5 0-15,-3 5 0 16,-3 3 11-16,-3 3 5 15,-4 2 6-15,-5 3 3 16,-6-3-2-16,-6 0-2 16,-6-2-1-16,-5 2 0 15,-4-5-8-15,-3-3-3 16,-3 1-10-16,3-4-4 16,-3-2-22-16,7-2-10 15,2-4-22-15,3-2-9 16,3-2-49-1</inkml:trace>
  <inkml:trace contextRef="#ctx0" brushRef="#br0" timeOffset="35">17394 18116 220 0,'0'5'82'0,"-3"-5"-64"0,0 8 4 0,3-8-1 16,3 6-7-16,3-1 0 15,0 3 0-15,6-3 4 16,0-2-10-16,3-3-2 0,-1-3 0 0,1-2-1 16,-3 5 2-1,0-6-2-15,0-1 2 0,-3-1-2 16,-3-3 0-16,0 3-6 15,-6 3 1-15,-3 0-2 16,-3-3-2-16,-3 2-2 16,-6 6 1-16,-3 0 3 15,-3 6 1-15,1 2-2 16,-1 2 2 0,3 3 3-16,0 1 1 0,3-1 3 15,3 5 3 1,6-2 2-16,6 0 3 0,6-3-7 15,6 1-4-15,6-7-13 16,6 7-6-16,3-6-23 16,-1-3-8-16,4-5-26 15,-3 0-11-15,3 0-4 16</inkml:trace>
  <inkml:trace contextRef="#ctx0" brushRef="#br0" timeOffset="36">17617 18135 208 0,'-9'5'77'0,"9"-3"-60"0,0 9-1 0,0-8-4 16,0 10 0-16,0 0 5 16,3-2 0-16,0 2-1 15,-3 0-8-15,0 0-3 0,3 1 1 16,-3-6-3-16,0-3-2 15,0-5 4-15,3-5 4 16,0 2-5-16,0-10-2 0,0-6-4 16,3 1-1-16,3-1 2 15,3-2 0-15,0 8 1 16,6 7 2-16,-1 4 3 16,4 4 4-16,0 12 0 15,-3-1 2-15,-3 5-6 16,-3 1-1-16,0 2-7 15,-6-8-2-15,0 6-29 16,0-6-10-16,0 0-137 16,2 1 66-1</inkml:trace>
  <inkml:trace contextRef="#ctx0" brushRef="#br0" timeOffset="37">18067 18182 232 0,'-12'-13'88'0,"6"10"-69"0,-3-7 15 0,3 10 3 16,-3-3-4-16,-3 3 1 16,-6 0-15-16,0 3-4 0,3 2-9 15,1 8-6-15,2 0-3 0,6 1-3 16,3 4 1-16,6-5 1 15,9 9 2-15,2-4-6 16,4-5-2-16,6 1-12 16,6-9-4-16,-3 0-15 15,-1-10-6 1,1 0-59-16</inkml:trace>
  <inkml:trace contextRef="#ctx0" brushRef="#br0" timeOffset="38">18159 17894 212 0,'-3'5'79'0,"3"3"-61"0,0 18 4 16,3-12-2-16,0 17 5 0,0 9 7 16,0 0-6-16,-3 2-1 15,3-7-14-15,0-1-7 0,0-10 0 16,0-3-3-16,0-3 2 15,0-10-7-15,3-2 1 16,0-12-8-16,3-2-1 16,-1-10-13-16,4 5-4 15,3-6 15-15,0 11 7 16,0 0 17-16,0 3 6 16,3 10-6-16,-3 3-1 15,0 5-12-15,-4 1-5 16,1-1-38-16,-3 0-15 15,3 0-40 1</inkml:trace>
  <inkml:trace contextRef="#ctx0" brushRef="#br0" timeOffset="39">18480 18169 176 0,'-3'-8'68'0,"3"3"-52"0,-3 5 1 16,3 0-2-16,0 0 3 16,0 0 19-1,3 18-2-15,0 1-18 16,0 2 1-16,0-3 0 0,-3 4-13 0,0 1-2 16,0-9 0-16,0-1 0 15,0 0-1-15,0-5-2 16,0-3 5-1,-3-5 4-15,0 0-5 0,3-5-2 16,0-3-10-16,3-5-3 16,-3 0 1-16,3-11 1 15,3 3 3-15,0 2 2 16,0 3 4-16,0 3 2 16,3 2 2-16,0 11 2 15,0 6 3-15,0 2 2 16,0 2 1-16,-3 4 0 15,0-1-4-15,0 0-3 16,0-5-2-16,-3 5 0 16,0-8-2-16,0-2 2 0,2-6-4 15,1-2 0-15,3-8-1 16,3 0-2-16,0-6-2 16,3 6 1-16,0 0 3 15,3-1 1-15,0 9 3 16,0 5 3-16,-4 5 0 15,1 9 2-15,-3-1-2 16,-3 5 2-16,-3 4-4 16,0-4 0-16,-3 1-23 15,3-6-12-15,0-5-25 16,3 2-10-16,3-2-43 16</inkml:trace>
  <inkml:trace contextRef="#ctx0" brushRef="#br0" timeOffset="40">18915 18198 288 0,'-18'-11'110'0,"15"11"-86"0,-15 0-4 0,12 6-9 16,-3 2-5-16,-3-3 1 15,1 8 5-15,-1 0 3 16,3 1-8-16,6-1-6 0,3 5-2 0,6-4-6 15,0-1 0-15,3-5-4 16,2-3 0-16,4-5 1 16,-3-5 1-1,0-3 3-15,-3 0 2 0,0-3 2 16,-3-2 1-16,-3 5 9 16,0-2 5-16,-3 10 5 15,0 0 3 1,0 0-13-16,0 5-7 0,3 3-4 15,0 5 2-15,3 3 0 16,0 0 1-16,0-3-22 16,3 0-8-16,3-2-25 15,-1-8-8-15,1 2-43 16</inkml:trace>
  <inkml:trace contextRef="#ctx0" brushRef="#br0" timeOffset="41">19064 18225 228 0,'0'2'88'0,"3"3"-69"0,3 9 2 0,-3-6-5 15,0 5 0-15,0 0 2 16,0 3-1-16,0-8 2 16,0 5-10-16,0-5-3 0,0-3 0 15,-3-5-1-15,0-5 2 16,0-3 2-16,-3 0 2 15,0-10-5-15,0-1-2 16,3-7-4-16,3-1-1 16,0 9 1-16,2-1 2 15,4 3-3-15,3 6-2 16,3 2-3-16,0 2 1 0,0 6-21 16,0 6-8-16,0 7-14 15,-3-5-3-15,0-3-54 16</inkml:trace>
  <inkml:trace contextRef="#ctx0" brushRef="#br0" timeOffset="42">19263 17881 296 0,'0'-8'110'0,"-3"10"-86"0,3 4-6 16,3 7-15-1,0 13 4-15,3 6 11 16,0 13 9-16,-3 0-14 16,0-3-5-16,3 3-3 0,-3 0-6 0,3-5-1 15,0 0-26-15,0-9-9 16,0-4-19-16,-3-9-7 16</inkml:trace>
  <inkml:trace contextRef="#ctx0" brushRef="#br0" timeOffset="43">19475 18148 244 0,'-12'-8'90'0,"6"8"-70"0,-6 0-5 16,6 2-6-1,-6-2 20-15,0 6 16 16,-3-1-3-16,0 3 0 15,0 0-24-15,3-3-13 0,4 3-4 0,2 3-3 16,3-3 0-16,3 5 2 16,6-2 2-16,5-4-6 15,4 1 1-15,3 3-17 16,0-3-4-16,3-3-21 16,3 3-7-16,-3-8-43 15,2 5-49 1,-2-2 45-16</inkml:trace>
  <inkml:trace contextRef="#ctx0" brushRef="#br0" timeOffset="44">19725 18116 260 0,'-12'-3'99'0,"9"6"-77"0,-3-3 7 0,3 0-3 0,-3 0 3 16,-3 5 5-16,-3 1-12 16,0-4-3-16,-3 9-11 15,3-3-3-15,0 0 1 0,6 5-8 16,3-2 0-16,3-4-5 15,6 7 0-15,3-1 4 16,3 0 1-16,0 0 6 16,-3 1 2-16,-3 4 4 15,-6-5 4-15,-6 1 3 16,-3-4 4-16,-6-2-31 16,-3-3-14-16,-2-2-73 15,-7 10-32-15,6-2-2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8T23:45:04.9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3821 17881 176 0,'-9'-6'66'0,"3"12"-52"0,12-6 17 0,-6 0 2 15,0 0-7-15,6 0-3 0,0 0-7 16,0 0 0 0,3 5-9-16,3-3-4 0,2-2-2 15,1 0 1-15,3 0 8 16,0 0 3-16,0-2-4 15,3-3-3-15,3-1-1 16,-1 6-1-16,1-2 0 16,3-4 0-16,0 6 2 15,3 0 3-15,5 0 0 16,1 0 0-16,3 0-3 16,-10 0-1-16,7 0-3 15,0-5-2 1,0 2 1-16,-1-2 1 15,-2 0 3-15,0 2-4 16,2-2-1-16,4 5 0 16,0-5 0-16,-6 5-3 0,14 0 2 15,-2 0 3 1,-3-3-1-16,-1-2-1 16,1 5-2-16,3-6 1 15,-4 6 1-15,4 0 0 16,0-2 2-16,-1 2 3 15,1 2-2-15,-4-2 0 16,-2 0-1-16,-3 0-2 16,3 0 3-16,2 0 2 15,1 0-4-15,0 0-3 16,-1 0 3-16,13 0 1 16,-7 6-3-16,-2-6 1 15,-3 0 0-15,-1 5 2 16,-2-5-3-16,0 0 0 0,0-5 3 15,-1 5 1-15,1 0-4 16,3 0 1-16,-1-6-5 16,1 6 1-16,0 6 4 15,-4-6 2-15,1 0 0 16,-3 0 1-16,-1 0-4 16,1 0 0-16,9 0 12 15,-3 0 5-15,5 0-19 16,7 0-7-16,2 0 2 15,-5 0 3-15,-3-6 4 16,2 6 1-16,1-8 0 0,2 3 0 16,7 2 2-16,-4 3 1 15,4-2-1-15,-4 4-2 16,1-4 1-16,6 2 1 16,-4-3 3-16,7 6 4 15,-1-1-11 1,3 6-3-16,-2-2 6 0,-1-4 6 15,4 4-3-15,-1-6-2 0,-2 8-4 16,-1 2 1-16,-2-7-4 16,-4 2 1-1,1-5-9-15,-7-5-2 0</inkml:trace>
  <inkml:trace contextRef="#ctx0" brushRef="#br0" timeOffset="1206.83">5002 17965 148 0,'-2'-13'55'0,"2"18"-43"0,0-2 14 0,0-3 6 0,2 5-5 16,-2 3-1-16,3 11-8 15,0 12-1-15,3 1-10 16,-3 3 0-16,0 4 0 0,-3-7 3 16,0 0 4-16,0 0-6 15,0-6-2-15,-3 0-3 16,0-7 0-16,-3-3-7 16,3-3 1-16,0 0-34 15,1-2-13-15,-1-8-52 16,3 2-25-1,0 3 65-15</inkml:trace>
  <inkml:trace contextRef="#ctx0" brushRef="#br0" timeOffset="1552.58">5014 17944 236 0,'-9'-5'88'16,"12"10"-69"-16,0-10 15 0,0 5 3 0,-3 0-6 15,6 0-1 1,3 0-12-16,6 0-6 0,0 0-7 15,6 0-4-15,9 5 0 0,-4-5-6 16,1 0 1-16,3 0 4 16,-3-5 2-16,-6 5-3 15,-4 0 1 1,1-6-44 0,-9 6-27-16,0 6-12 0,-3-1-23 15</inkml:trace>
  <inkml:trace contextRef="#ctx0" brushRef="#br0" timeOffset="1786.75">5023 18201 212 0,'-6'-21'79'0,"15"23"-61"0,-12 17 23 0,6-22 7 16,0 6-14-16,3 2-5 15,3-5-16-15,6 5-9 16,9-10-2-16,0 5-5 0,2-5 2 0,7 15 3 16,-6-15 1-16,-6-3-28 15,3 3-12-15,-4 10-59 16</inkml:trace>
  <inkml:trace contextRef="#ctx0" brushRef="#br0" timeOffset="2178.5">5476 17960 200 0,'-6'-3'77'0,"3"3"-60"0,6 3 6 0,-3-3-1 16,0 11-6-16,-3 7 3 15,0 8 1-15,-3 14 2 16,0 3-12 0,0-6 1-16,-3 2 2 0,0 1-1 15,3-8 1-15,0-1-10 0,0-4-1 16,0-6-2-16,3-8 2 15,0 1 1-15,3-4 1 16,3-2 0-16,9-8 4 16,3-5 3-1,6 5-6-15,3-3-3 0,-3 3-1 16,20 3-10 0,-11 2-4-16,-3 3-24 15,-9-3-9-15</inkml:trace>
  <inkml:trace contextRef="#ctx0" brushRef="#br0" timeOffset="2666.18">5869 18031 192 0,'-12'-21'74'0,"12"16"-58"0,-3-8 27 0,0 10 7 32,0 0-14-32,0-5-6 0,-3 8-15 15,0-5-7-15,-3 10-5 0,-3 3-5 16,0 11 1-16,-3 13 1 0,0 7 0 15,7-2 0-15,-4 11 2 16,9-3-1-16,0 0-1 16,9 3 1-16,6-9-1 15,-4-2 4-15,19-2 5 16,9-11 1-16,3-11 2 16,5-13 0-16,4-11 2 15,-6-10-5-15,-7 2-1 16,-8-7 5-16,-12-14 3 15,-15-5-6-15,-12-13-1 16,-6 5-3-16,-6 0-1 0,-2 16-6 16,-1 8-1-16,0 5-19 0,0 16-9 15,3 3-28 1,4 18-11-16,5 14-65 16</inkml:trace>
  <inkml:trace contextRef="#ctx0" brushRef="#br0" timeOffset="3061.02">6256 18005 228 0,'6'-5'88'0,"0"5"-69"0,-4 5 11 15,-2 0-2-15,0 8-3 16,0 9 0-16,0 17-6 15,0 6 1-15,-2-5-11 16,-1 2-3-16,0-7-2 0,0 4 0 0,0-7 2 16,0-5-3-16,0-6-2 15,0 3-18-15,3-11-6 16,0 0-46-16,0-5-20 16,3-8-23 15</inkml:trace>
  <inkml:trace contextRef="#ctx0" brushRef="#br0" timeOffset="3463.77">6241 17973 232 0,'-9'-8'88'0,"6"3"-69"0,6 2 4 15,-3-2-2-15,6 5 0 16,0-5 2-16,6 2-8 16,5-8-4-16,7 4-6 15,3 1-4-15,12 6 2 0,5 11-2 0,-8 2-1 16,0 3 5-1,-9 10 4-15,-12-2 6 16,-1 3 3-16,-17-1-1 0,3 1 2 16,-14 4-4-16,-10-10 1 15,-6-2-7-15,0 0-1 16,-3-12-9 0,1 7-1-16,5-9-20 0,6 0-6 15,6-5-47-15,15 0-100 31</inkml:trace>
  <inkml:trace contextRef="#ctx0" brushRef="#br0" timeOffset="4312.11">6738 18280 228 0,'0'-3'88'0,"9"-2"-69"0,-9 5 15 0,0 0 3 15,-3-5-6-15,0-3 2 16,-3 3-10-16,-3 2-4 15,-3 6-11-15,0-3-5 0,-3 5 0 16,0 8-2-16,0-8-1 16,7-2-2-16,2 2 1 15,3 1-1-15,9 2-2 16,5-3 0-16,7 3 0 16,3 2 3-16,3-2 0 15,0-2-2-15,-3 2 0 16,-4 0 6-16,-8-3 3 15,-3 8 23-15,-12-5 11 16,-6 3-14-16,-8-4-4 0,-4 4-12 16,-6-11-4-1,-9 0-32-15,-2 3-13 0,-4 2-48 16,9 3-22-16,4-3-25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3AF54-F41C-4A76-8288-3039C2EFC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20682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30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" marR="0" indent="-13716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.AppleSystemUIFont" charset="-120"/>
              <a:buChar char="–"/>
              <a:tabLst/>
              <a:defRPr/>
            </a:pPr>
            <a:r>
              <a:rPr lang="en-US" baseline="0" dirty="0"/>
              <a:t>Back in the 80s, it was like the wild west out there</a:t>
            </a:r>
            <a:endParaRPr lang="en-US" dirty="0"/>
          </a:p>
          <a:p>
            <a:r>
              <a:rPr lang="en-US" dirty="0"/>
              <a:t>Institute of</a:t>
            </a:r>
            <a:r>
              <a:rPr lang="en-US" baseline="0" dirty="0"/>
              <a:t> Electrical and Electronics Engineers</a:t>
            </a:r>
          </a:p>
          <a:p>
            <a:r>
              <a:rPr lang="en-US" baseline="0" dirty="0"/>
              <a:t>Committee had to balance concerns</a:t>
            </a:r>
          </a:p>
          <a:p>
            <a:pPr lvl="1"/>
            <a:r>
              <a:rPr lang="en-US" b="1" baseline="0" dirty="0"/>
              <a:t>Scientists</a:t>
            </a:r>
            <a:r>
              <a:rPr lang="en-US" baseline="0" dirty="0"/>
              <a:t> wanted them to be as </a:t>
            </a:r>
            <a:r>
              <a:rPr lang="en-US" b="1" baseline="0" dirty="0"/>
              <a:t>real </a:t>
            </a:r>
            <a:r>
              <a:rPr lang="en-US" baseline="0" dirty="0"/>
              <a:t>as possible</a:t>
            </a:r>
          </a:p>
          <a:p>
            <a:pPr lvl="1"/>
            <a:r>
              <a:rPr lang="en-US" b="1" baseline="0" dirty="0"/>
              <a:t>Engineers </a:t>
            </a:r>
            <a:r>
              <a:rPr lang="en-US" b="0" baseline="0" dirty="0"/>
              <a:t>wanted it to be as </a:t>
            </a:r>
            <a:r>
              <a:rPr lang="en-US" b="1" baseline="0" dirty="0"/>
              <a:t>easy to implement </a:t>
            </a:r>
            <a:r>
              <a:rPr lang="en-US" b="0" baseline="0" dirty="0"/>
              <a:t>in HW as possible</a:t>
            </a:r>
          </a:p>
          <a:p>
            <a:pPr lvl="0"/>
            <a:r>
              <a:rPr lang="en-US" b="0" baseline="0" dirty="0"/>
              <a:t>Floating point can be order of magnitude slower than integer</a:t>
            </a:r>
          </a:p>
          <a:p>
            <a:pPr lvl="1"/>
            <a:r>
              <a:rPr lang="en-US" b="0" baseline="0" dirty="0"/>
              <a:t>When we get super desperate, turn to fixed point</a:t>
            </a:r>
          </a:p>
          <a:p>
            <a:pPr lvl="1"/>
            <a:r>
              <a:rPr lang="en-US" b="0" baseline="0" dirty="0"/>
              <a:t>But computers are pretty fast, right?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79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0">
                  <a:tabLst>
                    <a:tab pos="1714500" algn="l"/>
                    <a:tab pos="2628900" algn="l"/>
                  </a:tabLst>
                </a:pPr>
                <a:r>
                  <a:rPr lang="en-US" dirty="0"/>
                  <a:t>E = 1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128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0b 1000 0000</a:t>
                </a:r>
                <a:endParaRPr lang="en-US" baseline="-25000" dirty="0"/>
              </a:p>
              <a:p>
                <a:pPr lvl="0">
                  <a:tabLst>
                    <a:tab pos="1714500" algn="l"/>
                    <a:tab pos="2628900" algn="l"/>
                  </a:tabLst>
                </a:pPr>
                <a:r>
                  <a:rPr lang="en-US" dirty="0"/>
                  <a:t>E = 127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254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0b 1111 1110</a:t>
                </a:r>
              </a:p>
              <a:p>
                <a:pPr lvl="0">
                  <a:tabLst>
                    <a:tab pos="1714500" algn="l"/>
                    <a:tab pos="2628900" algn="l"/>
                  </a:tabLst>
                </a:pPr>
                <a:r>
                  <a:rPr lang="en-US" dirty="0"/>
                  <a:t>E = -63</a:t>
                </a:r>
                <a:r>
                  <a:rPr lang="en-US" baseline="0" dirty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64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0b 0100 0000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0">
                  <a:tabLst>
                    <a:tab pos="1714500" algn="l"/>
                    <a:tab pos="2628900" algn="l"/>
                  </a:tabLst>
                </a:pPr>
                <a:r>
                  <a:rPr lang="en-US" dirty="0" smtClean="0"/>
                  <a:t>E = 1     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→</a:t>
                </a:r>
                <a:r>
                  <a:rPr lang="en-US" dirty="0" smtClean="0"/>
                  <a:t> </a:t>
                </a:r>
                <a:r>
                  <a:rPr lang="en-US" dirty="0" smtClean="0"/>
                  <a:t>128 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→</a:t>
                </a:r>
                <a:r>
                  <a:rPr lang="en-US" dirty="0" smtClean="0"/>
                  <a:t> 0b 1000 </a:t>
                </a:r>
                <a:r>
                  <a:rPr lang="en-US" dirty="0" smtClean="0"/>
                  <a:t>0000</a:t>
                </a:r>
                <a:endParaRPr lang="en-US" baseline="-25000" dirty="0"/>
              </a:p>
              <a:p>
                <a:pPr lvl="0">
                  <a:tabLst>
                    <a:tab pos="1714500" algn="l"/>
                    <a:tab pos="2628900" algn="l"/>
                  </a:tabLst>
                </a:pPr>
                <a:r>
                  <a:rPr lang="en-US" dirty="0" smtClean="0"/>
                  <a:t>E </a:t>
                </a:r>
                <a:r>
                  <a:rPr lang="en-US" dirty="0" smtClean="0"/>
                  <a:t>= 127</a:t>
                </a:r>
                <a:r>
                  <a:rPr lang="en-US" dirty="0" smtClean="0"/>
                  <a:t> 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→</a:t>
                </a:r>
                <a:r>
                  <a:rPr lang="en-US" dirty="0" smtClean="0"/>
                  <a:t> </a:t>
                </a:r>
                <a:r>
                  <a:rPr lang="en-US" dirty="0" smtClean="0"/>
                  <a:t>254 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→</a:t>
                </a:r>
                <a:r>
                  <a:rPr lang="en-US" dirty="0" smtClean="0"/>
                  <a:t> 0b 1111 </a:t>
                </a:r>
                <a:r>
                  <a:rPr lang="en-US" dirty="0" smtClean="0"/>
                  <a:t>1110</a:t>
                </a:r>
              </a:p>
              <a:p>
                <a:pPr lvl="0">
                  <a:tabLst>
                    <a:tab pos="1714500" algn="l"/>
                    <a:tab pos="2628900" algn="l"/>
                  </a:tabLst>
                </a:pPr>
                <a:r>
                  <a:rPr lang="en-US" dirty="0" smtClean="0"/>
                  <a:t>E </a:t>
                </a:r>
                <a:r>
                  <a:rPr lang="en-US" dirty="0" smtClean="0"/>
                  <a:t>= -63</a:t>
                </a:r>
                <a:r>
                  <a:rPr lang="en-US" baseline="0" dirty="0" smtClean="0"/>
                  <a:t>  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→</a:t>
                </a:r>
                <a:r>
                  <a:rPr lang="en-US" dirty="0" smtClean="0"/>
                  <a:t> 64</a:t>
                </a:r>
                <a:r>
                  <a:rPr lang="en-US" dirty="0" smtClean="0"/>
                  <a:t>  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→</a:t>
                </a:r>
                <a:r>
                  <a:rPr lang="en-US" dirty="0" smtClean="0"/>
                  <a:t> 0b 0100 0000</a:t>
                </a:r>
                <a:endParaRPr lang="en-US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70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52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146050"/>
            <a:ext cx="7289800" cy="5467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part</a:t>
            </a:r>
            <a:r>
              <a:rPr lang="en-US" baseline="0" dirty="0"/>
              <a:t> where I try to scare you</a:t>
            </a:r>
            <a:r>
              <a:rPr lang="is-IS" baseline="0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11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by talking about representing fractional numbers in binary in general</a:t>
            </a:r>
          </a:p>
          <a:p>
            <a:r>
              <a:rPr lang="en-US" dirty="0"/>
              <a:t>Then about the IEEE</a:t>
            </a:r>
            <a:r>
              <a:rPr lang="en-US" baseline="0" dirty="0"/>
              <a:t> </a:t>
            </a:r>
            <a:r>
              <a:rPr lang="en-US" dirty="0"/>
              <a:t>Standard for </a:t>
            </a:r>
            <a:r>
              <a:rPr lang="en-US"/>
              <a:t>floating point representation,</a:t>
            </a:r>
            <a:r>
              <a:rPr lang="en-US" baseline="0"/>
              <a:t> operations, </a:t>
            </a:r>
            <a:endParaRPr lang="en-US" dirty="0"/>
          </a:p>
          <a:p>
            <a:r>
              <a:rPr lang="en-US" dirty="0"/>
              <a:t>Will not</a:t>
            </a:r>
            <a:r>
              <a:rPr lang="en-US" baseline="0" dirty="0"/>
              <a:t> cover:</a:t>
            </a:r>
          </a:p>
          <a:p>
            <a:pPr lvl="1"/>
            <a:r>
              <a:rPr lang="en-US" baseline="0" dirty="0"/>
              <a:t>All the details of the 58-page spec</a:t>
            </a:r>
          </a:p>
          <a:p>
            <a:pPr lvl="1"/>
            <a:r>
              <a:rPr lang="en-US" dirty="0"/>
              <a:t>Or expect you to perform operations</a:t>
            </a:r>
          </a:p>
          <a:p>
            <a:pPr lvl="0"/>
            <a:r>
              <a:rPr lang="en-US" dirty="0"/>
              <a:t>Want to show you </a:t>
            </a:r>
            <a:r>
              <a:rPr lang="en-US" b="1" dirty="0"/>
              <a:t>how floating point values</a:t>
            </a:r>
            <a:r>
              <a:rPr lang="en-US" b="1" baseline="0" dirty="0"/>
              <a:t> are</a:t>
            </a:r>
            <a:r>
              <a:rPr lang="en-US" b="1" dirty="0"/>
              <a:t> represented</a:t>
            </a:r>
          </a:p>
          <a:p>
            <a:pPr lvl="1"/>
            <a:r>
              <a:rPr lang="en-US" dirty="0"/>
              <a:t>To give you a sense of the</a:t>
            </a:r>
            <a:r>
              <a:rPr lang="en-US" baseline="0" dirty="0"/>
              <a:t> kinds of things that can go wrong with them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7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25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7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094038" y="463550"/>
            <a:ext cx="3584575" cy="26876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168" y="3419938"/>
            <a:ext cx="8404323" cy="32406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5032" tIns="47516" rIns="95032" bIns="47516"/>
          <a:lstStyle/>
          <a:p>
            <a:endParaRPr lang="en-AU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73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Fraction like 1/3 needs an infinite number of digits to be represented, even in base 10!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by talking about representing fractional numbers in binary in general</a:t>
            </a:r>
          </a:p>
          <a:p>
            <a:r>
              <a:rPr lang="en-US" dirty="0"/>
              <a:t>Then about the IEEE</a:t>
            </a:r>
            <a:r>
              <a:rPr lang="en-US" baseline="0" dirty="0"/>
              <a:t> </a:t>
            </a:r>
            <a:r>
              <a:rPr lang="en-US" dirty="0"/>
              <a:t>Standard for </a:t>
            </a:r>
            <a:r>
              <a:rPr lang="en-US"/>
              <a:t>floating point representation,</a:t>
            </a:r>
            <a:r>
              <a:rPr lang="en-US" baseline="0"/>
              <a:t> operations, </a:t>
            </a:r>
            <a:endParaRPr lang="en-US" dirty="0"/>
          </a:p>
          <a:p>
            <a:r>
              <a:rPr lang="en-US" dirty="0"/>
              <a:t>Will not</a:t>
            </a:r>
            <a:r>
              <a:rPr lang="en-US" baseline="0" dirty="0"/>
              <a:t> cover:</a:t>
            </a:r>
          </a:p>
          <a:p>
            <a:pPr lvl="1"/>
            <a:r>
              <a:rPr lang="en-US" baseline="0" dirty="0"/>
              <a:t>All the details of the 58-page spec</a:t>
            </a:r>
          </a:p>
          <a:p>
            <a:pPr lvl="1"/>
            <a:r>
              <a:rPr lang="en-US" dirty="0"/>
              <a:t>Or expect you to perform operations</a:t>
            </a:r>
          </a:p>
          <a:p>
            <a:pPr lvl="0"/>
            <a:r>
              <a:rPr lang="en-US" dirty="0"/>
              <a:t>Want to show you </a:t>
            </a:r>
            <a:r>
              <a:rPr lang="en-US" b="1" dirty="0"/>
              <a:t>how floating point values</a:t>
            </a:r>
            <a:r>
              <a:rPr lang="en-US" b="1" baseline="0" dirty="0"/>
              <a:t> are</a:t>
            </a:r>
            <a:r>
              <a:rPr lang="en-US" b="1" dirty="0"/>
              <a:t> represented</a:t>
            </a:r>
          </a:p>
          <a:p>
            <a:pPr lvl="1"/>
            <a:r>
              <a:rPr lang="en-US" dirty="0"/>
              <a:t>To give you a sense of the</a:t>
            </a:r>
            <a:r>
              <a:rPr lang="en-US" baseline="0" dirty="0"/>
              <a:t> kinds of things that can go wrong with them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2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3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87F8D93-0595-48F0-80B2-30676001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1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87F8D93-0595-48F0-80B2-30676001FDF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81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7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8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74" y="6727600"/>
            <a:ext cx="9144000" cy="131233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0426" y="771511"/>
            <a:ext cx="836314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29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87F8D93-0595-48F0-80B2-30676001FD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06673" y="-2231"/>
            <a:ext cx="5373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CS295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21460" y="-2231"/>
            <a:ext cx="17011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L12:  Floating Point I</a:t>
            </a:r>
          </a:p>
        </p:txBody>
      </p:sp>
    </p:spTree>
    <p:extLst>
      <p:ext uri="{BB962C8B-B14F-4D97-AF65-F5344CB8AC3E}">
        <p14:creationId xmlns:p14="http://schemas.microsoft.com/office/powerpoint/2010/main" val="114825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berkeley.edu/~wkahan/ieee754status/754story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tags" Target="../tags/tag13.xml"/><Relationship Id="rId7" Type="http://schemas.openxmlformats.org/officeDocument/2006/relationships/image" Target="../media/image15.emf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customXml" Target="../ink/ink1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04800" y="30480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Floating Point I</a:t>
            </a:r>
            <a:br>
              <a:rPr lang="en-US" dirty="0"/>
            </a:br>
            <a:endParaRPr lang="en-US" sz="20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3E13C95-6D31-F745-AFB2-FF56B70D4525}"/>
              </a:ext>
            </a:extLst>
          </p:cNvPr>
          <p:cNvSpPr/>
          <p:nvPr/>
        </p:nvSpPr>
        <p:spPr>
          <a:xfrm>
            <a:off x="192911" y="5453442"/>
            <a:ext cx="8758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ACKNOWLEDGEMENT: These slides have been modified by your your CMPT 295 instructor and CS:APP Textbook authors. However,  please report all mistakes to your instructor.</a:t>
            </a:r>
          </a:p>
        </p:txBody>
      </p:sp>
    </p:spTree>
    <p:extLst>
      <p:ext uri="{BB962C8B-B14F-4D97-AF65-F5344CB8AC3E}">
        <p14:creationId xmlns:p14="http://schemas.microsoft.com/office/powerpoint/2010/main" val="6979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144" y="1001820"/>
            <a:ext cx="5831205" cy="936154"/>
          </a:xfrm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z="3000" spc="-20" dirty="0">
                <a:latin typeface="Arial"/>
                <a:cs typeface="Arial"/>
              </a:rPr>
              <a:t>“Father” </a:t>
            </a:r>
            <a:r>
              <a:rPr sz="3000" spc="-10" dirty="0">
                <a:latin typeface="Arial"/>
                <a:cs typeface="Arial"/>
              </a:rPr>
              <a:t>of </a:t>
            </a:r>
            <a:r>
              <a:rPr sz="3000" spc="-15" dirty="0">
                <a:latin typeface="Arial"/>
                <a:cs typeface="Arial"/>
              </a:rPr>
              <a:t>Floating Point</a:t>
            </a:r>
            <a:r>
              <a:rPr sz="3000" spc="-80" dirty="0">
                <a:latin typeface="Arial"/>
                <a:cs typeface="Arial"/>
              </a:rPr>
              <a:t> </a:t>
            </a:r>
            <a:r>
              <a:rPr sz="3000" spc="-20" dirty="0">
                <a:latin typeface="Arial"/>
                <a:cs typeface="Arial"/>
              </a:rPr>
              <a:t>Standard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1794" y="2210053"/>
            <a:ext cx="3510279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6425" marR="5080" indent="-593725">
              <a:spcBef>
                <a:spcPts val="100"/>
              </a:spcBef>
            </a:pPr>
            <a:r>
              <a:rPr sz="3000" dirty="0">
                <a:latin typeface="Times New Roman"/>
                <a:cs typeface="Times New Roman"/>
              </a:rPr>
              <a:t>IEEE Standard 754</a:t>
            </a:r>
            <a:r>
              <a:rPr sz="3000" spc="-8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for  Binary </a:t>
            </a:r>
            <a:r>
              <a:rPr sz="3000" spc="-5" dirty="0">
                <a:latin typeface="Times New Roman"/>
                <a:cs typeface="Times New Roman"/>
              </a:rPr>
              <a:t>Floating-  Point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Arithmetic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5575" y="5390641"/>
            <a:ext cx="63119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ourier New"/>
                <a:cs typeface="Courier New"/>
                <a:hlinkClick r:id="rId2"/>
              </a:rPr>
              <a:t>www.cs.berkeley.edu/~wkahan/ieee754status/754story.html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9495" y="4447285"/>
            <a:ext cx="1633220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64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Prof.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Kahan</a:t>
            </a:r>
            <a:endParaRPr sz="2400">
              <a:latin typeface="Times New Roman"/>
              <a:cs typeface="Times New Roman"/>
            </a:endParaRPr>
          </a:p>
          <a:p>
            <a:pPr marL="149860" marR="141605" algn="ctr">
              <a:lnSpc>
                <a:spcPct val="74400"/>
              </a:lnSpc>
              <a:spcBef>
                <a:spcPts val="310"/>
              </a:spcBef>
            </a:pPr>
            <a:r>
              <a:rPr spc="-5" dirty="0">
                <a:latin typeface="Times New Roman"/>
                <a:cs typeface="Times New Roman"/>
              </a:rPr>
              <a:t>Prof.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Emeritus  </a:t>
            </a:r>
            <a:r>
              <a:rPr dirty="0">
                <a:latin typeface="Times New Roman"/>
                <a:cs typeface="Times New Roman"/>
              </a:rPr>
              <a:t>UC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Berkeley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49284" y="3933010"/>
            <a:ext cx="3429000" cy="1233805"/>
          </a:xfrm>
          <a:custGeom>
            <a:avLst/>
            <a:gdLst/>
            <a:ahLst/>
            <a:cxnLst/>
            <a:rect l="l" t="t" r="r" b="b"/>
            <a:pathLst>
              <a:path w="3429000" h="1233804">
                <a:moveTo>
                  <a:pt x="0" y="1233488"/>
                </a:moveTo>
                <a:lnTo>
                  <a:pt x="428625" y="715564"/>
                </a:lnTo>
                <a:lnTo>
                  <a:pt x="0" y="197640"/>
                </a:lnTo>
                <a:lnTo>
                  <a:pt x="428625" y="197640"/>
                </a:lnTo>
                <a:lnTo>
                  <a:pt x="428625" y="49410"/>
                </a:lnTo>
                <a:lnTo>
                  <a:pt x="437045" y="30177"/>
                </a:lnTo>
                <a:lnTo>
                  <a:pt x="460010" y="14471"/>
                </a:lnTo>
                <a:lnTo>
                  <a:pt x="494071" y="3882"/>
                </a:lnTo>
                <a:lnTo>
                  <a:pt x="535781" y="0"/>
                </a:lnTo>
                <a:lnTo>
                  <a:pt x="2893219" y="0"/>
                </a:lnTo>
                <a:lnTo>
                  <a:pt x="2934929" y="3882"/>
                </a:lnTo>
                <a:lnTo>
                  <a:pt x="2968989" y="14471"/>
                </a:lnTo>
                <a:lnTo>
                  <a:pt x="2991954" y="30177"/>
                </a:lnTo>
                <a:lnTo>
                  <a:pt x="3000375" y="49410"/>
                </a:lnTo>
                <a:lnTo>
                  <a:pt x="3000375" y="197640"/>
                </a:lnTo>
                <a:lnTo>
                  <a:pt x="3429000" y="197640"/>
                </a:lnTo>
                <a:lnTo>
                  <a:pt x="3000375" y="715564"/>
                </a:lnTo>
                <a:lnTo>
                  <a:pt x="3429000" y="1233488"/>
                </a:lnTo>
                <a:lnTo>
                  <a:pt x="2678906" y="1233488"/>
                </a:lnTo>
                <a:lnTo>
                  <a:pt x="2637195" y="1229605"/>
                </a:lnTo>
                <a:lnTo>
                  <a:pt x="2603135" y="1219016"/>
                </a:lnTo>
                <a:lnTo>
                  <a:pt x="2580170" y="1203310"/>
                </a:lnTo>
                <a:lnTo>
                  <a:pt x="2571750" y="1184078"/>
                </a:lnTo>
                <a:lnTo>
                  <a:pt x="2580170" y="1164845"/>
                </a:lnTo>
                <a:lnTo>
                  <a:pt x="2603135" y="1149140"/>
                </a:lnTo>
                <a:lnTo>
                  <a:pt x="2637195" y="1138550"/>
                </a:lnTo>
                <a:lnTo>
                  <a:pt x="2678906" y="1134668"/>
                </a:lnTo>
                <a:lnTo>
                  <a:pt x="2893219" y="1134668"/>
                </a:lnTo>
                <a:lnTo>
                  <a:pt x="2934929" y="1130785"/>
                </a:lnTo>
                <a:lnTo>
                  <a:pt x="2968989" y="1120196"/>
                </a:lnTo>
                <a:lnTo>
                  <a:pt x="2991954" y="1104490"/>
                </a:lnTo>
                <a:lnTo>
                  <a:pt x="3000375" y="1085258"/>
                </a:lnTo>
                <a:lnTo>
                  <a:pt x="2991954" y="1066025"/>
                </a:lnTo>
                <a:lnTo>
                  <a:pt x="2968989" y="1050320"/>
                </a:lnTo>
                <a:lnTo>
                  <a:pt x="2934929" y="1039730"/>
                </a:lnTo>
                <a:lnTo>
                  <a:pt x="2893219" y="1035848"/>
                </a:lnTo>
                <a:lnTo>
                  <a:pt x="535781" y="1035848"/>
                </a:lnTo>
                <a:lnTo>
                  <a:pt x="494071" y="1039730"/>
                </a:lnTo>
                <a:lnTo>
                  <a:pt x="460010" y="1050320"/>
                </a:lnTo>
                <a:lnTo>
                  <a:pt x="437045" y="1066025"/>
                </a:lnTo>
                <a:lnTo>
                  <a:pt x="428625" y="1085258"/>
                </a:lnTo>
                <a:lnTo>
                  <a:pt x="437045" y="1104490"/>
                </a:lnTo>
                <a:lnTo>
                  <a:pt x="460010" y="1120196"/>
                </a:lnTo>
                <a:lnTo>
                  <a:pt x="494071" y="1130785"/>
                </a:lnTo>
                <a:lnTo>
                  <a:pt x="535781" y="1134668"/>
                </a:lnTo>
                <a:lnTo>
                  <a:pt x="750093" y="1134668"/>
                </a:lnTo>
                <a:lnTo>
                  <a:pt x="791803" y="1138550"/>
                </a:lnTo>
                <a:lnTo>
                  <a:pt x="825864" y="1149140"/>
                </a:lnTo>
                <a:lnTo>
                  <a:pt x="848829" y="1164845"/>
                </a:lnTo>
                <a:lnTo>
                  <a:pt x="857250" y="1184078"/>
                </a:lnTo>
                <a:lnTo>
                  <a:pt x="848829" y="1203310"/>
                </a:lnTo>
                <a:lnTo>
                  <a:pt x="825864" y="1219016"/>
                </a:lnTo>
                <a:lnTo>
                  <a:pt x="791803" y="1229605"/>
                </a:lnTo>
                <a:lnTo>
                  <a:pt x="750093" y="1233488"/>
                </a:lnTo>
                <a:lnTo>
                  <a:pt x="0" y="1233488"/>
                </a:lnTo>
                <a:close/>
              </a:path>
              <a:path w="3429000" h="1233804">
                <a:moveTo>
                  <a:pt x="857250" y="1035848"/>
                </a:moveTo>
                <a:lnTo>
                  <a:pt x="857250" y="1184078"/>
                </a:lnTo>
              </a:path>
              <a:path w="3429000" h="1233804">
                <a:moveTo>
                  <a:pt x="2571750" y="1184078"/>
                </a:moveTo>
                <a:lnTo>
                  <a:pt x="2571750" y="1035848"/>
                </a:lnTo>
              </a:path>
              <a:path w="3429000" h="1233804">
                <a:moveTo>
                  <a:pt x="428625" y="1085258"/>
                </a:moveTo>
                <a:lnTo>
                  <a:pt x="428625" y="197640"/>
                </a:lnTo>
              </a:path>
              <a:path w="3429000" h="1233804">
                <a:moveTo>
                  <a:pt x="3000375" y="197640"/>
                </a:moveTo>
                <a:lnTo>
                  <a:pt x="3000375" y="1085258"/>
                </a:lnTo>
              </a:path>
            </a:pathLst>
          </a:custGeom>
          <a:ln w="76200">
            <a:solidFill>
              <a:srgbClr val="F79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035060" y="4009209"/>
            <a:ext cx="2428875" cy="851772"/>
          </a:xfrm>
          <a:prstGeom prst="rect">
            <a:avLst/>
          </a:prstGeom>
          <a:ln w="12700">
            <a:solidFill>
              <a:srgbClr val="F7964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95"/>
              </a:lnSpc>
            </a:pPr>
            <a:r>
              <a:rPr sz="2400" b="1" dirty="0">
                <a:latin typeface="Times New Roman"/>
                <a:cs typeface="Times New Roman"/>
              </a:rPr>
              <a:t>1989</a:t>
            </a:r>
            <a:endParaRPr sz="2400">
              <a:latin typeface="Times New Roman"/>
              <a:cs typeface="Times New Roman"/>
            </a:endParaRPr>
          </a:p>
          <a:p>
            <a:pPr marL="252729" marR="93345" indent="177800">
              <a:lnSpc>
                <a:spcPct val="72500"/>
              </a:lnSpc>
              <a:spcBef>
                <a:spcPts val="455"/>
              </a:spcBef>
            </a:pPr>
            <a:r>
              <a:rPr sz="2400" b="1" dirty="0">
                <a:latin typeface="Times New Roman"/>
                <a:cs typeface="Times New Roman"/>
              </a:rPr>
              <a:t>ACM </a:t>
            </a:r>
            <a:r>
              <a:rPr sz="2400" b="1" spc="-5" dirty="0">
                <a:latin typeface="Times New Roman"/>
                <a:cs typeface="Times New Roman"/>
              </a:rPr>
              <a:t>Turing  Award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Winner!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21097" y="2347722"/>
            <a:ext cx="1514855" cy="21183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1525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Scientific Notation Translation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3192" y="1362456"/>
                <a:ext cx="8366760" cy="4974336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Convert from scientific notation to binary point</a:t>
                </a:r>
                <a:endParaRPr lang="en-US" sz="2400" baseline="30000" dirty="0"/>
              </a:p>
              <a:p>
                <a:pPr lvl="1"/>
                <a:r>
                  <a:rPr lang="en-US" sz="2000" dirty="0"/>
                  <a:t>Perform the multiplication by shifting the decimal until the exponent disappears</a:t>
                </a:r>
              </a:p>
              <a:p>
                <a:pPr lvl="2"/>
                <a:r>
                  <a:rPr lang="en-US" sz="1800" u="sng" dirty="0"/>
                  <a:t>Example</a:t>
                </a:r>
                <a:r>
                  <a:rPr lang="en-US" sz="1800" dirty="0"/>
                  <a:t>:  1.011</a:t>
                </a:r>
                <a:r>
                  <a:rPr lang="en-US" sz="1800" baseline="-25000" dirty="0"/>
                  <a:t>2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1800" dirty="0"/>
                  <a:t>2</a:t>
                </a:r>
                <a:r>
                  <a:rPr lang="en-US" sz="1800" baseline="30000" dirty="0"/>
                  <a:t>4</a:t>
                </a:r>
                <a:r>
                  <a:rPr lang="en-US" sz="1800" dirty="0"/>
                  <a:t> = 10110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 = 22</a:t>
                </a:r>
                <a:r>
                  <a:rPr lang="en-US" sz="1800" baseline="-25000" dirty="0"/>
                  <a:t>10</a:t>
                </a:r>
              </a:p>
              <a:p>
                <a:pPr lvl="2"/>
                <a:r>
                  <a:rPr lang="en-US" sz="1800" u="sng" dirty="0"/>
                  <a:t>Example</a:t>
                </a:r>
                <a:r>
                  <a:rPr lang="en-US" sz="1800" dirty="0"/>
                  <a:t>:  1.011</a:t>
                </a:r>
                <a:r>
                  <a:rPr lang="en-US" sz="1800" baseline="-25000" dirty="0"/>
                  <a:t>2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1800" dirty="0"/>
                  <a:t>2</a:t>
                </a:r>
                <a:r>
                  <a:rPr lang="en-US" sz="1800" baseline="30000" dirty="0"/>
                  <a:t>-2</a:t>
                </a:r>
                <a:r>
                  <a:rPr lang="en-US" sz="1800" dirty="0"/>
                  <a:t> = 0.01011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 = 0.34375</a:t>
                </a:r>
                <a:r>
                  <a:rPr lang="en-US" sz="1800" baseline="-25000" dirty="0"/>
                  <a:t>10</a:t>
                </a:r>
              </a:p>
              <a:p>
                <a:pPr lvl="2"/>
                <a:endParaRPr lang="en-US" sz="1800" baseline="-25000" dirty="0"/>
              </a:p>
              <a:p>
                <a:r>
                  <a:rPr lang="en-US" sz="2400" dirty="0"/>
                  <a:t>Convert from binary point to </a:t>
                </a:r>
                <a:r>
                  <a:rPr lang="en-US" sz="2400" i="1" dirty="0"/>
                  <a:t>normalized</a:t>
                </a:r>
                <a:r>
                  <a:rPr lang="en-US" sz="2400" dirty="0"/>
                  <a:t> scientific notation</a:t>
                </a:r>
              </a:p>
              <a:p>
                <a:pPr lvl="1"/>
                <a:r>
                  <a:rPr lang="en-US" sz="2000" dirty="0"/>
                  <a:t>Distribute out exponents until binary point is to the right of a single digit</a:t>
                </a:r>
              </a:p>
              <a:p>
                <a:pPr lvl="2"/>
                <a:r>
                  <a:rPr lang="en-US" sz="1800" u="sng" dirty="0"/>
                  <a:t>Example</a:t>
                </a:r>
                <a:r>
                  <a:rPr lang="en-US" sz="1800" dirty="0"/>
                  <a:t>:  1101.001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 = 1.101001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×2</a:t>
                </a:r>
                <a:r>
                  <a:rPr lang="en-US" sz="1800" baseline="30000" dirty="0"/>
                  <a:t>3</a:t>
                </a:r>
              </a:p>
              <a:p>
                <a:pPr lvl="2"/>
                <a:endParaRPr lang="en-US" baseline="30000" dirty="0"/>
              </a:p>
              <a:p>
                <a:pPr lvl="2"/>
                <a:endParaRPr lang="en-US" baseline="30000" dirty="0"/>
              </a:p>
              <a:p>
                <a:r>
                  <a:rPr lang="en-US" sz="2400" b="1" dirty="0"/>
                  <a:t>Practice:  </a:t>
                </a:r>
                <a:r>
                  <a:rPr lang="en-US" sz="2400" dirty="0"/>
                  <a:t>Convert 11.375</a:t>
                </a:r>
                <a:r>
                  <a:rPr lang="en-US" sz="2400" baseline="-25000" dirty="0"/>
                  <a:t>10</a:t>
                </a:r>
                <a:r>
                  <a:rPr lang="en-US" sz="2400" dirty="0"/>
                  <a:t> to binary scientific notation</a:t>
                </a:r>
              </a:p>
              <a:p>
                <a:pPr lvl="2"/>
                <a:endParaRPr lang="en-US" sz="1600" b="1" dirty="0"/>
              </a:p>
              <a:p>
                <a:pPr lvl="2"/>
                <a:endParaRPr lang="en-US" sz="16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3192" y="1362456"/>
                <a:ext cx="8366760" cy="4974336"/>
              </a:xfrm>
              <a:blipFill rotWithShape="0">
                <a:blip r:embed="rId3"/>
                <a:stretch>
                  <a:fillRect l="-146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Fractional binary numbers</a:t>
            </a:r>
          </a:p>
          <a:p>
            <a:r>
              <a:rPr lang="en-US" b="1" dirty="0">
                <a:solidFill>
                  <a:srgbClr val="4B2A85"/>
                </a:solidFill>
              </a:rPr>
              <a:t>IEEE floating-point standard</a:t>
            </a:r>
          </a:p>
          <a:p>
            <a:r>
              <a:rPr lang="en-US" dirty="0"/>
              <a:t>Floating-point operations and rounding</a:t>
            </a:r>
          </a:p>
          <a:p>
            <a:r>
              <a:rPr lang="en-US" dirty="0"/>
              <a:t>Floating-point in 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more details that we won’t cover</a:t>
            </a:r>
          </a:p>
          <a:p>
            <a:pPr lvl="1"/>
            <a:r>
              <a:rPr lang="en-US" dirty="0"/>
              <a:t>It’s a 58-page standard…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01860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IEEE Floating Point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2400" dirty="0"/>
              <a:t>IEEE 754 </a:t>
            </a:r>
          </a:p>
          <a:p>
            <a:pPr lvl="1"/>
            <a:r>
              <a:rPr lang="en-US" sz="2000" dirty="0"/>
              <a:t>Established in 1985 as uniform standard for floating point arithmetic</a:t>
            </a:r>
          </a:p>
          <a:p>
            <a:pPr lvl="1"/>
            <a:r>
              <a:rPr lang="en-US" sz="2000" dirty="0"/>
              <a:t>Main idea: make numerically sensitive programs portable</a:t>
            </a:r>
          </a:p>
          <a:p>
            <a:pPr lvl="1"/>
            <a:r>
              <a:rPr lang="en-US" sz="2000" dirty="0"/>
              <a:t>Specifies two things: representation and result of floating operations</a:t>
            </a:r>
          </a:p>
          <a:p>
            <a:pPr lvl="1"/>
            <a:r>
              <a:rPr lang="en-US" sz="2000" dirty="0"/>
              <a:t>Now supported by all major CPUs</a:t>
            </a:r>
          </a:p>
          <a:p>
            <a:pPr lvl="1"/>
            <a:endParaRPr lang="en-US" sz="2000" dirty="0"/>
          </a:p>
          <a:p>
            <a:r>
              <a:rPr lang="en-US" sz="2400" dirty="0"/>
              <a:t>Driven by numerical concerns</a:t>
            </a:r>
          </a:p>
          <a:p>
            <a:pPr lvl="1"/>
            <a:r>
              <a:rPr lang="en-US" sz="2000" b="1" dirty="0"/>
              <a:t>Scientists</a:t>
            </a:r>
            <a:r>
              <a:rPr lang="en-US" sz="2000" dirty="0"/>
              <a:t>/numerical analysts want them to be as </a:t>
            </a:r>
            <a:r>
              <a:rPr lang="en-US" sz="2000" b="1" dirty="0"/>
              <a:t>real</a:t>
            </a:r>
            <a:r>
              <a:rPr lang="en-US" sz="2000" dirty="0"/>
              <a:t> as possible</a:t>
            </a:r>
          </a:p>
          <a:p>
            <a:pPr lvl="1"/>
            <a:r>
              <a:rPr lang="en-US" sz="2000" b="1" dirty="0"/>
              <a:t>Engineers </a:t>
            </a:r>
            <a:r>
              <a:rPr lang="en-US" sz="2000" dirty="0"/>
              <a:t>want them to be </a:t>
            </a:r>
            <a:r>
              <a:rPr lang="en-US" sz="2000" b="1" dirty="0"/>
              <a:t>easy to implement</a:t>
            </a:r>
            <a:r>
              <a:rPr lang="en-US" sz="2000" dirty="0"/>
              <a:t> and </a:t>
            </a:r>
            <a:r>
              <a:rPr lang="en-US" sz="2000" b="1" dirty="0"/>
              <a:t>fast</a:t>
            </a:r>
          </a:p>
          <a:p>
            <a:pPr lvl="1"/>
            <a:r>
              <a:rPr lang="en-US" sz="2000" dirty="0"/>
              <a:t>In the end:</a:t>
            </a:r>
          </a:p>
          <a:p>
            <a:pPr lvl="2"/>
            <a:r>
              <a:rPr lang="en-US" sz="1800" dirty="0"/>
              <a:t>Scientists mostly won out</a:t>
            </a:r>
          </a:p>
          <a:p>
            <a:pPr lvl="2"/>
            <a:r>
              <a:rPr lang="en-US" sz="1800" dirty="0"/>
              <a:t>Nice standards for rounding, overflow, underflow, but...</a:t>
            </a:r>
          </a:p>
          <a:p>
            <a:pPr lvl="2"/>
            <a:r>
              <a:rPr lang="en-US" sz="1800" dirty="0"/>
              <a:t>Hard to make fast in hardware</a:t>
            </a:r>
          </a:p>
          <a:p>
            <a:pPr lvl="2"/>
            <a:r>
              <a:rPr lang="en-US" sz="1800" b="1" dirty="0"/>
              <a:t>Float operations can be an order of magnitude slower than integer 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9FDB4C98-D2E6-A74A-9C3E-4BF05FFA5297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370160" y="4081032"/>
            <a:ext cx="7264578" cy="2688120"/>
            <a:chOff x="1370160" y="4081032"/>
            <a:chExt cx="7264578" cy="2688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8" name="Ink 7"/>
                <p14:cNvContentPartPr/>
                <p14:nvPr/>
              </p14:nvContentPartPr>
              <p14:xfrm>
                <a:off x="3937818" y="4081032"/>
                <a:ext cx="4696920" cy="2688120"/>
              </p14:xfrm>
            </p:contentPart>
          </mc:Choice>
          <mc:Fallback xmlns="">
            <p:pic>
              <p:nvPicPr>
                <p:cNvPr id="8" name="Ink 7"/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930258" y="4072032"/>
                  <a:ext cx="4713840" cy="270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/>
                <p14:cNvContentPartPr/>
                <p14:nvPr/>
              </p14:nvContentPartPr>
              <p14:xfrm>
                <a:off x="1370160" y="6408360"/>
                <a:ext cx="1482120" cy="232920"/>
              </p14:xfrm>
            </p:contentPart>
          </mc:Choice>
          <mc:Fallback xmlns="">
            <p:pic>
              <p:nvPicPr>
                <p:cNvPr id="5" name="Ink 4"/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64040" y="6398280"/>
                  <a:ext cx="1497960" cy="252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9387255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normalized, base 2 scientific notation:</a:t>
            </a:r>
          </a:p>
          <a:p>
            <a:pPr lvl="1"/>
            <a:r>
              <a:rPr lang="en-US" dirty="0"/>
              <a:t>Value:		</a:t>
            </a:r>
            <a:r>
              <a:rPr lang="en-US" dirty="0">
                <a:solidFill>
                  <a:srgbClr val="00B050"/>
                </a:solidFill>
              </a:rPr>
              <a:t>±</a:t>
            </a:r>
            <a:r>
              <a:rPr lang="en-US" dirty="0"/>
              <a:t>1 × </a:t>
            </a:r>
            <a:r>
              <a:rPr lang="en-US" dirty="0">
                <a:solidFill>
                  <a:srgbClr val="C00000"/>
                </a:solidFill>
              </a:rPr>
              <a:t>Mantissa</a:t>
            </a:r>
            <a:r>
              <a:rPr lang="en-US" dirty="0"/>
              <a:t> × 2</a:t>
            </a:r>
            <a:r>
              <a:rPr lang="en-US" baseline="30000" dirty="0">
                <a:solidFill>
                  <a:srgbClr val="0070C0"/>
                </a:solidFill>
              </a:rPr>
              <a:t>Exponent</a:t>
            </a:r>
          </a:p>
          <a:p>
            <a:pPr lvl="1"/>
            <a:r>
              <a:rPr lang="en-US" dirty="0"/>
              <a:t>Bit Fields:	(-1)</a:t>
            </a:r>
            <a:r>
              <a:rPr lang="en-US" baseline="30000" dirty="0">
                <a:solidFill>
                  <a:srgbClr val="00B050"/>
                </a:solidFill>
              </a:rPr>
              <a:t>S</a:t>
            </a:r>
            <a:r>
              <a:rPr lang="en-US" dirty="0"/>
              <a:t> × 1.</a:t>
            </a:r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dirty="0"/>
              <a:t> × 2</a:t>
            </a:r>
            <a:r>
              <a:rPr lang="en-US" baseline="30000" dirty="0"/>
              <a:t>(</a:t>
            </a:r>
            <a:r>
              <a:rPr lang="en-US" baseline="30000" dirty="0">
                <a:solidFill>
                  <a:srgbClr val="0070C0"/>
                </a:solidFill>
              </a:rPr>
              <a:t>E</a:t>
            </a:r>
            <a:r>
              <a:rPr lang="en-US" baseline="30000" dirty="0"/>
              <a:t>–bias)</a:t>
            </a:r>
            <a:endParaRPr lang="en-US" baseline="-25000" dirty="0"/>
          </a:p>
          <a:p>
            <a:r>
              <a:rPr lang="en-US" dirty="0"/>
              <a:t>Representation Scheme: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Sign bit </a:t>
            </a:r>
            <a:r>
              <a:rPr lang="en-US" dirty="0"/>
              <a:t>(0 is positive, 1 is negative)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Mantissa</a:t>
            </a:r>
            <a:r>
              <a:rPr lang="en-US" dirty="0"/>
              <a:t> (a.k.a. significand) is the fractional part of the number in normalized form and encoded in bit vector </a:t>
            </a:r>
            <a:r>
              <a:rPr lang="en-US" b="1" dirty="0">
                <a:solidFill>
                  <a:srgbClr val="C00000"/>
                </a:solidFill>
              </a:rPr>
              <a:t>M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Exponent</a:t>
            </a:r>
            <a:r>
              <a:rPr lang="en-US" dirty="0"/>
              <a:t> weights the value by a (possibly negative) power of 2 and encoded in the bit vector </a:t>
            </a:r>
            <a:r>
              <a:rPr lang="en-US" b="1" dirty="0">
                <a:solidFill>
                  <a:srgbClr val="0070C0"/>
                </a:solidFill>
              </a:rPr>
              <a:t>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14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11480" y="5303520"/>
            <a:ext cx="8285041" cy="1293932"/>
            <a:chOff x="411480" y="2155368"/>
            <a:chExt cx="8285041" cy="1293932"/>
          </a:xfrm>
        </p:grpSpPr>
        <p:grpSp>
          <p:nvGrpSpPr>
            <p:cNvPr id="6" name="Group 13"/>
            <p:cNvGrpSpPr/>
            <p:nvPr/>
          </p:nvGrpSpPr>
          <p:grpSpPr>
            <a:xfrm>
              <a:off x="642259" y="2155368"/>
              <a:ext cx="8054262" cy="770712"/>
              <a:chOff x="642259" y="2155368"/>
              <a:chExt cx="8054262" cy="770712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731520" y="2468880"/>
                <a:ext cx="7900416" cy="457200"/>
                <a:chOff x="914400" y="2468880"/>
                <a:chExt cx="7900416" cy="457200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914400" y="2468880"/>
                  <a:ext cx="246888" cy="4572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b="1" dirty="0">
                      <a:solidFill>
                        <a:srgbClr val="00B05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S</a:t>
                  </a:r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1161288" y="2468880"/>
                  <a:ext cx="1975104" cy="4572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b="1" dirty="0">
                      <a:solidFill>
                        <a:srgbClr val="0070C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E</a:t>
                  </a:r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3136392" y="2468880"/>
                  <a:ext cx="5678424" cy="4572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b="1" dirty="0">
                      <a:solidFill>
                        <a:srgbClr val="C0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11" name="TextBox 10"/>
              <p:cNvSpPr txBox="1"/>
              <p:nvPr/>
            </p:nvSpPr>
            <p:spPr>
              <a:xfrm>
                <a:off x="642259" y="2155369"/>
                <a:ext cx="7617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31 30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590801" y="2155368"/>
                <a:ext cx="7617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23 22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382011" y="2161902"/>
                <a:ext cx="3145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11480" y="2926080"/>
              <a:ext cx="8869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1 bit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67265" y="2926080"/>
              <a:ext cx="9973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8 bits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02658" y="2926080"/>
              <a:ext cx="11801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23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402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477" y="1377572"/>
            <a:ext cx="7160147" cy="2004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indent="-257175">
              <a:lnSpc>
                <a:spcPts val="2740"/>
              </a:lnSpc>
              <a:spcBef>
                <a:spcPts val="100"/>
              </a:spcBef>
              <a:buSzPct val="133333"/>
              <a:buFont typeface="Arial"/>
              <a:buChar char="•"/>
              <a:tabLst>
                <a:tab pos="269875" algn="l"/>
              </a:tabLst>
            </a:pPr>
            <a:r>
              <a:rPr sz="2400" dirty="0">
                <a:latin typeface="Calibri"/>
                <a:cs typeface="Calibri"/>
              </a:rPr>
              <a:t>Why </a:t>
            </a:r>
            <a:r>
              <a:rPr sz="2400" spc="-5" dirty="0">
                <a:latin typeface="Calibri"/>
                <a:cs typeface="Calibri"/>
              </a:rPr>
              <a:t>use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biased notation </a:t>
            </a:r>
            <a:r>
              <a:rPr sz="2400" dirty="0">
                <a:latin typeface="Calibri"/>
                <a:cs typeface="Calibri"/>
              </a:rPr>
              <a:t>for </a:t>
            </a:r>
            <a:r>
              <a:rPr sz="2400" spc="-5" dirty="0">
                <a:latin typeface="Calibri"/>
                <a:cs typeface="Calibri"/>
              </a:rPr>
              <a:t>the exponent?</a:t>
            </a:r>
            <a:endParaRPr sz="2400" dirty="0">
              <a:latin typeface="Calibri"/>
              <a:cs typeface="Calibri"/>
            </a:endParaRPr>
          </a:p>
          <a:p>
            <a:pPr marL="355600">
              <a:lnSpc>
                <a:spcPts val="3185"/>
              </a:lnSpc>
            </a:pPr>
            <a:r>
              <a:rPr sz="2800" spc="10" dirty="0">
                <a:latin typeface="Arial"/>
                <a:cs typeface="Arial"/>
              </a:rPr>
              <a:t>–</a:t>
            </a:r>
            <a:r>
              <a:rPr sz="2100" spc="10" dirty="0">
                <a:latin typeface="Calibri"/>
                <a:cs typeface="Calibri"/>
              </a:rPr>
              <a:t>Remember </a:t>
            </a:r>
            <a:r>
              <a:rPr sz="2100" spc="-5" dirty="0">
                <a:latin typeface="Calibri"/>
                <a:cs typeface="Calibri"/>
              </a:rPr>
              <a:t>that we want floating point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numbers</a:t>
            </a:r>
            <a:endParaRPr sz="2100" dirty="0">
              <a:latin typeface="Calibri"/>
              <a:cs typeface="Calibri"/>
            </a:endParaRPr>
          </a:p>
          <a:p>
            <a:pPr marL="570230">
              <a:lnSpc>
                <a:spcPts val="2485"/>
              </a:lnSpc>
            </a:pPr>
            <a:r>
              <a:rPr sz="2100" spc="-5" dirty="0">
                <a:latin typeface="Calibri"/>
                <a:cs typeface="Calibri"/>
              </a:rPr>
              <a:t>to </a:t>
            </a:r>
            <a:r>
              <a:rPr sz="2100" dirty="0">
                <a:latin typeface="Calibri"/>
                <a:cs typeface="Calibri"/>
              </a:rPr>
              <a:t>look </a:t>
            </a:r>
            <a:r>
              <a:rPr sz="2100" spc="-5" dirty="0">
                <a:latin typeface="Calibri"/>
                <a:cs typeface="Calibri"/>
              </a:rPr>
              <a:t>small when </a:t>
            </a:r>
            <a:r>
              <a:rPr sz="2100" dirty="0">
                <a:latin typeface="Calibri"/>
                <a:cs typeface="Calibri"/>
              </a:rPr>
              <a:t>their </a:t>
            </a:r>
            <a:r>
              <a:rPr sz="2100" spc="-10" dirty="0">
                <a:latin typeface="Calibri"/>
                <a:cs typeface="Calibri"/>
              </a:rPr>
              <a:t>actual </a:t>
            </a:r>
            <a:r>
              <a:rPr sz="2100" spc="-5" dirty="0">
                <a:latin typeface="Calibri"/>
                <a:cs typeface="Calibri"/>
              </a:rPr>
              <a:t>value </a:t>
            </a:r>
            <a:r>
              <a:rPr sz="2100" dirty="0">
                <a:latin typeface="Calibri"/>
                <a:cs typeface="Calibri"/>
              </a:rPr>
              <a:t>is</a:t>
            </a:r>
            <a:r>
              <a:rPr sz="2100" spc="5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small</a:t>
            </a:r>
            <a:endParaRPr lang="en-US" sz="2100" spc="-5" dirty="0">
              <a:latin typeface="Calibri"/>
              <a:cs typeface="Calibri"/>
            </a:endParaRPr>
          </a:p>
          <a:p>
            <a:pPr marL="570230">
              <a:lnSpc>
                <a:spcPts val="2485"/>
              </a:lnSpc>
            </a:pPr>
            <a:endParaRPr sz="2100" dirty="0">
              <a:latin typeface="Calibri"/>
              <a:cs typeface="Calibri"/>
            </a:endParaRPr>
          </a:p>
          <a:p>
            <a:pPr marL="869950" marR="8255" lvl="1" indent="-171450">
              <a:lnSpc>
                <a:spcPct val="102200"/>
              </a:lnSpc>
              <a:spcBef>
                <a:spcPts val="325"/>
              </a:spcBef>
              <a:buSzPct val="133333"/>
              <a:buFont typeface="Arial"/>
              <a:buChar char="•"/>
              <a:tabLst>
                <a:tab pos="869950" algn="l"/>
              </a:tabLst>
            </a:pPr>
            <a:r>
              <a:rPr spc="-5" dirty="0">
                <a:latin typeface="Calibri"/>
                <a:cs typeface="Calibri"/>
              </a:rPr>
              <a:t>We </a:t>
            </a:r>
            <a:r>
              <a:rPr dirty="0">
                <a:latin typeface="Calibri"/>
                <a:cs typeface="Calibri"/>
              </a:rPr>
              <a:t>don’t </a:t>
            </a:r>
            <a:r>
              <a:rPr spc="-5" dirty="0">
                <a:latin typeface="Calibri"/>
                <a:cs typeface="Calibri"/>
              </a:rPr>
              <a:t>like </a:t>
            </a:r>
            <a:r>
              <a:rPr dirty="0">
                <a:latin typeface="Calibri"/>
                <a:cs typeface="Calibri"/>
              </a:rPr>
              <a:t>how </a:t>
            </a:r>
            <a:r>
              <a:rPr spc="-5" dirty="0">
                <a:latin typeface="Calibri"/>
                <a:cs typeface="Calibri"/>
              </a:rPr>
              <a:t>in </a:t>
            </a:r>
            <a:r>
              <a:rPr dirty="0">
                <a:latin typeface="Calibri"/>
                <a:cs typeface="Calibri"/>
              </a:rPr>
              <a:t>2’s </a:t>
            </a:r>
            <a:r>
              <a:rPr spc="-5" dirty="0">
                <a:latin typeface="Calibri"/>
                <a:cs typeface="Calibri"/>
              </a:rPr>
              <a:t>complement, -1 looks bigger  </a:t>
            </a:r>
            <a:r>
              <a:rPr dirty="0">
                <a:latin typeface="Calibri"/>
                <a:cs typeface="Calibri"/>
              </a:rPr>
              <a:t>than 0. </a:t>
            </a:r>
            <a:r>
              <a:rPr spc="-5" dirty="0">
                <a:latin typeface="Calibri"/>
                <a:cs typeface="Calibri"/>
              </a:rPr>
              <a:t>Bias notation preserves </a:t>
            </a:r>
            <a:r>
              <a:rPr dirty="0">
                <a:latin typeface="Calibri"/>
                <a:cs typeface="Calibri"/>
              </a:rPr>
              <a:t>the </a:t>
            </a:r>
            <a:r>
              <a:rPr spc="-5" dirty="0">
                <a:latin typeface="Calibri"/>
                <a:cs typeface="Calibri"/>
              </a:rPr>
              <a:t>linearity </a:t>
            </a:r>
            <a:r>
              <a:rPr dirty="0">
                <a:latin typeface="Calibri"/>
                <a:cs typeface="Calibri"/>
              </a:rPr>
              <a:t>of</a:t>
            </a:r>
            <a:r>
              <a:rPr spc="7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value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9482" y="465385"/>
            <a:ext cx="5911022" cy="566822"/>
          </a:xfrm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Exponent</a:t>
            </a:r>
            <a:r>
              <a:rPr spc="-85" dirty="0"/>
              <a:t> </a:t>
            </a:r>
            <a:r>
              <a:rPr dirty="0"/>
              <a:t>Field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672591" y="4765223"/>
          <a:ext cx="5925820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8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29845">
                        <a:lnSpc>
                          <a:spcPts val="2500"/>
                        </a:lnSpc>
                      </a:pPr>
                      <a:r>
                        <a:rPr sz="2100" b="1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ts val="2500"/>
                        </a:lnSpc>
                      </a:pPr>
                      <a:r>
                        <a:rPr sz="2100" b="1" spc="-5" dirty="0">
                          <a:solidFill>
                            <a:srgbClr val="4F81BD"/>
                          </a:solidFill>
                          <a:latin typeface="Calibri"/>
                          <a:cs typeface="Calibri"/>
                        </a:rPr>
                        <a:t>Exponent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sz="2100" b="1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Significand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523924" y="4561585"/>
            <a:ext cx="6083935" cy="9188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8910">
              <a:spcBef>
                <a:spcPts val="100"/>
              </a:spcBef>
              <a:tabLst>
                <a:tab pos="1630680" algn="l"/>
                <a:tab pos="5974080" algn="l"/>
              </a:tabLst>
            </a:pPr>
            <a:r>
              <a:rPr sz="1500" dirty="0">
                <a:latin typeface="Calibri"/>
                <a:cs typeface="Calibri"/>
              </a:rPr>
              <a:t>31 30	23 22	0</a:t>
            </a:r>
            <a:endParaRPr sz="1500">
              <a:latin typeface="Calibri"/>
              <a:cs typeface="Calibri"/>
            </a:endParaRPr>
          </a:p>
          <a:p>
            <a:pPr>
              <a:spcBef>
                <a:spcPts val="25"/>
              </a:spcBef>
            </a:pPr>
            <a:endParaRPr sz="2200">
              <a:latin typeface="Calibri"/>
              <a:cs typeface="Calibri"/>
            </a:endParaRPr>
          </a:p>
          <a:p>
            <a:pPr marL="12700">
              <a:tabLst>
                <a:tab pos="792480" algn="l"/>
                <a:tab pos="3594735" algn="l"/>
              </a:tabLst>
            </a:pPr>
            <a:r>
              <a:rPr sz="2100" b="1" dirty="0">
                <a:latin typeface="Calibri"/>
                <a:cs typeface="Calibri"/>
              </a:rPr>
              <a:t>1</a:t>
            </a:r>
            <a:r>
              <a:rPr sz="2100" b="1" spc="-5" dirty="0">
                <a:latin typeface="Calibri"/>
                <a:cs typeface="Calibri"/>
              </a:rPr>
              <a:t> bit	</a:t>
            </a:r>
            <a:r>
              <a:rPr sz="2100" b="1" dirty="0">
                <a:latin typeface="Calibri"/>
                <a:cs typeface="Calibri"/>
              </a:rPr>
              <a:t>8</a:t>
            </a:r>
            <a:r>
              <a:rPr sz="2100" b="1" spc="-5" dirty="0">
                <a:latin typeface="Calibri"/>
                <a:cs typeface="Calibri"/>
              </a:rPr>
              <a:t> bits	23</a:t>
            </a:r>
            <a:r>
              <a:rPr sz="2100" b="1" spc="-10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bits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09255" y="4334624"/>
            <a:ext cx="5681980" cy="274320"/>
          </a:xfrm>
          <a:custGeom>
            <a:avLst/>
            <a:gdLst/>
            <a:ahLst/>
            <a:cxnLst/>
            <a:rect l="l" t="t" r="r" b="b"/>
            <a:pathLst>
              <a:path w="5681980" h="274320">
                <a:moveTo>
                  <a:pt x="0" y="274275"/>
                </a:moveTo>
                <a:lnTo>
                  <a:pt x="1795" y="220894"/>
                </a:lnTo>
                <a:lnTo>
                  <a:pt x="6693" y="177304"/>
                </a:lnTo>
                <a:lnTo>
                  <a:pt x="13957" y="147914"/>
                </a:lnTo>
                <a:lnTo>
                  <a:pt x="22852" y="137137"/>
                </a:lnTo>
                <a:lnTo>
                  <a:pt x="2817885" y="137137"/>
                </a:lnTo>
                <a:lnTo>
                  <a:pt x="2826780" y="126360"/>
                </a:lnTo>
                <a:lnTo>
                  <a:pt x="2834043" y="96970"/>
                </a:lnTo>
                <a:lnTo>
                  <a:pt x="2838941" y="53380"/>
                </a:lnTo>
                <a:lnTo>
                  <a:pt x="2840737" y="0"/>
                </a:lnTo>
                <a:lnTo>
                  <a:pt x="2842532" y="53380"/>
                </a:lnTo>
                <a:lnTo>
                  <a:pt x="2847430" y="96970"/>
                </a:lnTo>
                <a:lnTo>
                  <a:pt x="2854694" y="126360"/>
                </a:lnTo>
                <a:lnTo>
                  <a:pt x="2863590" y="137137"/>
                </a:lnTo>
                <a:lnTo>
                  <a:pt x="5658622" y="137137"/>
                </a:lnTo>
                <a:lnTo>
                  <a:pt x="5667517" y="147914"/>
                </a:lnTo>
                <a:lnTo>
                  <a:pt x="5674781" y="177304"/>
                </a:lnTo>
                <a:lnTo>
                  <a:pt x="5679679" y="220894"/>
                </a:lnTo>
                <a:lnTo>
                  <a:pt x="5681475" y="2742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xfrm>
            <a:off x="8816605" y="6527042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15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0757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Exponent Field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Use </a:t>
                </a:r>
                <a:r>
                  <a:rPr lang="en-US" dirty="0">
                    <a:solidFill>
                      <a:srgbClr val="FF0000"/>
                    </a:solidFill>
                  </a:rPr>
                  <a:t>biased notation</a:t>
                </a:r>
              </a:p>
              <a:p>
                <a:pPr lvl="1"/>
                <a:r>
                  <a:rPr lang="en-US" dirty="0"/>
                  <a:t>Read exponent as unsigned, but with </a:t>
                </a:r>
                <a:r>
                  <a:rPr lang="en-US" i="1" dirty="0">
                    <a:solidFill>
                      <a:srgbClr val="FF0000"/>
                    </a:solidFill>
                  </a:rPr>
                  <a:t>bias</a:t>
                </a:r>
                <a:r>
                  <a:rPr lang="en-US" dirty="0">
                    <a:solidFill>
                      <a:srgbClr val="FF0000"/>
                    </a:solidFill>
                  </a:rPr>
                  <a:t> of 2</a:t>
                </a:r>
                <a:r>
                  <a:rPr lang="en-US" baseline="30000" dirty="0">
                    <a:solidFill>
                      <a:srgbClr val="FF0000"/>
                    </a:solidFill>
                  </a:rPr>
                  <a:t>w-1</a:t>
                </a:r>
                <a:r>
                  <a:rPr lang="en-US" dirty="0">
                    <a:solidFill>
                      <a:srgbClr val="FF0000"/>
                    </a:solidFill>
                  </a:rPr>
                  <a:t>-1</a:t>
                </a:r>
                <a:r>
                  <a:rPr lang="en-US" dirty="0"/>
                  <a:t> = 127</a:t>
                </a:r>
              </a:p>
              <a:p>
                <a:pPr lvl="1"/>
                <a:r>
                  <a:rPr lang="en-US" dirty="0"/>
                  <a:t>Representable exponents roughly ½ positive and ½ negative</a:t>
                </a:r>
              </a:p>
              <a:p>
                <a:pPr lvl="1"/>
                <a:r>
                  <a:rPr lang="en-US" dirty="0"/>
                  <a:t>Exponent 0 (</a:t>
                </a:r>
                <a:r>
                  <a:rPr lang="en-US" dirty="0" err="1">
                    <a:solidFill>
                      <a:srgbClr val="0070C0"/>
                    </a:solidFill>
                  </a:rPr>
                  <a:t>Exp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= 0) is represented as </a:t>
                </a:r>
                <a:r>
                  <a:rPr lang="en-US" dirty="0">
                    <a:solidFill>
                      <a:srgbClr val="0070C0"/>
                    </a:solidFill>
                  </a:rPr>
                  <a:t>E</a:t>
                </a:r>
                <a:r>
                  <a:rPr lang="en-US" dirty="0"/>
                  <a:t> = 0b 0111 1111</a:t>
                </a:r>
              </a:p>
              <a:p>
                <a:r>
                  <a:rPr lang="en-US" dirty="0"/>
                  <a:t>Why biased?</a:t>
                </a:r>
              </a:p>
              <a:p>
                <a:pPr lvl="1"/>
                <a:r>
                  <a:rPr lang="en-US" dirty="0"/>
                  <a:t>Makes floating point arithmetic easier</a:t>
                </a:r>
              </a:p>
              <a:p>
                <a:pPr lvl="1"/>
                <a:r>
                  <a:rPr lang="en-US" dirty="0"/>
                  <a:t>Makes somewhat compatible with two’s complement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Practice:  </a:t>
                </a:r>
                <a:r>
                  <a:rPr lang="en-US" sz="2400" dirty="0"/>
                  <a:t>To encode in biased notation, add the bias then encode in unsigned:</a:t>
                </a:r>
              </a:p>
              <a:p>
                <a:pPr lvl="1">
                  <a:tabLst>
                    <a:tab pos="1714500" algn="l"/>
                    <a:tab pos="2628900" algn="l"/>
                  </a:tabLst>
                </a:pPr>
                <a:r>
                  <a:rPr lang="en-US" sz="2000" dirty="0" err="1">
                    <a:solidFill>
                      <a:srgbClr val="0070C0"/>
                    </a:solidFill>
                  </a:rPr>
                  <a:t>Exp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/>
                  <a:t>= 1 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solidFill>
                      <a:srgbClr val="0070C0"/>
                    </a:solidFill>
                  </a:rPr>
                  <a:t>E</a:t>
                </a:r>
                <a:r>
                  <a:rPr lang="en-US" sz="2000" dirty="0"/>
                  <a:t> = 0b </a:t>
                </a:r>
                <a:endParaRPr lang="en-US" sz="2000" baseline="-25000" dirty="0"/>
              </a:p>
              <a:p>
                <a:pPr lvl="1">
                  <a:tabLst>
                    <a:tab pos="1714500" algn="l"/>
                    <a:tab pos="2628900" algn="l"/>
                  </a:tabLst>
                </a:pPr>
                <a:r>
                  <a:rPr lang="en-US" sz="2000" dirty="0" err="1">
                    <a:solidFill>
                      <a:srgbClr val="0070C0"/>
                    </a:solidFill>
                  </a:rPr>
                  <a:t>Exp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/>
                  <a:t>= 127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solidFill>
                      <a:srgbClr val="0070C0"/>
                    </a:solidFill>
                  </a:rPr>
                  <a:t>E</a:t>
                </a:r>
                <a:r>
                  <a:rPr lang="en-US" sz="2000" dirty="0"/>
                  <a:t> = 0b </a:t>
                </a:r>
              </a:p>
              <a:p>
                <a:pPr lvl="1">
                  <a:tabLst>
                    <a:tab pos="1714500" algn="l"/>
                    <a:tab pos="2628900" algn="l"/>
                  </a:tabLst>
                </a:pPr>
                <a:r>
                  <a:rPr lang="en-US" sz="2000" dirty="0" err="1">
                    <a:solidFill>
                      <a:srgbClr val="0070C0"/>
                    </a:solidFill>
                  </a:rPr>
                  <a:t>Exp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/>
                  <a:t>= -63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>
                    <a:solidFill>
                      <a:srgbClr val="0070C0"/>
                    </a:solidFill>
                  </a:rPr>
                  <a:t>E</a:t>
                </a:r>
                <a:r>
                  <a:rPr lang="en-US" sz="2000" dirty="0"/>
                  <a:t> = 0b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91" t="-1103" b="-8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3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Mantissa (Fraction)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Note the implicit 1 in front of the M bit vector</a:t>
            </a:r>
          </a:p>
          <a:p>
            <a:pPr lvl="1"/>
            <a:r>
              <a:rPr lang="en-US" u="sng" dirty="0"/>
              <a:t>Example</a:t>
            </a:r>
            <a:r>
              <a:rPr lang="en-US" dirty="0"/>
              <a:t>:  0b </a:t>
            </a:r>
            <a:r>
              <a:rPr lang="en-US" dirty="0">
                <a:solidFill>
                  <a:srgbClr val="00B050"/>
                </a:solidFill>
              </a:rPr>
              <a:t>0</a:t>
            </a:r>
            <a:r>
              <a:rPr lang="en-US" dirty="0">
                <a:solidFill>
                  <a:srgbClr val="0070C0"/>
                </a:solidFill>
              </a:rPr>
              <a:t>011 1111 1</a:t>
            </a:r>
            <a:r>
              <a:rPr lang="en-US" dirty="0">
                <a:solidFill>
                  <a:srgbClr val="C00000"/>
                </a:solidFill>
              </a:rPr>
              <a:t>100 0000 0000 0000 0000 0000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is read as  1.1</a:t>
            </a:r>
            <a:r>
              <a:rPr lang="en-US" baseline="-25000" dirty="0"/>
              <a:t>2</a:t>
            </a:r>
            <a:r>
              <a:rPr lang="en-US" dirty="0"/>
              <a:t> = 1.5</a:t>
            </a:r>
            <a:r>
              <a:rPr lang="en-US" baseline="-25000" dirty="0"/>
              <a:t>10</a:t>
            </a:r>
            <a:r>
              <a:rPr lang="en-US" dirty="0"/>
              <a:t>, </a:t>
            </a:r>
            <a:r>
              <a:rPr lang="en-US" i="1" dirty="0"/>
              <a:t>not</a:t>
            </a:r>
            <a:r>
              <a:rPr lang="en-US" dirty="0"/>
              <a:t>  0.1</a:t>
            </a:r>
            <a:r>
              <a:rPr lang="en-US" baseline="-25000" dirty="0"/>
              <a:t>2</a:t>
            </a:r>
            <a:r>
              <a:rPr lang="en-US" dirty="0"/>
              <a:t> = 0.5</a:t>
            </a:r>
            <a:r>
              <a:rPr lang="en-US" baseline="-25000" dirty="0"/>
              <a:t>10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Gives us an extra bit of </a:t>
            </a:r>
            <a:r>
              <a:rPr lang="en-US" i="1" dirty="0">
                <a:solidFill>
                  <a:srgbClr val="FF0000"/>
                </a:solidFill>
              </a:rPr>
              <a:t>precision</a:t>
            </a:r>
          </a:p>
          <a:p>
            <a:r>
              <a:rPr lang="en-US" dirty="0"/>
              <a:t>Mantissa “limits”</a:t>
            </a:r>
          </a:p>
          <a:p>
            <a:pPr lvl="1"/>
            <a:r>
              <a:rPr lang="en-US" dirty="0"/>
              <a:t>Low values near 	</a:t>
            </a:r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dirty="0"/>
              <a:t> = 0b0…0 are close to 2</a:t>
            </a:r>
            <a:r>
              <a:rPr lang="en-US" baseline="30000" dirty="0">
                <a:solidFill>
                  <a:srgbClr val="0070C0"/>
                </a:solidFill>
              </a:rPr>
              <a:t>Exp</a:t>
            </a:r>
          </a:p>
          <a:p>
            <a:pPr lvl="1"/>
            <a:r>
              <a:rPr lang="en-US" dirty="0"/>
              <a:t>High values near </a:t>
            </a:r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dirty="0"/>
              <a:t> = 0b1…1 are close to 2</a:t>
            </a:r>
            <a:r>
              <a:rPr lang="en-US" baseline="30000" dirty="0">
                <a:solidFill>
                  <a:srgbClr val="0070C0"/>
                </a:solidFill>
              </a:rPr>
              <a:t>Exp</a:t>
            </a:r>
            <a:r>
              <a:rPr lang="en-US" baseline="30000" dirty="0"/>
              <a:t>+1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17</a:t>
            </a:fld>
            <a:endParaRPr lang="en-US"/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0" y="2926080"/>
            <a:ext cx="9144000" cy="4366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203200" indent="-203200" algn="ctr">
              <a:lnSpc>
                <a:spcPct val="75000"/>
              </a:lnSpc>
              <a:spcBef>
                <a:spcPct val="65000"/>
              </a:spcBef>
              <a:buSzPct val="100000"/>
            </a:pPr>
            <a:r>
              <a:rPr lang="en-US" sz="32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(-1)</a:t>
            </a:r>
            <a:r>
              <a:rPr lang="en-US" sz="3200" b="1" baseline="30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x (1 . 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) x 2</a:t>
            </a:r>
            <a:r>
              <a:rPr lang="en-US" sz="32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3200" b="1" baseline="30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32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–bias)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11480" y="1362456"/>
            <a:ext cx="8285041" cy="1293932"/>
            <a:chOff x="411480" y="2155368"/>
            <a:chExt cx="8285041" cy="1293932"/>
          </a:xfrm>
        </p:grpSpPr>
        <p:grpSp>
          <p:nvGrpSpPr>
            <p:cNvPr id="28" name="Group 13"/>
            <p:cNvGrpSpPr/>
            <p:nvPr/>
          </p:nvGrpSpPr>
          <p:grpSpPr>
            <a:xfrm>
              <a:off x="642259" y="2155368"/>
              <a:ext cx="8054262" cy="770712"/>
              <a:chOff x="642259" y="2155368"/>
              <a:chExt cx="8054262" cy="770712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31520" y="2468880"/>
                <a:ext cx="7900416" cy="457200"/>
                <a:chOff x="914400" y="2468880"/>
                <a:chExt cx="7900416" cy="457200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914400" y="2468880"/>
                  <a:ext cx="246888" cy="4572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b="1" dirty="0">
                      <a:solidFill>
                        <a:srgbClr val="00B05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S</a:t>
                  </a: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1161288" y="2468880"/>
                  <a:ext cx="1975104" cy="4572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b="1" dirty="0">
                      <a:solidFill>
                        <a:srgbClr val="0070C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E</a:t>
                  </a: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3136392" y="2468880"/>
                  <a:ext cx="5678424" cy="4572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b="1" dirty="0">
                      <a:solidFill>
                        <a:srgbClr val="C0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33" name="TextBox 32"/>
              <p:cNvSpPr txBox="1"/>
              <p:nvPr/>
            </p:nvSpPr>
            <p:spPr>
              <a:xfrm>
                <a:off x="642259" y="2155369"/>
                <a:ext cx="7617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31 30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590801" y="2155368"/>
                <a:ext cx="7617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23 22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382011" y="2161902"/>
                <a:ext cx="3145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411480" y="2926080"/>
              <a:ext cx="8869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1 bit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467265" y="2926080"/>
              <a:ext cx="9973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8 bits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02658" y="2926080"/>
              <a:ext cx="11801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latin typeface="Calibri" panose="020F0502020204030204" pitchFamily="34" charset="0"/>
                  <a:cs typeface="Calibri" panose="020F0502020204030204" pitchFamily="34" charset="0"/>
                </a:rPr>
                <a:t>23 bits</a:t>
              </a: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 flipV="1">
            <a:off x="3520440" y="3288432"/>
            <a:ext cx="502920" cy="36916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53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correct value encoded by the following floating point number?</a:t>
            </a:r>
          </a:p>
          <a:p>
            <a:pPr lvl="1"/>
            <a:r>
              <a:rPr lang="en-US" sz="2800" dirty="0"/>
              <a:t>0b  0  10000000  11000000000000000000000</a:t>
            </a:r>
          </a:p>
          <a:p>
            <a:pPr marL="6858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9900"/>
                </a:solidFill>
              </a:rPr>
              <a:t>+ 0.75</a:t>
            </a:r>
            <a:endParaRPr lang="en-US" b="1" baseline="-25000" dirty="0">
              <a:solidFill>
                <a:srgbClr val="FF990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50"/>
                </a:solidFill>
              </a:rPr>
              <a:t>+ 1.5</a:t>
            </a:r>
            <a:endParaRPr lang="en-US" b="1" baseline="-25000" dirty="0">
              <a:solidFill>
                <a:srgbClr val="00B05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3399"/>
                </a:solidFill>
              </a:rPr>
              <a:t>+ 2.75</a:t>
            </a:r>
            <a:endParaRPr lang="en-US" b="1" baseline="-25000" dirty="0">
              <a:solidFill>
                <a:srgbClr val="FF3399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00B0F0"/>
                </a:solidFill>
              </a:rPr>
              <a:t>+ 3.5</a:t>
            </a:r>
            <a:endParaRPr lang="en-US" b="1" baseline="-25000" dirty="0">
              <a:solidFill>
                <a:srgbClr val="00B0F0"/>
              </a:solidFill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70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Accuracy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Precision</a:t>
            </a:r>
            <a:r>
              <a:rPr lang="en-US" dirty="0"/>
              <a:t> is a count of the number of bits in a computer word used to represent a value</a:t>
            </a:r>
          </a:p>
          <a:p>
            <a:pPr lvl="1"/>
            <a:r>
              <a:rPr lang="en-US" dirty="0"/>
              <a:t>Capacity for accuracy</a:t>
            </a:r>
          </a:p>
          <a:p>
            <a:r>
              <a:rPr lang="en-US" dirty="0">
                <a:solidFill>
                  <a:srgbClr val="FF0000"/>
                </a:solidFill>
              </a:rPr>
              <a:t>Accuracy </a:t>
            </a:r>
            <a:r>
              <a:rPr lang="en-US" dirty="0"/>
              <a:t>is a measure of the difference between the </a:t>
            </a:r>
            <a:r>
              <a:rPr lang="en-US" i="1" dirty="0"/>
              <a:t>actual value of a number</a:t>
            </a:r>
            <a:r>
              <a:rPr lang="en-US" dirty="0"/>
              <a:t> and its computer representation</a:t>
            </a:r>
          </a:p>
          <a:p>
            <a:pPr lvl="1">
              <a:spcBef>
                <a:spcPts val="3000"/>
              </a:spcBef>
            </a:pPr>
            <a:r>
              <a:rPr lang="en-US" i="1" dirty="0"/>
              <a:t>High precision permits high accuracy but doesn’t guarantee it.  It is possible to have high precision but low accuracy.</a:t>
            </a:r>
          </a:p>
          <a:p>
            <a:pPr lvl="1"/>
            <a:r>
              <a:rPr lang="en-US" b="1" dirty="0"/>
              <a:t>Example:</a:t>
            </a:r>
            <a:r>
              <a:rPr lang="en-US" i="1" dirty="0"/>
              <a:t>  </a:t>
            </a:r>
            <a:r>
              <a:rPr lang="en-US" dirty="0">
                <a:latin typeface="Courier New" charset="0"/>
              </a:rPr>
              <a:t>float pi = 3.14;</a:t>
            </a:r>
            <a:endParaRPr lang="en-US" dirty="0"/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pi</a:t>
            </a:r>
            <a:r>
              <a:rPr lang="en-US" dirty="0"/>
              <a:t> will be represented using all 24 bits of the mantissa (highly precise), but is only an approximation (not accurate)</a:t>
            </a:r>
            <a:endParaRPr lang="en-US" dirty="0">
              <a:latin typeface="Courier New" charset="0"/>
            </a:endParaRPr>
          </a:p>
          <a:p>
            <a:endParaRPr lang="en-US" i="1" dirty="0"/>
          </a:p>
          <a:p>
            <a:pPr>
              <a:buFont typeface="Times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6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Number Representation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we represent in one word?</a:t>
            </a:r>
          </a:p>
          <a:p>
            <a:pPr lvl="1"/>
            <a:r>
              <a:rPr lang="en-US" dirty="0"/>
              <a:t>Signed and Unsigned Integers</a:t>
            </a:r>
          </a:p>
          <a:p>
            <a:pPr lvl="1"/>
            <a:r>
              <a:rPr lang="en-US" dirty="0"/>
              <a:t>Characters (ASCII)</a:t>
            </a:r>
          </a:p>
          <a:p>
            <a:pPr lvl="1"/>
            <a:r>
              <a:rPr lang="en-US" dirty="0"/>
              <a:t>Addresses</a:t>
            </a:r>
          </a:p>
          <a:p>
            <a:r>
              <a:rPr lang="en-US" dirty="0"/>
              <a:t>How do we encode the following:</a:t>
            </a:r>
          </a:p>
          <a:p>
            <a:pPr lvl="1"/>
            <a:r>
              <a:rPr lang="en-US" dirty="0"/>
              <a:t>Real numbers (</a:t>
            </a:r>
            <a:r>
              <a:rPr lang="en-US" i="1" dirty="0"/>
              <a:t>e.g.</a:t>
            </a:r>
            <a:r>
              <a:rPr lang="en-US" dirty="0"/>
              <a:t> 3.14159)</a:t>
            </a:r>
          </a:p>
          <a:p>
            <a:pPr lvl="1"/>
            <a:r>
              <a:rPr lang="en-US" dirty="0"/>
              <a:t>Very large numbers (</a:t>
            </a:r>
            <a:r>
              <a:rPr lang="en-US" i="1" dirty="0"/>
              <a:t>e.g.</a:t>
            </a:r>
            <a:r>
              <a:rPr lang="en-US" dirty="0"/>
              <a:t> 6.02×10</a:t>
            </a:r>
            <a:r>
              <a:rPr lang="en-US" baseline="30000" dirty="0"/>
              <a:t>23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Very small numbers (</a:t>
            </a:r>
            <a:r>
              <a:rPr lang="en-US" i="1" dirty="0"/>
              <a:t>e.g.</a:t>
            </a:r>
            <a:r>
              <a:rPr lang="en-US" dirty="0"/>
              <a:t> 6.626×10</a:t>
            </a:r>
            <a:r>
              <a:rPr lang="en-US" baseline="30000" dirty="0"/>
              <a:t>-34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Special numbers (</a:t>
            </a:r>
            <a:r>
              <a:rPr lang="en-US" i="1" dirty="0"/>
              <a:t>e.g.</a:t>
            </a:r>
            <a:r>
              <a:rPr lang="en-US" dirty="0"/>
              <a:t> ∞, 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400800" y="3703320"/>
            <a:ext cx="2377440" cy="1828800"/>
            <a:chOff x="5852160" y="3703320"/>
            <a:chExt cx="2377440" cy="1828800"/>
          </a:xfrm>
        </p:grpSpPr>
        <p:sp>
          <p:nvSpPr>
            <p:cNvPr id="5" name="Right Brace 4"/>
            <p:cNvSpPr/>
            <p:nvPr/>
          </p:nvSpPr>
          <p:spPr bwMode="auto">
            <a:xfrm>
              <a:off x="5852160" y="3703320"/>
              <a:ext cx="365760" cy="1828800"/>
            </a:xfrm>
            <a:prstGeom prst="rightBrace">
              <a:avLst/>
            </a:prstGeom>
            <a:noFill/>
            <a:ln w="254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35040" y="4072955"/>
              <a:ext cx="2194560" cy="108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4000" b="1">
                  <a:solidFill>
                    <a:srgbClr val="4B2A85"/>
                  </a:solidFill>
                  <a:latin typeface="Calibri" pitchFamily="34" charset="0"/>
                </a:rPr>
                <a:t>Floating</a:t>
              </a:r>
            </a:p>
            <a:p>
              <a:pPr algn="ctr">
                <a:lnSpc>
                  <a:spcPct val="80000"/>
                </a:lnSpc>
              </a:pPr>
              <a:r>
                <a:rPr lang="en-US" sz="4000" b="1">
                  <a:solidFill>
                    <a:srgbClr val="4B2A85"/>
                  </a:solidFill>
                  <a:latin typeface="Calibri" pitchFamily="34" charset="0"/>
                </a:rPr>
                <a:t>Point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888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Need Greater Precision?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93192" y="1362456"/>
            <a:ext cx="8366760" cy="4974336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rgbClr val="FF0000"/>
                </a:solidFill>
                <a:cs typeface="Calibri" panose="020F0502020204030204" pitchFamily="34" charset="0"/>
              </a:rPr>
              <a:t>Double Precision</a:t>
            </a:r>
            <a:r>
              <a:rPr lang="en-US" dirty="0">
                <a:cs typeface="Calibri" panose="020F0502020204030204" pitchFamily="34" charset="0"/>
              </a:rPr>
              <a:t> (vs. Single Precision) in 64 bits</a:t>
            </a:r>
          </a:p>
          <a:p>
            <a:pPr eaLnBrk="1" hangingPunct="1"/>
            <a:endParaRPr lang="en-US" dirty="0">
              <a:cs typeface="Calibri" panose="020F0502020204030204" pitchFamily="34" charset="0"/>
            </a:endParaRPr>
          </a:p>
          <a:p>
            <a:pPr eaLnBrk="1" hangingPunct="1"/>
            <a:endParaRPr lang="en-US" dirty="0">
              <a:cs typeface="Calibri" panose="020F0502020204030204" pitchFamily="34" charset="0"/>
            </a:endParaRPr>
          </a:p>
          <a:p>
            <a:pPr eaLnBrk="1" hangingPunct="1"/>
            <a:endParaRPr lang="en-US" dirty="0">
              <a:cs typeface="Calibri" panose="020F0502020204030204" pitchFamily="34" charset="0"/>
            </a:endParaRPr>
          </a:p>
          <a:p>
            <a:pPr eaLnBrk="1" hangingPunct="1"/>
            <a:endParaRPr lang="en-US" dirty="0"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cs typeface="Calibri" panose="020F0502020204030204" pitchFamily="34" charset="0"/>
              </a:rPr>
              <a:t>C variable declared as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  <a:p>
            <a:pPr lvl="1"/>
            <a:r>
              <a:rPr lang="en-US" sz="2400" dirty="0">
                <a:cs typeface="Calibri" panose="020F0502020204030204" pitchFamily="34" charset="0"/>
              </a:rPr>
              <a:t>Exponent bias is now 2</a:t>
            </a:r>
            <a:r>
              <a:rPr lang="en-US" sz="2400" baseline="30000" dirty="0">
                <a:cs typeface="Calibri" panose="020F0502020204030204" pitchFamily="34" charset="0"/>
              </a:rPr>
              <a:t>10</a:t>
            </a:r>
            <a:r>
              <a:rPr lang="en-US" dirty="0">
                <a:cs typeface="Calibri" panose="020F0502020204030204" pitchFamily="34" charset="0"/>
              </a:rPr>
              <a:t>–1</a:t>
            </a:r>
            <a:r>
              <a:rPr lang="en-US" sz="2400" dirty="0">
                <a:cs typeface="Calibri" panose="020F0502020204030204" pitchFamily="34" charset="0"/>
              </a:rPr>
              <a:t> = 1023</a:t>
            </a:r>
          </a:p>
          <a:p>
            <a:pPr lvl="1"/>
            <a:r>
              <a:rPr lang="en-US" sz="2400" b="1" dirty="0">
                <a:cs typeface="Calibri" panose="020F0502020204030204" pitchFamily="34" charset="0"/>
              </a:rPr>
              <a:t>Advantages:</a:t>
            </a:r>
            <a:r>
              <a:rPr lang="en-US" sz="2400" dirty="0">
                <a:cs typeface="Calibri" panose="020F0502020204030204" pitchFamily="34" charset="0"/>
              </a:rPr>
              <a:t> 	greater precision (larger mantissa), </a:t>
            </a:r>
            <a:br>
              <a:rPr lang="en-US" sz="2400" dirty="0">
                <a:cs typeface="Calibri" panose="020F0502020204030204" pitchFamily="34" charset="0"/>
              </a:rPr>
            </a:br>
            <a:r>
              <a:rPr lang="en-US" sz="2400" dirty="0">
                <a:cs typeface="Calibri" panose="020F0502020204030204" pitchFamily="34" charset="0"/>
              </a:rPr>
              <a:t>			greater range (larger exponent)</a:t>
            </a:r>
          </a:p>
          <a:p>
            <a:pPr lvl="1"/>
            <a:r>
              <a:rPr lang="en-US" b="1" dirty="0">
                <a:cs typeface="Calibri" panose="020F0502020204030204" pitchFamily="34" charset="0"/>
              </a:rPr>
              <a:t>Disadvantages:</a:t>
            </a:r>
            <a:r>
              <a:rPr lang="en-US" dirty="0">
                <a:cs typeface="Calibri" panose="020F0502020204030204" pitchFamily="34" charset="0"/>
              </a:rPr>
              <a:t>	more bits used,</a:t>
            </a:r>
            <a:br>
              <a:rPr lang="en-US" dirty="0">
                <a:cs typeface="Calibri" panose="020F0502020204030204" pitchFamily="34" charset="0"/>
              </a:rPr>
            </a:br>
            <a:r>
              <a:rPr lang="en-US" dirty="0">
                <a:cs typeface="Calibri" panose="020F0502020204030204" pitchFamily="34" charset="0"/>
              </a:rPr>
              <a:t>			slower to manipulate</a:t>
            </a:r>
            <a:endParaRPr lang="en-US" sz="2400" dirty="0">
              <a:cs typeface="Calibri" panose="020F0502020204030204" pitchFamily="34" charset="0"/>
            </a:endParaRPr>
          </a:p>
          <a:p>
            <a:pPr lvl="1"/>
            <a:endParaRPr lang="en-US" sz="2400" dirty="0">
              <a:cs typeface="Calibri" panose="020F0502020204030204" pitchFamily="34" charset="0"/>
            </a:endParaRPr>
          </a:p>
          <a:p>
            <a:pPr eaLnBrk="1" hangingPunct="1"/>
            <a:endParaRPr lang="en-US" dirty="0"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20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56032" y="2011680"/>
            <a:ext cx="8631936" cy="1502231"/>
            <a:chOff x="274320" y="2011680"/>
            <a:chExt cx="8631936" cy="1502231"/>
          </a:xfrm>
        </p:grpSpPr>
        <p:grpSp>
          <p:nvGrpSpPr>
            <p:cNvPr id="27" name="Group 13"/>
            <p:cNvGrpSpPr/>
            <p:nvPr/>
          </p:nvGrpSpPr>
          <p:grpSpPr>
            <a:xfrm>
              <a:off x="548640" y="2011680"/>
              <a:ext cx="8077413" cy="770712"/>
              <a:chOff x="642259" y="2155368"/>
              <a:chExt cx="8077413" cy="770712"/>
            </a:xfrm>
          </p:grpSpPr>
          <p:grpSp>
            <p:nvGrpSpPr>
              <p:cNvPr id="28" name="Group 31"/>
              <p:cNvGrpSpPr/>
              <p:nvPr/>
            </p:nvGrpSpPr>
            <p:grpSpPr>
              <a:xfrm>
                <a:off x="731520" y="2468880"/>
                <a:ext cx="7900416" cy="457200"/>
                <a:chOff x="914400" y="2468880"/>
                <a:chExt cx="7900416" cy="457200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914400" y="2468880"/>
                  <a:ext cx="246888" cy="4572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b="1" dirty="0">
                      <a:solidFill>
                        <a:srgbClr val="FFC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S</a:t>
                  </a: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1161288" y="2468880"/>
                  <a:ext cx="2715768" cy="4572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sz="2800" b="1" dirty="0">
                      <a:solidFill>
                        <a:srgbClr val="0070C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E </a:t>
                  </a:r>
                  <a:r>
                    <a:rPr lang="en-US" sz="2800" dirty="0">
                      <a:solidFill>
                        <a:srgbClr val="0070C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(11)</a:t>
                  </a: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3877056" y="2468880"/>
                  <a:ext cx="4937760" cy="4572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b="1" dirty="0">
                      <a:solidFill>
                        <a:srgbClr val="C0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 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(20 of 52)</a:t>
                  </a:r>
                </a:p>
              </p:txBody>
            </p:sp>
          </p:grpSp>
          <p:sp>
            <p:nvSpPr>
              <p:cNvPr id="29" name="TextBox 28"/>
              <p:cNvSpPr txBox="1"/>
              <p:nvPr/>
            </p:nvSpPr>
            <p:spPr>
              <a:xfrm>
                <a:off x="642259" y="2155369"/>
                <a:ext cx="7617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63 62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319272" y="2155368"/>
                <a:ext cx="7617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52 51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75320" y="2161902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32</a:t>
                </a:r>
              </a:p>
            </p:txBody>
          </p:sp>
        </p:grpSp>
        <p:grpSp>
          <p:nvGrpSpPr>
            <p:cNvPr id="35" name="Group 13"/>
            <p:cNvGrpSpPr/>
            <p:nvPr/>
          </p:nvGrpSpPr>
          <p:grpSpPr>
            <a:xfrm>
              <a:off x="548640" y="2743200"/>
              <a:ext cx="8059478" cy="770711"/>
              <a:chOff x="642259" y="2155369"/>
              <a:chExt cx="8059478" cy="770711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733699" y="2468880"/>
                <a:ext cx="7900416" cy="4572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 </a:t>
                </a:r>
                <a:r>
                  <a:rPr lang="en-US" sz="2800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(32 of 52)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2259" y="215536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31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8387227" y="2161902"/>
                <a:ext cx="3145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</p:grpSp>
        <p:cxnSp>
          <p:nvCxnSpPr>
            <p:cNvPr id="44" name="Straight Arrow Connector 43"/>
            <p:cNvCxnSpPr/>
            <p:nvPr/>
          </p:nvCxnSpPr>
          <p:spPr>
            <a:xfrm>
              <a:off x="8540496" y="2560320"/>
              <a:ext cx="36576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274320" y="3291840"/>
              <a:ext cx="36576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194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846102" y="6580136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21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823" y="364030"/>
            <a:ext cx="8405982" cy="566822"/>
          </a:xfrm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3970">
              <a:spcBef>
                <a:spcPts val="100"/>
              </a:spcBef>
            </a:pPr>
            <a:r>
              <a:rPr spc="-5" dirty="0"/>
              <a:t>Floating Point Numbers</a:t>
            </a:r>
            <a:r>
              <a:rPr spc="-25" dirty="0"/>
              <a:t> </a:t>
            </a:r>
            <a:r>
              <a:rPr spc="-5" dirty="0"/>
              <a:t>Summary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85290" y="2222500"/>
          <a:ext cx="5760717" cy="236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12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Exponent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Significand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10" dirty="0">
                          <a:solidFill>
                            <a:srgbClr val="CC0000"/>
                          </a:solidFill>
                          <a:latin typeface="Calibri"/>
                          <a:cs typeface="Calibri"/>
                        </a:rPr>
                        <a:t>1-254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5" dirty="0">
                          <a:solidFill>
                            <a:srgbClr val="CC0000"/>
                          </a:solidFill>
                          <a:latin typeface="Calibri"/>
                          <a:cs typeface="Calibri"/>
                        </a:rPr>
                        <a:t>anything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dirty="0">
                          <a:solidFill>
                            <a:srgbClr val="CC0000"/>
                          </a:solidFill>
                          <a:latin typeface="Calibri"/>
                          <a:cs typeface="Calibri"/>
                        </a:rPr>
                        <a:t>± fl.</a:t>
                      </a:r>
                      <a:r>
                        <a:rPr sz="2100" spc="-30" dirty="0">
                          <a:solidFill>
                            <a:srgbClr val="CC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5" dirty="0">
                          <a:solidFill>
                            <a:srgbClr val="CC0000"/>
                          </a:solidFill>
                          <a:latin typeface="Calibri"/>
                          <a:cs typeface="Calibri"/>
                        </a:rPr>
                        <a:t>pt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116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2064" y="755556"/>
            <a:ext cx="5043180" cy="566822"/>
          </a:xfrm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Representing</a:t>
            </a:r>
            <a:r>
              <a:rPr spc="-60" dirty="0"/>
              <a:t> </a:t>
            </a:r>
            <a:r>
              <a:rPr spc="-5" dirty="0"/>
              <a:t>Zero</a:t>
            </a:r>
          </a:p>
        </p:txBody>
      </p:sp>
      <p:sp>
        <p:nvSpPr>
          <p:cNvPr id="3" name="object 3"/>
          <p:cNvSpPr/>
          <p:nvPr/>
        </p:nvSpPr>
        <p:spPr>
          <a:xfrm>
            <a:off x="5575244" y="2464161"/>
            <a:ext cx="858519" cy="233045"/>
          </a:xfrm>
          <a:custGeom>
            <a:avLst/>
            <a:gdLst/>
            <a:ahLst/>
            <a:cxnLst/>
            <a:rect l="l" t="t" r="r" b="b"/>
            <a:pathLst>
              <a:path w="858520" h="233044">
                <a:moveTo>
                  <a:pt x="781773" y="27797"/>
                </a:moveTo>
                <a:lnTo>
                  <a:pt x="0" y="213992"/>
                </a:lnTo>
                <a:lnTo>
                  <a:pt x="4414" y="232524"/>
                </a:lnTo>
                <a:lnTo>
                  <a:pt x="786187" y="46328"/>
                </a:lnTo>
                <a:lnTo>
                  <a:pt x="781773" y="27797"/>
                </a:lnTo>
                <a:close/>
              </a:path>
              <a:path w="858520" h="233044">
                <a:moveTo>
                  <a:pt x="851606" y="24855"/>
                </a:moveTo>
                <a:lnTo>
                  <a:pt x="794128" y="24855"/>
                </a:lnTo>
                <a:lnTo>
                  <a:pt x="798541" y="43385"/>
                </a:lnTo>
                <a:lnTo>
                  <a:pt x="786187" y="46328"/>
                </a:lnTo>
                <a:lnTo>
                  <a:pt x="792807" y="74126"/>
                </a:lnTo>
                <a:lnTo>
                  <a:pt x="851606" y="24855"/>
                </a:lnTo>
                <a:close/>
              </a:path>
              <a:path w="858520" h="233044">
                <a:moveTo>
                  <a:pt x="794128" y="24855"/>
                </a:moveTo>
                <a:lnTo>
                  <a:pt x="781773" y="27797"/>
                </a:lnTo>
                <a:lnTo>
                  <a:pt x="786187" y="46328"/>
                </a:lnTo>
                <a:lnTo>
                  <a:pt x="798541" y="43385"/>
                </a:lnTo>
                <a:lnTo>
                  <a:pt x="794128" y="24855"/>
                </a:lnTo>
                <a:close/>
              </a:path>
              <a:path w="858520" h="233044">
                <a:moveTo>
                  <a:pt x="775153" y="0"/>
                </a:moveTo>
                <a:lnTo>
                  <a:pt x="781773" y="27797"/>
                </a:lnTo>
                <a:lnTo>
                  <a:pt x="794128" y="24855"/>
                </a:lnTo>
                <a:lnTo>
                  <a:pt x="851606" y="24855"/>
                </a:lnTo>
                <a:lnTo>
                  <a:pt x="858107" y="19408"/>
                </a:lnTo>
                <a:lnTo>
                  <a:pt x="775153" y="0"/>
                </a:lnTo>
                <a:close/>
              </a:path>
            </a:pathLst>
          </a:custGeom>
          <a:solidFill>
            <a:srgbClr val="741B4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02549" y="3794956"/>
          <a:ext cx="5925820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8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24765">
                        <a:lnSpc>
                          <a:spcPts val="2505"/>
                        </a:lnSpc>
                      </a:pPr>
                      <a:r>
                        <a:rPr sz="2100" b="1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05"/>
                        </a:lnSpc>
                      </a:pPr>
                      <a:r>
                        <a:rPr sz="2100" b="1" spc="-5" dirty="0">
                          <a:solidFill>
                            <a:srgbClr val="4F81BD"/>
                          </a:solidFill>
                          <a:latin typeface="Calibri"/>
                          <a:cs typeface="Calibri"/>
                        </a:rPr>
                        <a:t>00000000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5"/>
                        </a:lnSpc>
                      </a:pPr>
                      <a:r>
                        <a:rPr sz="2100" b="1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00000000000000000000000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7436156" y="4816229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22</a:t>
            </a:fld>
            <a:endParaRPr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09808" y="4673063"/>
          <a:ext cx="5925820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8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24765">
                        <a:lnSpc>
                          <a:spcPts val="2505"/>
                        </a:lnSpc>
                      </a:pPr>
                      <a:r>
                        <a:rPr sz="2100" b="1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05"/>
                        </a:lnSpc>
                      </a:pPr>
                      <a:r>
                        <a:rPr sz="2100" b="1" spc="-5" dirty="0">
                          <a:solidFill>
                            <a:srgbClr val="4F81BD"/>
                          </a:solidFill>
                          <a:latin typeface="Calibri"/>
                          <a:cs typeface="Calibri"/>
                        </a:rPr>
                        <a:t>00000000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5"/>
                        </a:lnSpc>
                      </a:pPr>
                      <a:r>
                        <a:rPr sz="2100" b="1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00000000000000000000000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622595" y="4470146"/>
            <a:ext cx="12255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0818" y="4165347"/>
            <a:ext cx="4549140" cy="1223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450"/>
              </a:lnSpc>
              <a:spcBef>
                <a:spcPts val="100"/>
              </a:spcBef>
              <a:tabLst>
                <a:tab pos="3343910" algn="l"/>
              </a:tabLst>
            </a:pPr>
            <a:r>
              <a:rPr sz="2100" b="1" spc="-5" dirty="0">
                <a:latin typeface="Calibri"/>
                <a:cs typeface="Calibri"/>
              </a:rPr>
              <a:t>sign</a:t>
            </a:r>
            <a:r>
              <a:rPr sz="2100" b="1" spc="200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exponent	significand</a:t>
            </a:r>
            <a:endParaRPr sz="2100">
              <a:latin typeface="Calibri"/>
              <a:cs typeface="Calibri"/>
            </a:endParaRPr>
          </a:p>
          <a:p>
            <a:pPr marL="149225">
              <a:lnSpc>
                <a:spcPts val="1730"/>
              </a:lnSpc>
              <a:tabLst>
                <a:tab pos="1610995" algn="l"/>
              </a:tabLst>
            </a:pPr>
            <a:r>
              <a:rPr sz="1500" dirty="0">
                <a:latin typeface="Calibri"/>
                <a:cs typeface="Calibri"/>
              </a:rPr>
              <a:t>31 30	23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22</a:t>
            </a:r>
            <a:endParaRPr sz="1500">
              <a:latin typeface="Calibri"/>
              <a:cs typeface="Calibri"/>
            </a:endParaRPr>
          </a:p>
          <a:p>
            <a:pPr>
              <a:spcBef>
                <a:spcPts val="50"/>
              </a:spcBef>
            </a:pPr>
            <a:endParaRPr sz="2200">
              <a:latin typeface="Calibri"/>
              <a:cs typeface="Calibri"/>
            </a:endParaRPr>
          </a:p>
          <a:p>
            <a:pPr marL="19685">
              <a:tabLst>
                <a:tab pos="3351529" algn="l"/>
              </a:tabLst>
            </a:pPr>
            <a:r>
              <a:rPr sz="2100" b="1" spc="-5" dirty="0">
                <a:latin typeface="Calibri"/>
                <a:cs typeface="Calibri"/>
              </a:rPr>
              <a:t>sign</a:t>
            </a:r>
            <a:r>
              <a:rPr sz="2100" b="1" spc="200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exponent	significand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31429" y="1743710"/>
            <a:ext cx="6611620" cy="2386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9755" indent="-257810">
              <a:lnSpc>
                <a:spcPts val="2585"/>
              </a:lnSpc>
              <a:spcBef>
                <a:spcPts val="100"/>
              </a:spcBef>
              <a:buSzPct val="133333"/>
              <a:buFont typeface="Arial"/>
              <a:buChar char="•"/>
              <a:tabLst>
                <a:tab pos="580390" algn="l"/>
              </a:tabLst>
            </a:pPr>
            <a:r>
              <a:rPr sz="2400" spc="-5" dirty="0">
                <a:latin typeface="Calibri"/>
                <a:cs typeface="Calibri"/>
              </a:rPr>
              <a:t>But wait… what </a:t>
            </a:r>
            <a:r>
              <a:rPr sz="2400" dirty="0">
                <a:latin typeface="Calibri"/>
                <a:cs typeface="Calibri"/>
              </a:rPr>
              <a:t>happened </a:t>
            </a:r>
            <a:r>
              <a:rPr sz="2400" spc="-5" dirty="0">
                <a:latin typeface="Calibri"/>
                <a:cs typeface="Calibri"/>
              </a:rPr>
              <a:t>to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zero?</a:t>
            </a:r>
            <a:endParaRPr sz="2400">
              <a:latin typeface="Calibri"/>
              <a:cs typeface="Calibri"/>
            </a:endParaRPr>
          </a:p>
          <a:p>
            <a:pPr marL="665480">
              <a:lnSpc>
                <a:spcPts val="3065"/>
              </a:lnSpc>
            </a:pPr>
            <a:r>
              <a:rPr sz="2800" spc="20" dirty="0">
                <a:latin typeface="Arial"/>
                <a:cs typeface="Arial"/>
              </a:rPr>
              <a:t>–</a:t>
            </a:r>
            <a:r>
              <a:rPr sz="2100" spc="20" dirty="0">
                <a:latin typeface="Calibri"/>
                <a:cs typeface="Calibri"/>
              </a:rPr>
              <a:t>Using </a:t>
            </a:r>
            <a:r>
              <a:rPr sz="2100" spc="-5" dirty="0">
                <a:latin typeface="Calibri"/>
                <a:cs typeface="Calibri"/>
              </a:rPr>
              <a:t>standard encoding 0x00000000 </a:t>
            </a:r>
            <a:r>
              <a:rPr sz="2100" dirty="0">
                <a:latin typeface="Calibri"/>
                <a:cs typeface="Calibri"/>
              </a:rPr>
              <a:t>is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1.0×2</a:t>
            </a:r>
            <a:r>
              <a:rPr sz="2100" spc="-7" baseline="23809" dirty="0">
                <a:latin typeface="Calibri"/>
                <a:cs typeface="Calibri"/>
              </a:rPr>
              <a:t>-127</a:t>
            </a:r>
            <a:r>
              <a:rPr sz="2100" spc="-5" dirty="0">
                <a:latin typeface="Calibri"/>
                <a:cs typeface="Calibri"/>
              </a:rPr>
              <a:t>≠0</a:t>
            </a:r>
            <a:endParaRPr sz="2100">
              <a:latin typeface="Calibri"/>
              <a:cs typeface="Calibri"/>
            </a:endParaRPr>
          </a:p>
          <a:p>
            <a:pPr marL="1179830" lvl="1" indent="-172085">
              <a:spcBef>
                <a:spcPts val="40"/>
              </a:spcBef>
              <a:buSzPct val="133333"/>
              <a:buFont typeface="Arial"/>
              <a:buChar char="•"/>
              <a:tabLst>
                <a:tab pos="1180465" algn="l"/>
              </a:tabLst>
            </a:pPr>
            <a:r>
              <a:rPr spc="-5" dirty="0">
                <a:latin typeface="Calibri"/>
                <a:cs typeface="Calibri"/>
              </a:rPr>
              <a:t>All </a:t>
            </a:r>
            <a:r>
              <a:rPr dirty="0">
                <a:latin typeface="Calibri"/>
                <a:cs typeface="Calibri"/>
              </a:rPr>
              <a:t>because of </a:t>
            </a:r>
            <a:r>
              <a:rPr spc="-5" dirty="0">
                <a:latin typeface="Calibri"/>
                <a:cs typeface="Calibri"/>
              </a:rPr>
              <a:t>that </a:t>
            </a:r>
            <a:r>
              <a:rPr dirty="0">
                <a:latin typeface="Calibri"/>
                <a:cs typeface="Calibri"/>
              </a:rPr>
              <a:t>dang </a:t>
            </a:r>
            <a:r>
              <a:rPr spc="-5" dirty="0">
                <a:latin typeface="Calibri"/>
                <a:cs typeface="Calibri"/>
              </a:rPr>
              <a:t>implicit</a:t>
            </a:r>
            <a:r>
              <a:rPr spc="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1</a:t>
            </a:r>
            <a:endParaRPr>
              <a:latin typeface="Calibri"/>
              <a:cs typeface="Calibri"/>
            </a:endParaRPr>
          </a:p>
          <a:p>
            <a:pPr marL="665480">
              <a:lnSpc>
                <a:spcPts val="3035"/>
              </a:lnSpc>
              <a:spcBef>
                <a:spcPts val="585"/>
              </a:spcBef>
            </a:pPr>
            <a:r>
              <a:rPr sz="2800" spc="10" dirty="0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sz="2100" i="1" spc="10" dirty="0">
                <a:solidFill>
                  <a:srgbClr val="FF0000"/>
                </a:solidFill>
                <a:latin typeface="Calibri"/>
                <a:cs typeface="Calibri"/>
              </a:rPr>
              <a:t>Special </a:t>
            </a:r>
            <a:r>
              <a:rPr sz="2100" i="1" spc="-5" dirty="0">
                <a:solidFill>
                  <a:srgbClr val="FF0000"/>
                </a:solidFill>
                <a:latin typeface="Calibri"/>
                <a:cs typeface="Calibri"/>
              </a:rPr>
              <a:t>case: </a:t>
            </a:r>
            <a:r>
              <a:rPr sz="2100" spc="-5" dirty="0">
                <a:solidFill>
                  <a:srgbClr val="4F81BD"/>
                </a:solidFill>
                <a:latin typeface="Calibri"/>
                <a:cs typeface="Calibri"/>
              </a:rPr>
              <a:t>Exp </a:t>
            </a:r>
            <a:r>
              <a:rPr sz="2100" spc="-5" dirty="0">
                <a:latin typeface="Calibri"/>
                <a:cs typeface="Calibri"/>
              </a:rPr>
              <a:t>and </a:t>
            </a:r>
            <a:r>
              <a:rPr sz="2100" spc="-5" dirty="0">
                <a:solidFill>
                  <a:srgbClr val="C0504D"/>
                </a:solidFill>
                <a:latin typeface="Calibri"/>
                <a:cs typeface="Calibri"/>
              </a:rPr>
              <a:t>Significand </a:t>
            </a:r>
            <a:r>
              <a:rPr sz="2100" spc="-5" dirty="0">
                <a:latin typeface="Calibri"/>
                <a:cs typeface="Calibri"/>
              </a:rPr>
              <a:t>all </a:t>
            </a:r>
            <a:r>
              <a:rPr sz="2100" dirty="0">
                <a:latin typeface="Calibri"/>
                <a:cs typeface="Calibri"/>
              </a:rPr>
              <a:t>zeros =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0</a:t>
            </a:r>
            <a:endParaRPr sz="2100">
              <a:latin typeface="Calibri"/>
              <a:cs typeface="Calibri"/>
            </a:endParaRPr>
          </a:p>
          <a:p>
            <a:pPr marL="665480">
              <a:lnSpc>
                <a:spcPts val="3035"/>
              </a:lnSpc>
            </a:pPr>
            <a:r>
              <a:rPr sz="2800" spc="30" dirty="0">
                <a:latin typeface="Arial"/>
                <a:cs typeface="Arial"/>
              </a:rPr>
              <a:t>–</a:t>
            </a:r>
            <a:r>
              <a:rPr sz="2100" spc="30" dirty="0">
                <a:latin typeface="Calibri"/>
                <a:cs typeface="Calibri"/>
              </a:rPr>
              <a:t>Two </a:t>
            </a:r>
            <a:r>
              <a:rPr sz="2100" dirty="0">
                <a:latin typeface="Calibri"/>
                <a:cs typeface="Calibri"/>
              </a:rPr>
              <a:t>zeros! </a:t>
            </a:r>
            <a:r>
              <a:rPr sz="2100" spc="-5" dirty="0">
                <a:latin typeface="Calibri"/>
                <a:cs typeface="Calibri"/>
              </a:rPr>
              <a:t>But at </a:t>
            </a:r>
            <a:r>
              <a:rPr sz="2100" dirty="0">
                <a:latin typeface="Calibri"/>
                <a:cs typeface="Calibri"/>
              </a:rPr>
              <a:t>least </a:t>
            </a:r>
            <a:r>
              <a:rPr sz="2100" spc="-5" dirty="0">
                <a:latin typeface="Calibri"/>
                <a:cs typeface="Calibri"/>
              </a:rPr>
              <a:t>0x00000000 </a:t>
            </a:r>
            <a:r>
              <a:rPr sz="2100" dirty="0">
                <a:latin typeface="Calibri"/>
                <a:cs typeface="Calibri"/>
              </a:rPr>
              <a:t>= 0 like</a:t>
            </a:r>
            <a:r>
              <a:rPr sz="2100" spc="-9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integers</a:t>
            </a:r>
            <a:endParaRPr sz="2100">
              <a:latin typeface="Calibri"/>
              <a:cs typeface="Calibri"/>
            </a:endParaRPr>
          </a:p>
          <a:p>
            <a:pPr marL="591185">
              <a:lnSpc>
                <a:spcPts val="1720"/>
              </a:lnSpc>
              <a:spcBef>
                <a:spcPts val="50"/>
              </a:spcBef>
              <a:tabLst>
                <a:tab pos="2052955" algn="l"/>
                <a:tab pos="6396355" algn="l"/>
              </a:tabLst>
            </a:pPr>
            <a:r>
              <a:rPr sz="2250" baseline="1851" dirty="0">
                <a:latin typeface="Calibri"/>
                <a:cs typeface="Calibri"/>
              </a:rPr>
              <a:t>31 30	23 22	</a:t>
            </a:r>
            <a:r>
              <a:rPr sz="1500" dirty="0">
                <a:latin typeface="Calibri"/>
                <a:cs typeface="Calibri"/>
              </a:rPr>
              <a:t>0</a:t>
            </a:r>
            <a:endParaRPr sz="1500">
              <a:latin typeface="Calibri"/>
              <a:cs typeface="Calibri"/>
            </a:endParaRPr>
          </a:p>
          <a:p>
            <a:pPr marL="25400">
              <a:lnSpc>
                <a:spcPts val="2320"/>
              </a:lnSpc>
            </a:pPr>
            <a:r>
              <a:rPr sz="2000" b="1" spc="-10" dirty="0">
                <a:solidFill>
                  <a:srgbClr val="FFC000"/>
                </a:solidFill>
                <a:latin typeface="Arial"/>
                <a:cs typeface="Arial"/>
              </a:rPr>
              <a:t>+0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7353" y="4696205"/>
            <a:ext cx="2508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spc="-5" dirty="0">
                <a:solidFill>
                  <a:srgbClr val="FFC000"/>
                </a:solidFill>
                <a:latin typeface="Arial"/>
                <a:cs typeface="Arial"/>
              </a:rPr>
              <a:t>-</a:t>
            </a:r>
            <a:r>
              <a:rPr sz="2000" b="1" dirty="0">
                <a:solidFill>
                  <a:srgbClr val="FFC000"/>
                </a:solidFill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4045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7436156" y="4816229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23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290" y="438211"/>
            <a:ext cx="8405982" cy="566822"/>
          </a:xfrm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3970">
              <a:spcBef>
                <a:spcPts val="100"/>
              </a:spcBef>
            </a:pPr>
            <a:r>
              <a:rPr spc="-5" dirty="0"/>
              <a:t>Floating Point Numbers</a:t>
            </a:r>
            <a:r>
              <a:rPr spc="-25" dirty="0"/>
              <a:t> </a:t>
            </a:r>
            <a:r>
              <a:rPr spc="-5" dirty="0"/>
              <a:t>Summary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85290" y="2222500"/>
          <a:ext cx="5760717" cy="236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12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Exponent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Significand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sz="2100" spc="-10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10" dirty="0">
                          <a:latin typeface="Calibri"/>
                          <a:cs typeface="Calibri"/>
                        </a:rPr>
                        <a:t>1-254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anything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 fl.</a:t>
                      </a:r>
                      <a:r>
                        <a:rPr sz="2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5" dirty="0">
                          <a:latin typeface="Calibri"/>
                          <a:cs typeface="Calibri"/>
                        </a:rPr>
                        <a:t>pt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444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Representing </a:t>
            </a:r>
            <a:r>
              <a:rPr dirty="0"/>
              <a:t>±</a:t>
            </a:r>
            <a:r>
              <a:rPr spc="-75" dirty="0"/>
              <a:t> </a:t>
            </a:r>
            <a:r>
              <a:rPr dirty="0"/>
              <a:t>∞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953500" y="4816475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24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541769" y="1743709"/>
            <a:ext cx="5227955" cy="1864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indent="-257175">
              <a:lnSpc>
                <a:spcPts val="2380"/>
              </a:lnSpc>
              <a:spcBef>
                <a:spcPts val="100"/>
              </a:spcBef>
              <a:buSzPct val="133333"/>
              <a:buFont typeface="Arial"/>
              <a:buChar char="•"/>
              <a:tabLst>
                <a:tab pos="269875" algn="l"/>
              </a:tabLst>
            </a:pPr>
            <a:r>
              <a:rPr sz="2400" spc="-5" dirty="0">
                <a:latin typeface="Calibri"/>
                <a:cs typeface="Calibri"/>
              </a:rPr>
              <a:t>Division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zero</a:t>
            </a:r>
            <a:endParaRPr sz="2400">
              <a:latin typeface="Calibri"/>
              <a:cs typeface="Calibri"/>
            </a:endParaRPr>
          </a:p>
          <a:p>
            <a:pPr marL="673100" lvl="1" indent="-317500">
              <a:lnSpc>
                <a:spcPts val="2330"/>
              </a:lnSpc>
              <a:buSzPct val="133333"/>
              <a:buFont typeface="Arial"/>
              <a:buChar char="–"/>
              <a:tabLst>
                <a:tab pos="673100" algn="l"/>
              </a:tabLst>
            </a:pPr>
            <a:r>
              <a:rPr sz="2100" spc="-5" dirty="0">
                <a:latin typeface="Calibri"/>
                <a:cs typeface="Calibri"/>
              </a:rPr>
              <a:t>infinity </a:t>
            </a:r>
            <a:r>
              <a:rPr sz="2100" dirty="0">
                <a:latin typeface="Calibri"/>
                <a:cs typeface="Calibri"/>
              </a:rPr>
              <a:t>is a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number!</a:t>
            </a:r>
            <a:endParaRPr sz="2100">
              <a:latin typeface="Calibri"/>
              <a:cs typeface="Calibri"/>
            </a:endParaRPr>
          </a:p>
          <a:p>
            <a:pPr marL="673100" lvl="1" indent="-317500">
              <a:lnSpc>
                <a:spcPts val="2530"/>
              </a:lnSpc>
              <a:buSzPct val="133333"/>
              <a:buFont typeface="Arial"/>
              <a:buChar char="–"/>
              <a:tabLst>
                <a:tab pos="673100" algn="l"/>
              </a:tabLst>
            </a:pPr>
            <a:r>
              <a:rPr sz="2100" spc="-5" dirty="0">
                <a:latin typeface="Calibri"/>
                <a:cs typeface="Calibri"/>
              </a:rPr>
              <a:t>okay to do further comparison </a:t>
            </a:r>
            <a:r>
              <a:rPr sz="2100" dirty="0">
                <a:latin typeface="Calibri"/>
                <a:cs typeface="Calibri"/>
              </a:rPr>
              <a:t>eg. x/0 &gt;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y</a:t>
            </a:r>
            <a:endParaRPr sz="2100">
              <a:latin typeface="Calibri"/>
              <a:cs typeface="Calibri"/>
            </a:endParaRPr>
          </a:p>
          <a:p>
            <a:pPr marL="269875" indent="-257175">
              <a:lnSpc>
                <a:spcPts val="2075"/>
              </a:lnSpc>
              <a:buSzPct val="133333"/>
              <a:buFont typeface="Arial"/>
              <a:buChar char="•"/>
              <a:tabLst>
                <a:tab pos="269875" algn="l"/>
              </a:tabLst>
            </a:pPr>
            <a:r>
              <a:rPr sz="2400" spc="-5" dirty="0">
                <a:latin typeface="Calibri"/>
                <a:cs typeface="Calibri"/>
              </a:rPr>
              <a:t>Representation</a:t>
            </a:r>
            <a:endParaRPr sz="2400">
              <a:latin typeface="Calibri"/>
              <a:cs typeface="Calibri"/>
            </a:endParaRPr>
          </a:p>
          <a:p>
            <a:pPr marL="673100" lvl="1" indent="-317500">
              <a:lnSpc>
                <a:spcPts val="2330"/>
              </a:lnSpc>
              <a:buSzPct val="133333"/>
              <a:buFont typeface="Arial"/>
              <a:buChar char="–"/>
              <a:tabLst>
                <a:tab pos="673100" algn="l"/>
              </a:tabLst>
            </a:pPr>
            <a:r>
              <a:rPr sz="2100" spc="-5" dirty="0">
                <a:latin typeface="Calibri"/>
                <a:cs typeface="Calibri"/>
              </a:rPr>
              <a:t>Max </a:t>
            </a:r>
            <a:r>
              <a:rPr sz="2100" b="1" spc="-5" dirty="0">
                <a:solidFill>
                  <a:srgbClr val="4F81BD"/>
                </a:solidFill>
                <a:latin typeface="Calibri"/>
                <a:cs typeface="Calibri"/>
              </a:rPr>
              <a:t>exponent </a:t>
            </a:r>
            <a:r>
              <a:rPr sz="2100" dirty="0">
                <a:latin typeface="Calibri"/>
                <a:cs typeface="Calibri"/>
              </a:rPr>
              <a:t>=</a:t>
            </a:r>
            <a:r>
              <a:rPr sz="2100" spc="-5" dirty="0">
                <a:latin typeface="Calibri"/>
                <a:cs typeface="Calibri"/>
              </a:rPr>
              <a:t> 255</a:t>
            </a:r>
            <a:endParaRPr sz="2100">
              <a:latin typeface="Calibri"/>
              <a:cs typeface="Calibri"/>
            </a:endParaRPr>
          </a:p>
          <a:p>
            <a:pPr marL="673100" lvl="1" indent="-317500">
              <a:lnSpc>
                <a:spcPts val="2830"/>
              </a:lnSpc>
              <a:buSzPct val="133333"/>
              <a:buFont typeface="Arial"/>
              <a:buChar char="–"/>
              <a:tabLst>
                <a:tab pos="673100" algn="l"/>
              </a:tabLst>
            </a:pPr>
            <a:r>
              <a:rPr sz="2100" spc="-5" dirty="0">
                <a:latin typeface="Calibri"/>
                <a:cs typeface="Calibri"/>
              </a:rPr>
              <a:t>all </a:t>
            </a:r>
            <a:r>
              <a:rPr sz="2100" dirty="0">
                <a:latin typeface="Calibri"/>
                <a:cs typeface="Calibri"/>
              </a:rPr>
              <a:t>zero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C0504D"/>
                </a:solidFill>
                <a:latin typeface="Calibri"/>
                <a:cs typeface="Calibri"/>
              </a:rPr>
              <a:t>significand</a:t>
            </a:r>
            <a:endParaRPr sz="21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02549" y="3861216"/>
          <a:ext cx="5925820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8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24765">
                        <a:lnSpc>
                          <a:spcPts val="2515"/>
                        </a:lnSpc>
                      </a:pPr>
                      <a:r>
                        <a:rPr sz="2100" b="1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15"/>
                        </a:lnSpc>
                      </a:pPr>
                      <a:r>
                        <a:rPr sz="2100" b="1" spc="-5" dirty="0">
                          <a:solidFill>
                            <a:srgbClr val="4F81BD"/>
                          </a:solidFill>
                          <a:latin typeface="Calibri"/>
                          <a:cs typeface="Calibri"/>
                        </a:rPr>
                        <a:t>11111111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15"/>
                        </a:lnSpc>
                      </a:pPr>
                      <a:r>
                        <a:rPr sz="2100" b="1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00000000000000000000000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810522" y="3653282"/>
            <a:ext cx="19177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473835" algn="l"/>
              </a:tabLst>
            </a:pPr>
            <a:r>
              <a:rPr sz="1500" dirty="0">
                <a:latin typeface="Calibri"/>
                <a:cs typeface="Calibri"/>
              </a:rPr>
              <a:t>31 30	23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22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15336" y="3659377"/>
            <a:ext cx="12255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2663" y="4232402"/>
            <a:ext cx="12103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b="1" spc="-5" dirty="0">
                <a:latin typeface="Calibri"/>
                <a:cs typeface="Calibri"/>
              </a:rPr>
              <a:t>significand</a:t>
            </a:r>
            <a:endParaRPr sz="21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809808" y="4739323"/>
          <a:ext cx="5925820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8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24765">
                        <a:lnSpc>
                          <a:spcPts val="2510"/>
                        </a:lnSpc>
                      </a:pPr>
                      <a:r>
                        <a:rPr sz="2100" b="1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10"/>
                        </a:lnSpc>
                      </a:pPr>
                      <a:r>
                        <a:rPr sz="2100" b="1" spc="-5" dirty="0">
                          <a:solidFill>
                            <a:srgbClr val="4F81BD"/>
                          </a:solidFill>
                          <a:latin typeface="Calibri"/>
                          <a:cs typeface="Calibri"/>
                        </a:rPr>
                        <a:t>11111111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10"/>
                        </a:lnSpc>
                      </a:pPr>
                      <a:r>
                        <a:rPr sz="2100" b="1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00000000000000000000000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680818" y="4232403"/>
            <a:ext cx="1607820" cy="553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435"/>
              </a:lnSpc>
              <a:spcBef>
                <a:spcPts val="100"/>
              </a:spcBef>
            </a:pPr>
            <a:r>
              <a:rPr sz="2100" b="1" spc="-5" dirty="0">
                <a:latin typeface="Calibri"/>
                <a:cs typeface="Calibri"/>
              </a:rPr>
              <a:t>sign</a:t>
            </a:r>
            <a:r>
              <a:rPr sz="2100" b="1" spc="135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exponent</a:t>
            </a:r>
            <a:endParaRPr sz="2100">
              <a:latin typeface="Calibri"/>
              <a:cs typeface="Calibri"/>
            </a:endParaRPr>
          </a:p>
          <a:p>
            <a:pPr marL="149225">
              <a:lnSpc>
                <a:spcPts val="1714"/>
              </a:lnSpc>
            </a:pPr>
            <a:r>
              <a:rPr sz="1500" dirty="0">
                <a:latin typeface="Calibri"/>
                <a:cs typeface="Calibri"/>
              </a:rPr>
              <a:t>31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30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79188" y="4531105"/>
            <a:ext cx="45593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23</a:t>
            </a:r>
            <a:r>
              <a:rPr sz="1500" spc="-8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22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22595" y="4537202"/>
            <a:ext cx="12255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88077" y="5110226"/>
            <a:ext cx="16078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b="1" spc="-5" dirty="0">
                <a:latin typeface="Calibri"/>
                <a:cs typeface="Calibri"/>
              </a:rPr>
              <a:t>sign</a:t>
            </a:r>
            <a:r>
              <a:rPr sz="2100" b="1" spc="135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exponent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9922" y="5110226"/>
            <a:ext cx="12103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b="1" spc="-5" dirty="0">
                <a:latin typeface="Calibri"/>
                <a:cs typeface="Calibri"/>
              </a:rPr>
              <a:t>significand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11609" y="3800094"/>
            <a:ext cx="5327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solidFill>
                  <a:srgbClr val="FFC000"/>
                </a:solidFill>
                <a:latin typeface="Arial"/>
                <a:cs typeface="Arial"/>
              </a:rPr>
              <a:t>+</a:t>
            </a:r>
            <a:r>
              <a:rPr sz="2000" b="1" spc="-10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C000"/>
                </a:solidFill>
                <a:latin typeface="Arial"/>
                <a:cs typeface="Arial"/>
              </a:rPr>
              <a:t>∞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71336" y="4656582"/>
            <a:ext cx="4692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solidFill>
                  <a:srgbClr val="FFC000"/>
                </a:solidFill>
                <a:latin typeface="Arial"/>
                <a:cs typeface="Arial"/>
              </a:rPr>
              <a:t>-</a:t>
            </a:r>
            <a:r>
              <a:rPr sz="2000" b="1" spc="-9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C000"/>
                </a:solidFill>
                <a:latin typeface="Arial"/>
                <a:cs typeface="Arial"/>
              </a:rPr>
              <a:t>∞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787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3970">
              <a:spcBef>
                <a:spcPts val="100"/>
              </a:spcBef>
            </a:pPr>
            <a:r>
              <a:rPr spc="-5" dirty="0"/>
              <a:t>Floating Point Numbers</a:t>
            </a:r>
            <a:r>
              <a:rPr spc="-25" dirty="0"/>
              <a:t> </a:t>
            </a:r>
            <a:r>
              <a:rPr spc="-5" dirty="0"/>
              <a:t>Summary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8953500" y="4816475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25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85290" y="2222500"/>
          <a:ext cx="5760717" cy="236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12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Exponent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Significand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non-zero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10" dirty="0">
                          <a:latin typeface="Calibri"/>
                          <a:cs typeface="Calibri"/>
                        </a:rPr>
                        <a:t>1-254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anything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 fl.</a:t>
                      </a:r>
                      <a:r>
                        <a:rPr sz="2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5" dirty="0">
                          <a:latin typeface="Calibri"/>
                          <a:cs typeface="Calibri"/>
                        </a:rPr>
                        <a:t>pt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spc="-5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±</a:t>
                      </a:r>
                      <a:r>
                        <a:rPr sz="2100" spc="-10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solidFill>
                            <a:srgbClr val="990000"/>
                          </a:solidFill>
                          <a:latin typeface="Calibri"/>
                          <a:cs typeface="Calibri"/>
                        </a:rPr>
                        <a:t>∞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non-zero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022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Representing</a:t>
            </a:r>
            <a:r>
              <a:rPr spc="-70" dirty="0"/>
              <a:t> </a:t>
            </a:r>
            <a:r>
              <a:rPr spc="-10" dirty="0"/>
              <a:t>NaN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953500" y="4816475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26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41769" y="1642109"/>
            <a:ext cx="3935729" cy="19659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269875" indent="-257175">
              <a:lnSpc>
                <a:spcPts val="2380"/>
              </a:lnSpc>
              <a:spcBef>
                <a:spcPts val="900"/>
              </a:spcBef>
              <a:buSzPct val="133333"/>
              <a:buFont typeface="Arial"/>
              <a:buChar char="•"/>
              <a:tabLst>
                <a:tab pos="269875" algn="l"/>
              </a:tabLst>
            </a:pPr>
            <a:r>
              <a:rPr sz="2400" spc="-5" dirty="0">
                <a:latin typeface="Calibri"/>
                <a:cs typeface="Calibri"/>
              </a:rPr>
              <a:t>0/0, sqrt(-4), </a:t>
            </a:r>
            <a:r>
              <a:rPr sz="2400" dirty="0">
                <a:latin typeface="Calibri"/>
                <a:cs typeface="Calibri"/>
              </a:rPr>
              <a:t>∞–∞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?</a:t>
            </a:r>
            <a:endParaRPr sz="2400">
              <a:latin typeface="Calibri"/>
              <a:cs typeface="Calibri"/>
            </a:endParaRPr>
          </a:p>
          <a:p>
            <a:pPr marL="612775" lvl="1" indent="-257175">
              <a:lnSpc>
                <a:spcPts val="2330"/>
              </a:lnSpc>
              <a:buSzPct val="133333"/>
              <a:buFont typeface="Arial"/>
              <a:buChar char="–"/>
              <a:tabLst>
                <a:tab pos="612775" algn="l"/>
              </a:tabLst>
            </a:pPr>
            <a:r>
              <a:rPr sz="2100" spc="-5" dirty="0">
                <a:latin typeface="Calibri"/>
                <a:cs typeface="Calibri"/>
              </a:rPr>
              <a:t>Useful </a:t>
            </a:r>
            <a:r>
              <a:rPr sz="2100" dirty="0">
                <a:latin typeface="Calibri"/>
                <a:cs typeface="Calibri"/>
              </a:rPr>
              <a:t>for</a:t>
            </a:r>
            <a:r>
              <a:rPr sz="2100" spc="-5" dirty="0">
                <a:latin typeface="Calibri"/>
                <a:cs typeface="Calibri"/>
              </a:rPr>
              <a:t> debugging</a:t>
            </a:r>
            <a:endParaRPr sz="2100">
              <a:latin typeface="Calibri"/>
              <a:cs typeface="Calibri"/>
            </a:endParaRPr>
          </a:p>
          <a:p>
            <a:pPr marL="612775" lvl="1" indent="-257175">
              <a:lnSpc>
                <a:spcPts val="2530"/>
              </a:lnSpc>
              <a:buSzPct val="133333"/>
              <a:buFont typeface="Arial"/>
              <a:buChar char="–"/>
              <a:tabLst>
                <a:tab pos="612775" algn="l"/>
              </a:tabLst>
            </a:pPr>
            <a:r>
              <a:rPr sz="2100" spc="-10" dirty="0">
                <a:latin typeface="Calibri"/>
                <a:cs typeface="Calibri"/>
              </a:rPr>
              <a:t>Op(NaN, </a:t>
            </a:r>
            <a:r>
              <a:rPr sz="2100" dirty="0">
                <a:latin typeface="Calibri"/>
                <a:cs typeface="Calibri"/>
              </a:rPr>
              <a:t>some </a:t>
            </a:r>
            <a:r>
              <a:rPr sz="2100" spc="-5" dirty="0">
                <a:latin typeface="Calibri"/>
                <a:cs typeface="Calibri"/>
              </a:rPr>
              <a:t>number) </a:t>
            </a:r>
            <a:r>
              <a:rPr sz="2100" dirty="0">
                <a:latin typeface="Calibri"/>
                <a:cs typeface="Calibri"/>
              </a:rPr>
              <a:t>=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NaN</a:t>
            </a:r>
            <a:endParaRPr sz="2100">
              <a:latin typeface="Calibri"/>
              <a:cs typeface="Calibri"/>
            </a:endParaRPr>
          </a:p>
          <a:p>
            <a:pPr marL="269875" indent="-257175">
              <a:lnSpc>
                <a:spcPts val="2075"/>
              </a:lnSpc>
              <a:buSzPct val="133333"/>
              <a:buFont typeface="Arial"/>
              <a:buChar char="•"/>
              <a:tabLst>
                <a:tab pos="269875" algn="l"/>
              </a:tabLst>
            </a:pPr>
            <a:r>
              <a:rPr sz="2400" spc="-5" dirty="0">
                <a:latin typeface="Calibri"/>
                <a:cs typeface="Calibri"/>
              </a:rPr>
              <a:t>Representation</a:t>
            </a:r>
            <a:endParaRPr sz="2400">
              <a:latin typeface="Calibri"/>
              <a:cs typeface="Calibri"/>
            </a:endParaRPr>
          </a:p>
          <a:p>
            <a:pPr marL="673100" lvl="1" indent="-317500">
              <a:lnSpc>
                <a:spcPts val="2330"/>
              </a:lnSpc>
              <a:buSzPct val="133333"/>
              <a:buFont typeface="Arial"/>
              <a:buChar char="–"/>
              <a:tabLst>
                <a:tab pos="673100" algn="l"/>
              </a:tabLst>
            </a:pPr>
            <a:r>
              <a:rPr sz="2100" spc="-5" dirty="0">
                <a:latin typeface="Calibri"/>
                <a:cs typeface="Calibri"/>
              </a:rPr>
              <a:t>Max </a:t>
            </a:r>
            <a:r>
              <a:rPr sz="2100" b="1" spc="-5" dirty="0">
                <a:solidFill>
                  <a:srgbClr val="4F81BD"/>
                </a:solidFill>
                <a:latin typeface="Calibri"/>
                <a:cs typeface="Calibri"/>
              </a:rPr>
              <a:t>exponent </a:t>
            </a:r>
            <a:r>
              <a:rPr sz="2100" dirty="0">
                <a:latin typeface="Calibri"/>
                <a:cs typeface="Calibri"/>
              </a:rPr>
              <a:t>=</a:t>
            </a:r>
            <a:r>
              <a:rPr sz="2100" spc="-5" dirty="0">
                <a:latin typeface="Calibri"/>
                <a:cs typeface="Calibri"/>
              </a:rPr>
              <a:t> 255</a:t>
            </a:r>
            <a:endParaRPr sz="2100">
              <a:latin typeface="Calibri"/>
              <a:cs typeface="Calibri"/>
            </a:endParaRPr>
          </a:p>
          <a:p>
            <a:pPr marL="673100" lvl="1" indent="-317500">
              <a:lnSpc>
                <a:spcPts val="2830"/>
              </a:lnSpc>
              <a:buSzPct val="133333"/>
              <a:buFont typeface="Arial"/>
              <a:buChar char="–"/>
              <a:tabLst>
                <a:tab pos="673100" algn="l"/>
              </a:tabLst>
            </a:pPr>
            <a:r>
              <a:rPr sz="2100" spc="-5" dirty="0">
                <a:latin typeface="Calibri"/>
                <a:cs typeface="Calibri"/>
              </a:rPr>
              <a:t>non-zero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C0504D"/>
                </a:solidFill>
                <a:latin typeface="Calibri"/>
                <a:cs typeface="Calibri"/>
              </a:rPr>
              <a:t>significand</a:t>
            </a:r>
            <a:endParaRPr sz="21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02549" y="3861216"/>
          <a:ext cx="5925820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8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24765">
                        <a:lnSpc>
                          <a:spcPts val="2515"/>
                        </a:lnSpc>
                      </a:pPr>
                      <a:r>
                        <a:rPr sz="2100" b="1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15"/>
                        </a:lnSpc>
                      </a:pPr>
                      <a:r>
                        <a:rPr sz="2100" b="1" spc="-5" dirty="0">
                          <a:solidFill>
                            <a:srgbClr val="4F81BD"/>
                          </a:solidFill>
                          <a:latin typeface="Calibri"/>
                          <a:cs typeface="Calibri"/>
                        </a:rPr>
                        <a:t>11111111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515"/>
                        </a:lnSpc>
                      </a:pPr>
                      <a:r>
                        <a:rPr sz="2100" b="1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Non-zero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810522" y="3653282"/>
            <a:ext cx="19177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473835" algn="l"/>
              </a:tabLst>
            </a:pPr>
            <a:r>
              <a:rPr sz="1500" dirty="0">
                <a:latin typeface="Calibri"/>
                <a:cs typeface="Calibri"/>
              </a:rPr>
              <a:t>31 30	23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22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15336" y="3659377"/>
            <a:ext cx="12255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2663" y="4232402"/>
            <a:ext cx="12103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b="1" spc="-5" dirty="0">
                <a:latin typeface="Calibri"/>
                <a:cs typeface="Calibri"/>
              </a:rPr>
              <a:t>significand</a:t>
            </a:r>
            <a:endParaRPr sz="21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809808" y="4739323"/>
          <a:ext cx="5925820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8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24765">
                        <a:lnSpc>
                          <a:spcPts val="2510"/>
                        </a:lnSpc>
                      </a:pPr>
                      <a:r>
                        <a:rPr sz="2100" b="1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10"/>
                        </a:lnSpc>
                      </a:pPr>
                      <a:r>
                        <a:rPr sz="2100" b="1" spc="-5" dirty="0">
                          <a:solidFill>
                            <a:srgbClr val="4F81BD"/>
                          </a:solidFill>
                          <a:latin typeface="Calibri"/>
                          <a:cs typeface="Calibri"/>
                        </a:rPr>
                        <a:t>11111111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510"/>
                        </a:lnSpc>
                      </a:pPr>
                      <a:r>
                        <a:rPr sz="2100" b="1" spc="-5" dirty="0">
                          <a:solidFill>
                            <a:srgbClr val="C0504D"/>
                          </a:solidFill>
                          <a:latin typeface="Calibri"/>
                          <a:cs typeface="Calibri"/>
                        </a:rPr>
                        <a:t>Non-zero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3975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680818" y="4232403"/>
            <a:ext cx="1607820" cy="553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435"/>
              </a:lnSpc>
              <a:spcBef>
                <a:spcPts val="100"/>
              </a:spcBef>
            </a:pPr>
            <a:r>
              <a:rPr sz="2100" b="1" spc="-5" dirty="0">
                <a:latin typeface="Calibri"/>
                <a:cs typeface="Calibri"/>
              </a:rPr>
              <a:t>sign</a:t>
            </a:r>
            <a:r>
              <a:rPr sz="2100" b="1" spc="135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exponent</a:t>
            </a:r>
            <a:endParaRPr sz="2100">
              <a:latin typeface="Calibri"/>
              <a:cs typeface="Calibri"/>
            </a:endParaRPr>
          </a:p>
          <a:p>
            <a:pPr marL="149225">
              <a:lnSpc>
                <a:spcPts val="1714"/>
              </a:lnSpc>
            </a:pPr>
            <a:r>
              <a:rPr sz="1500" dirty="0">
                <a:latin typeface="Calibri"/>
                <a:cs typeface="Calibri"/>
              </a:rPr>
              <a:t>31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30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79188" y="4531105"/>
            <a:ext cx="45593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23</a:t>
            </a:r>
            <a:r>
              <a:rPr sz="1500" spc="-8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22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22595" y="4537202"/>
            <a:ext cx="12255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libri"/>
                <a:cs typeface="Calibri"/>
              </a:rPr>
              <a:t>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88077" y="5110226"/>
            <a:ext cx="16078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b="1" spc="-5" dirty="0">
                <a:latin typeface="Calibri"/>
                <a:cs typeface="Calibri"/>
              </a:rPr>
              <a:t>sign</a:t>
            </a:r>
            <a:r>
              <a:rPr sz="2100" b="1" spc="135" dirty="0">
                <a:latin typeface="Calibri"/>
                <a:cs typeface="Calibri"/>
              </a:rPr>
              <a:t> </a:t>
            </a:r>
            <a:r>
              <a:rPr sz="2100" b="1" spc="-5" dirty="0">
                <a:latin typeface="Calibri"/>
                <a:cs typeface="Calibri"/>
              </a:rPr>
              <a:t>exponent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9922" y="5110226"/>
            <a:ext cx="12103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b="1" spc="-5" dirty="0">
                <a:latin typeface="Calibri"/>
                <a:cs typeface="Calibri"/>
              </a:rPr>
              <a:t>significand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79088" y="3827526"/>
            <a:ext cx="7518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solidFill>
                  <a:srgbClr val="FFC000"/>
                </a:solidFill>
                <a:latin typeface="Arial"/>
                <a:cs typeface="Arial"/>
              </a:rPr>
              <a:t>+</a:t>
            </a:r>
            <a:r>
              <a:rPr sz="2000" b="1" spc="-10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C000"/>
                </a:solidFill>
                <a:latin typeface="Arial"/>
                <a:cs typeface="Arial"/>
              </a:rPr>
              <a:t>NaN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5807" y="4744973"/>
            <a:ext cx="7315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solidFill>
                  <a:srgbClr val="FFC000"/>
                </a:solidFill>
                <a:latin typeface="Arial"/>
                <a:cs typeface="Arial"/>
              </a:rPr>
              <a:t>-</a:t>
            </a:r>
            <a:r>
              <a:rPr sz="2000" b="1" spc="23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C000"/>
                </a:solidFill>
                <a:latin typeface="Arial"/>
                <a:cs typeface="Arial"/>
              </a:rPr>
              <a:t>NaN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1870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3970">
              <a:spcBef>
                <a:spcPts val="100"/>
              </a:spcBef>
            </a:pPr>
            <a:r>
              <a:rPr spc="-5" dirty="0"/>
              <a:t>Floating Point Numbers</a:t>
            </a:r>
            <a:r>
              <a:rPr spc="-25" dirty="0"/>
              <a:t> </a:t>
            </a:r>
            <a:r>
              <a:rPr spc="-5" dirty="0"/>
              <a:t>Summary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3F901B-D0F0-2742-B309-A7E3E2D9E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8953500" y="4816475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27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85290" y="2222501"/>
          <a:ext cx="5760717" cy="236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12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Exponent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Significand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solidFill>
                            <a:srgbClr val="953735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solidFill>
                            <a:srgbClr val="953735"/>
                          </a:solidFill>
                          <a:latin typeface="Calibri"/>
                          <a:cs typeface="Calibri"/>
                        </a:rPr>
                        <a:t>non-zero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solidFill>
                            <a:srgbClr val="953735"/>
                          </a:solidFill>
                          <a:latin typeface="Calibri"/>
                          <a:cs typeface="Calibri"/>
                        </a:rPr>
                        <a:t>?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10" dirty="0">
                          <a:latin typeface="Calibri"/>
                          <a:cs typeface="Calibri"/>
                        </a:rPr>
                        <a:t>1-254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anything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 </a:t>
                      </a:r>
                      <a:r>
                        <a:rPr sz="2100" spc="-5" dirty="0">
                          <a:latin typeface="Calibri"/>
                          <a:cs typeface="Calibri"/>
                        </a:rPr>
                        <a:t>Norm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fl.</a:t>
                      </a:r>
                      <a:r>
                        <a:rPr sz="2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5" dirty="0">
                          <a:latin typeface="Calibri"/>
                          <a:cs typeface="Calibri"/>
                        </a:rPr>
                        <a:t>pt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∞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non-zero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10" dirty="0">
                          <a:latin typeface="Calibri"/>
                          <a:cs typeface="Calibri"/>
                        </a:rPr>
                        <a:t>NaN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565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en-US" dirty="0"/>
              <a:t>Representing Very Small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62456"/>
            <a:ext cx="8366760" cy="4974336"/>
          </a:xfrm>
        </p:spPr>
        <p:txBody>
          <a:bodyPr>
            <a:normAutofit/>
          </a:bodyPr>
          <a:lstStyle/>
          <a:p>
            <a:r>
              <a:rPr lang="en-US" dirty="0"/>
              <a:t>But wait… what happened to zero?</a:t>
            </a:r>
          </a:p>
          <a:p>
            <a:pPr lvl="1"/>
            <a:r>
              <a:rPr lang="en-US" dirty="0"/>
              <a:t>Using standard encoding 0x00000000 = 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Special case:</a:t>
            </a:r>
            <a:r>
              <a:rPr lang="en-US" dirty="0"/>
              <a:t>  </a:t>
            </a:r>
            <a:r>
              <a:rPr lang="en-US" dirty="0">
                <a:solidFill>
                  <a:srgbClr val="0070C0"/>
                </a:solidFill>
              </a:rPr>
              <a:t>E </a:t>
            </a: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M </a:t>
            </a:r>
            <a:r>
              <a:rPr lang="en-US" dirty="0"/>
              <a:t>all zeros = 0</a:t>
            </a:r>
          </a:p>
          <a:p>
            <a:pPr lvl="2"/>
            <a:r>
              <a:rPr lang="en-US" dirty="0"/>
              <a:t>Two zeros!  But at least 0x00000000 = 0 like integers</a:t>
            </a:r>
          </a:p>
          <a:p>
            <a:pPr lvl="2"/>
            <a:endParaRPr lang="en-US" dirty="0"/>
          </a:p>
          <a:p>
            <a:pPr>
              <a:tabLst>
                <a:tab pos="2514600" algn="l"/>
                <a:tab pos="7035800" algn="l"/>
              </a:tabLst>
            </a:pPr>
            <a:r>
              <a:rPr lang="en-US" dirty="0"/>
              <a:t>New numbers closest to 0:</a:t>
            </a:r>
          </a:p>
          <a:p>
            <a:pPr lvl="1">
              <a:tabLst>
                <a:tab pos="2514600" algn="l"/>
                <a:tab pos="7035800" algn="l"/>
              </a:tabLst>
            </a:pPr>
            <a:r>
              <a:rPr lang="en-US" dirty="0"/>
              <a:t>a = 1.</a:t>
            </a:r>
            <a:r>
              <a:rPr lang="en-US" dirty="0">
                <a:solidFill>
                  <a:srgbClr val="C00000"/>
                </a:solidFill>
              </a:rPr>
              <a:t>0…0</a:t>
            </a:r>
            <a:r>
              <a:rPr lang="en-US" baseline="-25000" dirty="0"/>
              <a:t>2</a:t>
            </a:r>
            <a:r>
              <a:rPr lang="en-US" dirty="0"/>
              <a:t>×2</a:t>
            </a:r>
            <a:r>
              <a:rPr lang="en-US" baseline="30000" dirty="0">
                <a:solidFill>
                  <a:srgbClr val="0070C0"/>
                </a:solidFill>
              </a:rPr>
              <a:t>-126</a:t>
            </a:r>
            <a:r>
              <a:rPr lang="en-US" dirty="0"/>
              <a:t> = 2</a:t>
            </a:r>
            <a:r>
              <a:rPr lang="en-US" baseline="30000" dirty="0"/>
              <a:t>-126</a:t>
            </a:r>
          </a:p>
          <a:p>
            <a:pPr lvl="1">
              <a:tabLst>
                <a:tab pos="2514600" algn="l"/>
                <a:tab pos="7035800" algn="l"/>
              </a:tabLst>
            </a:pPr>
            <a:r>
              <a:rPr lang="en-US" dirty="0"/>
              <a:t>b = 1.</a:t>
            </a:r>
            <a:r>
              <a:rPr lang="en-US" dirty="0">
                <a:solidFill>
                  <a:srgbClr val="C00000"/>
                </a:solidFill>
              </a:rPr>
              <a:t>0…01</a:t>
            </a:r>
            <a:r>
              <a:rPr lang="en-US" baseline="-25000" dirty="0"/>
              <a:t>2</a:t>
            </a:r>
            <a:r>
              <a:rPr lang="en-US" dirty="0"/>
              <a:t>×2</a:t>
            </a:r>
            <a:r>
              <a:rPr lang="en-US" baseline="30000" dirty="0">
                <a:solidFill>
                  <a:srgbClr val="0070C0"/>
                </a:solidFill>
              </a:rPr>
              <a:t>-126</a:t>
            </a:r>
            <a:r>
              <a:rPr lang="en-US" dirty="0"/>
              <a:t> = 2</a:t>
            </a:r>
            <a:r>
              <a:rPr lang="en-US" baseline="30000" dirty="0"/>
              <a:t>-126 </a:t>
            </a:r>
            <a:r>
              <a:rPr lang="en-US" dirty="0"/>
              <a:t>+ 2</a:t>
            </a:r>
            <a:r>
              <a:rPr lang="en-US" baseline="30000" dirty="0"/>
              <a:t>-149</a:t>
            </a:r>
          </a:p>
          <a:p>
            <a:pPr lvl="1">
              <a:tabLst>
                <a:tab pos="2514600" algn="l"/>
                <a:tab pos="7035800" algn="l"/>
              </a:tabLst>
            </a:pPr>
            <a:r>
              <a:rPr lang="en-US" dirty="0"/>
              <a:t>Normalization and implicit 1 are to blame</a:t>
            </a:r>
          </a:p>
          <a:p>
            <a:pPr lvl="1">
              <a:tabLst>
                <a:tab pos="2514600" algn="l"/>
                <a:tab pos="7035800" algn="l"/>
              </a:tabLst>
            </a:pPr>
            <a:r>
              <a:rPr lang="en-US" i="1" dirty="0"/>
              <a:t>Special case: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E </a:t>
            </a:r>
            <a:r>
              <a:rPr lang="en-US" dirty="0"/>
              <a:t>= 0, </a:t>
            </a:r>
            <a:r>
              <a:rPr lang="en-US" dirty="0">
                <a:solidFill>
                  <a:srgbClr val="C00000"/>
                </a:solidFill>
              </a:rPr>
              <a:t>M </a:t>
            </a:r>
            <a:r>
              <a:rPr lang="en-US" dirty="0"/>
              <a:t>≠ 0 are </a:t>
            </a:r>
            <a:r>
              <a:rPr lang="en-US" dirty="0" err="1">
                <a:solidFill>
                  <a:srgbClr val="FF0000"/>
                </a:solidFill>
              </a:rPr>
              <a:t>denormalized</a:t>
            </a:r>
            <a:r>
              <a:rPr lang="en-US" dirty="0">
                <a:solidFill>
                  <a:srgbClr val="FF0000"/>
                </a:solidFill>
              </a:rPr>
              <a:t> numbers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tabLst>
                <a:tab pos="2514600" algn="l"/>
                <a:tab pos="7035800" algn="l"/>
              </a:tabLst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28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212080" y="3474720"/>
            <a:ext cx="3679142" cy="1364424"/>
            <a:chOff x="5394960" y="3585405"/>
            <a:chExt cx="3679142" cy="1364424"/>
          </a:xfrm>
        </p:grpSpPr>
        <p:grpSp>
          <p:nvGrpSpPr>
            <p:cNvPr id="18" name="Group 4"/>
            <p:cNvGrpSpPr>
              <a:grpSpLocks/>
            </p:cNvGrpSpPr>
            <p:nvPr/>
          </p:nvGrpSpPr>
          <p:grpSpPr bwMode="auto">
            <a:xfrm>
              <a:off x="6101244" y="4217988"/>
              <a:ext cx="369299" cy="152400"/>
              <a:chOff x="1968" y="3417"/>
              <a:chExt cx="240" cy="96"/>
            </a:xfrm>
          </p:grpSpPr>
          <p:sp>
            <p:nvSpPr>
              <p:cNvPr id="49" name="Line 5"/>
              <p:cNvSpPr>
                <a:spLocks noChangeShapeType="1"/>
              </p:cNvSpPr>
              <p:nvPr/>
            </p:nvSpPr>
            <p:spPr bwMode="auto">
              <a:xfrm>
                <a:off x="2208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Line 6"/>
              <p:cNvSpPr>
                <a:spLocks noChangeShapeType="1"/>
              </p:cNvSpPr>
              <p:nvPr/>
            </p:nvSpPr>
            <p:spPr bwMode="auto">
              <a:xfrm>
                <a:off x="2160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1" name="Line 7"/>
              <p:cNvSpPr>
                <a:spLocks noChangeShapeType="1"/>
              </p:cNvSpPr>
              <p:nvPr/>
            </p:nvSpPr>
            <p:spPr bwMode="auto">
              <a:xfrm>
                <a:off x="2112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2" name="Line 8"/>
              <p:cNvSpPr>
                <a:spLocks noChangeShapeType="1"/>
              </p:cNvSpPr>
              <p:nvPr/>
            </p:nvSpPr>
            <p:spPr bwMode="auto">
              <a:xfrm>
                <a:off x="2064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3" name="Line 9"/>
              <p:cNvSpPr>
                <a:spLocks noChangeShapeType="1"/>
              </p:cNvSpPr>
              <p:nvPr/>
            </p:nvSpPr>
            <p:spPr bwMode="auto">
              <a:xfrm>
                <a:off x="2016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4" name="Line 10"/>
              <p:cNvSpPr>
                <a:spLocks noChangeShapeType="1"/>
              </p:cNvSpPr>
              <p:nvPr/>
            </p:nvSpPr>
            <p:spPr bwMode="auto">
              <a:xfrm>
                <a:off x="1968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9" name="Group 11"/>
            <p:cNvGrpSpPr>
              <a:grpSpLocks/>
            </p:cNvGrpSpPr>
            <p:nvPr/>
          </p:nvGrpSpPr>
          <p:grpSpPr bwMode="auto">
            <a:xfrm>
              <a:off x="7800019" y="4217988"/>
              <a:ext cx="369299" cy="152400"/>
              <a:chOff x="3072" y="3417"/>
              <a:chExt cx="240" cy="96"/>
            </a:xfrm>
          </p:grpSpPr>
          <p:sp>
            <p:nvSpPr>
              <p:cNvPr id="43" name="Line 12"/>
              <p:cNvSpPr>
                <a:spLocks noChangeShapeType="1"/>
              </p:cNvSpPr>
              <p:nvPr/>
            </p:nvSpPr>
            <p:spPr bwMode="auto">
              <a:xfrm>
                <a:off x="3072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Line 13"/>
              <p:cNvSpPr>
                <a:spLocks noChangeShapeType="1"/>
              </p:cNvSpPr>
              <p:nvPr/>
            </p:nvSpPr>
            <p:spPr bwMode="auto">
              <a:xfrm>
                <a:off x="3120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Line 14"/>
              <p:cNvSpPr>
                <a:spLocks noChangeShapeType="1"/>
              </p:cNvSpPr>
              <p:nvPr/>
            </p:nvSpPr>
            <p:spPr bwMode="auto">
              <a:xfrm>
                <a:off x="3168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Line 15"/>
              <p:cNvSpPr>
                <a:spLocks noChangeShapeType="1"/>
              </p:cNvSpPr>
              <p:nvPr/>
            </p:nvSpPr>
            <p:spPr bwMode="auto">
              <a:xfrm>
                <a:off x="3216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Line 16"/>
              <p:cNvSpPr>
                <a:spLocks noChangeShapeType="1"/>
              </p:cNvSpPr>
              <p:nvPr/>
            </p:nvSpPr>
            <p:spPr bwMode="auto">
              <a:xfrm>
                <a:off x="3264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Line 17"/>
              <p:cNvSpPr>
                <a:spLocks noChangeShapeType="1"/>
              </p:cNvSpPr>
              <p:nvPr/>
            </p:nvSpPr>
            <p:spPr bwMode="auto">
              <a:xfrm>
                <a:off x="3312" y="341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6544403" y="4217988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7726160" y="4217990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>
              <a:off x="7652307" y="4217997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3" name="Group 27"/>
            <p:cNvGrpSpPr>
              <a:grpSpLocks/>
            </p:cNvGrpSpPr>
            <p:nvPr/>
          </p:nvGrpSpPr>
          <p:grpSpPr bwMode="auto">
            <a:xfrm>
              <a:off x="5394960" y="4008441"/>
              <a:ext cx="3679142" cy="804863"/>
              <a:chOff x="1413" y="3621"/>
              <a:chExt cx="2391" cy="507"/>
            </a:xfrm>
          </p:grpSpPr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>
                <a:off x="2544" y="3753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1" name="Text Box 29"/>
              <p:cNvSpPr txBox="1">
                <a:spLocks noChangeArrowheads="1"/>
              </p:cNvSpPr>
              <p:nvPr/>
            </p:nvSpPr>
            <p:spPr bwMode="auto">
              <a:xfrm>
                <a:off x="2447" y="3801"/>
                <a:ext cx="241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auto">
              <a:xfrm>
                <a:off x="1728" y="3801"/>
                <a:ext cx="16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" name="Text Box 31"/>
              <p:cNvSpPr txBox="1">
                <a:spLocks noChangeArrowheads="1"/>
              </p:cNvSpPr>
              <p:nvPr/>
            </p:nvSpPr>
            <p:spPr bwMode="auto">
              <a:xfrm>
                <a:off x="3371" y="3621"/>
                <a:ext cx="433" cy="33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+∞</a:t>
                </a:r>
              </a:p>
            </p:txBody>
          </p:sp>
          <p:sp>
            <p:nvSpPr>
              <p:cNvPr id="34" name="Text Box 32"/>
              <p:cNvSpPr txBox="1">
                <a:spLocks noChangeArrowheads="1"/>
              </p:cNvSpPr>
              <p:nvPr/>
            </p:nvSpPr>
            <p:spPr bwMode="auto">
              <a:xfrm>
                <a:off x="1413" y="3627"/>
                <a:ext cx="388" cy="33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-∞</a:t>
                </a:r>
              </a:p>
            </p:txBody>
          </p:sp>
        </p:grpSp>
        <p:grpSp>
          <p:nvGrpSpPr>
            <p:cNvPr id="24" name="Group 37"/>
            <p:cNvGrpSpPr>
              <a:grpSpLocks/>
            </p:cNvGrpSpPr>
            <p:nvPr/>
          </p:nvGrpSpPr>
          <p:grpSpPr bwMode="auto">
            <a:xfrm>
              <a:off x="6618263" y="3657600"/>
              <a:ext cx="1020189" cy="866775"/>
              <a:chOff x="2208" y="3160"/>
              <a:chExt cx="663" cy="546"/>
            </a:xfrm>
          </p:grpSpPr>
          <p:sp>
            <p:nvSpPr>
              <p:cNvPr id="25" name="Line 39"/>
              <p:cNvSpPr>
                <a:spLocks noChangeShapeType="1"/>
              </p:cNvSpPr>
              <p:nvPr/>
            </p:nvSpPr>
            <p:spPr bwMode="auto">
              <a:xfrm>
                <a:off x="2208" y="3513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6" name="Group 41"/>
              <p:cNvGrpSpPr>
                <a:grpSpLocks/>
              </p:cNvGrpSpPr>
              <p:nvPr/>
            </p:nvGrpSpPr>
            <p:grpSpPr bwMode="auto">
              <a:xfrm>
                <a:off x="2230" y="3160"/>
                <a:ext cx="641" cy="538"/>
                <a:chOff x="2230" y="3160"/>
                <a:chExt cx="641" cy="538"/>
              </a:xfrm>
            </p:grpSpPr>
            <p:sp>
              <p:nvSpPr>
                <p:cNvPr id="28" name="Oval 42"/>
                <p:cNvSpPr>
                  <a:spLocks noChangeArrowheads="1"/>
                </p:cNvSpPr>
                <p:nvPr/>
              </p:nvSpPr>
              <p:spPr bwMode="auto">
                <a:xfrm>
                  <a:off x="2592" y="3407"/>
                  <a:ext cx="238" cy="291"/>
                </a:xfrm>
                <a:prstGeom prst="ellips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lIns="63500" tIns="25400" rIns="63500" bIns="254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9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230" y="3160"/>
                  <a:ext cx="641" cy="2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40000"/>
                    </a:spcBef>
                  </a:pPr>
                  <a:r>
                    <a:rPr lang="en-US" sz="2800" b="1" dirty="0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Gaps!</a:t>
                  </a:r>
                </a:p>
              </p:txBody>
            </p:sp>
          </p:grpSp>
          <p:sp>
            <p:nvSpPr>
              <p:cNvPr id="27" name="Oval 45"/>
              <p:cNvSpPr>
                <a:spLocks noChangeArrowheads="1"/>
              </p:cNvSpPr>
              <p:nvPr/>
            </p:nvSpPr>
            <p:spPr bwMode="auto">
              <a:xfrm>
                <a:off x="2256" y="3415"/>
                <a:ext cx="238" cy="291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lIns="63500" tIns="25400" rIns="63500" bIns="25400" anchor="ctr">
                <a:prstTxWarp prst="textNoShape">
                  <a:avLst/>
                </a:prstTxWarp>
                <a:spAutoFit/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cxnSp>
          <p:nvCxnSpPr>
            <p:cNvPr id="56" name="Straight Arrow Connector 55"/>
            <p:cNvCxnSpPr/>
            <p:nvPr/>
          </p:nvCxnSpPr>
          <p:spPr>
            <a:xfrm flipH="1">
              <a:off x="6910252" y="3981993"/>
              <a:ext cx="108857" cy="27214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7236826" y="3981989"/>
              <a:ext cx="141511" cy="27214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7481432" y="4410073"/>
              <a:ext cx="332369" cy="539756"/>
              <a:chOff x="7486122" y="4445004"/>
              <a:chExt cx="332369" cy="539756"/>
            </a:xfrm>
          </p:grpSpPr>
          <p:sp>
            <p:nvSpPr>
              <p:cNvPr id="40" name="Text Box 26"/>
              <p:cNvSpPr txBox="1">
                <a:spLocks noChangeArrowheads="1"/>
              </p:cNvSpPr>
              <p:nvPr/>
            </p:nvSpPr>
            <p:spPr bwMode="auto">
              <a:xfrm>
                <a:off x="7486122" y="4614872"/>
                <a:ext cx="332369" cy="3698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1440" tIns="0" rIns="91440" bIns="0" anchor="ctr" anchorCtr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</a:p>
            </p:txBody>
          </p:sp>
          <p:cxnSp>
            <p:nvCxnSpPr>
              <p:cNvPr id="9" name="Straight Arrow Connector 8"/>
              <p:cNvCxnSpPr/>
              <p:nvPr/>
            </p:nvCxnSpPr>
            <p:spPr bwMode="auto">
              <a:xfrm flipV="1">
                <a:off x="7652307" y="4445004"/>
                <a:ext cx="0" cy="244484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4B2A85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grpSp>
          <p:nvGrpSpPr>
            <p:cNvPr id="11" name="Group 10"/>
            <p:cNvGrpSpPr/>
            <p:nvPr/>
          </p:nvGrpSpPr>
          <p:grpSpPr>
            <a:xfrm>
              <a:off x="7552282" y="3585405"/>
              <a:ext cx="346570" cy="586550"/>
              <a:chOff x="7552282" y="3585405"/>
              <a:chExt cx="346570" cy="586550"/>
            </a:xfrm>
          </p:grpSpPr>
          <p:sp>
            <p:nvSpPr>
              <p:cNvPr id="42" name="Text Box 23"/>
              <p:cNvSpPr txBox="1">
                <a:spLocks noChangeArrowheads="1"/>
              </p:cNvSpPr>
              <p:nvPr/>
            </p:nvSpPr>
            <p:spPr bwMode="auto">
              <a:xfrm>
                <a:off x="7552282" y="3585405"/>
                <a:ext cx="346570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tIns="0" bIns="0" anchor="ctr" anchorCtr="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</a:p>
            </p:txBody>
          </p:sp>
          <p:cxnSp>
            <p:nvCxnSpPr>
              <p:cNvPr id="55" name="Straight Arrow Connector 54"/>
              <p:cNvCxnSpPr/>
              <p:nvPr/>
            </p:nvCxnSpPr>
            <p:spPr bwMode="auto">
              <a:xfrm>
                <a:off x="7725567" y="3927471"/>
                <a:ext cx="0" cy="244484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4B2A85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15363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Denorm</a:t>
            </a:r>
            <a:r>
              <a:rPr spc="-65" dirty="0"/>
              <a:t> </a:t>
            </a:r>
            <a:r>
              <a:rPr spc="-5" dirty="0"/>
              <a:t>Numbers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4294967295"/>
          </p:nvPr>
        </p:nvSpPr>
        <p:spPr>
          <a:xfrm>
            <a:off x="8953500" y="4816475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541768" y="1746758"/>
            <a:ext cx="6033770" cy="1779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indent="-257175">
              <a:lnSpc>
                <a:spcPts val="2740"/>
              </a:lnSpc>
              <a:spcBef>
                <a:spcPts val="100"/>
              </a:spcBef>
              <a:buSzPct val="133333"/>
              <a:buFont typeface="Arial"/>
              <a:buChar char="•"/>
              <a:tabLst>
                <a:tab pos="269875" algn="l"/>
              </a:tabLst>
            </a:pPr>
            <a:r>
              <a:rPr sz="2400" spc="-5" dirty="0">
                <a:latin typeface="Calibri"/>
                <a:cs typeface="Calibri"/>
              </a:rPr>
              <a:t>Short </a:t>
            </a:r>
            <a:r>
              <a:rPr sz="2400" dirty="0">
                <a:latin typeface="Calibri"/>
                <a:cs typeface="Calibri"/>
              </a:rPr>
              <a:t>for </a:t>
            </a:r>
            <a:r>
              <a:rPr sz="2400" spc="-5" dirty="0">
                <a:latin typeface="Calibri"/>
                <a:cs typeface="Calibri"/>
              </a:rPr>
              <a:t>“denormalized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numbers”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3040"/>
              </a:lnSpc>
            </a:pPr>
            <a:r>
              <a:rPr sz="2800" spc="40" dirty="0">
                <a:latin typeface="Arial"/>
                <a:cs typeface="Arial"/>
              </a:rPr>
              <a:t>–</a:t>
            </a:r>
            <a:r>
              <a:rPr sz="2100" spc="40" dirty="0">
                <a:latin typeface="Calibri"/>
                <a:cs typeface="Calibri"/>
              </a:rPr>
              <a:t>No </a:t>
            </a:r>
            <a:r>
              <a:rPr sz="2100" spc="-5" dirty="0">
                <a:latin typeface="Calibri"/>
                <a:cs typeface="Calibri"/>
              </a:rPr>
              <a:t>leading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1</a:t>
            </a:r>
            <a:endParaRPr sz="2100">
              <a:latin typeface="Calibri"/>
              <a:cs typeface="Calibri"/>
            </a:endParaRPr>
          </a:p>
          <a:p>
            <a:pPr marL="570230" marR="5080" indent="-214629">
              <a:lnSpc>
                <a:spcPct val="93800"/>
              </a:lnSpc>
              <a:spcBef>
                <a:spcPts val="25"/>
              </a:spcBef>
            </a:pPr>
            <a:r>
              <a:rPr sz="2800" spc="10" dirty="0">
                <a:latin typeface="Arial"/>
                <a:cs typeface="Arial"/>
              </a:rPr>
              <a:t>–</a:t>
            </a:r>
            <a:r>
              <a:rPr sz="2100" spc="10" dirty="0">
                <a:latin typeface="Calibri"/>
                <a:cs typeface="Calibri"/>
              </a:rPr>
              <a:t>Careful! </a:t>
            </a:r>
            <a:r>
              <a:rPr sz="2100" dirty="0">
                <a:solidFill>
                  <a:srgbClr val="FF0000"/>
                </a:solidFill>
                <a:latin typeface="Calibri"/>
                <a:cs typeface="Calibri"/>
              </a:rPr>
              <a:t>Implicit exponent = </a:t>
            </a:r>
            <a:r>
              <a:rPr sz="2100" spc="-5" dirty="0">
                <a:solidFill>
                  <a:srgbClr val="FF0000"/>
                </a:solidFill>
                <a:latin typeface="Calibri"/>
                <a:cs typeface="Calibri"/>
              </a:rPr>
              <a:t>-126 </a:t>
            </a:r>
            <a:r>
              <a:rPr sz="2100" spc="-5" dirty="0">
                <a:latin typeface="Calibri"/>
                <a:cs typeface="Calibri"/>
              </a:rPr>
              <a:t>when </a:t>
            </a:r>
            <a:r>
              <a:rPr sz="2100" dirty="0">
                <a:latin typeface="Calibri"/>
                <a:cs typeface="Calibri"/>
              </a:rPr>
              <a:t>Exp = </a:t>
            </a:r>
            <a:r>
              <a:rPr sz="2100" spc="-5" dirty="0">
                <a:latin typeface="Calibri"/>
                <a:cs typeface="Calibri"/>
              </a:rPr>
              <a:t>0x00  (intuitive reason: the “binary point” moves</a:t>
            </a:r>
            <a:r>
              <a:rPr sz="2100" spc="5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one</a:t>
            </a:r>
            <a:endParaRPr sz="2100">
              <a:latin typeface="Calibri"/>
              <a:cs typeface="Calibri"/>
            </a:endParaRPr>
          </a:p>
          <a:p>
            <a:pPr marL="570230">
              <a:lnSpc>
                <a:spcPts val="2495"/>
              </a:lnSpc>
            </a:pPr>
            <a:r>
              <a:rPr sz="2100" dirty="0">
                <a:latin typeface="Calibri"/>
                <a:cs typeface="Calibri"/>
              </a:rPr>
              <a:t>more bit </a:t>
            </a:r>
            <a:r>
              <a:rPr sz="2100" spc="-5" dirty="0">
                <a:latin typeface="Calibri"/>
                <a:cs typeface="Calibri"/>
              </a:rPr>
              <a:t>to the </a:t>
            </a:r>
            <a:r>
              <a:rPr sz="2100" dirty="0">
                <a:latin typeface="Calibri"/>
                <a:cs typeface="Calibri"/>
              </a:rPr>
              <a:t>left of </a:t>
            </a:r>
            <a:r>
              <a:rPr sz="2100" spc="-5" dirty="0">
                <a:latin typeface="Calibri"/>
                <a:cs typeface="Calibri"/>
              </a:rPr>
              <a:t>the leading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bit)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1768" y="3563366"/>
            <a:ext cx="42938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indent="-257175">
              <a:spcBef>
                <a:spcPts val="100"/>
              </a:spcBef>
              <a:buSzPct val="133333"/>
              <a:buFont typeface="Arial"/>
              <a:buChar char="•"/>
              <a:tabLst>
                <a:tab pos="269875" algn="l"/>
              </a:tabLst>
            </a:pPr>
            <a:r>
              <a:rPr sz="2400" spc="-5" dirty="0">
                <a:latin typeface="Calibri"/>
                <a:cs typeface="Calibri"/>
              </a:rPr>
              <a:t>Now what </a:t>
            </a:r>
            <a:r>
              <a:rPr sz="2400" dirty="0">
                <a:latin typeface="Calibri"/>
                <a:cs typeface="Calibri"/>
              </a:rPr>
              <a:t>do </a:t>
            </a:r>
            <a:r>
              <a:rPr sz="2400" spc="-5" dirty="0">
                <a:latin typeface="Calibri"/>
                <a:cs typeface="Calibri"/>
              </a:rPr>
              <a:t>the gaps look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like?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6567" y="3893565"/>
            <a:ext cx="6799721" cy="165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3120"/>
              </a:lnSpc>
              <a:spcBef>
                <a:spcPts val="100"/>
              </a:spcBef>
            </a:pPr>
            <a:r>
              <a:rPr sz="2800" spc="10" dirty="0">
                <a:latin typeface="Arial"/>
                <a:cs typeface="Arial"/>
              </a:rPr>
              <a:t>–</a:t>
            </a:r>
            <a:r>
              <a:rPr sz="2100" spc="10" dirty="0">
                <a:latin typeface="Calibri"/>
                <a:cs typeface="Calibri"/>
              </a:rPr>
              <a:t>Smallest </a:t>
            </a:r>
            <a:r>
              <a:rPr sz="2100" spc="-5" dirty="0">
                <a:latin typeface="Calibri"/>
                <a:cs typeface="Calibri"/>
              </a:rPr>
              <a:t>denorm: </a:t>
            </a:r>
            <a:r>
              <a:rPr sz="2100" dirty="0">
                <a:solidFill>
                  <a:srgbClr val="FFC000"/>
                </a:solidFill>
                <a:latin typeface="Calibri"/>
                <a:cs typeface="Calibri"/>
              </a:rPr>
              <a:t>± </a:t>
            </a:r>
            <a:r>
              <a:rPr sz="2100" spc="-5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2100" spc="-5" dirty="0">
                <a:latin typeface="Calibri"/>
                <a:cs typeface="Calibri"/>
              </a:rPr>
              <a:t>.</a:t>
            </a:r>
            <a:r>
              <a:rPr sz="2100" spc="-5" dirty="0">
                <a:solidFill>
                  <a:srgbClr val="C0504D"/>
                </a:solidFill>
                <a:latin typeface="Calibri"/>
                <a:cs typeface="Calibri"/>
              </a:rPr>
              <a:t>0…01</a:t>
            </a:r>
            <a:r>
              <a:rPr sz="2100" spc="-7" baseline="-15873" dirty="0">
                <a:latin typeface="Calibri"/>
                <a:cs typeface="Calibri"/>
              </a:rPr>
              <a:t>two</a:t>
            </a:r>
            <a:r>
              <a:rPr sz="2100" spc="-5" dirty="0">
                <a:latin typeface="Calibri"/>
                <a:cs typeface="Calibri"/>
              </a:rPr>
              <a:t>×2</a:t>
            </a:r>
            <a:r>
              <a:rPr sz="2100" spc="-7" baseline="23809" dirty="0">
                <a:solidFill>
                  <a:srgbClr val="FF0000"/>
                </a:solidFill>
                <a:latin typeface="Calibri"/>
                <a:cs typeface="Calibri"/>
              </a:rPr>
              <a:t>-126 </a:t>
            </a:r>
            <a:r>
              <a:rPr sz="2100" dirty="0">
                <a:latin typeface="Calibri"/>
                <a:cs typeface="Calibri"/>
              </a:rPr>
              <a:t>= </a:t>
            </a:r>
            <a:r>
              <a:rPr sz="2100" dirty="0">
                <a:solidFill>
                  <a:srgbClr val="FFC000"/>
                </a:solidFill>
                <a:latin typeface="Calibri"/>
                <a:cs typeface="Calibri"/>
              </a:rPr>
              <a:t>±</a:t>
            </a:r>
            <a:r>
              <a:rPr sz="2100" spc="-1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2</a:t>
            </a:r>
            <a:r>
              <a:rPr sz="2100" spc="-7" baseline="23809" dirty="0">
                <a:latin typeface="Calibri"/>
                <a:cs typeface="Calibri"/>
              </a:rPr>
              <a:t>-149</a:t>
            </a:r>
            <a:endParaRPr sz="2100" baseline="23809" dirty="0">
              <a:latin typeface="Calibri"/>
              <a:cs typeface="Calibri"/>
            </a:endParaRPr>
          </a:p>
          <a:p>
            <a:pPr marL="50800">
              <a:lnSpc>
                <a:spcPts val="2890"/>
              </a:lnSpc>
            </a:pPr>
            <a:r>
              <a:rPr sz="2800" spc="15" dirty="0">
                <a:latin typeface="Arial"/>
                <a:cs typeface="Arial"/>
              </a:rPr>
              <a:t>–</a:t>
            </a:r>
            <a:r>
              <a:rPr sz="2100" spc="15" dirty="0">
                <a:latin typeface="Calibri"/>
                <a:cs typeface="Calibri"/>
              </a:rPr>
              <a:t>Largest </a:t>
            </a:r>
            <a:r>
              <a:rPr sz="2100" spc="-5" dirty="0">
                <a:latin typeface="Calibri"/>
                <a:cs typeface="Calibri"/>
              </a:rPr>
              <a:t>denorm: </a:t>
            </a:r>
            <a:r>
              <a:rPr sz="2100" dirty="0">
                <a:solidFill>
                  <a:srgbClr val="FFC000"/>
                </a:solidFill>
                <a:latin typeface="Calibri"/>
                <a:cs typeface="Calibri"/>
              </a:rPr>
              <a:t>± </a:t>
            </a:r>
            <a:r>
              <a:rPr sz="2100" spc="-5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2100" spc="-5" dirty="0">
                <a:latin typeface="Calibri"/>
                <a:cs typeface="Calibri"/>
              </a:rPr>
              <a:t>.</a:t>
            </a:r>
            <a:r>
              <a:rPr sz="2100" spc="-5" dirty="0">
                <a:solidFill>
                  <a:srgbClr val="C0504D"/>
                </a:solidFill>
                <a:latin typeface="Calibri"/>
                <a:cs typeface="Calibri"/>
              </a:rPr>
              <a:t>1…1</a:t>
            </a:r>
            <a:r>
              <a:rPr sz="2100" spc="-7" baseline="-15873" dirty="0">
                <a:latin typeface="Calibri"/>
                <a:cs typeface="Calibri"/>
              </a:rPr>
              <a:t>two</a:t>
            </a:r>
            <a:r>
              <a:rPr sz="2100" spc="-5" dirty="0">
                <a:latin typeface="Calibri"/>
                <a:cs typeface="Calibri"/>
              </a:rPr>
              <a:t>×2</a:t>
            </a:r>
            <a:r>
              <a:rPr sz="2100" spc="-7" baseline="23809" dirty="0">
                <a:solidFill>
                  <a:srgbClr val="FF0000"/>
                </a:solidFill>
                <a:latin typeface="Calibri"/>
                <a:cs typeface="Calibri"/>
              </a:rPr>
              <a:t>-126 </a:t>
            </a:r>
            <a:r>
              <a:rPr sz="2100" dirty="0">
                <a:latin typeface="Calibri"/>
                <a:cs typeface="Calibri"/>
              </a:rPr>
              <a:t>= </a:t>
            </a:r>
            <a:r>
              <a:rPr sz="2100" dirty="0">
                <a:solidFill>
                  <a:srgbClr val="FFC000"/>
                </a:solidFill>
                <a:latin typeface="Calibri"/>
                <a:cs typeface="Calibri"/>
              </a:rPr>
              <a:t>± </a:t>
            </a:r>
            <a:r>
              <a:rPr sz="2100" spc="-5" dirty="0">
                <a:latin typeface="Calibri"/>
                <a:cs typeface="Calibri"/>
              </a:rPr>
              <a:t>(2</a:t>
            </a:r>
            <a:r>
              <a:rPr sz="2100" spc="-7" baseline="23809" dirty="0">
                <a:latin typeface="Calibri"/>
                <a:cs typeface="Calibri"/>
              </a:rPr>
              <a:t>-126 </a:t>
            </a:r>
            <a:r>
              <a:rPr sz="2100" dirty="0">
                <a:latin typeface="Calibri"/>
                <a:cs typeface="Calibri"/>
              </a:rPr>
              <a:t>–</a:t>
            </a:r>
            <a:r>
              <a:rPr sz="2100" spc="-30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2</a:t>
            </a:r>
            <a:r>
              <a:rPr sz="2100" spc="-7" baseline="23809" dirty="0">
                <a:latin typeface="Calibri"/>
                <a:cs typeface="Calibri"/>
              </a:rPr>
              <a:t>-149</a:t>
            </a:r>
            <a:r>
              <a:rPr sz="2100" spc="-5" dirty="0">
                <a:latin typeface="Calibri"/>
                <a:cs typeface="Calibri"/>
              </a:rPr>
              <a:t>)</a:t>
            </a:r>
            <a:endParaRPr sz="2100" dirty="0">
              <a:latin typeface="Calibri"/>
              <a:cs typeface="Calibri"/>
            </a:endParaRPr>
          </a:p>
          <a:p>
            <a:pPr marL="50800">
              <a:lnSpc>
                <a:spcPts val="3130"/>
              </a:lnSpc>
            </a:pPr>
            <a:r>
              <a:rPr sz="2800" spc="10" dirty="0">
                <a:latin typeface="Arial"/>
                <a:cs typeface="Arial"/>
              </a:rPr>
              <a:t>–</a:t>
            </a:r>
            <a:r>
              <a:rPr sz="2100" spc="10" dirty="0">
                <a:latin typeface="Calibri"/>
                <a:cs typeface="Calibri"/>
              </a:rPr>
              <a:t>Smallest </a:t>
            </a:r>
            <a:r>
              <a:rPr sz="2100" dirty="0">
                <a:latin typeface="Calibri"/>
                <a:cs typeface="Calibri"/>
              </a:rPr>
              <a:t>norm: </a:t>
            </a:r>
            <a:r>
              <a:rPr sz="2100" dirty="0">
                <a:solidFill>
                  <a:srgbClr val="FFC000"/>
                </a:solidFill>
                <a:latin typeface="Calibri"/>
                <a:cs typeface="Calibri"/>
              </a:rPr>
              <a:t>± </a:t>
            </a:r>
            <a:r>
              <a:rPr sz="2100" spc="-5" dirty="0">
                <a:latin typeface="Calibri"/>
                <a:cs typeface="Calibri"/>
              </a:rPr>
              <a:t>1.</a:t>
            </a:r>
            <a:r>
              <a:rPr sz="2100" spc="-5" dirty="0">
                <a:solidFill>
                  <a:srgbClr val="C0504D"/>
                </a:solidFill>
                <a:latin typeface="Calibri"/>
                <a:cs typeface="Calibri"/>
              </a:rPr>
              <a:t>0…0</a:t>
            </a:r>
            <a:r>
              <a:rPr sz="2100" spc="-7" baseline="-15873" dirty="0">
                <a:latin typeface="Calibri"/>
                <a:cs typeface="Calibri"/>
              </a:rPr>
              <a:t>two</a:t>
            </a:r>
            <a:r>
              <a:rPr sz="2100" spc="-5" dirty="0">
                <a:latin typeface="Calibri"/>
                <a:cs typeface="Calibri"/>
              </a:rPr>
              <a:t>×2</a:t>
            </a:r>
            <a:r>
              <a:rPr sz="2100" spc="-7" baseline="23809" dirty="0">
                <a:solidFill>
                  <a:srgbClr val="4F81BD"/>
                </a:solidFill>
                <a:latin typeface="Calibri"/>
                <a:cs typeface="Calibri"/>
              </a:rPr>
              <a:t>-126 </a:t>
            </a:r>
            <a:r>
              <a:rPr sz="2100" dirty="0">
                <a:latin typeface="Calibri"/>
                <a:cs typeface="Calibri"/>
              </a:rPr>
              <a:t>= </a:t>
            </a:r>
            <a:r>
              <a:rPr sz="2100" dirty="0">
                <a:solidFill>
                  <a:srgbClr val="FFC000"/>
                </a:solidFill>
                <a:latin typeface="Calibri"/>
                <a:cs typeface="Calibri"/>
              </a:rPr>
              <a:t>±</a:t>
            </a:r>
            <a:r>
              <a:rPr sz="2100" spc="-1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2</a:t>
            </a:r>
            <a:r>
              <a:rPr sz="2100" spc="-7" baseline="23809" dirty="0">
                <a:latin typeface="Calibri"/>
                <a:cs typeface="Calibri"/>
              </a:rPr>
              <a:t>-126</a:t>
            </a:r>
            <a:endParaRPr sz="2100" baseline="23809" dirty="0">
              <a:latin typeface="Calibri"/>
              <a:cs typeface="Calibri"/>
            </a:endParaRPr>
          </a:p>
          <a:p>
            <a:pPr marL="2413635">
              <a:spcBef>
                <a:spcPts val="1850"/>
              </a:spcBef>
            </a:pPr>
            <a:r>
              <a:rPr sz="1500" spc="-5" dirty="0">
                <a:solidFill>
                  <a:srgbClr val="FF0000"/>
                </a:solidFill>
                <a:latin typeface="Calibri"/>
                <a:cs typeface="Calibri"/>
              </a:rPr>
              <a:t>No uneven </a:t>
            </a:r>
            <a:r>
              <a:rPr sz="1500" spc="-10" dirty="0">
                <a:solidFill>
                  <a:srgbClr val="FF0000"/>
                </a:solidFill>
                <a:latin typeface="Calibri"/>
                <a:cs typeface="Calibri"/>
              </a:rPr>
              <a:t>gap! </a:t>
            </a:r>
            <a:r>
              <a:rPr sz="1500" spc="-5" dirty="0">
                <a:solidFill>
                  <a:srgbClr val="FF0000"/>
                </a:solidFill>
                <a:latin typeface="Calibri"/>
                <a:cs typeface="Calibri"/>
              </a:rPr>
              <a:t>Increments by</a:t>
            </a:r>
            <a:r>
              <a:rPr sz="15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1500" baseline="22222" dirty="0">
                <a:solidFill>
                  <a:srgbClr val="FF0000"/>
                </a:solidFill>
                <a:latin typeface="Calibri"/>
                <a:cs typeface="Calibri"/>
              </a:rPr>
              <a:t>-149</a:t>
            </a:r>
            <a:endParaRPr sz="1500" baseline="22222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97539" y="3519170"/>
            <a:ext cx="8337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500" spc="-5" dirty="0">
                <a:solidFill>
                  <a:srgbClr val="FF0000"/>
                </a:solidFill>
                <a:latin typeface="Calibri"/>
                <a:cs typeface="Calibri"/>
              </a:rPr>
              <a:t>So much  </a:t>
            </a:r>
            <a:r>
              <a:rPr sz="1500" dirty="0">
                <a:solidFill>
                  <a:srgbClr val="FF0000"/>
                </a:solidFill>
                <a:latin typeface="Calibri"/>
                <a:cs typeface="Calibri"/>
              </a:rPr>
              <a:t>closer </a:t>
            </a:r>
            <a:r>
              <a:rPr sz="1500" spc="-5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500" spc="-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80893" y="3811574"/>
            <a:ext cx="267970" cy="172720"/>
          </a:xfrm>
          <a:custGeom>
            <a:avLst/>
            <a:gdLst/>
            <a:ahLst/>
            <a:cxnLst/>
            <a:rect l="l" t="t" r="r" b="b"/>
            <a:pathLst>
              <a:path w="267970" h="172719">
                <a:moveTo>
                  <a:pt x="44757" y="99635"/>
                </a:moveTo>
                <a:lnTo>
                  <a:pt x="0" y="172125"/>
                </a:lnTo>
                <a:lnTo>
                  <a:pt x="84847" y="164437"/>
                </a:lnTo>
                <a:lnTo>
                  <a:pt x="66827" y="156199"/>
                </a:lnTo>
                <a:lnTo>
                  <a:pt x="49883" y="156199"/>
                </a:lnTo>
                <a:lnTo>
                  <a:pt x="36520" y="134598"/>
                </a:lnTo>
                <a:lnTo>
                  <a:pt x="43720" y="130144"/>
                </a:lnTo>
                <a:lnTo>
                  <a:pt x="44757" y="99635"/>
                </a:lnTo>
                <a:close/>
              </a:path>
              <a:path w="267970" h="172719">
                <a:moveTo>
                  <a:pt x="43202" y="145400"/>
                </a:moveTo>
                <a:lnTo>
                  <a:pt x="49883" y="156199"/>
                </a:lnTo>
                <a:lnTo>
                  <a:pt x="57083" y="151745"/>
                </a:lnTo>
                <a:lnTo>
                  <a:pt x="43202" y="145400"/>
                </a:lnTo>
                <a:close/>
              </a:path>
              <a:path w="267970" h="172719">
                <a:moveTo>
                  <a:pt x="57083" y="151745"/>
                </a:moveTo>
                <a:lnTo>
                  <a:pt x="49883" y="156199"/>
                </a:lnTo>
                <a:lnTo>
                  <a:pt x="66827" y="156199"/>
                </a:lnTo>
                <a:lnTo>
                  <a:pt x="57083" y="151745"/>
                </a:lnTo>
                <a:close/>
              </a:path>
              <a:path w="267970" h="172719">
                <a:moveTo>
                  <a:pt x="254093" y="0"/>
                </a:moveTo>
                <a:lnTo>
                  <a:pt x="43720" y="130144"/>
                </a:lnTo>
                <a:lnTo>
                  <a:pt x="43202" y="145400"/>
                </a:lnTo>
                <a:lnTo>
                  <a:pt x="57083" y="151745"/>
                </a:lnTo>
                <a:lnTo>
                  <a:pt x="267456" y="21600"/>
                </a:lnTo>
                <a:lnTo>
                  <a:pt x="254093" y="0"/>
                </a:lnTo>
                <a:close/>
              </a:path>
              <a:path w="267970" h="172719">
                <a:moveTo>
                  <a:pt x="43720" y="130144"/>
                </a:moveTo>
                <a:lnTo>
                  <a:pt x="36520" y="134598"/>
                </a:lnTo>
                <a:lnTo>
                  <a:pt x="43201" y="145399"/>
                </a:lnTo>
                <a:lnTo>
                  <a:pt x="43720" y="13014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44190" y="5172485"/>
            <a:ext cx="3052387" cy="439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145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Number Representation Really Matters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4974336"/>
          </a:xfrm>
        </p:spPr>
        <p:txBody>
          <a:bodyPr/>
          <a:lstStyle/>
          <a:p>
            <a:r>
              <a:rPr lang="en-US" sz="2400" b="1" dirty="0"/>
              <a:t>1991:</a:t>
            </a:r>
            <a:r>
              <a:rPr lang="en-US" sz="2400" dirty="0"/>
              <a:t> Patriot missile targeting error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clock skew due to conversion from integer to floating point</a:t>
            </a:r>
          </a:p>
          <a:p>
            <a:r>
              <a:rPr lang="en-US" sz="2400" b="1" dirty="0"/>
              <a:t>1996:</a:t>
            </a:r>
            <a:r>
              <a:rPr lang="en-US" sz="2400" dirty="0"/>
              <a:t> </a:t>
            </a:r>
            <a:r>
              <a:rPr lang="en-US" sz="2400" dirty="0" err="1"/>
              <a:t>Ariane</a:t>
            </a:r>
            <a:r>
              <a:rPr lang="en-US" sz="2400" dirty="0"/>
              <a:t> 5 rocket exploded  ($1 billion)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overflow converting 64-bit floating point to 16-bit integer</a:t>
            </a:r>
          </a:p>
          <a:p>
            <a:r>
              <a:rPr lang="en-US" sz="2400" b="1" dirty="0"/>
              <a:t>2000:</a:t>
            </a:r>
            <a:r>
              <a:rPr lang="en-US" sz="2400" dirty="0"/>
              <a:t> Y2K problem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limited (decimal) representation: overflow, wrap-around</a:t>
            </a:r>
          </a:p>
          <a:p>
            <a:r>
              <a:rPr lang="en-US" sz="2400" b="1" dirty="0"/>
              <a:t>2038:</a:t>
            </a:r>
            <a:r>
              <a:rPr lang="en-US" sz="2400" dirty="0"/>
              <a:t> Unix epoch rollover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Unix epoch = seconds since 12am, January 1, 1970</a:t>
            </a:r>
          </a:p>
          <a:p>
            <a:pPr lvl="1"/>
            <a:r>
              <a:rPr lang="en-US" sz="2000" dirty="0"/>
              <a:t>signed 32-bit integer representation rolls over to </a:t>
            </a:r>
            <a:r>
              <a:rPr lang="en-US" sz="2000" dirty="0" err="1"/>
              <a:t>TMin</a:t>
            </a:r>
            <a:r>
              <a:rPr lang="en-US" sz="2000" dirty="0"/>
              <a:t> in 2038</a:t>
            </a:r>
          </a:p>
          <a:p>
            <a:r>
              <a:rPr lang="en-US" sz="2400" b="1" dirty="0"/>
              <a:t>Other related bugs: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1982: Vancouver Stock Exchange 10% error in less than 2 years</a:t>
            </a:r>
          </a:p>
          <a:p>
            <a:pPr lvl="1"/>
            <a:r>
              <a:rPr lang="en-US" sz="2000" dirty="0"/>
              <a:t>1994: Intel Pentium FDIV (floating point division) HW bug ($475 million)</a:t>
            </a:r>
          </a:p>
          <a:p>
            <a:pPr lvl="1"/>
            <a:r>
              <a:rPr lang="en-US" sz="2000" dirty="0"/>
              <a:t>1997: USS Yorktown “smart” warship stranded: divide by zero</a:t>
            </a:r>
          </a:p>
          <a:p>
            <a:pPr lvl="1"/>
            <a:r>
              <a:rPr lang="en-US" sz="2000" dirty="0"/>
              <a:t>1998: Mars Climate Orbiter crashed: unit mismatch ($193 million)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9FDB4C98-D2E6-A74A-9C3E-4BF05FFA5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5092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3970">
              <a:spcBef>
                <a:spcPts val="100"/>
              </a:spcBef>
            </a:pPr>
            <a:r>
              <a:rPr spc="-5" dirty="0"/>
              <a:t>Floating Point Numbers</a:t>
            </a:r>
            <a:r>
              <a:rPr spc="-25" dirty="0"/>
              <a:t> </a:t>
            </a:r>
            <a:r>
              <a:rPr spc="-5" dirty="0"/>
              <a:t>Summary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B61A298-4713-6849-A078-63EDEAF67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8953500" y="4816475"/>
            <a:ext cx="19050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900" b="0" i="0" kern="1200">
                <a:solidFill>
                  <a:srgbClr val="888888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30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85290" y="2222501"/>
          <a:ext cx="5760717" cy="236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12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Exponent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Significand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Meaning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non-zero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 Denorm </a:t>
                      </a:r>
                      <a:r>
                        <a:rPr sz="2100" spc="-5" dirty="0">
                          <a:latin typeface="Calibri"/>
                          <a:cs typeface="Calibri"/>
                        </a:rPr>
                        <a:t>fl</a:t>
                      </a:r>
                      <a:r>
                        <a:rPr sz="21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5" dirty="0">
                          <a:latin typeface="Calibri"/>
                          <a:cs typeface="Calibri"/>
                        </a:rPr>
                        <a:t>pt.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10" dirty="0">
                          <a:latin typeface="Calibri"/>
                          <a:cs typeface="Calibri"/>
                        </a:rPr>
                        <a:t>1-254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anything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 </a:t>
                      </a:r>
                      <a:r>
                        <a:rPr sz="2100" spc="-5" dirty="0">
                          <a:latin typeface="Calibri"/>
                          <a:cs typeface="Calibri"/>
                        </a:rPr>
                        <a:t>Norm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fl.</a:t>
                      </a:r>
                      <a:r>
                        <a:rPr sz="2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spc="-5" dirty="0">
                          <a:latin typeface="Calibri"/>
                          <a:cs typeface="Calibri"/>
                        </a:rPr>
                        <a:t>pt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0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100" dirty="0">
                          <a:latin typeface="Calibri"/>
                          <a:cs typeface="Calibri"/>
                        </a:rPr>
                        <a:t>±</a:t>
                      </a:r>
                      <a:r>
                        <a:rPr sz="2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100" dirty="0">
                          <a:latin typeface="Calibri"/>
                          <a:cs typeface="Calibri"/>
                        </a:rPr>
                        <a:t>∞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1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255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5" dirty="0">
                          <a:latin typeface="Calibri"/>
                          <a:cs typeface="Calibri"/>
                        </a:rPr>
                        <a:t>non-zero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100" spc="-10" dirty="0">
                          <a:latin typeface="Calibri"/>
                          <a:cs typeface="Calibri"/>
                        </a:rPr>
                        <a:t>NaN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762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5" dirty="0">
                <a:solidFill>
                  <a:srgbClr val="EF6C00"/>
                </a:solidFill>
                <a:latin typeface="Arial Narrow"/>
                <a:cs typeface="Arial Narrow"/>
              </a:rPr>
              <a:t>Converting </a:t>
            </a:r>
            <a:r>
              <a:rPr spc="-215" dirty="0">
                <a:solidFill>
                  <a:srgbClr val="EF6C00"/>
                </a:solidFill>
                <a:latin typeface="Arial Narrow"/>
                <a:cs typeface="Arial Narrow"/>
              </a:rPr>
              <a:t>From </a:t>
            </a:r>
            <a:r>
              <a:rPr spc="-130" dirty="0">
                <a:solidFill>
                  <a:srgbClr val="EF6C00"/>
                </a:solidFill>
                <a:latin typeface="Arial Narrow"/>
                <a:cs typeface="Arial Narrow"/>
              </a:rPr>
              <a:t>Hex </a:t>
            </a:r>
            <a:r>
              <a:rPr spc="-185" dirty="0">
                <a:solidFill>
                  <a:srgbClr val="EF6C00"/>
                </a:solidFill>
                <a:latin typeface="Arial Narrow"/>
                <a:cs typeface="Arial Narrow"/>
              </a:rPr>
              <a:t>and</a:t>
            </a:r>
            <a:r>
              <a:rPr spc="114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50" dirty="0">
                <a:solidFill>
                  <a:srgbClr val="EF6C00"/>
                </a:solidFill>
                <a:latin typeface="Arial Narrow"/>
                <a:cs typeface="Arial Narrow"/>
              </a:rPr>
              <a:t>Decimal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36D9FE-1D37-D84F-9D46-74330FA27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390425" y="2216150"/>
            <a:ext cx="2987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Convert </a:t>
            </a:r>
            <a:r>
              <a:rPr spc="-5" dirty="0">
                <a:solidFill>
                  <a:srgbClr val="FF0000"/>
                </a:solidFill>
                <a:latin typeface="Calibri"/>
                <a:cs typeface="Calibri"/>
              </a:rPr>
              <a:t>0x40600000 </a:t>
            </a:r>
            <a:r>
              <a:rPr spc="-5" dirty="0">
                <a:latin typeface="Calibri"/>
                <a:cs typeface="Calibri"/>
              </a:rPr>
              <a:t>to</a:t>
            </a:r>
            <a:r>
              <a:rPr spc="2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decimal</a:t>
            </a:r>
            <a:endParaRPr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425" y="3243326"/>
            <a:ext cx="6356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libri"/>
                <a:cs typeface="Calibri"/>
              </a:rPr>
              <a:t>1 </a:t>
            </a:r>
            <a:r>
              <a:rPr spc="-5" dirty="0">
                <a:latin typeface="Calibri"/>
                <a:cs typeface="Calibri"/>
              </a:rPr>
              <a:t>bit </a:t>
            </a:r>
            <a:r>
              <a:rPr dirty="0">
                <a:latin typeface="Calibri"/>
                <a:cs typeface="Calibri"/>
              </a:rPr>
              <a:t>for </a:t>
            </a:r>
            <a:r>
              <a:rPr spc="-5" dirty="0">
                <a:latin typeface="Calibri"/>
                <a:cs typeface="Calibri"/>
              </a:rPr>
              <a:t>sign, </a:t>
            </a:r>
            <a:r>
              <a:rPr dirty="0">
                <a:latin typeface="Calibri"/>
                <a:cs typeface="Calibri"/>
              </a:rPr>
              <a:t>8 </a:t>
            </a:r>
            <a:r>
              <a:rPr spc="-5" dirty="0">
                <a:latin typeface="Calibri"/>
                <a:cs typeface="Calibri"/>
              </a:rPr>
              <a:t>bits </a:t>
            </a:r>
            <a:r>
              <a:rPr dirty="0">
                <a:latin typeface="Calibri"/>
                <a:cs typeface="Calibri"/>
              </a:rPr>
              <a:t>for </a:t>
            </a:r>
            <a:r>
              <a:rPr spc="-5" dirty="0">
                <a:latin typeface="Calibri"/>
                <a:cs typeface="Calibri"/>
              </a:rPr>
              <a:t>exponent, </a:t>
            </a:r>
            <a:r>
              <a:rPr dirty="0">
                <a:latin typeface="Calibri"/>
                <a:cs typeface="Calibri"/>
              </a:rPr>
              <a:t>23 </a:t>
            </a:r>
            <a:r>
              <a:rPr spc="-5" dirty="0">
                <a:latin typeface="Calibri"/>
                <a:cs typeface="Calibri"/>
              </a:rPr>
              <a:t>bits </a:t>
            </a:r>
            <a:r>
              <a:rPr dirty="0">
                <a:latin typeface="Calibri"/>
                <a:cs typeface="Calibri"/>
              </a:rPr>
              <a:t>for </a:t>
            </a:r>
            <a:r>
              <a:rPr spc="-5" dirty="0">
                <a:latin typeface="Calibri"/>
                <a:cs typeface="Calibri"/>
              </a:rPr>
              <a:t>significand, bias </a:t>
            </a:r>
            <a:r>
              <a:rPr dirty="0">
                <a:latin typeface="Calibri"/>
                <a:cs typeface="Calibri"/>
              </a:rPr>
              <a:t>of</a:t>
            </a:r>
            <a:r>
              <a:rPr spc="11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-127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6755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0426" y="1356613"/>
            <a:ext cx="41014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sz="3600" b="1" dirty="0">
                <a:solidFill>
                  <a:srgbClr val="EF6C00"/>
                </a:solidFill>
                <a:latin typeface="Arial Narrow"/>
                <a:cs typeface="Arial Narrow"/>
              </a:rPr>
              <a:t>1: </a:t>
            </a:r>
            <a:r>
              <a:rPr sz="3600" b="1" spc="-180" dirty="0">
                <a:solidFill>
                  <a:srgbClr val="EF6C00"/>
                </a:solidFill>
                <a:latin typeface="Arial Narrow"/>
                <a:cs typeface="Arial Narrow"/>
              </a:rPr>
              <a:t>Convert </a:t>
            </a:r>
            <a:r>
              <a:rPr sz="3600" b="1" spc="-70" dirty="0">
                <a:solidFill>
                  <a:srgbClr val="EF6C00"/>
                </a:solidFill>
                <a:latin typeface="Arial Narrow"/>
                <a:cs typeface="Arial Narrow"/>
              </a:rPr>
              <a:t>to</a:t>
            </a:r>
            <a:r>
              <a:rPr sz="3600" b="1" spc="-65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z="3600" b="1" spc="-175" dirty="0">
                <a:solidFill>
                  <a:srgbClr val="EF6C00"/>
                </a:solidFill>
                <a:latin typeface="Arial Narrow"/>
                <a:cs typeface="Arial Narrow"/>
              </a:rPr>
              <a:t>Binary</a:t>
            </a:r>
            <a:endParaRPr sz="36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41501" y="2216150"/>
            <a:ext cx="546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FF0000"/>
                </a:solidFill>
                <a:latin typeface="Calibri"/>
                <a:cs typeface="Calibri"/>
              </a:rPr>
              <a:t>0x40600000 </a:t>
            </a:r>
            <a:r>
              <a:rPr dirty="0">
                <a:latin typeface="Calibri"/>
                <a:cs typeface="Calibri"/>
              </a:rPr>
              <a:t>= 0100 0000 0110 0000 0000 0000 0000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0000</a:t>
            </a:r>
            <a:endParaRPr>
              <a:latin typeface="Calibri"/>
              <a:cs typeface="Calibri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61D6CE9-911B-C14E-A9F6-A0BC64FFF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87BC81-0E25-E440-B976-5450AB918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43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dirty="0">
                <a:solidFill>
                  <a:srgbClr val="EF6C00"/>
                </a:solidFill>
                <a:latin typeface="Arial Narrow"/>
                <a:cs typeface="Arial Narrow"/>
              </a:rPr>
              <a:t>2: </a:t>
            </a:r>
            <a:r>
              <a:rPr spc="-100" dirty="0">
                <a:solidFill>
                  <a:srgbClr val="EF6C00"/>
                </a:solidFill>
                <a:latin typeface="Arial Narrow"/>
                <a:cs typeface="Arial Narrow"/>
              </a:rPr>
              <a:t>Split </a:t>
            </a:r>
            <a:r>
              <a:rPr spc="-175" dirty="0">
                <a:solidFill>
                  <a:srgbClr val="EF6C00"/>
                </a:solidFill>
                <a:latin typeface="Arial Narrow"/>
                <a:cs typeface="Arial Narrow"/>
              </a:rPr>
              <a:t>Bits</a:t>
            </a:r>
            <a:r>
              <a:rPr spc="-150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250" dirty="0">
                <a:solidFill>
                  <a:srgbClr val="EF6C00"/>
                </a:solidFill>
                <a:latin typeface="Arial Narrow"/>
                <a:cs typeface="Arial Narrow"/>
              </a:rPr>
              <a:t>Up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216F9D-E14F-7146-9B7B-7FD3EE8A9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2521612" y="2216150"/>
            <a:ext cx="410082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libri"/>
                <a:cs typeface="Calibri"/>
              </a:rPr>
              <a:t>0100 0000 0110 0000 0000 0000 0000</a:t>
            </a:r>
            <a:r>
              <a:rPr spc="-6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0000</a:t>
            </a:r>
            <a:endParaRPr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85775" y="2745757"/>
          <a:ext cx="5530215" cy="13214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0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130">
                <a:tc>
                  <a:txBody>
                    <a:bodyPr/>
                    <a:lstStyle/>
                    <a:p>
                      <a:pPr marL="31750">
                        <a:lnSpc>
                          <a:spcPts val="2075"/>
                        </a:lnSpc>
                      </a:pPr>
                      <a:r>
                        <a:rPr sz="1800" spc="-5" dirty="0">
                          <a:solidFill>
                            <a:srgbClr val="CC0000"/>
                          </a:solidFill>
                          <a:latin typeface="Calibri"/>
                          <a:cs typeface="Calibri"/>
                        </a:rPr>
                        <a:t>Sign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2735">
                        <a:lnSpc>
                          <a:spcPts val="2075"/>
                        </a:lnSpc>
                      </a:pPr>
                      <a:r>
                        <a:rPr sz="1800" spc="-5" dirty="0">
                          <a:solidFill>
                            <a:srgbClr val="6AA84F"/>
                          </a:solidFill>
                          <a:latin typeface="Calibri"/>
                          <a:cs typeface="Calibri"/>
                        </a:rPr>
                        <a:t>Exponent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3220" algn="ctr">
                        <a:lnSpc>
                          <a:spcPts val="2075"/>
                        </a:lnSpc>
                      </a:pPr>
                      <a:r>
                        <a:rPr sz="1800" spc="-5" dirty="0">
                          <a:solidFill>
                            <a:srgbClr val="3C78D8"/>
                          </a:solidFill>
                          <a:latin typeface="Calibri"/>
                          <a:cs typeface="Calibri"/>
                        </a:rPr>
                        <a:t>Significand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207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800" dirty="0">
                          <a:solidFill>
                            <a:srgbClr val="CC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09855" marB="0"/>
                </a:tc>
                <a:tc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800" dirty="0">
                          <a:solidFill>
                            <a:srgbClr val="6AA84F"/>
                          </a:solidFill>
                          <a:latin typeface="Calibri"/>
                          <a:cs typeface="Calibri"/>
                        </a:rPr>
                        <a:t>100 0000</a:t>
                      </a:r>
                      <a:r>
                        <a:rPr sz="1800" spc="-15" dirty="0">
                          <a:solidFill>
                            <a:srgbClr val="6AA8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6AA84F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09855" marB="0"/>
                </a:tc>
                <a:tc>
                  <a:txBody>
                    <a:bodyPr/>
                    <a:lstStyle/>
                    <a:p>
                      <a:pPr marL="30861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800" dirty="0">
                          <a:solidFill>
                            <a:srgbClr val="3C78D8"/>
                          </a:solidFill>
                          <a:latin typeface="Calibri"/>
                          <a:cs typeface="Calibri"/>
                        </a:rPr>
                        <a:t>110 0000 0000 0000 0000</a:t>
                      </a:r>
                      <a:r>
                        <a:rPr sz="1800" spc="-65" dirty="0">
                          <a:solidFill>
                            <a:srgbClr val="3C78D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3C78D8"/>
                          </a:solidFill>
                          <a:latin typeface="Calibri"/>
                          <a:cs typeface="Calibri"/>
                        </a:rPr>
                        <a:t>0000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098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3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bit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09855" marB="0"/>
                </a:tc>
                <a:tc>
                  <a:txBody>
                    <a:bodyPr/>
                    <a:lstStyle/>
                    <a:p>
                      <a:pPr marL="502284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bits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09855" marB="0"/>
                </a:tc>
                <a:tc>
                  <a:txBody>
                    <a:bodyPr/>
                    <a:lstStyle/>
                    <a:p>
                      <a:pPr marL="37846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23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bits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0985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9849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04824" y="2286253"/>
            <a:ext cx="5491480" cy="2369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9360">
              <a:spcBef>
                <a:spcPts val="100"/>
              </a:spcBef>
            </a:pPr>
            <a:r>
              <a:rPr dirty="0">
                <a:latin typeface="Calibri"/>
                <a:cs typeface="Calibri"/>
              </a:rPr>
              <a:t>0100 0000 0110 0000 0000 0000 0000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0000</a:t>
            </a:r>
            <a:endParaRPr>
              <a:latin typeface="Calibri"/>
              <a:cs typeface="Calibri"/>
            </a:endParaRPr>
          </a:p>
          <a:p>
            <a:pPr marL="12700">
              <a:spcBef>
                <a:spcPts val="1845"/>
              </a:spcBef>
              <a:tabLst>
                <a:tab pos="926465" algn="l"/>
                <a:tab pos="3538220" algn="l"/>
              </a:tabLst>
            </a:pPr>
            <a:r>
              <a:rPr spc="-5" dirty="0">
                <a:solidFill>
                  <a:srgbClr val="CC0000"/>
                </a:solidFill>
                <a:latin typeface="Calibri"/>
                <a:cs typeface="Calibri"/>
              </a:rPr>
              <a:t>Sign	</a:t>
            </a:r>
            <a:r>
              <a:rPr spc="-5" dirty="0">
                <a:solidFill>
                  <a:srgbClr val="6AA84F"/>
                </a:solidFill>
                <a:latin typeface="Calibri"/>
                <a:cs typeface="Calibri"/>
              </a:rPr>
              <a:t>Exponent	</a:t>
            </a:r>
            <a:r>
              <a:rPr spc="-5" dirty="0">
                <a:solidFill>
                  <a:srgbClr val="3C78D8"/>
                </a:solidFill>
                <a:latin typeface="Calibri"/>
                <a:cs typeface="Calibri"/>
              </a:rPr>
              <a:t>Significand</a:t>
            </a:r>
            <a:endParaRPr>
              <a:latin typeface="Calibri"/>
              <a:cs typeface="Calibri"/>
            </a:endParaRPr>
          </a:p>
          <a:p>
            <a:pPr marL="41275">
              <a:spcBef>
                <a:spcPts val="1945"/>
              </a:spcBef>
              <a:tabLst>
                <a:tab pos="837565" algn="l"/>
                <a:tab pos="2550795" algn="l"/>
              </a:tabLst>
            </a:pPr>
            <a:r>
              <a:rPr dirty="0">
                <a:solidFill>
                  <a:srgbClr val="CC0000"/>
                </a:solidFill>
                <a:latin typeface="Calibri"/>
                <a:cs typeface="Calibri"/>
              </a:rPr>
              <a:t>0	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100</a:t>
            </a:r>
            <a:r>
              <a:rPr spc="5" dirty="0">
                <a:solidFill>
                  <a:srgbClr val="6AA84F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0000</a:t>
            </a:r>
            <a:r>
              <a:rPr spc="5" dirty="0">
                <a:solidFill>
                  <a:srgbClr val="6AA84F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0	</a:t>
            </a:r>
            <a:r>
              <a:rPr dirty="0">
                <a:solidFill>
                  <a:srgbClr val="3C78D8"/>
                </a:solidFill>
                <a:latin typeface="Calibri"/>
                <a:cs typeface="Calibri"/>
              </a:rPr>
              <a:t>110 0000 0000 0000 0000</a:t>
            </a:r>
            <a:r>
              <a:rPr spc="-70" dirty="0">
                <a:solidFill>
                  <a:srgbClr val="3C78D8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C78D8"/>
                </a:solidFill>
                <a:latin typeface="Calibri"/>
                <a:cs typeface="Calibri"/>
              </a:rPr>
              <a:t>0000</a:t>
            </a:r>
            <a:endParaRPr>
              <a:latin typeface="Calibri"/>
              <a:cs typeface="Calibri"/>
            </a:endParaRPr>
          </a:p>
          <a:p>
            <a:pPr marL="927100" marR="641350" indent="-914400">
              <a:lnSpc>
                <a:spcPct val="188900"/>
              </a:lnSpc>
              <a:spcBef>
                <a:spcPts val="25"/>
              </a:spcBef>
              <a:tabLst>
                <a:tab pos="1136015" algn="l"/>
                <a:tab pos="3735704" algn="l"/>
              </a:tabLst>
            </a:pPr>
            <a:r>
              <a:rPr dirty="0">
                <a:latin typeface="Calibri"/>
                <a:cs typeface="Calibri"/>
              </a:rPr>
              <a:t>1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bit		</a:t>
            </a:r>
            <a:r>
              <a:rPr dirty="0">
                <a:latin typeface="Calibri"/>
                <a:cs typeface="Calibri"/>
              </a:rPr>
              <a:t>8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bits	</a:t>
            </a:r>
            <a:r>
              <a:rPr dirty="0">
                <a:latin typeface="Calibri"/>
                <a:cs typeface="Calibri"/>
              </a:rPr>
              <a:t>23 </a:t>
            </a:r>
            <a:r>
              <a:rPr spc="-5" dirty="0">
                <a:latin typeface="Calibri"/>
                <a:cs typeface="Calibri"/>
              </a:rPr>
              <a:t>bits  Exponent is </a:t>
            </a:r>
            <a:r>
              <a:rPr dirty="0">
                <a:latin typeface="Calibri"/>
                <a:cs typeface="Calibri"/>
              </a:rPr>
              <a:t>not 00000000, </a:t>
            </a:r>
            <a:r>
              <a:rPr spc="-5" dirty="0">
                <a:latin typeface="Calibri"/>
                <a:cs typeface="Calibri"/>
              </a:rPr>
              <a:t>so normalized!</a:t>
            </a:r>
            <a:endParaRPr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dirty="0">
                <a:solidFill>
                  <a:srgbClr val="EF6C00"/>
                </a:solidFill>
                <a:latin typeface="Arial Narrow"/>
                <a:cs typeface="Arial Narrow"/>
              </a:rPr>
              <a:t>3: </a:t>
            </a:r>
            <a:r>
              <a:rPr spc="-265" dirty="0">
                <a:solidFill>
                  <a:srgbClr val="EF6C00"/>
                </a:solidFill>
                <a:latin typeface="Arial Narrow"/>
                <a:cs typeface="Arial Narrow"/>
              </a:rPr>
              <a:t>Check </a:t>
            </a:r>
            <a:r>
              <a:rPr spc="5" dirty="0">
                <a:solidFill>
                  <a:srgbClr val="EF6C00"/>
                </a:solidFill>
                <a:latin typeface="Arial Narrow"/>
                <a:cs typeface="Arial Narrow"/>
              </a:rPr>
              <a:t>If</a:t>
            </a:r>
            <a:r>
              <a:rPr spc="25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25" dirty="0">
                <a:solidFill>
                  <a:srgbClr val="EF6C00"/>
                </a:solidFill>
                <a:latin typeface="Arial Narrow"/>
                <a:cs typeface="Arial Narrow"/>
              </a:rPr>
              <a:t>Norm/Denorm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BCF8741-1276-D144-AAF1-CB2D82FD9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bject 5"/>
          <p:cNvSpPr/>
          <p:nvPr/>
        </p:nvSpPr>
        <p:spPr>
          <a:xfrm>
            <a:off x="3214531" y="3519651"/>
            <a:ext cx="591820" cy="667385"/>
          </a:xfrm>
          <a:custGeom>
            <a:avLst/>
            <a:gdLst/>
            <a:ahLst/>
            <a:cxnLst/>
            <a:rect l="l" t="t" r="r" b="b"/>
            <a:pathLst>
              <a:path w="591820" h="667385">
                <a:moveTo>
                  <a:pt x="89899" y="73111"/>
                </a:moveTo>
                <a:lnTo>
                  <a:pt x="61328" y="98316"/>
                </a:lnTo>
                <a:lnTo>
                  <a:pt x="562913" y="666902"/>
                </a:lnTo>
                <a:lnTo>
                  <a:pt x="591484" y="641697"/>
                </a:lnTo>
                <a:lnTo>
                  <a:pt x="89899" y="73111"/>
                </a:lnTo>
                <a:close/>
              </a:path>
              <a:path w="591820" h="667385">
                <a:moveTo>
                  <a:pt x="0" y="0"/>
                </a:moveTo>
                <a:lnTo>
                  <a:pt x="32757" y="123521"/>
                </a:lnTo>
                <a:lnTo>
                  <a:pt x="61328" y="98316"/>
                </a:lnTo>
                <a:lnTo>
                  <a:pt x="48726" y="84030"/>
                </a:lnTo>
                <a:lnTo>
                  <a:pt x="77297" y="58826"/>
                </a:lnTo>
                <a:lnTo>
                  <a:pt x="106092" y="58826"/>
                </a:lnTo>
                <a:lnTo>
                  <a:pt x="118470" y="47906"/>
                </a:lnTo>
                <a:lnTo>
                  <a:pt x="0" y="0"/>
                </a:lnTo>
                <a:close/>
              </a:path>
              <a:path w="591820" h="667385">
                <a:moveTo>
                  <a:pt x="77297" y="58826"/>
                </a:moveTo>
                <a:lnTo>
                  <a:pt x="48726" y="84030"/>
                </a:lnTo>
                <a:lnTo>
                  <a:pt x="61328" y="98316"/>
                </a:lnTo>
                <a:lnTo>
                  <a:pt x="89899" y="73111"/>
                </a:lnTo>
                <a:lnTo>
                  <a:pt x="77297" y="58826"/>
                </a:lnTo>
                <a:close/>
              </a:path>
              <a:path w="591820" h="667385">
                <a:moveTo>
                  <a:pt x="106092" y="58826"/>
                </a:moveTo>
                <a:lnTo>
                  <a:pt x="77297" y="58826"/>
                </a:lnTo>
                <a:lnTo>
                  <a:pt x="89899" y="73111"/>
                </a:lnTo>
                <a:lnTo>
                  <a:pt x="106092" y="58826"/>
                </a:lnTo>
                <a:close/>
              </a:path>
            </a:pathLst>
          </a:custGeom>
          <a:solidFill>
            <a:srgbClr val="6AA84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4244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0425" y="1356613"/>
            <a:ext cx="2680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sz="3600" b="1" dirty="0">
                <a:solidFill>
                  <a:srgbClr val="EF6C00"/>
                </a:solidFill>
                <a:latin typeface="Arial Narrow"/>
                <a:cs typeface="Arial Narrow"/>
              </a:rPr>
              <a:t>4:</a:t>
            </a:r>
            <a:r>
              <a:rPr sz="3600" b="1" spc="-70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z="3600" b="1" spc="-145" dirty="0">
                <a:solidFill>
                  <a:srgbClr val="EF6C00"/>
                </a:solidFill>
                <a:latin typeface="Arial Narrow"/>
                <a:cs typeface="Arial Narrow"/>
              </a:rPr>
              <a:t>Evaluate</a:t>
            </a:r>
            <a:endParaRPr sz="36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28799" y="2533142"/>
            <a:ext cx="362140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solidFill>
                  <a:srgbClr val="0070C0"/>
                </a:solidFill>
                <a:latin typeface="Calibri"/>
                <a:cs typeface="Calibri"/>
              </a:rPr>
              <a:t>Plug into normalized</a:t>
            </a:r>
            <a:r>
              <a:rPr sz="2400" spc="-3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Calibri"/>
                <a:cs typeface="Calibri"/>
              </a:rPr>
              <a:t>formula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0895" y="2122169"/>
            <a:ext cx="4413504" cy="499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02325" y="2325778"/>
            <a:ext cx="921385" cy="85725"/>
          </a:xfrm>
          <a:custGeom>
            <a:avLst/>
            <a:gdLst/>
            <a:ahLst/>
            <a:cxnLst/>
            <a:rect l="l" t="t" r="r" b="b"/>
            <a:pathLst>
              <a:path w="921385" h="85725">
                <a:moveTo>
                  <a:pt x="85557" y="0"/>
                </a:moveTo>
                <a:lnTo>
                  <a:pt x="0" y="43197"/>
                </a:lnTo>
                <a:lnTo>
                  <a:pt x="85892" y="85723"/>
                </a:lnTo>
                <a:lnTo>
                  <a:pt x="85781" y="57205"/>
                </a:lnTo>
                <a:lnTo>
                  <a:pt x="71493" y="57205"/>
                </a:lnTo>
                <a:lnTo>
                  <a:pt x="71381" y="28630"/>
                </a:lnTo>
                <a:lnTo>
                  <a:pt x="85669" y="28575"/>
                </a:lnTo>
                <a:lnTo>
                  <a:pt x="85557" y="0"/>
                </a:lnTo>
                <a:close/>
              </a:path>
              <a:path w="921385" h="85725">
                <a:moveTo>
                  <a:pt x="85669" y="28575"/>
                </a:moveTo>
                <a:lnTo>
                  <a:pt x="71381" y="28630"/>
                </a:lnTo>
                <a:lnTo>
                  <a:pt x="71493" y="57205"/>
                </a:lnTo>
                <a:lnTo>
                  <a:pt x="85780" y="57150"/>
                </a:lnTo>
                <a:lnTo>
                  <a:pt x="85669" y="28575"/>
                </a:lnTo>
                <a:close/>
              </a:path>
              <a:path w="921385" h="85725">
                <a:moveTo>
                  <a:pt x="85780" y="57150"/>
                </a:moveTo>
                <a:lnTo>
                  <a:pt x="71493" y="57205"/>
                </a:lnTo>
                <a:lnTo>
                  <a:pt x="85781" y="57205"/>
                </a:lnTo>
                <a:close/>
              </a:path>
              <a:path w="921385" h="85725">
                <a:moveTo>
                  <a:pt x="920944" y="25309"/>
                </a:moveTo>
                <a:lnTo>
                  <a:pt x="85669" y="28575"/>
                </a:lnTo>
                <a:lnTo>
                  <a:pt x="85780" y="57150"/>
                </a:lnTo>
                <a:lnTo>
                  <a:pt x="921056" y="53884"/>
                </a:lnTo>
                <a:lnTo>
                  <a:pt x="920944" y="253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B35AAD7-9C71-384C-A631-D9F203DB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801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dirty="0">
                <a:solidFill>
                  <a:srgbClr val="EF6C00"/>
                </a:solidFill>
                <a:latin typeface="Arial Narrow"/>
                <a:cs typeface="Arial Narrow"/>
              </a:rPr>
              <a:t>4:</a:t>
            </a:r>
            <a:r>
              <a:rPr spc="-70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45" dirty="0">
                <a:solidFill>
                  <a:srgbClr val="EF6C00"/>
                </a:solidFill>
                <a:latin typeface="Arial Narrow"/>
                <a:cs typeface="Arial Narrow"/>
              </a:rPr>
              <a:t>Evaluate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67B515F-D6E7-FF4D-9D73-26B92C42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/>
          <p:nvPr/>
        </p:nvSpPr>
        <p:spPr>
          <a:xfrm>
            <a:off x="5079899" y="3586606"/>
            <a:ext cx="1724025" cy="279400"/>
          </a:xfrm>
          <a:custGeom>
            <a:avLst/>
            <a:gdLst/>
            <a:ahLst/>
            <a:cxnLst/>
            <a:rect l="l" t="t" r="r" b="b"/>
            <a:pathLst>
              <a:path w="1724025" h="279400">
                <a:moveTo>
                  <a:pt x="1724025" y="0"/>
                </a:moveTo>
                <a:lnTo>
                  <a:pt x="862012" y="0"/>
                </a:lnTo>
                <a:lnTo>
                  <a:pt x="809625" y="0"/>
                </a:lnTo>
                <a:lnTo>
                  <a:pt x="0" y="0"/>
                </a:lnTo>
                <a:lnTo>
                  <a:pt x="0" y="279400"/>
                </a:lnTo>
                <a:lnTo>
                  <a:pt x="809625" y="279400"/>
                </a:lnTo>
                <a:lnTo>
                  <a:pt x="862012" y="279400"/>
                </a:lnTo>
                <a:lnTo>
                  <a:pt x="1724025" y="279400"/>
                </a:lnTo>
                <a:lnTo>
                  <a:pt x="1724025" y="0"/>
                </a:lnTo>
                <a:close/>
              </a:path>
            </a:pathLst>
          </a:custGeom>
          <a:solidFill>
            <a:srgbClr val="A4C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19225" y="2571750"/>
            <a:ext cx="21266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Plug into </a:t>
            </a:r>
            <a:r>
              <a:rPr sz="1400" spc="-5" dirty="0">
                <a:latin typeface="Calibri"/>
                <a:cs typeface="Calibri"/>
              </a:rPr>
              <a:t>normalized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formula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91226" y="3611117"/>
            <a:ext cx="12858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latin typeface="Calibri"/>
                <a:cs typeface="Calibri"/>
              </a:rPr>
              <a:t>Ignore </a:t>
            </a:r>
            <a:r>
              <a:rPr sz="1400" dirty="0">
                <a:latin typeface="Calibri"/>
                <a:cs typeface="Calibri"/>
              </a:rPr>
              <a:t>trailing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0’s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0426" y="3039110"/>
            <a:ext cx="4702175" cy="146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547370" algn="l"/>
                <a:tab pos="1945639" algn="l"/>
              </a:tabLst>
            </a:pPr>
            <a:r>
              <a:rPr dirty="0">
                <a:solidFill>
                  <a:srgbClr val="CC0000"/>
                </a:solidFill>
                <a:latin typeface="Calibri"/>
                <a:cs typeface="Calibri"/>
              </a:rPr>
              <a:t>0	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10000000	</a:t>
            </a:r>
            <a:r>
              <a:rPr dirty="0">
                <a:solidFill>
                  <a:srgbClr val="3C78D8"/>
                </a:solidFill>
                <a:latin typeface="Calibri"/>
                <a:cs typeface="Calibri"/>
              </a:rPr>
              <a:t>11000000000000000000000</a:t>
            </a:r>
            <a:endParaRPr>
              <a:latin typeface="Calibri"/>
              <a:cs typeface="Calibri"/>
            </a:endParaRPr>
          </a:p>
          <a:p>
            <a:pPr marL="12700">
              <a:spcBef>
                <a:spcPts val="1939"/>
              </a:spcBef>
            </a:pPr>
            <a:r>
              <a:rPr spc="-5" dirty="0">
                <a:latin typeface="Calibri"/>
                <a:cs typeface="Calibri"/>
              </a:rPr>
              <a:t>Sign </a:t>
            </a:r>
            <a:r>
              <a:rPr dirty="0">
                <a:latin typeface="Calibri"/>
                <a:cs typeface="Calibri"/>
              </a:rPr>
              <a:t>= </a:t>
            </a:r>
            <a:r>
              <a:rPr dirty="0">
                <a:solidFill>
                  <a:srgbClr val="CC0000"/>
                </a:solidFill>
                <a:latin typeface="Calibri"/>
                <a:cs typeface="Calibri"/>
              </a:rPr>
              <a:t>0</a:t>
            </a:r>
            <a:r>
              <a:rPr dirty="0">
                <a:latin typeface="Calibri"/>
                <a:cs typeface="Calibri"/>
              </a:rPr>
              <a:t>, </a:t>
            </a:r>
            <a:r>
              <a:rPr spc="-5" dirty="0">
                <a:latin typeface="Calibri"/>
                <a:cs typeface="Calibri"/>
              </a:rPr>
              <a:t>Exp </a:t>
            </a:r>
            <a:r>
              <a:rPr dirty="0">
                <a:latin typeface="Calibri"/>
                <a:cs typeface="Calibri"/>
              </a:rPr>
              <a:t>= 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128</a:t>
            </a:r>
            <a:r>
              <a:rPr dirty="0">
                <a:latin typeface="Calibri"/>
                <a:cs typeface="Calibri"/>
              </a:rPr>
              <a:t>, </a:t>
            </a:r>
            <a:r>
              <a:rPr spc="-5" dirty="0">
                <a:latin typeface="Calibri"/>
                <a:cs typeface="Calibri"/>
              </a:rPr>
              <a:t>Bias </a:t>
            </a:r>
            <a:r>
              <a:rPr dirty="0">
                <a:latin typeface="Calibri"/>
                <a:cs typeface="Calibri"/>
              </a:rPr>
              <a:t>= </a:t>
            </a:r>
            <a:r>
              <a:rPr dirty="0">
                <a:solidFill>
                  <a:srgbClr val="674EA7"/>
                </a:solidFill>
                <a:latin typeface="Calibri"/>
                <a:cs typeface="Calibri"/>
              </a:rPr>
              <a:t>127</a:t>
            </a:r>
            <a:r>
              <a:rPr dirty="0">
                <a:latin typeface="Calibri"/>
                <a:cs typeface="Calibri"/>
              </a:rPr>
              <a:t>, </a:t>
            </a:r>
            <a:r>
              <a:rPr spc="-5" dirty="0">
                <a:latin typeface="Calibri"/>
                <a:cs typeface="Calibri"/>
              </a:rPr>
              <a:t>1.significand </a:t>
            </a:r>
            <a:r>
              <a:rPr dirty="0">
                <a:latin typeface="Calibri"/>
                <a:cs typeface="Calibri"/>
              </a:rPr>
              <a:t>=</a:t>
            </a:r>
            <a:r>
              <a:rPr spc="5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1.</a:t>
            </a:r>
            <a:r>
              <a:rPr spc="-5" dirty="0">
                <a:solidFill>
                  <a:srgbClr val="3C78D8"/>
                </a:solidFill>
                <a:latin typeface="Calibri"/>
                <a:cs typeface="Calibri"/>
              </a:rPr>
              <a:t>11</a:t>
            </a:r>
            <a:endParaRPr>
              <a:latin typeface="Calibri"/>
              <a:cs typeface="Calibri"/>
            </a:endParaRPr>
          </a:p>
          <a:p>
            <a:pPr marL="1708150" marR="119380">
              <a:lnSpc>
                <a:spcPts val="1610"/>
              </a:lnSpc>
              <a:spcBef>
                <a:spcPts val="1860"/>
              </a:spcBef>
            </a:pPr>
            <a:r>
              <a:rPr sz="1400" spc="-5" dirty="0">
                <a:latin typeface="Arial"/>
                <a:cs typeface="Arial"/>
              </a:rPr>
              <a:t>NOTE: In the context of this formula,  Bias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127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0895" y="2122169"/>
            <a:ext cx="4413504" cy="499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02325" y="2325778"/>
            <a:ext cx="921385" cy="85725"/>
          </a:xfrm>
          <a:custGeom>
            <a:avLst/>
            <a:gdLst/>
            <a:ahLst/>
            <a:cxnLst/>
            <a:rect l="l" t="t" r="r" b="b"/>
            <a:pathLst>
              <a:path w="921385" h="85725">
                <a:moveTo>
                  <a:pt x="85557" y="0"/>
                </a:moveTo>
                <a:lnTo>
                  <a:pt x="0" y="43197"/>
                </a:lnTo>
                <a:lnTo>
                  <a:pt x="85892" y="85723"/>
                </a:lnTo>
                <a:lnTo>
                  <a:pt x="85781" y="57205"/>
                </a:lnTo>
                <a:lnTo>
                  <a:pt x="71493" y="57205"/>
                </a:lnTo>
                <a:lnTo>
                  <a:pt x="71381" y="28630"/>
                </a:lnTo>
                <a:lnTo>
                  <a:pt x="85669" y="28575"/>
                </a:lnTo>
                <a:lnTo>
                  <a:pt x="85557" y="0"/>
                </a:lnTo>
                <a:close/>
              </a:path>
              <a:path w="921385" h="85725">
                <a:moveTo>
                  <a:pt x="85669" y="28575"/>
                </a:moveTo>
                <a:lnTo>
                  <a:pt x="71381" y="28630"/>
                </a:lnTo>
                <a:lnTo>
                  <a:pt x="71493" y="57205"/>
                </a:lnTo>
                <a:lnTo>
                  <a:pt x="85780" y="57150"/>
                </a:lnTo>
                <a:lnTo>
                  <a:pt x="85669" y="28575"/>
                </a:lnTo>
                <a:close/>
              </a:path>
              <a:path w="921385" h="85725">
                <a:moveTo>
                  <a:pt x="85780" y="57150"/>
                </a:moveTo>
                <a:lnTo>
                  <a:pt x="71493" y="57205"/>
                </a:lnTo>
                <a:lnTo>
                  <a:pt x="85781" y="57205"/>
                </a:lnTo>
                <a:close/>
              </a:path>
              <a:path w="921385" h="85725">
                <a:moveTo>
                  <a:pt x="920944" y="25309"/>
                </a:moveTo>
                <a:lnTo>
                  <a:pt x="85669" y="28575"/>
                </a:lnTo>
                <a:lnTo>
                  <a:pt x="85780" y="57150"/>
                </a:lnTo>
                <a:lnTo>
                  <a:pt x="921056" y="53884"/>
                </a:lnTo>
                <a:lnTo>
                  <a:pt x="920944" y="253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47049" y="3344537"/>
            <a:ext cx="451484" cy="85725"/>
          </a:xfrm>
          <a:custGeom>
            <a:avLst/>
            <a:gdLst/>
            <a:ahLst/>
            <a:cxnLst/>
            <a:rect l="l" t="t" r="r" b="b"/>
            <a:pathLst>
              <a:path w="451485" h="85725">
                <a:moveTo>
                  <a:pt x="85725" y="0"/>
                </a:moveTo>
                <a:lnTo>
                  <a:pt x="0" y="42862"/>
                </a:lnTo>
                <a:lnTo>
                  <a:pt x="85725" y="85725"/>
                </a:lnTo>
                <a:lnTo>
                  <a:pt x="85725" y="57150"/>
                </a:lnTo>
                <a:lnTo>
                  <a:pt x="71437" y="57150"/>
                </a:lnTo>
                <a:lnTo>
                  <a:pt x="71437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451485" h="85725">
                <a:moveTo>
                  <a:pt x="85725" y="28575"/>
                </a:moveTo>
                <a:lnTo>
                  <a:pt x="85725" y="57150"/>
                </a:lnTo>
                <a:lnTo>
                  <a:pt x="450900" y="57151"/>
                </a:lnTo>
                <a:lnTo>
                  <a:pt x="450900" y="28576"/>
                </a:lnTo>
                <a:lnTo>
                  <a:pt x="85725" y="28575"/>
                </a:lnTo>
                <a:close/>
              </a:path>
              <a:path w="451485" h="85725">
                <a:moveTo>
                  <a:pt x="71437" y="28575"/>
                </a:moveTo>
                <a:lnTo>
                  <a:pt x="71437" y="57150"/>
                </a:lnTo>
                <a:lnTo>
                  <a:pt x="85725" y="57150"/>
                </a:lnTo>
                <a:lnTo>
                  <a:pt x="85725" y="28575"/>
                </a:lnTo>
                <a:lnTo>
                  <a:pt x="71437" y="28575"/>
                </a:lnTo>
                <a:close/>
              </a:path>
              <a:path w="451485" h="85725">
                <a:moveTo>
                  <a:pt x="85725" y="28575"/>
                </a:moveTo>
                <a:lnTo>
                  <a:pt x="71437" y="28575"/>
                </a:lnTo>
                <a:lnTo>
                  <a:pt x="8572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22900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dirty="0">
                <a:solidFill>
                  <a:srgbClr val="EF6C00"/>
                </a:solidFill>
                <a:latin typeface="Arial Narrow"/>
                <a:cs typeface="Arial Narrow"/>
              </a:rPr>
              <a:t>4:</a:t>
            </a:r>
            <a:r>
              <a:rPr spc="-70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45" dirty="0">
                <a:solidFill>
                  <a:srgbClr val="EF6C00"/>
                </a:solidFill>
                <a:latin typeface="Arial Narrow"/>
                <a:cs typeface="Arial Narrow"/>
              </a:rPr>
              <a:t>Evaluate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142DE80-817D-4942-BD3A-2DFA8E268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/>
          <p:nvPr/>
        </p:nvSpPr>
        <p:spPr>
          <a:xfrm>
            <a:off x="5079899" y="3586606"/>
            <a:ext cx="1724025" cy="279400"/>
          </a:xfrm>
          <a:custGeom>
            <a:avLst/>
            <a:gdLst/>
            <a:ahLst/>
            <a:cxnLst/>
            <a:rect l="l" t="t" r="r" b="b"/>
            <a:pathLst>
              <a:path w="1724025" h="279400">
                <a:moveTo>
                  <a:pt x="1724025" y="0"/>
                </a:moveTo>
                <a:lnTo>
                  <a:pt x="862012" y="0"/>
                </a:lnTo>
                <a:lnTo>
                  <a:pt x="809625" y="0"/>
                </a:lnTo>
                <a:lnTo>
                  <a:pt x="0" y="0"/>
                </a:lnTo>
                <a:lnTo>
                  <a:pt x="0" y="279400"/>
                </a:lnTo>
                <a:lnTo>
                  <a:pt x="809625" y="279400"/>
                </a:lnTo>
                <a:lnTo>
                  <a:pt x="862012" y="279400"/>
                </a:lnTo>
                <a:lnTo>
                  <a:pt x="1724025" y="279400"/>
                </a:lnTo>
                <a:lnTo>
                  <a:pt x="1724025" y="0"/>
                </a:lnTo>
                <a:close/>
              </a:path>
            </a:pathLst>
          </a:custGeom>
          <a:solidFill>
            <a:srgbClr val="A4C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19225" y="2571750"/>
            <a:ext cx="21266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Plug into </a:t>
            </a:r>
            <a:r>
              <a:rPr sz="1400" spc="-5" dirty="0">
                <a:latin typeface="Calibri"/>
                <a:cs typeface="Calibri"/>
              </a:rPr>
              <a:t>normalized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formula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0426" y="3039111"/>
            <a:ext cx="4702175" cy="821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547370" algn="l"/>
                <a:tab pos="1945639" algn="l"/>
              </a:tabLst>
            </a:pPr>
            <a:r>
              <a:rPr dirty="0">
                <a:solidFill>
                  <a:srgbClr val="CC0000"/>
                </a:solidFill>
                <a:latin typeface="Calibri"/>
                <a:cs typeface="Calibri"/>
              </a:rPr>
              <a:t>0	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10000000	</a:t>
            </a:r>
            <a:r>
              <a:rPr dirty="0">
                <a:solidFill>
                  <a:srgbClr val="3C78D8"/>
                </a:solidFill>
                <a:latin typeface="Calibri"/>
                <a:cs typeface="Calibri"/>
              </a:rPr>
              <a:t>11000000000000000000000</a:t>
            </a:r>
            <a:endParaRPr>
              <a:latin typeface="Calibri"/>
              <a:cs typeface="Calibri"/>
            </a:endParaRPr>
          </a:p>
          <a:p>
            <a:pPr marL="12700">
              <a:spcBef>
                <a:spcPts val="1939"/>
              </a:spcBef>
            </a:pPr>
            <a:r>
              <a:rPr spc="-5" dirty="0">
                <a:latin typeface="Calibri"/>
                <a:cs typeface="Calibri"/>
              </a:rPr>
              <a:t>Sign </a:t>
            </a:r>
            <a:r>
              <a:rPr dirty="0">
                <a:latin typeface="Calibri"/>
                <a:cs typeface="Calibri"/>
              </a:rPr>
              <a:t>= </a:t>
            </a:r>
            <a:r>
              <a:rPr dirty="0">
                <a:solidFill>
                  <a:srgbClr val="CC0000"/>
                </a:solidFill>
                <a:latin typeface="Calibri"/>
                <a:cs typeface="Calibri"/>
              </a:rPr>
              <a:t>0</a:t>
            </a:r>
            <a:r>
              <a:rPr dirty="0">
                <a:latin typeface="Calibri"/>
                <a:cs typeface="Calibri"/>
              </a:rPr>
              <a:t>, </a:t>
            </a:r>
            <a:r>
              <a:rPr spc="-5" dirty="0">
                <a:latin typeface="Calibri"/>
                <a:cs typeface="Calibri"/>
              </a:rPr>
              <a:t>Exp </a:t>
            </a:r>
            <a:r>
              <a:rPr dirty="0">
                <a:latin typeface="Calibri"/>
                <a:cs typeface="Calibri"/>
              </a:rPr>
              <a:t>= 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128</a:t>
            </a:r>
            <a:r>
              <a:rPr dirty="0">
                <a:latin typeface="Calibri"/>
                <a:cs typeface="Calibri"/>
              </a:rPr>
              <a:t>, </a:t>
            </a:r>
            <a:r>
              <a:rPr spc="-5" dirty="0">
                <a:latin typeface="Calibri"/>
                <a:cs typeface="Calibri"/>
              </a:rPr>
              <a:t>Bias </a:t>
            </a:r>
            <a:r>
              <a:rPr dirty="0">
                <a:latin typeface="Calibri"/>
                <a:cs typeface="Calibri"/>
              </a:rPr>
              <a:t>= </a:t>
            </a:r>
            <a:r>
              <a:rPr dirty="0">
                <a:solidFill>
                  <a:srgbClr val="674EA7"/>
                </a:solidFill>
                <a:latin typeface="Calibri"/>
                <a:cs typeface="Calibri"/>
              </a:rPr>
              <a:t>127</a:t>
            </a:r>
            <a:r>
              <a:rPr dirty="0">
                <a:latin typeface="Calibri"/>
                <a:cs typeface="Calibri"/>
              </a:rPr>
              <a:t>, </a:t>
            </a:r>
            <a:r>
              <a:rPr spc="-5" dirty="0">
                <a:latin typeface="Calibri"/>
                <a:cs typeface="Calibri"/>
              </a:rPr>
              <a:t>1.significand </a:t>
            </a:r>
            <a:r>
              <a:rPr dirty="0">
                <a:latin typeface="Calibri"/>
                <a:cs typeface="Calibri"/>
              </a:rPr>
              <a:t>=</a:t>
            </a:r>
            <a:r>
              <a:rPr spc="5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1.</a:t>
            </a:r>
            <a:r>
              <a:rPr spc="-5" dirty="0">
                <a:solidFill>
                  <a:srgbClr val="3C78D8"/>
                </a:solidFill>
                <a:latin typeface="Calibri"/>
                <a:cs typeface="Calibri"/>
              </a:rPr>
              <a:t>11</a:t>
            </a:r>
            <a:endParaRPr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91226" y="3611117"/>
            <a:ext cx="12858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latin typeface="Calibri"/>
                <a:cs typeface="Calibri"/>
              </a:rPr>
              <a:t>Ignore </a:t>
            </a:r>
            <a:r>
              <a:rPr sz="1400" dirty="0">
                <a:latin typeface="Calibri"/>
                <a:cs typeface="Calibri"/>
              </a:rPr>
              <a:t>trailing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0’s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025" y="4081526"/>
            <a:ext cx="3073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(-1)</a:t>
            </a:r>
            <a:r>
              <a:rPr spc="-7" baseline="23148" dirty="0">
                <a:solidFill>
                  <a:srgbClr val="CC0000"/>
                </a:solidFill>
                <a:latin typeface="Calibri"/>
                <a:cs typeface="Calibri"/>
              </a:rPr>
              <a:t>0 </a:t>
            </a:r>
            <a:r>
              <a:rPr dirty="0">
                <a:latin typeface="Cambria Math"/>
                <a:cs typeface="Cambria Math"/>
              </a:rPr>
              <a:t>∗ </a:t>
            </a:r>
            <a:r>
              <a:rPr dirty="0">
                <a:latin typeface="Calibri"/>
                <a:cs typeface="Calibri"/>
              </a:rPr>
              <a:t>2</a:t>
            </a:r>
            <a:r>
              <a:rPr baseline="23148" dirty="0">
                <a:solidFill>
                  <a:srgbClr val="6AA84F"/>
                </a:solidFill>
                <a:latin typeface="Calibri"/>
                <a:cs typeface="Calibri"/>
              </a:rPr>
              <a:t>128 </a:t>
            </a:r>
            <a:r>
              <a:rPr baseline="23148" dirty="0">
                <a:latin typeface="Calibri"/>
                <a:cs typeface="Calibri"/>
              </a:rPr>
              <a:t>- </a:t>
            </a:r>
            <a:r>
              <a:rPr baseline="23148" dirty="0">
                <a:solidFill>
                  <a:srgbClr val="674EA7"/>
                </a:solidFill>
                <a:latin typeface="Calibri"/>
                <a:cs typeface="Calibri"/>
              </a:rPr>
              <a:t>127 </a:t>
            </a:r>
            <a:r>
              <a:rPr dirty="0">
                <a:latin typeface="Cambria Math"/>
                <a:cs typeface="Cambria Math"/>
              </a:rPr>
              <a:t>∗ </a:t>
            </a:r>
            <a:r>
              <a:rPr spc="-5" dirty="0">
                <a:latin typeface="Calibri"/>
                <a:cs typeface="Calibri"/>
              </a:rPr>
              <a:t>1.</a:t>
            </a:r>
            <a:r>
              <a:rPr spc="-5" dirty="0">
                <a:solidFill>
                  <a:srgbClr val="3C78D8"/>
                </a:solidFill>
                <a:latin typeface="Calibri"/>
                <a:cs typeface="Calibri"/>
              </a:rPr>
              <a:t>11</a:t>
            </a:r>
            <a:r>
              <a:rPr spc="-7" baseline="-13888" dirty="0">
                <a:latin typeface="Calibri"/>
                <a:cs typeface="Calibri"/>
              </a:rPr>
              <a:t>2</a:t>
            </a:r>
            <a:r>
              <a:rPr spc="-142" baseline="-1388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= 2 </a:t>
            </a:r>
            <a:r>
              <a:rPr spc="-5" dirty="0">
                <a:latin typeface="Cambria Math"/>
                <a:cs typeface="Cambria Math"/>
              </a:rPr>
              <a:t>∗</a:t>
            </a:r>
            <a:r>
              <a:rPr spc="-5" dirty="0">
                <a:latin typeface="Calibri"/>
                <a:cs typeface="Calibri"/>
              </a:rPr>
              <a:t>1.11</a:t>
            </a:r>
            <a:r>
              <a:rPr spc="-7" baseline="-13888" dirty="0">
                <a:latin typeface="Calibri"/>
                <a:cs typeface="Calibri"/>
              </a:rPr>
              <a:t>2</a:t>
            </a:r>
            <a:endParaRPr baseline="-13888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0895" y="2122169"/>
            <a:ext cx="4413504" cy="499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02325" y="2325778"/>
            <a:ext cx="921385" cy="85725"/>
          </a:xfrm>
          <a:custGeom>
            <a:avLst/>
            <a:gdLst/>
            <a:ahLst/>
            <a:cxnLst/>
            <a:rect l="l" t="t" r="r" b="b"/>
            <a:pathLst>
              <a:path w="921385" h="85725">
                <a:moveTo>
                  <a:pt x="85557" y="0"/>
                </a:moveTo>
                <a:lnTo>
                  <a:pt x="0" y="43197"/>
                </a:lnTo>
                <a:lnTo>
                  <a:pt x="85892" y="85723"/>
                </a:lnTo>
                <a:lnTo>
                  <a:pt x="85781" y="57205"/>
                </a:lnTo>
                <a:lnTo>
                  <a:pt x="71493" y="57205"/>
                </a:lnTo>
                <a:lnTo>
                  <a:pt x="71381" y="28630"/>
                </a:lnTo>
                <a:lnTo>
                  <a:pt x="85669" y="28575"/>
                </a:lnTo>
                <a:lnTo>
                  <a:pt x="85557" y="0"/>
                </a:lnTo>
                <a:close/>
              </a:path>
              <a:path w="921385" h="85725">
                <a:moveTo>
                  <a:pt x="85669" y="28575"/>
                </a:moveTo>
                <a:lnTo>
                  <a:pt x="71381" y="28630"/>
                </a:lnTo>
                <a:lnTo>
                  <a:pt x="71493" y="57205"/>
                </a:lnTo>
                <a:lnTo>
                  <a:pt x="85780" y="57150"/>
                </a:lnTo>
                <a:lnTo>
                  <a:pt x="85669" y="28575"/>
                </a:lnTo>
                <a:close/>
              </a:path>
              <a:path w="921385" h="85725">
                <a:moveTo>
                  <a:pt x="85780" y="57150"/>
                </a:moveTo>
                <a:lnTo>
                  <a:pt x="71493" y="57205"/>
                </a:lnTo>
                <a:lnTo>
                  <a:pt x="85781" y="57205"/>
                </a:lnTo>
                <a:close/>
              </a:path>
              <a:path w="921385" h="85725">
                <a:moveTo>
                  <a:pt x="920944" y="25309"/>
                </a:moveTo>
                <a:lnTo>
                  <a:pt x="85669" y="28575"/>
                </a:lnTo>
                <a:lnTo>
                  <a:pt x="85780" y="57150"/>
                </a:lnTo>
                <a:lnTo>
                  <a:pt x="921056" y="53884"/>
                </a:lnTo>
                <a:lnTo>
                  <a:pt x="920944" y="253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47049" y="3344537"/>
            <a:ext cx="451484" cy="85725"/>
          </a:xfrm>
          <a:custGeom>
            <a:avLst/>
            <a:gdLst/>
            <a:ahLst/>
            <a:cxnLst/>
            <a:rect l="l" t="t" r="r" b="b"/>
            <a:pathLst>
              <a:path w="451485" h="85725">
                <a:moveTo>
                  <a:pt x="85725" y="0"/>
                </a:moveTo>
                <a:lnTo>
                  <a:pt x="0" y="42862"/>
                </a:lnTo>
                <a:lnTo>
                  <a:pt x="85725" y="85725"/>
                </a:lnTo>
                <a:lnTo>
                  <a:pt x="85725" y="57150"/>
                </a:lnTo>
                <a:lnTo>
                  <a:pt x="71437" y="57150"/>
                </a:lnTo>
                <a:lnTo>
                  <a:pt x="71437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451485" h="85725">
                <a:moveTo>
                  <a:pt x="85725" y="28575"/>
                </a:moveTo>
                <a:lnTo>
                  <a:pt x="85725" y="57150"/>
                </a:lnTo>
                <a:lnTo>
                  <a:pt x="450900" y="57151"/>
                </a:lnTo>
                <a:lnTo>
                  <a:pt x="450900" y="28576"/>
                </a:lnTo>
                <a:lnTo>
                  <a:pt x="85725" y="28575"/>
                </a:lnTo>
                <a:close/>
              </a:path>
              <a:path w="451485" h="85725">
                <a:moveTo>
                  <a:pt x="71437" y="28575"/>
                </a:moveTo>
                <a:lnTo>
                  <a:pt x="71437" y="57150"/>
                </a:lnTo>
                <a:lnTo>
                  <a:pt x="85725" y="57150"/>
                </a:lnTo>
                <a:lnTo>
                  <a:pt x="85725" y="28575"/>
                </a:lnTo>
                <a:lnTo>
                  <a:pt x="71437" y="28575"/>
                </a:lnTo>
                <a:close/>
              </a:path>
              <a:path w="451485" h="85725">
                <a:moveTo>
                  <a:pt x="85725" y="28575"/>
                </a:moveTo>
                <a:lnTo>
                  <a:pt x="71437" y="28575"/>
                </a:lnTo>
                <a:lnTo>
                  <a:pt x="8572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8360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dirty="0">
                <a:solidFill>
                  <a:srgbClr val="EF6C00"/>
                </a:solidFill>
                <a:latin typeface="Arial Narrow"/>
                <a:cs typeface="Arial Narrow"/>
              </a:rPr>
              <a:t>4:</a:t>
            </a:r>
            <a:r>
              <a:rPr spc="-70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45" dirty="0">
                <a:solidFill>
                  <a:srgbClr val="EF6C00"/>
                </a:solidFill>
                <a:latin typeface="Arial Narrow"/>
                <a:cs typeface="Arial Narrow"/>
              </a:rPr>
              <a:t>Evaluate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101B708-2E96-EF42-A48E-A48F4CFD0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/>
          <p:nvPr/>
        </p:nvSpPr>
        <p:spPr>
          <a:xfrm>
            <a:off x="5149749" y="3481095"/>
            <a:ext cx="1654175" cy="279400"/>
          </a:xfrm>
          <a:custGeom>
            <a:avLst/>
            <a:gdLst/>
            <a:ahLst/>
            <a:cxnLst/>
            <a:rect l="l" t="t" r="r" b="b"/>
            <a:pathLst>
              <a:path w="1654175" h="279400">
                <a:moveTo>
                  <a:pt x="1654175" y="0"/>
                </a:moveTo>
                <a:lnTo>
                  <a:pt x="792162" y="0"/>
                </a:lnTo>
                <a:lnTo>
                  <a:pt x="739775" y="0"/>
                </a:lnTo>
                <a:lnTo>
                  <a:pt x="0" y="0"/>
                </a:lnTo>
                <a:lnTo>
                  <a:pt x="0" y="279400"/>
                </a:lnTo>
                <a:lnTo>
                  <a:pt x="739775" y="279400"/>
                </a:lnTo>
                <a:lnTo>
                  <a:pt x="792162" y="279400"/>
                </a:lnTo>
                <a:lnTo>
                  <a:pt x="1654175" y="279400"/>
                </a:lnTo>
                <a:lnTo>
                  <a:pt x="1654175" y="0"/>
                </a:lnTo>
                <a:close/>
              </a:path>
            </a:pathLst>
          </a:custGeom>
          <a:solidFill>
            <a:srgbClr val="A4C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19225" y="2465070"/>
            <a:ext cx="21266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Plug into </a:t>
            </a:r>
            <a:r>
              <a:rPr sz="1400" spc="-5" dirty="0">
                <a:latin typeface="Calibri"/>
                <a:cs typeface="Calibri"/>
              </a:rPr>
              <a:t>normalized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formula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0426" y="2935478"/>
            <a:ext cx="4772025" cy="821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547370" algn="l"/>
                <a:tab pos="1945639" algn="l"/>
              </a:tabLst>
            </a:pPr>
            <a:r>
              <a:rPr dirty="0">
                <a:solidFill>
                  <a:srgbClr val="CC0000"/>
                </a:solidFill>
                <a:latin typeface="Calibri"/>
                <a:cs typeface="Calibri"/>
              </a:rPr>
              <a:t>0	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10000000	</a:t>
            </a:r>
            <a:r>
              <a:rPr dirty="0">
                <a:solidFill>
                  <a:srgbClr val="3C78D8"/>
                </a:solidFill>
                <a:latin typeface="Calibri"/>
                <a:cs typeface="Calibri"/>
              </a:rPr>
              <a:t>11000000000000000000000</a:t>
            </a:r>
            <a:endParaRPr>
              <a:latin typeface="Calibri"/>
              <a:cs typeface="Calibri"/>
            </a:endParaRPr>
          </a:p>
          <a:p>
            <a:pPr marL="12700">
              <a:spcBef>
                <a:spcPts val="1939"/>
              </a:spcBef>
            </a:pPr>
            <a:r>
              <a:rPr spc="-5" dirty="0">
                <a:latin typeface="Calibri"/>
                <a:cs typeface="Calibri"/>
              </a:rPr>
              <a:t>Sign </a:t>
            </a:r>
            <a:r>
              <a:rPr dirty="0">
                <a:latin typeface="Calibri"/>
                <a:cs typeface="Calibri"/>
              </a:rPr>
              <a:t>= </a:t>
            </a:r>
            <a:r>
              <a:rPr dirty="0">
                <a:solidFill>
                  <a:srgbClr val="CC0000"/>
                </a:solidFill>
                <a:latin typeface="Calibri"/>
                <a:cs typeface="Calibri"/>
              </a:rPr>
              <a:t>0</a:t>
            </a:r>
            <a:r>
              <a:rPr dirty="0">
                <a:latin typeface="Calibri"/>
                <a:cs typeface="Calibri"/>
              </a:rPr>
              <a:t>, </a:t>
            </a:r>
            <a:r>
              <a:rPr spc="-5" dirty="0">
                <a:latin typeface="Calibri"/>
                <a:cs typeface="Calibri"/>
              </a:rPr>
              <a:t>Exp </a:t>
            </a:r>
            <a:r>
              <a:rPr dirty="0">
                <a:latin typeface="Calibri"/>
                <a:cs typeface="Calibri"/>
              </a:rPr>
              <a:t>= 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128</a:t>
            </a:r>
            <a:r>
              <a:rPr dirty="0">
                <a:latin typeface="Calibri"/>
                <a:cs typeface="Calibri"/>
              </a:rPr>
              <a:t>, </a:t>
            </a:r>
            <a:r>
              <a:rPr spc="-5" dirty="0">
                <a:latin typeface="Calibri"/>
                <a:cs typeface="Calibri"/>
              </a:rPr>
              <a:t>Bias </a:t>
            </a:r>
            <a:r>
              <a:rPr dirty="0">
                <a:latin typeface="Calibri"/>
                <a:cs typeface="Calibri"/>
              </a:rPr>
              <a:t>= </a:t>
            </a:r>
            <a:r>
              <a:rPr spc="-5" dirty="0">
                <a:latin typeface="Calibri"/>
                <a:cs typeface="Calibri"/>
              </a:rPr>
              <a:t>-</a:t>
            </a:r>
            <a:r>
              <a:rPr spc="-5" dirty="0">
                <a:solidFill>
                  <a:srgbClr val="674EA7"/>
                </a:solidFill>
                <a:latin typeface="Calibri"/>
                <a:cs typeface="Calibri"/>
              </a:rPr>
              <a:t>127</a:t>
            </a:r>
            <a:r>
              <a:rPr spc="-5" dirty="0">
                <a:latin typeface="Calibri"/>
                <a:cs typeface="Calibri"/>
              </a:rPr>
              <a:t>, 1.significand </a:t>
            </a:r>
            <a:r>
              <a:rPr dirty="0">
                <a:latin typeface="Calibri"/>
                <a:cs typeface="Calibri"/>
              </a:rPr>
              <a:t>=</a:t>
            </a:r>
            <a:r>
              <a:rPr spc="8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1.</a:t>
            </a:r>
            <a:r>
              <a:rPr spc="-5" dirty="0">
                <a:solidFill>
                  <a:srgbClr val="3C78D8"/>
                </a:solidFill>
                <a:latin typeface="Calibri"/>
                <a:cs typeface="Calibri"/>
              </a:rPr>
              <a:t>11</a:t>
            </a:r>
            <a:endParaRPr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91226" y="3507485"/>
            <a:ext cx="12858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latin typeface="Calibri"/>
                <a:cs typeface="Calibri"/>
              </a:rPr>
              <a:t>Ignore </a:t>
            </a:r>
            <a:r>
              <a:rPr sz="1400" dirty="0">
                <a:latin typeface="Calibri"/>
                <a:cs typeface="Calibri"/>
              </a:rPr>
              <a:t>trailing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0’s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025" y="3977894"/>
            <a:ext cx="3150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(-1)</a:t>
            </a:r>
            <a:r>
              <a:rPr spc="-7" baseline="23148" dirty="0">
                <a:solidFill>
                  <a:srgbClr val="CC0000"/>
                </a:solidFill>
                <a:latin typeface="Calibri"/>
                <a:cs typeface="Calibri"/>
              </a:rPr>
              <a:t>0</a:t>
            </a:r>
            <a:r>
              <a:rPr spc="202" baseline="23148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>
                <a:latin typeface="Cambria Math"/>
                <a:cs typeface="Cambria Math"/>
              </a:rPr>
              <a:t>∗</a:t>
            </a:r>
            <a:r>
              <a:rPr spc="15" dirty="0">
                <a:latin typeface="Cambria Math"/>
                <a:cs typeface="Cambria Math"/>
              </a:rPr>
              <a:t> </a:t>
            </a:r>
            <a:r>
              <a:rPr dirty="0">
                <a:latin typeface="Calibri"/>
                <a:cs typeface="Calibri"/>
              </a:rPr>
              <a:t>2</a:t>
            </a:r>
            <a:r>
              <a:rPr baseline="23148" dirty="0">
                <a:solidFill>
                  <a:srgbClr val="6AA84F"/>
                </a:solidFill>
                <a:latin typeface="Calibri"/>
                <a:cs typeface="Calibri"/>
              </a:rPr>
              <a:t>128</a:t>
            </a:r>
            <a:r>
              <a:rPr spc="7" baseline="23148" dirty="0">
                <a:solidFill>
                  <a:srgbClr val="6AA84F"/>
                </a:solidFill>
                <a:latin typeface="Calibri"/>
                <a:cs typeface="Calibri"/>
              </a:rPr>
              <a:t> </a:t>
            </a:r>
            <a:r>
              <a:rPr baseline="23148" dirty="0">
                <a:latin typeface="Calibri"/>
                <a:cs typeface="Calibri"/>
              </a:rPr>
              <a:t>-</a:t>
            </a:r>
            <a:r>
              <a:rPr spc="-15" baseline="23148" dirty="0">
                <a:latin typeface="Calibri"/>
                <a:cs typeface="Calibri"/>
              </a:rPr>
              <a:t> </a:t>
            </a:r>
            <a:r>
              <a:rPr baseline="23148" dirty="0">
                <a:solidFill>
                  <a:srgbClr val="674EA7"/>
                </a:solidFill>
                <a:latin typeface="Calibri"/>
                <a:cs typeface="Calibri"/>
              </a:rPr>
              <a:t>127</a:t>
            </a:r>
            <a:r>
              <a:rPr spc="209" baseline="23148" dirty="0">
                <a:solidFill>
                  <a:srgbClr val="674EA7"/>
                </a:solidFill>
                <a:latin typeface="Calibri"/>
                <a:cs typeface="Calibri"/>
              </a:rPr>
              <a:t> </a:t>
            </a:r>
            <a:r>
              <a:rPr dirty="0">
                <a:latin typeface="Cambria Math"/>
                <a:cs typeface="Cambria Math"/>
              </a:rPr>
              <a:t>∗</a:t>
            </a:r>
            <a:r>
              <a:rPr spc="15" dirty="0">
                <a:latin typeface="Cambria Math"/>
                <a:cs typeface="Cambria Math"/>
              </a:rPr>
              <a:t> </a:t>
            </a:r>
            <a:r>
              <a:rPr spc="-5" dirty="0">
                <a:latin typeface="Calibri"/>
                <a:cs typeface="Calibri"/>
              </a:rPr>
              <a:t>1.</a:t>
            </a:r>
            <a:r>
              <a:rPr spc="-5" dirty="0">
                <a:solidFill>
                  <a:srgbClr val="3C78D8"/>
                </a:solidFill>
                <a:latin typeface="Calibri"/>
                <a:cs typeface="Calibri"/>
              </a:rPr>
              <a:t>11</a:t>
            </a:r>
            <a:r>
              <a:rPr spc="-7" baseline="-13888" dirty="0">
                <a:latin typeface="Calibri"/>
                <a:cs typeface="Calibri"/>
              </a:rPr>
              <a:t>2</a:t>
            </a:r>
            <a:r>
              <a:rPr spc="202" baseline="-13888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=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2</a:t>
            </a:r>
            <a:r>
              <a:rPr baseline="23148" dirty="0">
                <a:solidFill>
                  <a:srgbClr val="6AA84F"/>
                </a:solidFill>
                <a:latin typeface="Calibri"/>
                <a:cs typeface="Calibri"/>
              </a:rPr>
              <a:t>1</a:t>
            </a:r>
            <a:r>
              <a:rPr spc="202" baseline="23148" dirty="0">
                <a:solidFill>
                  <a:srgbClr val="6AA84F"/>
                </a:solidFill>
                <a:latin typeface="Calibri"/>
                <a:cs typeface="Calibri"/>
              </a:rPr>
              <a:t> </a:t>
            </a:r>
            <a:r>
              <a:rPr spc="-5" dirty="0">
                <a:latin typeface="Cambria Math"/>
                <a:cs typeface="Cambria Math"/>
              </a:rPr>
              <a:t>∗</a:t>
            </a:r>
            <a:r>
              <a:rPr spc="-5" dirty="0">
                <a:latin typeface="Calibri"/>
                <a:cs typeface="Calibri"/>
              </a:rPr>
              <a:t>1.11</a:t>
            </a:r>
            <a:r>
              <a:rPr spc="-7" baseline="-13888" dirty="0">
                <a:latin typeface="Calibri"/>
                <a:cs typeface="Calibri"/>
              </a:rPr>
              <a:t>2</a:t>
            </a:r>
            <a:endParaRPr baseline="-13888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8149" y="4496054"/>
            <a:ext cx="1308100" cy="821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dirty="0">
                <a:latin typeface="Calibri"/>
                <a:cs typeface="Calibri"/>
              </a:rPr>
              <a:t>=</a:t>
            </a:r>
            <a:r>
              <a:rPr spc="-5" dirty="0">
                <a:latin typeface="Calibri"/>
                <a:cs typeface="Calibri"/>
              </a:rPr>
              <a:t> 11.1</a:t>
            </a:r>
            <a:r>
              <a:rPr spc="-7" baseline="-13888" dirty="0">
                <a:latin typeface="Calibri"/>
                <a:cs typeface="Calibri"/>
              </a:rPr>
              <a:t>2</a:t>
            </a:r>
            <a:endParaRPr baseline="-13888">
              <a:latin typeface="Calibri"/>
              <a:cs typeface="Calibri"/>
            </a:endParaRPr>
          </a:p>
          <a:p>
            <a:pPr marL="38100">
              <a:spcBef>
                <a:spcPts val="1945"/>
              </a:spcBef>
            </a:pPr>
            <a:r>
              <a:rPr dirty="0">
                <a:latin typeface="Calibri"/>
                <a:cs typeface="Calibri"/>
              </a:rPr>
              <a:t>= 2</a:t>
            </a:r>
            <a:r>
              <a:rPr baseline="23148" dirty="0">
                <a:latin typeface="Calibri"/>
                <a:cs typeface="Calibri"/>
              </a:rPr>
              <a:t>1 </a:t>
            </a:r>
            <a:r>
              <a:rPr dirty="0">
                <a:latin typeface="Calibri"/>
                <a:cs typeface="Calibri"/>
              </a:rPr>
              <a:t>+ 2</a:t>
            </a:r>
            <a:r>
              <a:rPr baseline="23148" dirty="0">
                <a:latin typeface="Calibri"/>
                <a:cs typeface="Calibri"/>
              </a:rPr>
              <a:t>0 </a:t>
            </a:r>
            <a:r>
              <a:rPr dirty="0">
                <a:latin typeface="Calibri"/>
                <a:cs typeface="Calibri"/>
              </a:rPr>
              <a:t>+</a:t>
            </a:r>
            <a:r>
              <a:rPr spc="21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2</a:t>
            </a:r>
            <a:r>
              <a:rPr spc="-7" baseline="23148" dirty="0">
                <a:latin typeface="Calibri"/>
                <a:cs typeface="Calibri"/>
              </a:rPr>
              <a:t>-1</a:t>
            </a:r>
            <a:endParaRPr baseline="23148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0138" y="4546853"/>
            <a:ext cx="30346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exponent is 1 = shifting </a:t>
            </a:r>
            <a:r>
              <a:rPr sz="1400" spc="-5" dirty="0">
                <a:latin typeface="Calibri"/>
                <a:cs typeface="Calibri"/>
              </a:rPr>
              <a:t>decimal right </a:t>
            </a:r>
            <a:r>
              <a:rPr sz="1400" dirty="0">
                <a:latin typeface="Calibri"/>
                <a:cs typeface="Calibri"/>
              </a:rPr>
              <a:t>by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33549" y="5538470"/>
            <a:ext cx="481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libri"/>
                <a:cs typeface="Calibri"/>
              </a:rPr>
              <a:t>=</a:t>
            </a:r>
            <a:r>
              <a:rPr spc="-70" dirty="0"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0000FF"/>
                </a:solidFill>
                <a:latin typeface="Calibri"/>
                <a:cs typeface="Calibri"/>
              </a:rPr>
              <a:t>3.5</a:t>
            </a:r>
            <a:endParaRPr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0895" y="1927097"/>
            <a:ext cx="4413504" cy="502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04680" y="4615737"/>
            <a:ext cx="761365" cy="85725"/>
          </a:xfrm>
          <a:custGeom>
            <a:avLst/>
            <a:gdLst/>
            <a:ahLst/>
            <a:cxnLst/>
            <a:rect l="l" t="t" r="r" b="b"/>
            <a:pathLst>
              <a:path w="761364" h="85725">
                <a:moveTo>
                  <a:pt x="85725" y="0"/>
                </a:moveTo>
                <a:lnTo>
                  <a:pt x="0" y="42862"/>
                </a:lnTo>
                <a:lnTo>
                  <a:pt x="85725" y="85724"/>
                </a:lnTo>
                <a:lnTo>
                  <a:pt x="85725" y="57150"/>
                </a:lnTo>
                <a:lnTo>
                  <a:pt x="71437" y="57149"/>
                </a:lnTo>
                <a:lnTo>
                  <a:pt x="71437" y="28574"/>
                </a:lnTo>
                <a:lnTo>
                  <a:pt x="85725" y="28574"/>
                </a:lnTo>
                <a:lnTo>
                  <a:pt x="85725" y="0"/>
                </a:lnTo>
                <a:close/>
              </a:path>
              <a:path w="761364" h="85725">
                <a:moveTo>
                  <a:pt x="85725" y="28575"/>
                </a:moveTo>
                <a:lnTo>
                  <a:pt x="85725" y="57150"/>
                </a:lnTo>
                <a:lnTo>
                  <a:pt x="760801" y="57151"/>
                </a:lnTo>
                <a:lnTo>
                  <a:pt x="760801" y="28576"/>
                </a:lnTo>
                <a:lnTo>
                  <a:pt x="85725" y="28575"/>
                </a:lnTo>
                <a:close/>
              </a:path>
              <a:path w="761364" h="85725">
                <a:moveTo>
                  <a:pt x="71437" y="28574"/>
                </a:moveTo>
                <a:lnTo>
                  <a:pt x="71437" y="57149"/>
                </a:lnTo>
                <a:lnTo>
                  <a:pt x="85725" y="57150"/>
                </a:lnTo>
                <a:lnTo>
                  <a:pt x="85725" y="28575"/>
                </a:lnTo>
                <a:lnTo>
                  <a:pt x="71437" y="28574"/>
                </a:lnTo>
                <a:close/>
              </a:path>
              <a:path w="761364" h="85725">
                <a:moveTo>
                  <a:pt x="85725" y="28574"/>
                </a:moveTo>
                <a:lnTo>
                  <a:pt x="71437" y="28574"/>
                </a:lnTo>
                <a:lnTo>
                  <a:pt x="8572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02325" y="2132344"/>
            <a:ext cx="921385" cy="85725"/>
          </a:xfrm>
          <a:custGeom>
            <a:avLst/>
            <a:gdLst/>
            <a:ahLst/>
            <a:cxnLst/>
            <a:rect l="l" t="t" r="r" b="b"/>
            <a:pathLst>
              <a:path w="921385" h="85725">
                <a:moveTo>
                  <a:pt x="85557" y="0"/>
                </a:moveTo>
                <a:lnTo>
                  <a:pt x="0" y="43196"/>
                </a:lnTo>
                <a:lnTo>
                  <a:pt x="85892" y="85723"/>
                </a:lnTo>
                <a:lnTo>
                  <a:pt x="85781" y="57204"/>
                </a:lnTo>
                <a:lnTo>
                  <a:pt x="71493" y="57204"/>
                </a:lnTo>
                <a:lnTo>
                  <a:pt x="71381" y="28630"/>
                </a:lnTo>
                <a:lnTo>
                  <a:pt x="85669" y="28575"/>
                </a:lnTo>
                <a:lnTo>
                  <a:pt x="85557" y="0"/>
                </a:lnTo>
                <a:close/>
              </a:path>
              <a:path w="921385" h="85725">
                <a:moveTo>
                  <a:pt x="85669" y="28575"/>
                </a:moveTo>
                <a:lnTo>
                  <a:pt x="71381" y="28630"/>
                </a:lnTo>
                <a:lnTo>
                  <a:pt x="71493" y="57204"/>
                </a:lnTo>
                <a:lnTo>
                  <a:pt x="85780" y="57148"/>
                </a:lnTo>
                <a:lnTo>
                  <a:pt x="85669" y="28575"/>
                </a:lnTo>
                <a:close/>
              </a:path>
              <a:path w="921385" h="85725">
                <a:moveTo>
                  <a:pt x="85780" y="57148"/>
                </a:moveTo>
                <a:lnTo>
                  <a:pt x="71493" y="57204"/>
                </a:lnTo>
                <a:lnTo>
                  <a:pt x="85781" y="57204"/>
                </a:lnTo>
                <a:close/>
              </a:path>
              <a:path w="921385" h="85725">
                <a:moveTo>
                  <a:pt x="920944" y="25309"/>
                </a:moveTo>
                <a:lnTo>
                  <a:pt x="85669" y="28575"/>
                </a:lnTo>
                <a:lnTo>
                  <a:pt x="85780" y="57148"/>
                </a:lnTo>
                <a:lnTo>
                  <a:pt x="921056" y="53884"/>
                </a:lnTo>
                <a:lnTo>
                  <a:pt x="920944" y="253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47049" y="3344537"/>
            <a:ext cx="451484" cy="85725"/>
          </a:xfrm>
          <a:custGeom>
            <a:avLst/>
            <a:gdLst/>
            <a:ahLst/>
            <a:cxnLst/>
            <a:rect l="l" t="t" r="r" b="b"/>
            <a:pathLst>
              <a:path w="451485" h="85725">
                <a:moveTo>
                  <a:pt x="85725" y="0"/>
                </a:moveTo>
                <a:lnTo>
                  <a:pt x="0" y="42862"/>
                </a:lnTo>
                <a:lnTo>
                  <a:pt x="85725" y="85725"/>
                </a:lnTo>
                <a:lnTo>
                  <a:pt x="85725" y="57150"/>
                </a:lnTo>
                <a:lnTo>
                  <a:pt x="71437" y="57150"/>
                </a:lnTo>
                <a:lnTo>
                  <a:pt x="71437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451485" h="85725">
                <a:moveTo>
                  <a:pt x="85725" y="28575"/>
                </a:moveTo>
                <a:lnTo>
                  <a:pt x="85725" y="57150"/>
                </a:lnTo>
                <a:lnTo>
                  <a:pt x="450900" y="57151"/>
                </a:lnTo>
                <a:lnTo>
                  <a:pt x="450900" y="28576"/>
                </a:lnTo>
                <a:lnTo>
                  <a:pt x="85725" y="28575"/>
                </a:lnTo>
                <a:close/>
              </a:path>
              <a:path w="451485" h="85725">
                <a:moveTo>
                  <a:pt x="71437" y="28575"/>
                </a:moveTo>
                <a:lnTo>
                  <a:pt x="71437" y="57150"/>
                </a:lnTo>
                <a:lnTo>
                  <a:pt x="85725" y="57150"/>
                </a:lnTo>
                <a:lnTo>
                  <a:pt x="85725" y="28575"/>
                </a:lnTo>
                <a:lnTo>
                  <a:pt x="71437" y="28575"/>
                </a:lnTo>
                <a:close/>
              </a:path>
              <a:path w="451485" h="85725">
                <a:moveTo>
                  <a:pt x="85725" y="28575"/>
                </a:moveTo>
                <a:lnTo>
                  <a:pt x="71437" y="28575"/>
                </a:lnTo>
                <a:lnTo>
                  <a:pt x="8572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21250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5" dirty="0">
                <a:solidFill>
                  <a:srgbClr val="EF6C00"/>
                </a:solidFill>
                <a:latin typeface="Arial Narrow"/>
                <a:cs typeface="Arial Narrow"/>
              </a:rPr>
              <a:t>Converting </a:t>
            </a:r>
            <a:r>
              <a:rPr spc="-215" dirty="0">
                <a:solidFill>
                  <a:srgbClr val="EF6C00"/>
                </a:solidFill>
                <a:latin typeface="Arial Narrow"/>
                <a:cs typeface="Arial Narrow"/>
              </a:rPr>
              <a:t>From </a:t>
            </a:r>
            <a:r>
              <a:rPr spc="-150" dirty="0">
                <a:solidFill>
                  <a:srgbClr val="EF6C00"/>
                </a:solidFill>
                <a:latin typeface="Arial Narrow"/>
                <a:cs typeface="Arial Narrow"/>
              </a:rPr>
              <a:t>Decimal </a:t>
            </a:r>
            <a:r>
              <a:rPr spc="-70" dirty="0">
                <a:solidFill>
                  <a:srgbClr val="EF6C00"/>
                </a:solidFill>
                <a:latin typeface="Arial Narrow"/>
                <a:cs typeface="Arial Narrow"/>
              </a:rPr>
              <a:t>to</a:t>
            </a:r>
            <a:r>
              <a:rPr spc="140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75" dirty="0">
                <a:solidFill>
                  <a:srgbClr val="EF6C00"/>
                </a:solidFill>
                <a:latin typeface="Arial Narrow"/>
                <a:cs typeface="Arial Narrow"/>
              </a:rPr>
              <a:t>Binary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6D34CC-8060-FF45-BABD-A72284070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390426" y="2216150"/>
            <a:ext cx="2292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Convert </a:t>
            </a:r>
            <a:r>
              <a:rPr spc="-5" dirty="0">
                <a:solidFill>
                  <a:srgbClr val="FF0000"/>
                </a:solidFill>
                <a:latin typeface="Calibri"/>
                <a:cs typeface="Calibri"/>
              </a:rPr>
              <a:t>-5.625 </a:t>
            </a:r>
            <a:r>
              <a:rPr spc="-5" dirty="0">
                <a:latin typeface="Calibri"/>
                <a:cs typeface="Calibri"/>
              </a:rPr>
              <a:t>to</a:t>
            </a:r>
            <a:r>
              <a:rPr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binary</a:t>
            </a:r>
            <a:endParaRPr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425" y="3243326"/>
            <a:ext cx="6356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latin typeface="Calibri"/>
                <a:cs typeface="Calibri"/>
              </a:rPr>
              <a:t>1 </a:t>
            </a:r>
            <a:r>
              <a:rPr spc="-5" dirty="0">
                <a:latin typeface="Calibri"/>
                <a:cs typeface="Calibri"/>
              </a:rPr>
              <a:t>bit </a:t>
            </a:r>
            <a:r>
              <a:rPr dirty="0">
                <a:latin typeface="Calibri"/>
                <a:cs typeface="Calibri"/>
              </a:rPr>
              <a:t>for </a:t>
            </a:r>
            <a:r>
              <a:rPr spc="-5" dirty="0">
                <a:latin typeface="Calibri"/>
                <a:cs typeface="Calibri"/>
              </a:rPr>
              <a:t>sign, </a:t>
            </a:r>
            <a:r>
              <a:rPr dirty="0">
                <a:latin typeface="Calibri"/>
                <a:cs typeface="Calibri"/>
              </a:rPr>
              <a:t>8 </a:t>
            </a:r>
            <a:r>
              <a:rPr spc="-5" dirty="0">
                <a:latin typeface="Calibri"/>
                <a:cs typeface="Calibri"/>
              </a:rPr>
              <a:t>bits </a:t>
            </a:r>
            <a:r>
              <a:rPr dirty="0">
                <a:latin typeface="Calibri"/>
                <a:cs typeface="Calibri"/>
              </a:rPr>
              <a:t>for </a:t>
            </a:r>
            <a:r>
              <a:rPr spc="-5" dirty="0">
                <a:latin typeface="Calibri"/>
                <a:cs typeface="Calibri"/>
              </a:rPr>
              <a:t>exponent, </a:t>
            </a:r>
            <a:r>
              <a:rPr dirty="0">
                <a:latin typeface="Calibri"/>
                <a:cs typeface="Calibri"/>
              </a:rPr>
              <a:t>23 </a:t>
            </a:r>
            <a:r>
              <a:rPr spc="-5" dirty="0">
                <a:latin typeface="Calibri"/>
                <a:cs typeface="Calibri"/>
              </a:rPr>
              <a:t>bits </a:t>
            </a:r>
            <a:r>
              <a:rPr dirty="0">
                <a:latin typeface="Calibri"/>
                <a:cs typeface="Calibri"/>
              </a:rPr>
              <a:t>for </a:t>
            </a:r>
            <a:r>
              <a:rPr spc="-5" dirty="0">
                <a:latin typeface="Calibri"/>
                <a:cs typeface="Calibri"/>
              </a:rPr>
              <a:t>significand, bias </a:t>
            </a:r>
            <a:r>
              <a:rPr dirty="0">
                <a:latin typeface="Calibri"/>
                <a:cs typeface="Calibri"/>
              </a:rPr>
              <a:t>of</a:t>
            </a:r>
            <a:r>
              <a:rPr spc="11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-127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325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Floating Point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Fractional binary numbers</a:t>
            </a:r>
          </a:p>
          <a:p>
            <a:r>
              <a:rPr lang="en-US" dirty="0"/>
              <a:t>IEEE floating-point standard</a:t>
            </a:r>
          </a:p>
          <a:p>
            <a:r>
              <a:rPr lang="en-US" dirty="0"/>
              <a:t>Floating-point operations and rounding</a:t>
            </a:r>
          </a:p>
          <a:p>
            <a:r>
              <a:rPr lang="en-US" dirty="0"/>
              <a:t>Floating-point in 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more details that we won’t cover</a:t>
            </a:r>
          </a:p>
          <a:p>
            <a:pPr lvl="1"/>
            <a:r>
              <a:rPr lang="en-US" dirty="0"/>
              <a:t>It’s a 58-page standard…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9FDB4C98-D2E6-A74A-9C3E-4BF05FFA529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69143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dirty="0">
                <a:solidFill>
                  <a:srgbClr val="EF6C00"/>
                </a:solidFill>
                <a:latin typeface="Arial Narrow"/>
                <a:cs typeface="Arial Narrow"/>
              </a:rPr>
              <a:t>1: </a:t>
            </a:r>
            <a:r>
              <a:rPr spc="-180" dirty="0">
                <a:solidFill>
                  <a:srgbClr val="EF6C00"/>
                </a:solidFill>
                <a:latin typeface="Arial Narrow"/>
                <a:cs typeface="Arial Narrow"/>
              </a:rPr>
              <a:t>Convert </a:t>
            </a:r>
            <a:r>
              <a:rPr spc="-90" dirty="0">
                <a:solidFill>
                  <a:srgbClr val="EF6C00"/>
                </a:solidFill>
                <a:latin typeface="Arial Narrow"/>
                <a:cs typeface="Arial Narrow"/>
              </a:rPr>
              <a:t>Left </a:t>
            </a:r>
            <a:r>
              <a:rPr spc="-180" dirty="0">
                <a:solidFill>
                  <a:srgbClr val="EF6C00"/>
                </a:solidFill>
                <a:latin typeface="Arial Narrow"/>
                <a:cs typeface="Arial Narrow"/>
              </a:rPr>
              <a:t>Side </a:t>
            </a:r>
            <a:r>
              <a:rPr spc="-114" dirty="0">
                <a:solidFill>
                  <a:srgbClr val="EF6C00"/>
                </a:solidFill>
                <a:latin typeface="Arial Narrow"/>
                <a:cs typeface="Arial Narrow"/>
              </a:rPr>
              <a:t>of</a:t>
            </a:r>
            <a:r>
              <a:rPr spc="50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50" dirty="0">
                <a:solidFill>
                  <a:srgbClr val="EF6C00"/>
                </a:solidFill>
                <a:latin typeface="Arial Narrow"/>
                <a:cs typeface="Arial Narrow"/>
              </a:rPr>
              <a:t>Decimal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9697B2-5E11-AA46-9A73-5E4A601F6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365026" y="2216151"/>
            <a:ext cx="5034915" cy="1848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-</a:t>
            </a:r>
            <a:r>
              <a:rPr spc="-5" dirty="0">
                <a:solidFill>
                  <a:srgbClr val="FF0000"/>
                </a:solidFill>
                <a:latin typeface="Calibri"/>
                <a:cs typeface="Calibri"/>
              </a:rPr>
              <a:t>5</a:t>
            </a:r>
            <a:r>
              <a:rPr spc="-5" dirty="0">
                <a:latin typeface="Calibri"/>
                <a:cs typeface="Calibri"/>
              </a:rPr>
              <a:t>.625</a:t>
            </a:r>
            <a:endParaRPr>
              <a:latin typeface="Calibri"/>
              <a:cs typeface="Calibri"/>
            </a:endParaRPr>
          </a:p>
          <a:p>
            <a:pPr marL="38100">
              <a:spcBef>
                <a:spcPts val="1820"/>
              </a:spcBef>
            </a:pPr>
            <a:r>
              <a:rPr spc="-5" dirty="0">
                <a:latin typeface="Calibri"/>
                <a:cs typeface="Calibri"/>
              </a:rPr>
              <a:t>Ignore sign </a:t>
            </a:r>
            <a:r>
              <a:rPr dirty="0">
                <a:latin typeface="Calibri"/>
                <a:cs typeface="Calibri"/>
              </a:rPr>
              <a:t>for now </a:t>
            </a:r>
            <a:r>
              <a:rPr spc="-5" dirty="0">
                <a:latin typeface="Calibri"/>
                <a:cs typeface="Calibri"/>
              </a:rPr>
              <a:t>(just make sign bit </a:t>
            </a:r>
            <a:r>
              <a:rPr dirty="0">
                <a:latin typeface="Calibri"/>
                <a:cs typeface="Calibri"/>
              </a:rPr>
              <a:t>a 1 at the</a:t>
            </a:r>
            <a:r>
              <a:rPr spc="5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end)</a:t>
            </a:r>
            <a:endParaRPr>
              <a:latin typeface="Calibri"/>
              <a:cs typeface="Calibri"/>
            </a:endParaRPr>
          </a:p>
          <a:p>
            <a:pPr marL="3378200" algn="ctr">
              <a:spcBef>
                <a:spcPts val="1945"/>
              </a:spcBef>
            </a:pPr>
            <a:r>
              <a:rPr dirty="0">
                <a:solidFill>
                  <a:srgbClr val="FF0000"/>
                </a:solidFill>
                <a:latin typeface="Calibri"/>
                <a:cs typeface="Calibri"/>
              </a:rPr>
              <a:t>5 </a:t>
            </a:r>
            <a:r>
              <a:rPr dirty="0">
                <a:latin typeface="Calibri"/>
                <a:cs typeface="Calibri"/>
              </a:rPr>
              <a:t>= 2</a:t>
            </a:r>
            <a:r>
              <a:rPr baseline="23148" dirty="0">
                <a:latin typeface="Calibri"/>
                <a:cs typeface="Calibri"/>
              </a:rPr>
              <a:t>2 </a:t>
            </a:r>
            <a:r>
              <a:rPr dirty="0">
                <a:latin typeface="Calibri"/>
                <a:cs typeface="Calibri"/>
              </a:rPr>
              <a:t>+</a:t>
            </a:r>
            <a:r>
              <a:rPr spc="-15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2</a:t>
            </a:r>
            <a:r>
              <a:rPr baseline="23148" dirty="0">
                <a:latin typeface="Calibri"/>
                <a:cs typeface="Calibri"/>
              </a:rPr>
              <a:t>0</a:t>
            </a:r>
            <a:endParaRPr baseline="23148">
              <a:latin typeface="Calibri"/>
              <a:cs typeface="Calibri"/>
            </a:endParaRPr>
          </a:p>
          <a:p>
            <a:pPr marL="3378200" algn="ctr">
              <a:spcBef>
                <a:spcPts val="1945"/>
              </a:spcBef>
            </a:pPr>
            <a:r>
              <a:rPr dirty="0">
                <a:latin typeface="Calibri"/>
                <a:cs typeface="Calibri"/>
              </a:rPr>
              <a:t>=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101</a:t>
            </a:r>
            <a:r>
              <a:rPr baseline="-13888" dirty="0">
                <a:solidFill>
                  <a:srgbClr val="6AA84F"/>
                </a:solidFill>
                <a:latin typeface="Calibri"/>
                <a:cs typeface="Calibri"/>
              </a:rPr>
              <a:t>2</a:t>
            </a:r>
            <a:endParaRPr baseline="-13888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40429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dirty="0">
                <a:solidFill>
                  <a:srgbClr val="EF6C00"/>
                </a:solidFill>
                <a:latin typeface="Arial Narrow"/>
                <a:cs typeface="Arial Narrow"/>
              </a:rPr>
              <a:t>2: </a:t>
            </a:r>
            <a:r>
              <a:rPr spc="-180" dirty="0">
                <a:solidFill>
                  <a:srgbClr val="EF6C00"/>
                </a:solidFill>
                <a:latin typeface="Arial Narrow"/>
                <a:cs typeface="Arial Narrow"/>
              </a:rPr>
              <a:t>Convert </a:t>
            </a:r>
            <a:r>
              <a:rPr spc="-135" dirty="0">
                <a:solidFill>
                  <a:srgbClr val="EF6C00"/>
                </a:solidFill>
                <a:latin typeface="Arial Narrow"/>
                <a:cs typeface="Arial Narrow"/>
              </a:rPr>
              <a:t>Right </a:t>
            </a:r>
            <a:r>
              <a:rPr spc="-180" dirty="0">
                <a:solidFill>
                  <a:srgbClr val="EF6C00"/>
                </a:solidFill>
                <a:latin typeface="Arial Narrow"/>
                <a:cs typeface="Arial Narrow"/>
              </a:rPr>
              <a:t>Side </a:t>
            </a:r>
            <a:r>
              <a:rPr spc="-114" dirty="0">
                <a:solidFill>
                  <a:srgbClr val="EF6C00"/>
                </a:solidFill>
                <a:latin typeface="Arial Narrow"/>
                <a:cs typeface="Arial Narrow"/>
              </a:rPr>
              <a:t>of</a:t>
            </a:r>
            <a:r>
              <a:rPr spc="90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50" dirty="0">
                <a:solidFill>
                  <a:srgbClr val="EF6C00"/>
                </a:solidFill>
                <a:latin typeface="Arial Narrow"/>
                <a:cs typeface="Arial Narrow"/>
              </a:rPr>
              <a:t>Decimal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A838B5-7521-464B-819B-4B6D31EF2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3797199" y="2722117"/>
            <a:ext cx="1549400" cy="1342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0480" algn="r">
              <a:spcBef>
                <a:spcPts val="100"/>
              </a:spcBef>
            </a:pPr>
            <a:r>
              <a:rPr spc="-5" dirty="0">
                <a:solidFill>
                  <a:srgbClr val="FF0000"/>
                </a:solidFill>
                <a:latin typeface="Calibri"/>
                <a:cs typeface="Calibri"/>
              </a:rPr>
              <a:t>.625 </a:t>
            </a:r>
            <a:r>
              <a:rPr dirty="0">
                <a:latin typeface="Calibri"/>
                <a:cs typeface="Calibri"/>
              </a:rPr>
              <a:t>= </a:t>
            </a:r>
            <a:r>
              <a:rPr spc="-5" dirty="0">
                <a:latin typeface="Calibri"/>
                <a:cs typeface="Calibri"/>
              </a:rPr>
              <a:t>.5 </a:t>
            </a:r>
            <a:r>
              <a:rPr dirty="0">
                <a:latin typeface="Calibri"/>
                <a:cs typeface="Calibri"/>
              </a:rPr>
              <a:t>+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.125</a:t>
            </a:r>
            <a:endParaRPr>
              <a:latin typeface="Calibri"/>
              <a:cs typeface="Calibri"/>
            </a:endParaRPr>
          </a:p>
          <a:p>
            <a:pPr marR="93980" algn="r">
              <a:spcBef>
                <a:spcPts val="1440"/>
              </a:spcBef>
            </a:pPr>
            <a:r>
              <a:rPr sz="2700" baseline="-15432" dirty="0">
                <a:latin typeface="Calibri"/>
                <a:cs typeface="Calibri"/>
              </a:rPr>
              <a:t>= </a:t>
            </a:r>
            <a:r>
              <a:rPr sz="2700" spc="-7" baseline="-15432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-1 </a:t>
            </a:r>
            <a:r>
              <a:rPr sz="2700" baseline="-15432" dirty="0">
                <a:latin typeface="Calibri"/>
                <a:cs typeface="Calibri"/>
              </a:rPr>
              <a:t>+</a:t>
            </a:r>
            <a:r>
              <a:rPr sz="2700" spc="-284" baseline="-15432" dirty="0">
                <a:latin typeface="Calibri"/>
                <a:cs typeface="Calibri"/>
              </a:rPr>
              <a:t> </a:t>
            </a:r>
            <a:r>
              <a:rPr sz="2700" spc="-7" baseline="-15432" dirty="0">
                <a:latin typeface="Calibri"/>
                <a:cs typeface="Calibri"/>
              </a:rPr>
              <a:t>2</a:t>
            </a:r>
            <a:r>
              <a:rPr sz="1200" spc="-5" dirty="0">
                <a:latin typeface="Calibri"/>
                <a:cs typeface="Calibri"/>
              </a:rPr>
              <a:t>-3</a:t>
            </a:r>
            <a:endParaRPr sz="1200">
              <a:latin typeface="Calibri"/>
              <a:cs typeface="Calibri"/>
            </a:endParaRPr>
          </a:p>
          <a:p>
            <a:pPr>
              <a:spcBef>
                <a:spcPts val="5"/>
              </a:spcBef>
            </a:pPr>
            <a:endParaRPr sz="2000">
              <a:latin typeface="Calibri"/>
              <a:cs typeface="Calibri"/>
            </a:endParaRPr>
          </a:p>
          <a:p>
            <a:pPr marL="577850"/>
            <a:r>
              <a:rPr dirty="0">
                <a:latin typeface="Calibri"/>
                <a:cs typeface="Calibri"/>
              </a:rPr>
              <a:t>=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C78D8"/>
                </a:solidFill>
                <a:latin typeface="Calibri"/>
                <a:cs typeface="Calibri"/>
              </a:rPr>
              <a:t>.101</a:t>
            </a:r>
            <a:r>
              <a:rPr spc="-7" baseline="-13888" dirty="0">
                <a:solidFill>
                  <a:srgbClr val="3C78D8"/>
                </a:solidFill>
                <a:latin typeface="Calibri"/>
                <a:cs typeface="Calibri"/>
              </a:rPr>
              <a:t>2</a:t>
            </a:r>
            <a:endParaRPr baseline="-13888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84253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dirty="0">
                <a:solidFill>
                  <a:srgbClr val="EF6C00"/>
                </a:solidFill>
                <a:latin typeface="Arial Narrow"/>
                <a:cs typeface="Arial Narrow"/>
              </a:rPr>
              <a:t>3: </a:t>
            </a:r>
            <a:r>
              <a:rPr spc="-210" dirty="0">
                <a:solidFill>
                  <a:srgbClr val="EF6C00"/>
                </a:solidFill>
                <a:latin typeface="Arial Narrow"/>
                <a:cs typeface="Arial Narrow"/>
              </a:rPr>
              <a:t>Combine </a:t>
            </a:r>
            <a:r>
              <a:rPr spc="-175" dirty="0">
                <a:solidFill>
                  <a:srgbClr val="EF6C00"/>
                </a:solidFill>
                <a:latin typeface="Arial Narrow"/>
                <a:cs typeface="Arial Narrow"/>
              </a:rPr>
              <a:t>Both </a:t>
            </a:r>
            <a:r>
              <a:rPr spc="-185" dirty="0">
                <a:solidFill>
                  <a:srgbClr val="EF6C00"/>
                </a:solidFill>
                <a:latin typeface="Arial Narrow"/>
                <a:cs typeface="Arial Narrow"/>
              </a:rPr>
              <a:t>Results and</a:t>
            </a:r>
            <a:r>
              <a:rPr spc="190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20" dirty="0">
                <a:solidFill>
                  <a:srgbClr val="EF6C00"/>
                </a:solidFill>
                <a:latin typeface="Arial Narrow"/>
                <a:cs typeface="Arial Narrow"/>
              </a:rPr>
              <a:t>Normalize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70DE0C-7582-1A4E-AF70-6B6D561BD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3806724" y="2216150"/>
            <a:ext cx="1927860" cy="132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spcBef>
                <a:spcPts val="100"/>
              </a:spcBef>
            </a:pPr>
            <a:r>
              <a:rPr spc="-5" dirty="0">
                <a:solidFill>
                  <a:srgbClr val="FF0000"/>
                </a:solidFill>
                <a:latin typeface="Calibri"/>
                <a:cs typeface="Calibri"/>
              </a:rPr>
              <a:t>5.625 </a:t>
            </a:r>
            <a:r>
              <a:rPr dirty="0">
                <a:latin typeface="Calibri"/>
                <a:cs typeface="Calibri"/>
              </a:rPr>
              <a:t>= 5 +</a:t>
            </a:r>
            <a:r>
              <a:rPr spc="-5" dirty="0">
                <a:latin typeface="Calibri"/>
                <a:cs typeface="Calibri"/>
              </a:rPr>
              <a:t> .625</a:t>
            </a:r>
            <a:endParaRPr>
              <a:latin typeface="Calibri"/>
              <a:cs typeface="Calibri"/>
            </a:endParaRPr>
          </a:p>
          <a:p>
            <a:pPr marL="608330">
              <a:spcBef>
                <a:spcPts val="1820"/>
              </a:spcBef>
            </a:pPr>
            <a:r>
              <a:rPr dirty="0">
                <a:latin typeface="Calibri"/>
                <a:cs typeface="Calibri"/>
              </a:rPr>
              <a:t>= 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101</a:t>
            </a:r>
            <a:r>
              <a:rPr baseline="-13888" dirty="0">
                <a:solidFill>
                  <a:srgbClr val="6AA84F"/>
                </a:solidFill>
                <a:latin typeface="Calibri"/>
                <a:cs typeface="Calibri"/>
              </a:rPr>
              <a:t>2 </a:t>
            </a:r>
            <a:r>
              <a:rPr dirty="0">
                <a:latin typeface="Calibri"/>
                <a:cs typeface="Calibri"/>
              </a:rPr>
              <a:t>+</a:t>
            </a:r>
            <a:r>
              <a:rPr spc="-195" dirty="0"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C78D8"/>
                </a:solidFill>
                <a:latin typeface="Calibri"/>
                <a:cs typeface="Calibri"/>
              </a:rPr>
              <a:t>.101</a:t>
            </a:r>
            <a:r>
              <a:rPr spc="-7" baseline="-13888" dirty="0">
                <a:solidFill>
                  <a:srgbClr val="3C78D8"/>
                </a:solidFill>
                <a:latin typeface="Calibri"/>
                <a:cs typeface="Calibri"/>
              </a:rPr>
              <a:t>2</a:t>
            </a:r>
            <a:endParaRPr baseline="-13888">
              <a:latin typeface="Calibri"/>
              <a:cs typeface="Calibri"/>
            </a:endParaRPr>
          </a:p>
          <a:p>
            <a:pPr marL="626110">
              <a:spcBef>
                <a:spcPts val="1945"/>
              </a:spcBef>
            </a:pPr>
            <a:r>
              <a:rPr dirty="0">
                <a:latin typeface="Calibri"/>
                <a:cs typeface="Calibri"/>
              </a:rPr>
              <a:t>=</a:t>
            </a:r>
            <a:r>
              <a:rPr spc="-5" dirty="0">
                <a:latin typeface="Calibri"/>
                <a:cs typeface="Calibri"/>
              </a:rPr>
              <a:t> 101.101</a:t>
            </a:r>
            <a:r>
              <a:rPr spc="-7" baseline="-13888" dirty="0">
                <a:latin typeface="Calibri"/>
                <a:cs typeface="Calibri"/>
              </a:rPr>
              <a:t>2</a:t>
            </a:r>
            <a:endParaRPr baseline="-13888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5026" y="4285741"/>
            <a:ext cx="2365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101.101</a:t>
            </a:r>
            <a:r>
              <a:rPr spc="-7" baseline="-13888" dirty="0">
                <a:latin typeface="Calibri"/>
                <a:cs typeface="Calibri"/>
              </a:rPr>
              <a:t>2 </a:t>
            </a:r>
            <a:r>
              <a:rPr dirty="0">
                <a:latin typeface="Calibri"/>
                <a:cs typeface="Calibri"/>
              </a:rPr>
              <a:t>= </a:t>
            </a:r>
            <a:r>
              <a:rPr spc="-5" dirty="0">
                <a:solidFill>
                  <a:srgbClr val="674EA7"/>
                </a:solidFill>
                <a:latin typeface="Calibri"/>
                <a:cs typeface="Calibri"/>
              </a:rPr>
              <a:t>1.01101</a:t>
            </a:r>
            <a:r>
              <a:rPr spc="-7" baseline="-13888" dirty="0">
                <a:solidFill>
                  <a:srgbClr val="674EA7"/>
                </a:solidFill>
                <a:latin typeface="Calibri"/>
                <a:cs typeface="Calibri"/>
              </a:rPr>
              <a:t>2 </a:t>
            </a:r>
            <a:r>
              <a:rPr dirty="0">
                <a:solidFill>
                  <a:srgbClr val="674EA7"/>
                </a:solidFill>
                <a:latin typeface="Cambria Math"/>
                <a:cs typeface="Cambria Math"/>
              </a:rPr>
              <a:t>∗</a:t>
            </a:r>
            <a:r>
              <a:rPr spc="-250" dirty="0">
                <a:solidFill>
                  <a:srgbClr val="674EA7"/>
                </a:solidFill>
                <a:latin typeface="Cambria Math"/>
                <a:cs typeface="Cambria Math"/>
              </a:rPr>
              <a:t> </a:t>
            </a:r>
            <a:r>
              <a:rPr dirty="0">
                <a:solidFill>
                  <a:srgbClr val="674EA7"/>
                </a:solidFill>
                <a:latin typeface="Calibri"/>
                <a:cs typeface="Calibri"/>
              </a:rPr>
              <a:t>2</a:t>
            </a:r>
            <a:r>
              <a:rPr baseline="23148" dirty="0">
                <a:solidFill>
                  <a:srgbClr val="674EA7"/>
                </a:solidFill>
                <a:latin typeface="Calibri"/>
                <a:cs typeface="Calibri"/>
              </a:rPr>
              <a:t>2</a:t>
            </a:r>
            <a:endParaRPr baseline="23148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3913" y="4285741"/>
            <a:ext cx="3249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Decimal moved </a:t>
            </a:r>
            <a:r>
              <a:rPr dirty="0">
                <a:latin typeface="Calibri"/>
                <a:cs typeface="Calibri"/>
              </a:rPr>
              <a:t>2 </a:t>
            </a:r>
            <a:r>
              <a:rPr spc="-5" dirty="0">
                <a:latin typeface="Calibri"/>
                <a:cs typeface="Calibri"/>
              </a:rPr>
              <a:t>places to the</a:t>
            </a:r>
            <a:r>
              <a:rPr spc="3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left</a:t>
            </a:r>
            <a:endParaRPr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29961" y="4158695"/>
            <a:ext cx="1412240" cy="135255"/>
          </a:xfrm>
          <a:custGeom>
            <a:avLst/>
            <a:gdLst/>
            <a:ahLst/>
            <a:cxnLst/>
            <a:rect l="l" t="t" r="r" b="b"/>
            <a:pathLst>
              <a:path w="1412239" h="135254">
                <a:moveTo>
                  <a:pt x="115047" y="38061"/>
                </a:moveTo>
                <a:lnTo>
                  <a:pt x="113315" y="76122"/>
                </a:lnTo>
                <a:lnTo>
                  <a:pt x="1410034" y="135126"/>
                </a:lnTo>
                <a:lnTo>
                  <a:pt x="1411766" y="97066"/>
                </a:lnTo>
                <a:lnTo>
                  <a:pt x="115047" y="38061"/>
                </a:lnTo>
                <a:close/>
              </a:path>
              <a:path w="1412239" h="135254">
                <a:moveTo>
                  <a:pt x="116779" y="0"/>
                </a:moveTo>
                <a:lnTo>
                  <a:pt x="0" y="51896"/>
                </a:lnTo>
                <a:lnTo>
                  <a:pt x="111583" y="114181"/>
                </a:lnTo>
                <a:lnTo>
                  <a:pt x="113315" y="76122"/>
                </a:lnTo>
                <a:lnTo>
                  <a:pt x="94286" y="75256"/>
                </a:lnTo>
                <a:lnTo>
                  <a:pt x="96018" y="37195"/>
                </a:lnTo>
                <a:lnTo>
                  <a:pt x="115086" y="37195"/>
                </a:lnTo>
                <a:lnTo>
                  <a:pt x="116779" y="0"/>
                </a:lnTo>
                <a:close/>
              </a:path>
              <a:path w="1412239" h="135254">
                <a:moveTo>
                  <a:pt x="96018" y="37195"/>
                </a:moveTo>
                <a:lnTo>
                  <a:pt x="94286" y="75256"/>
                </a:lnTo>
                <a:lnTo>
                  <a:pt x="113315" y="76122"/>
                </a:lnTo>
                <a:lnTo>
                  <a:pt x="115047" y="38061"/>
                </a:lnTo>
                <a:lnTo>
                  <a:pt x="96018" y="37195"/>
                </a:lnTo>
                <a:close/>
              </a:path>
              <a:path w="1412239" h="135254">
                <a:moveTo>
                  <a:pt x="115086" y="37195"/>
                </a:moveTo>
                <a:lnTo>
                  <a:pt x="96018" y="37195"/>
                </a:lnTo>
                <a:lnTo>
                  <a:pt x="115047" y="38061"/>
                </a:lnTo>
                <a:lnTo>
                  <a:pt x="115086" y="37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13907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4" y="590295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4000" y="0"/>
                </a:moveTo>
                <a:lnTo>
                  <a:pt x="0" y="0"/>
                </a:lnTo>
                <a:lnTo>
                  <a:pt x="0" y="97800"/>
                </a:lnTo>
                <a:lnTo>
                  <a:pt x="9144000" y="97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60" dirty="0">
                <a:solidFill>
                  <a:srgbClr val="EF6C00"/>
                </a:solidFill>
                <a:latin typeface="Arial Narrow"/>
                <a:cs typeface="Arial Narrow"/>
              </a:rPr>
              <a:t>Step </a:t>
            </a:r>
            <a:r>
              <a:rPr dirty="0">
                <a:solidFill>
                  <a:srgbClr val="EF6C00"/>
                </a:solidFill>
                <a:latin typeface="Arial Narrow"/>
                <a:cs typeface="Arial Narrow"/>
              </a:rPr>
              <a:t>4: </a:t>
            </a:r>
            <a:r>
              <a:rPr spc="-180" dirty="0">
                <a:solidFill>
                  <a:srgbClr val="EF6C00"/>
                </a:solidFill>
                <a:latin typeface="Arial Narrow"/>
                <a:cs typeface="Arial Narrow"/>
              </a:rPr>
              <a:t>Convert </a:t>
            </a:r>
            <a:r>
              <a:rPr spc="-70" dirty="0">
                <a:solidFill>
                  <a:srgbClr val="EF6C00"/>
                </a:solidFill>
                <a:latin typeface="Arial Narrow"/>
                <a:cs typeface="Arial Narrow"/>
              </a:rPr>
              <a:t>to</a:t>
            </a:r>
            <a:r>
              <a:rPr spc="-65" dirty="0">
                <a:solidFill>
                  <a:srgbClr val="EF6C00"/>
                </a:solidFill>
                <a:latin typeface="Arial Narrow"/>
                <a:cs typeface="Arial Narrow"/>
              </a:rPr>
              <a:t> </a:t>
            </a:r>
            <a:r>
              <a:rPr spc="-175" dirty="0">
                <a:solidFill>
                  <a:srgbClr val="EF6C00"/>
                </a:solidFill>
                <a:latin typeface="Arial Narrow"/>
                <a:cs typeface="Arial Narrow"/>
              </a:rPr>
              <a:t>Binary</a:t>
            </a:r>
            <a:endParaRPr>
              <a:latin typeface="Arial Narrow"/>
              <a:cs typeface="Arial Narrow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2F74148-F653-1743-BD83-3E5FA1546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1749324" y="2185670"/>
            <a:ext cx="3502660" cy="167449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167255">
              <a:spcBef>
                <a:spcPts val="340"/>
              </a:spcBef>
            </a:pPr>
            <a:r>
              <a:rPr spc="-5" dirty="0">
                <a:solidFill>
                  <a:srgbClr val="CC0000"/>
                </a:solidFill>
                <a:latin typeface="Calibri"/>
                <a:cs typeface="Calibri"/>
              </a:rPr>
              <a:t>-</a:t>
            </a:r>
            <a:r>
              <a:rPr spc="-5" dirty="0">
                <a:latin typeface="Calibri"/>
                <a:cs typeface="Calibri"/>
              </a:rPr>
              <a:t>1.</a:t>
            </a:r>
            <a:r>
              <a:rPr spc="-5" dirty="0">
                <a:solidFill>
                  <a:srgbClr val="6AA84F"/>
                </a:solidFill>
                <a:latin typeface="Calibri"/>
                <a:cs typeface="Calibri"/>
              </a:rPr>
              <a:t>01101</a:t>
            </a:r>
            <a:r>
              <a:rPr spc="-7" baseline="-13888" dirty="0">
                <a:solidFill>
                  <a:srgbClr val="6AA84F"/>
                </a:solidFill>
                <a:latin typeface="Calibri"/>
                <a:cs typeface="Calibri"/>
              </a:rPr>
              <a:t>2 </a:t>
            </a:r>
            <a:r>
              <a:rPr dirty="0">
                <a:latin typeface="Cambria Math"/>
                <a:cs typeface="Cambria Math"/>
              </a:rPr>
              <a:t>∗</a:t>
            </a:r>
            <a:r>
              <a:rPr spc="-155" dirty="0">
                <a:latin typeface="Cambria Math"/>
                <a:cs typeface="Cambria Math"/>
              </a:rPr>
              <a:t> </a:t>
            </a:r>
            <a:r>
              <a:rPr dirty="0">
                <a:latin typeface="Calibri"/>
                <a:cs typeface="Calibri"/>
              </a:rPr>
              <a:t>2</a:t>
            </a:r>
            <a:r>
              <a:rPr baseline="23148" dirty="0">
                <a:solidFill>
                  <a:srgbClr val="3C78D8"/>
                </a:solidFill>
                <a:latin typeface="Calibri"/>
                <a:cs typeface="Calibri"/>
              </a:rPr>
              <a:t>2</a:t>
            </a:r>
            <a:endParaRPr baseline="23148">
              <a:latin typeface="Calibri"/>
              <a:cs typeface="Calibri"/>
            </a:endParaRPr>
          </a:p>
          <a:p>
            <a:pPr marL="330200">
              <a:spcBef>
                <a:spcPts val="240"/>
              </a:spcBef>
              <a:tabLst>
                <a:tab pos="1904364" algn="l"/>
              </a:tabLst>
            </a:pPr>
            <a:r>
              <a:rPr spc="-5" dirty="0">
                <a:solidFill>
                  <a:srgbClr val="CC0000"/>
                </a:solidFill>
                <a:latin typeface="Calibri"/>
                <a:cs typeface="Calibri"/>
              </a:rPr>
              <a:t>sign	</a:t>
            </a:r>
            <a:r>
              <a:rPr dirty="0">
                <a:solidFill>
                  <a:srgbClr val="3C78D8"/>
                </a:solidFill>
                <a:latin typeface="Calibri"/>
                <a:cs typeface="Calibri"/>
              </a:rPr>
              <a:t>exponent</a:t>
            </a:r>
            <a:endParaRPr>
              <a:latin typeface="Calibri"/>
              <a:cs typeface="Calibri"/>
            </a:endParaRPr>
          </a:p>
          <a:p>
            <a:pPr marL="382270">
              <a:spcBef>
                <a:spcPts val="1920"/>
              </a:spcBef>
              <a:tabLst>
                <a:tab pos="1912620" algn="l"/>
              </a:tabLst>
            </a:pPr>
            <a:r>
              <a:rPr dirty="0">
                <a:solidFill>
                  <a:srgbClr val="CC0000"/>
                </a:solidFill>
                <a:latin typeface="Calibri"/>
                <a:cs typeface="Calibri"/>
              </a:rPr>
              <a:t>1	</a:t>
            </a:r>
            <a:r>
              <a:rPr dirty="0">
                <a:solidFill>
                  <a:srgbClr val="3C78D8"/>
                </a:solidFill>
                <a:latin typeface="Calibri"/>
                <a:cs typeface="Calibri"/>
              </a:rPr>
              <a:t>10000001</a:t>
            </a:r>
            <a:endParaRPr>
              <a:latin typeface="Calibri"/>
              <a:cs typeface="Calibri"/>
            </a:endParaRPr>
          </a:p>
          <a:p>
            <a:pPr marL="25400">
              <a:spcBef>
                <a:spcPts val="1939"/>
              </a:spcBef>
              <a:tabLst>
                <a:tab pos="1644014" algn="l"/>
              </a:tabLst>
            </a:pPr>
            <a:r>
              <a:rPr spc="-5" dirty="0">
                <a:latin typeface="Calibri"/>
                <a:cs typeface="Calibri"/>
              </a:rPr>
              <a:t>(negative)	</a:t>
            </a:r>
            <a:r>
              <a:rPr dirty="0">
                <a:latin typeface="Calibri"/>
                <a:cs typeface="Calibri"/>
              </a:rPr>
              <a:t>(2 + 127 for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bias)</a:t>
            </a:r>
            <a:endParaRPr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75200" y="2520950"/>
            <a:ext cx="10172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6AA84F"/>
                </a:solidFill>
                <a:latin typeface="Calibri"/>
                <a:cs typeface="Calibri"/>
              </a:rPr>
              <a:t>significand</a:t>
            </a:r>
            <a:endParaRPr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72025" y="3039110"/>
            <a:ext cx="605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01101</a:t>
            </a:r>
            <a:endParaRPr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25988" y="3560317"/>
            <a:ext cx="16662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(ignore implicit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1)</a:t>
            </a:r>
            <a:endParaRPr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426" y="4081526"/>
            <a:ext cx="6581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945639" algn="l"/>
              </a:tabLst>
            </a:pPr>
            <a:r>
              <a:rPr spc="-5" dirty="0">
                <a:latin typeface="Calibri"/>
                <a:cs typeface="Calibri"/>
              </a:rPr>
              <a:t>Combine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to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get:	</a:t>
            </a:r>
            <a:r>
              <a:rPr spc="-5" dirty="0">
                <a:solidFill>
                  <a:srgbClr val="FF0000"/>
                </a:solidFill>
                <a:latin typeface="Calibri"/>
                <a:cs typeface="Calibri"/>
              </a:rPr>
              <a:t>-5.625 </a:t>
            </a:r>
            <a:r>
              <a:rPr dirty="0">
                <a:latin typeface="Calibri"/>
                <a:cs typeface="Calibri"/>
              </a:rPr>
              <a:t>=</a:t>
            </a:r>
            <a:r>
              <a:rPr spc="365" dirty="0">
                <a:latin typeface="Calibri"/>
                <a:cs typeface="Calibri"/>
              </a:rPr>
              <a:t> </a:t>
            </a:r>
            <a:r>
              <a:rPr dirty="0">
                <a:solidFill>
                  <a:srgbClr val="CC0000"/>
                </a:solidFill>
                <a:latin typeface="Calibri"/>
                <a:cs typeface="Calibri"/>
              </a:rPr>
              <a:t>1</a:t>
            </a:r>
            <a:r>
              <a:rPr dirty="0">
                <a:solidFill>
                  <a:srgbClr val="3C78D8"/>
                </a:solidFill>
                <a:latin typeface="Calibri"/>
                <a:cs typeface="Calibri"/>
              </a:rPr>
              <a:t>10000001</a:t>
            </a:r>
            <a:r>
              <a:rPr dirty="0">
                <a:solidFill>
                  <a:srgbClr val="6AA84F"/>
                </a:solidFill>
                <a:latin typeface="Calibri"/>
                <a:cs typeface="Calibri"/>
              </a:rPr>
              <a:t>01101000000000000000000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693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 of 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“Binary Point,” like decimal point, signifies boundary between integer and fractional parts: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/>
              <a:t>	Example 6-bit</a:t>
            </a:r>
            <a:br>
              <a:rPr lang="en-US" dirty="0"/>
            </a:br>
            <a:r>
              <a:rPr lang="en-US" dirty="0"/>
              <a:t>	representation:</a:t>
            </a:r>
          </a:p>
          <a:p>
            <a:endParaRPr lang="en-US" dirty="0"/>
          </a:p>
          <a:p>
            <a:r>
              <a:rPr lang="en-US" u="sng" dirty="0"/>
              <a:t>Example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/>
              <a:t>	</a:t>
            </a:r>
            <a:r>
              <a:rPr lang="en-US" dirty="0">
                <a:cs typeface="Calibri" panose="020F0502020204030204" pitchFamily="34" charset="0"/>
              </a:rPr>
              <a:t>10.1010</a:t>
            </a:r>
            <a:r>
              <a:rPr lang="en-US" baseline="-25000" dirty="0">
                <a:cs typeface="Calibri" panose="020F0502020204030204" pitchFamily="34" charset="0"/>
              </a:rPr>
              <a:t>2</a:t>
            </a:r>
            <a:r>
              <a:rPr lang="en-US" dirty="0">
                <a:cs typeface="Calibri" panose="020F0502020204030204" pitchFamily="34" charset="0"/>
              </a:rPr>
              <a:t> = 1×2</a:t>
            </a:r>
            <a:r>
              <a:rPr lang="en-US" baseline="30000" dirty="0">
                <a:cs typeface="Calibri" panose="020F0502020204030204" pitchFamily="34" charset="0"/>
              </a:rPr>
              <a:t>1</a:t>
            </a:r>
            <a:r>
              <a:rPr lang="en-US" dirty="0">
                <a:cs typeface="Calibri" panose="020F0502020204030204" pitchFamily="34" charset="0"/>
              </a:rPr>
              <a:t> + 1×2</a:t>
            </a:r>
            <a:r>
              <a:rPr lang="en-US" baseline="30000" dirty="0">
                <a:cs typeface="Calibri" panose="020F0502020204030204" pitchFamily="34" charset="0"/>
              </a:rPr>
              <a:t>-1</a:t>
            </a:r>
            <a:r>
              <a:rPr lang="en-US" dirty="0">
                <a:cs typeface="Calibri" panose="020F0502020204030204" pitchFamily="34" charset="0"/>
              </a:rPr>
              <a:t> + 1×2</a:t>
            </a:r>
            <a:r>
              <a:rPr lang="en-US" baseline="30000" dirty="0">
                <a:cs typeface="Calibri" panose="020F0502020204030204" pitchFamily="34" charset="0"/>
              </a:rPr>
              <a:t>-3</a:t>
            </a:r>
            <a:r>
              <a:rPr lang="en-US" dirty="0">
                <a:cs typeface="Calibri" panose="020F0502020204030204" pitchFamily="34" charset="0"/>
              </a:rPr>
              <a:t> = 2.625</a:t>
            </a:r>
            <a:r>
              <a:rPr lang="en-US" baseline="-25000" dirty="0">
                <a:cs typeface="Calibri" panose="020F0502020204030204" pitchFamily="34" charset="0"/>
              </a:rPr>
              <a:t>10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5</a:t>
            </a:fld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114800" y="2194560"/>
            <a:ext cx="3554412" cy="1655763"/>
            <a:chOff x="1584" y="1008"/>
            <a:chExt cx="2239" cy="1043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112" y="1008"/>
              <a:ext cx="1008" cy="5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600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xx</a:t>
              </a:r>
              <a:r>
                <a:rPr lang="en-US" sz="5400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r>
                <a:rPr lang="en-US" sz="3600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yyyy</a:t>
              </a:r>
              <a:endParaRPr lang="en-US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872" y="1488"/>
              <a:ext cx="336" cy="192"/>
            </a:xfrm>
            <a:custGeom>
              <a:avLst/>
              <a:gdLst>
                <a:gd name="T0" fmla="*/ 336 w 336"/>
                <a:gd name="T1" fmla="*/ 0 h 192"/>
                <a:gd name="T2" fmla="*/ 192 w 336"/>
                <a:gd name="T3" fmla="*/ 144 h 192"/>
                <a:gd name="T4" fmla="*/ 0 w 336"/>
                <a:gd name="T5" fmla="*/ 192 h 192"/>
                <a:gd name="T6" fmla="*/ 0 60000 65536"/>
                <a:gd name="T7" fmla="*/ 0 60000 65536"/>
                <a:gd name="T8" fmla="*/ 0 60000 65536"/>
                <a:gd name="T9" fmla="*/ 0 w 336"/>
                <a:gd name="T10" fmla="*/ 0 h 192"/>
                <a:gd name="T11" fmla="*/ 336 w 33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92">
                  <a:moveTo>
                    <a:pt x="336" y="0"/>
                  </a:moveTo>
                  <a:cubicBezTo>
                    <a:pt x="292" y="56"/>
                    <a:pt x="248" y="112"/>
                    <a:pt x="192" y="144"/>
                  </a:cubicBezTo>
                  <a:cubicBezTo>
                    <a:pt x="136" y="176"/>
                    <a:pt x="68" y="184"/>
                    <a:pt x="0" y="19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2784" y="1536"/>
              <a:ext cx="96" cy="240"/>
            </a:xfrm>
            <a:custGeom>
              <a:avLst/>
              <a:gdLst>
                <a:gd name="T0" fmla="*/ 0 w 96"/>
                <a:gd name="T1" fmla="*/ 0 h 240"/>
                <a:gd name="T2" fmla="*/ 48 w 96"/>
                <a:gd name="T3" fmla="*/ 144 h 240"/>
                <a:gd name="T4" fmla="*/ 96 w 96"/>
                <a:gd name="T5" fmla="*/ 240 h 240"/>
                <a:gd name="T6" fmla="*/ 0 60000 65536"/>
                <a:gd name="T7" fmla="*/ 0 60000 65536"/>
                <a:gd name="T8" fmla="*/ 0 60000 65536"/>
                <a:gd name="T9" fmla="*/ 0 w 96"/>
                <a:gd name="T10" fmla="*/ 0 h 240"/>
                <a:gd name="T11" fmla="*/ 96 w 96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240">
                  <a:moveTo>
                    <a:pt x="0" y="0"/>
                  </a:moveTo>
                  <a:cubicBezTo>
                    <a:pt x="16" y="52"/>
                    <a:pt x="32" y="104"/>
                    <a:pt x="48" y="144"/>
                  </a:cubicBezTo>
                  <a:cubicBezTo>
                    <a:pt x="64" y="184"/>
                    <a:pt x="80" y="212"/>
                    <a:pt x="96" y="24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928" y="1536"/>
              <a:ext cx="288" cy="240"/>
            </a:xfrm>
            <a:custGeom>
              <a:avLst/>
              <a:gdLst>
                <a:gd name="T0" fmla="*/ 0 w 288"/>
                <a:gd name="T1" fmla="*/ 0 h 240"/>
                <a:gd name="T2" fmla="*/ 96 w 288"/>
                <a:gd name="T3" fmla="*/ 144 h 240"/>
                <a:gd name="T4" fmla="*/ 288 w 288"/>
                <a:gd name="T5" fmla="*/ 24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0" y="0"/>
                  </a:moveTo>
                  <a:cubicBezTo>
                    <a:pt x="24" y="52"/>
                    <a:pt x="48" y="104"/>
                    <a:pt x="96" y="144"/>
                  </a:cubicBezTo>
                  <a:cubicBezTo>
                    <a:pt x="144" y="184"/>
                    <a:pt x="216" y="212"/>
                    <a:pt x="288" y="24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168" y="1536"/>
              <a:ext cx="384" cy="192"/>
            </a:xfrm>
            <a:custGeom>
              <a:avLst/>
              <a:gdLst>
                <a:gd name="T0" fmla="*/ 0 w 384"/>
                <a:gd name="T1" fmla="*/ 0 h 192"/>
                <a:gd name="T2" fmla="*/ 144 w 384"/>
                <a:gd name="T3" fmla="*/ 96 h 192"/>
                <a:gd name="T4" fmla="*/ 384 w 384"/>
                <a:gd name="T5" fmla="*/ 192 h 192"/>
                <a:gd name="T6" fmla="*/ 0 60000 65536"/>
                <a:gd name="T7" fmla="*/ 0 60000 65536"/>
                <a:gd name="T8" fmla="*/ 0 60000 65536"/>
                <a:gd name="T9" fmla="*/ 0 w 384"/>
                <a:gd name="T10" fmla="*/ 0 h 192"/>
                <a:gd name="T11" fmla="*/ 384 w 38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192">
                  <a:moveTo>
                    <a:pt x="0" y="0"/>
                  </a:moveTo>
                  <a:cubicBezTo>
                    <a:pt x="40" y="32"/>
                    <a:pt x="80" y="64"/>
                    <a:pt x="144" y="96"/>
                  </a:cubicBezTo>
                  <a:cubicBezTo>
                    <a:pt x="208" y="128"/>
                    <a:pt x="344" y="176"/>
                    <a:pt x="384" y="19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256" y="1488"/>
              <a:ext cx="96" cy="240"/>
            </a:xfrm>
            <a:custGeom>
              <a:avLst/>
              <a:gdLst>
                <a:gd name="T0" fmla="*/ 96 w 96"/>
                <a:gd name="T1" fmla="*/ 0 h 240"/>
                <a:gd name="T2" fmla="*/ 48 w 96"/>
                <a:gd name="T3" fmla="*/ 144 h 240"/>
                <a:gd name="T4" fmla="*/ 0 w 96"/>
                <a:gd name="T5" fmla="*/ 240 h 240"/>
                <a:gd name="T6" fmla="*/ 0 60000 65536"/>
                <a:gd name="T7" fmla="*/ 0 60000 65536"/>
                <a:gd name="T8" fmla="*/ 0 60000 65536"/>
                <a:gd name="T9" fmla="*/ 0 w 96"/>
                <a:gd name="T10" fmla="*/ 0 h 240"/>
                <a:gd name="T11" fmla="*/ 96 w 96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240">
                  <a:moveTo>
                    <a:pt x="96" y="0"/>
                  </a:moveTo>
                  <a:cubicBezTo>
                    <a:pt x="80" y="52"/>
                    <a:pt x="64" y="104"/>
                    <a:pt x="48" y="144"/>
                  </a:cubicBezTo>
                  <a:cubicBezTo>
                    <a:pt x="32" y="184"/>
                    <a:pt x="16" y="212"/>
                    <a:pt x="0" y="24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592" y="1536"/>
              <a:ext cx="48" cy="144"/>
            </a:xfrm>
            <a:custGeom>
              <a:avLst/>
              <a:gdLst>
                <a:gd name="T0" fmla="*/ 48 w 48"/>
                <a:gd name="T1" fmla="*/ 0 h 144"/>
                <a:gd name="T2" fmla="*/ 0 w 48"/>
                <a:gd name="T3" fmla="*/ 144 h 144"/>
                <a:gd name="T4" fmla="*/ 0 60000 65536"/>
                <a:gd name="T5" fmla="*/ 0 60000 65536"/>
                <a:gd name="T6" fmla="*/ 0 w 48"/>
                <a:gd name="T7" fmla="*/ 0 h 144"/>
                <a:gd name="T8" fmla="*/ 48 w 48"/>
                <a:gd name="T9" fmla="*/ 144 h 1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" h="144">
                  <a:moveTo>
                    <a:pt x="48" y="0"/>
                  </a:moveTo>
                  <a:cubicBezTo>
                    <a:pt x="48" y="0"/>
                    <a:pt x="24" y="72"/>
                    <a:pt x="0" y="144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584" y="1616"/>
              <a:ext cx="280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016" y="1712"/>
              <a:ext cx="280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400" y="1721"/>
              <a:ext cx="319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-1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2764" y="1760"/>
              <a:ext cx="319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-2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120" y="1760"/>
              <a:ext cx="319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-3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3504" y="1664"/>
              <a:ext cx="319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-4</a:t>
              </a:r>
              <a:endPara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718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 of 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“Binary Point,” like decimal point, signifies boundary between integer and fractional parts: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/>
              <a:t>	Example 6-bit</a:t>
            </a:r>
            <a:br>
              <a:rPr lang="en-US" dirty="0"/>
            </a:br>
            <a:r>
              <a:rPr lang="en-US" dirty="0"/>
              <a:t>	representation:</a:t>
            </a:r>
          </a:p>
          <a:p>
            <a:pPr lvl="2"/>
            <a:endParaRPr lang="en-US" dirty="0"/>
          </a:p>
          <a:p>
            <a:r>
              <a:rPr lang="en-US" sz="2400" dirty="0"/>
              <a:t>In this 6-bit representation:</a:t>
            </a:r>
          </a:p>
          <a:p>
            <a:pPr lvl="1"/>
            <a:r>
              <a:rPr lang="en-US" sz="2000" dirty="0"/>
              <a:t>What is the encoding and value of </a:t>
            </a:r>
            <a:br>
              <a:rPr lang="en-US" sz="2000" dirty="0"/>
            </a:br>
            <a:r>
              <a:rPr lang="en-US" sz="2000" dirty="0"/>
              <a:t>the smallest (most negative) number?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What is the encoding and value of </a:t>
            </a:r>
            <a:br>
              <a:rPr lang="en-US" sz="2000" dirty="0"/>
            </a:br>
            <a:r>
              <a:rPr lang="en-US" sz="2000" dirty="0"/>
              <a:t>the largest (most positive) number?</a:t>
            </a:r>
          </a:p>
          <a:p>
            <a:pPr lvl="1">
              <a:spcBef>
                <a:spcPts val="1200"/>
              </a:spcBef>
            </a:pPr>
            <a:r>
              <a:rPr lang="en-US" sz="2000" dirty="0">
                <a:cs typeface="Calibri" panose="020F0502020204030204" pitchFamily="34" charset="0"/>
              </a:rPr>
              <a:t>What is the smallest number greater </a:t>
            </a:r>
            <a:br>
              <a:rPr lang="en-US" sz="2000" dirty="0">
                <a:cs typeface="Calibri" panose="020F0502020204030204" pitchFamily="34" charset="0"/>
              </a:rPr>
            </a:br>
            <a:r>
              <a:rPr lang="en-US" sz="2000" dirty="0">
                <a:cs typeface="Calibri" panose="020F0502020204030204" pitchFamily="34" charset="0"/>
              </a:rPr>
              <a:t>than 2 that we can represent?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6</a:t>
            </a:fld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114800" y="2194560"/>
            <a:ext cx="3554412" cy="1655763"/>
            <a:chOff x="1584" y="1008"/>
            <a:chExt cx="2239" cy="1043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112" y="1008"/>
              <a:ext cx="1008" cy="5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600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xx</a:t>
              </a:r>
              <a:r>
                <a:rPr lang="en-US" sz="5400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r>
                <a:rPr lang="en-US" sz="3600" dirty="0" err="1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yyyy</a:t>
              </a:r>
              <a:endParaRPr lang="en-US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872" y="1488"/>
              <a:ext cx="336" cy="192"/>
            </a:xfrm>
            <a:custGeom>
              <a:avLst/>
              <a:gdLst>
                <a:gd name="T0" fmla="*/ 336 w 336"/>
                <a:gd name="T1" fmla="*/ 0 h 192"/>
                <a:gd name="T2" fmla="*/ 192 w 336"/>
                <a:gd name="T3" fmla="*/ 144 h 192"/>
                <a:gd name="T4" fmla="*/ 0 w 336"/>
                <a:gd name="T5" fmla="*/ 192 h 192"/>
                <a:gd name="T6" fmla="*/ 0 60000 65536"/>
                <a:gd name="T7" fmla="*/ 0 60000 65536"/>
                <a:gd name="T8" fmla="*/ 0 60000 65536"/>
                <a:gd name="T9" fmla="*/ 0 w 336"/>
                <a:gd name="T10" fmla="*/ 0 h 192"/>
                <a:gd name="T11" fmla="*/ 336 w 33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92">
                  <a:moveTo>
                    <a:pt x="336" y="0"/>
                  </a:moveTo>
                  <a:cubicBezTo>
                    <a:pt x="292" y="56"/>
                    <a:pt x="248" y="112"/>
                    <a:pt x="192" y="144"/>
                  </a:cubicBezTo>
                  <a:cubicBezTo>
                    <a:pt x="136" y="176"/>
                    <a:pt x="68" y="184"/>
                    <a:pt x="0" y="19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2784" y="1536"/>
              <a:ext cx="96" cy="240"/>
            </a:xfrm>
            <a:custGeom>
              <a:avLst/>
              <a:gdLst>
                <a:gd name="T0" fmla="*/ 0 w 96"/>
                <a:gd name="T1" fmla="*/ 0 h 240"/>
                <a:gd name="T2" fmla="*/ 48 w 96"/>
                <a:gd name="T3" fmla="*/ 144 h 240"/>
                <a:gd name="T4" fmla="*/ 96 w 96"/>
                <a:gd name="T5" fmla="*/ 240 h 240"/>
                <a:gd name="T6" fmla="*/ 0 60000 65536"/>
                <a:gd name="T7" fmla="*/ 0 60000 65536"/>
                <a:gd name="T8" fmla="*/ 0 60000 65536"/>
                <a:gd name="T9" fmla="*/ 0 w 96"/>
                <a:gd name="T10" fmla="*/ 0 h 240"/>
                <a:gd name="T11" fmla="*/ 96 w 96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240">
                  <a:moveTo>
                    <a:pt x="0" y="0"/>
                  </a:moveTo>
                  <a:cubicBezTo>
                    <a:pt x="16" y="52"/>
                    <a:pt x="32" y="104"/>
                    <a:pt x="48" y="144"/>
                  </a:cubicBezTo>
                  <a:cubicBezTo>
                    <a:pt x="64" y="184"/>
                    <a:pt x="80" y="212"/>
                    <a:pt x="96" y="24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928" y="1536"/>
              <a:ext cx="288" cy="240"/>
            </a:xfrm>
            <a:custGeom>
              <a:avLst/>
              <a:gdLst>
                <a:gd name="T0" fmla="*/ 0 w 288"/>
                <a:gd name="T1" fmla="*/ 0 h 240"/>
                <a:gd name="T2" fmla="*/ 96 w 288"/>
                <a:gd name="T3" fmla="*/ 144 h 240"/>
                <a:gd name="T4" fmla="*/ 288 w 288"/>
                <a:gd name="T5" fmla="*/ 24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0" y="0"/>
                  </a:moveTo>
                  <a:cubicBezTo>
                    <a:pt x="24" y="52"/>
                    <a:pt x="48" y="104"/>
                    <a:pt x="96" y="144"/>
                  </a:cubicBezTo>
                  <a:cubicBezTo>
                    <a:pt x="144" y="184"/>
                    <a:pt x="216" y="212"/>
                    <a:pt x="288" y="24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168" y="1536"/>
              <a:ext cx="384" cy="192"/>
            </a:xfrm>
            <a:custGeom>
              <a:avLst/>
              <a:gdLst>
                <a:gd name="T0" fmla="*/ 0 w 384"/>
                <a:gd name="T1" fmla="*/ 0 h 192"/>
                <a:gd name="T2" fmla="*/ 144 w 384"/>
                <a:gd name="T3" fmla="*/ 96 h 192"/>
                <a:gd name="T4" fmla="*/ 384 w 384"/>
                <a:gd name="T5" fmla="*/ 192 h 192"/>
                <a:gd name="T6" fmla="*/ 0 60000 65536"/>
                <a:gd name="T7" fmla="*/ 0 60000 65536"/>
                <a:gd name="T8" fmla="*/ 0 60000 65536"/>
                <a:gd name="T9" fmla="*/ 0 w 384"/>
                <a:gd name="T10" fmla="*/ 0 h 192"/>
                <a:gd name="T11" fmla="*/ 384 w 38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192">
                  <a:moveTo>
                    <a:pt x="0" y="0"/>
                  </a:moveTo>
                  <a:cubicBezTo>
                    <a:pt x="40" y="32"/>
                    <a:pt x="80" y="64"/>
                    <a:pt x="144" y="96"/>
                  </a:cubicBezTo>
                  <a:cubicBezTo>
                    <a:pt x="208" y="128"/>
                    <a:pt x="344" y="176"/>
                    <a:pt x="384" y="192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256" y="1488"/>
              <a:ext cx="96" cy="240"/>
            </a:xfrm>
            <a:custGeom>
              <a:avLst/>
              <a:gdLst>
                <a:gd name="T0" fmla="*/ 96 w 96"/>
                <a:gd name="T1" fmla="*/ 0 h 240"/>
                <a:gd name="T2" fmla="*/ 48 w 96"/>
                <a:gd name="T3" fmla="*/ 144 h 240"/>
                <a:gd name="T4" fmla="*/ 0 w 96"/>
                <a:gd name="T5" fmla="*/ 240 h 240"/>
                <a:gd name="T6" fmla="*/ 0 60000 65536"/>
                <a:gd name="T7" fmla="*/ 0 60000 65536"/>
                <a:gd name="T8" fmla="*/ 0 60000 65536"/>
                <a:gd name="T9" fmla="*/ 0 w 96"/>
                <a:gd name="T10" fmla="*/ 0 h 240"/>
                <a:gd name="T11" fmla="*/ 96 w 96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240">
                  <a:moveTo>
                    <a:pt x="96" y="0"/>
                  </a:moveTo>
                  <a:cubicBezTo>
                    <a:pt x="80" y="52"/>
                    <a:pt x="64" y="104"/>
                    <a:pt x="48" y="144"/>
                  </a:cubicBezTo>
                  <a:cubicBezTo>
                    <a:pt x="32" y="184"/>
                    <a:pt x="16" y="212"/>
                    <a:pt x="0" y="24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592" y="1536"/>
              <a:ext cx="48" cy="144"/>
            </a:xfrm>
            <a:custGeom>
              <a:avLst/>
              <a:gdLst>
                <a:gd name="T0" fmla="*/ 48 w 48"/>
                <a:gd name="T1" fmla="*/ 0 h 144"/>
                <a:gd name="T2" fmla="*/ 0 w 48"/>
                <a:gd name="T3" fmla="*/ 144 h 144"/>
                <a:gd name="T4" fmla="*/ 0 60000 65536"/>
                <a:gd name="T5" fmla="*/ 0 60000 65536"/>
                <a:gd name="T6" fmla="*/ 0 w 48"/>
                <a:gd name="T7" fmla="*/ 0 h 144"/>
                <a:gd name="T8" fmla="*/ 48 w 48"/>
                <a:gd name="T9" fmla="*/ 144 h 1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" h="144">
                  <a:moveTo>
                    <a:pt x="48" y="0"/>
                  </a:moveTo>
                  <a:cubicBezTo>
                    <a:pt x="48" y="0"/>
                    <a:pt x="24" y="72"/>
                    <a:pt x="0" y="144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584" y="1616"/>
              <a:ext cx="280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016" y="1712"/>
              <a:ext cx="280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400" y="1721"/>
              <a:ext cx="319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-1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2764" y="1760"/>
              <a:ext cx="319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-2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120" y="1760"/>
              <a:ext cx="319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-3</a:t>
              </a:r>
              <a:endPara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3504" y="1664"/>
              <a:ext cx="319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-4</a:t>
              </a:r>
              <a:endPara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8660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Scientific Notation (Decimal)</a:t>
            </a:r>
          </a:p>
        </p:txBody>
      </p:sp>
      <p:sp>
        <p:nvSpPr>
          <p:cNvPr id="32776" name="Rectangle 19"/>
          <p:cNvSpPr>
            <a:spLocks noGrp="1" noChangeArrowheads="1"/>
          </p:cNvSpPr>
          <p:nvPr>
            <p:ph idx="1"/>
          </p:nvPr>
        </p:nvSpPr>
        <p:spPr>
          <a:xfrm>
            <a:off x="393192" y="1362456"/>
            <a:ext cx="8366760" cy="4974336"/>
          </a:xfrm>
          <a:noFill/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70000"/>
              </a:spcBef>
              <a:tabLst>
                <a:tab pos="4406900" algn="l"/>
              </a:tabLst>
            </a:pPr>
            <a:endParaRPr lang="en-US" dirty="0"/>
          </a:p>
          <a:p>
            <a:pPr>
              <a:lnSpc>
                <a:spcPct val="70000"/>
              </a:lnSpc>
              <a:spcBef>
                <a:spcPct val="70000"/>
              </a:spcBef>
              <a:tabLst>
                <a:tab pos="4406900" algn="l"/>
              </a:tabLst>
            </a:pPr>
            <a:endParaRPr lang="en-US" dirty="0"/>
          </a:p>
          <a:p>
            <a:pPr>
              <a:lnSpc>
                <a:spcPct val="70000"/>
              </a:lnSpc>
              <a:spcBef>
                <a:spcPct val="70000"/>
              </a:spcBef>
              <a:tabLst>
                <a:tab pos="4406900" algn="l"/>
              </a:tabLst>
            </a:pPr>
            <a:endParaRPr lang="en-US" dirty="0"/>
          </a:p>
          <a:p>
            <a:pPr>
              <a:lnSpc>
                <a:spcPct val="70000"/>
              </a:lnSpc>
              <a:spcBef>
                <a:spcPct val="70000"/>
              </a:spcBef>
              <a:tabLst>
                <a:tab pos="4406900" algn="l"/>
              </a:tabLst>
            </a:pPr>
            <a:endParaRPr lang="en-US" dirty="0"/>
          </a:p>
          <a:p>
            <a:pPr>
              <a:spcBef>
                <a:spcPct val="70000"/>
              </a:spcBef>
              <a:tabLst>
                <a:tab pos="4406900" algn="l"/>
              </a:tabLst>
            </a:pPr>
            <a:r>
              <a:rPr lang="en-US" i="1" dirty="0"/>
              <a:t>Normalized form</a:t>
            </a:r>
            <a:r>
              <a:rPr lang="en-US" dirty="0"/>
              <a:t>:  exactly one digit (non-zero) to left of decimal point</a:t>
            </a:r>
          </a:p>
          <a:p>
            <a:pPr>
              <a:lnSpc>
                <a:spcPct val="110000"/>
              </a:lnSpc>
              <a:spcBef>
                <a:spcPts val="1800"/>
              </a:spcBef>
              <a:tabLst>
                <a:tab pos="4406900" algn="l"/>
              </a:tabLst>
            </a:pPr>
            <a:r>
              <a:rPr lang="en-US" dirty="0"/>
              <a:t>Alternatives to representing 1/1,000,000,000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4406900" algn="l"/>
              </a:tabLst>
            </a:pPr>
            <a:r>
              <a:rPr lang="en-US" dirty="0">
                <a:solidFill>
                  <a:srgbClr val="FF0000"/>
                </a:solidFill>
              </a:rPr>
              <a:t>Normalized: 	1.0×10</a:t>
            </a:r>
            <a:r>
              <a:rPr lang="en-US" baseline="30000" dirty="0">
                <a:solidFill>
                  <a:srgbClr val="FF0000"/>
                </a:solidFill>
              </a:rPr>
              <a:t>-9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4406900" algn="l"/>
              </a:tabLst>
            </a:pPr>
            <a:r>
              <a:rPr lang="en-US" dirty="0"/>
              <a:t>Not normalized: 	0.1×10</a:t>
            </a:r>
            <a:r>
              <a:rPr lang="en-US" baseline="30000" dirty="0"/>
              <a:t>-8</a:t>
            </a:r>
            <a:r>
              <a:rPr lang="en-US" dirty="0"/>
              <a:t>,10.0×10</a:t>
            </a:r>
            <a:r>
              <a:rPr lang="en-US" baseline="30000" dirty="0"/>
              <a:t>-10</a:t>
            </a:r>
            <a:r>
              <a:rPr lang="en-US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48640" y="1216152"/>
            <a:ext cx="7277103" cy="2179827"/>
            <a:chOff x="548640" y="1216152"/>
            <a:chExt cx="7277103" cy="2179827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auto">
            <a:xfrm>
              <a:off x="3139440" y="2074989"/>
              <a:ext cx="2228174" cy="4698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6.02</a:t>
              </a:r>
              <a:r>
                <a:rPr lang="en-US" sz="3200" b="1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  <a:r>
                <a:rPr lang="en-US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× 10</a:t>
              </a:r>
              <a:r>
                <a:rPr lang="en-US" sz="320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</a:t>
              </a:r>
              <a:endPara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5074603" y="2511552"/>
              <a:ext cx="2498726" cy="854076"/>
              <a:chOff x="2688" y="1296"/>
              <a:chExt cx="1574" cy="538"/>
            </a:xfrm>
          </p:grpSpPr>
          <p:sp>
            <p:nvSpPr>
              <p:cNvPr id="32786" name="Rectangle 5"/>
              <p:cNvSpPr>
                <a:spLocks noChangeArrowheads="1"/>
              </p:cNvSpPr>
              <p:nvPr/>
            </p:nvSpPr>
            <p:spPr bwMode="auto">
              <a:xfrm>
                <a:off x="2928" y="1536"/>
                <a:ext cx="1334" cy="29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85000"/>
                  </a:lnSpc>
                </a:pPr>
                <a:r>
                  <a:rPr lang="en-US" sz="3200" b="1" dirty="0">
                    <a:solidFill>
                      <a:srgbClr val="4B2A85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radix (base)</a:t>
                </a:r>
              </a:p>
            </p:txBody>
          </p:sp>
          <p:sp>
            <p:nvSpPr>
              <p:cNvPr id="32787" name="Line 6"/>
              <p:cNvSpPr>
                <a:spLocks noChangeShapeType="1"/>
              </p:cNvSpPr>
              <p:nvPr/>
            </p:nvSpPr>
            <p:spPr bwMode="auto">
              <a:xfrm>
                <a:off x="2688" y="1296"/>
                <a:ext cx="232" cy="280"/>
              </a:xfrm>
              <a:prstGeom prst="line">
                <a:avLst/>
              </a:prstGeom>
              <a:noFill/>
              <a:ln w="28575">
                <a:solidFill>
                  <a:srgbClr val="4B2A85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011472" y="2465703"/>
              <a:ext cx="2468563" cy="930276"/>
              <a:chOff x="899" y="1296"/>
              <a:chExt cx="1555" cy="586"/>
            </a:xfrm>
          </p:grpSpPr>
          <p:sp>
            <p:nvSpPr>
              <p:cNvPr id="32784" name="Rectangle 8"/>
              <p:cNvSpPr>
                <a:spLocks noChangeArrowheads="1"/>
              </p:cNvSpPr>
              <p:nvPr/>
            </p:nvSpPr>
            <p:spPr bwMode="auto">
              <a:xfrm>
                <a:off x="899" y="1584"/>
                <a:ext cx="1555" cy="29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prstTxWarp prst="textNoShape">
                  <a:avLst/>
                </a:prstTxWarp>
                <a:spAutoFit/>
              </a:bodyPr>
              <a:lstStyle/>
              <a:p>
                <a:pPr algn="r">
                  <a:lnSpc>
                    <a:spcPct val="85000"/>
                  </a:lnSpc>
                </a:pPr>
                <a:r>
                  <a:rPr lang="en-US" sz="3200" b="1" dirty="0">
                    <a:solidFill>
                      <a:srgbClr val="4B2A85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decimal point</a:t>
                </a:r>
              </a:p>
            </p:txBody>
          </p:sp>
          <p:sp>
            <p:nvSpPr>
              <p:cNvPr id="32785" name="Line 9"/>
              <p:cNvSpPr>
                <a:spLocks noChangeShapeType="1"/>
              </p:cNvSpPr>
              <p:nvPr/>
            </p:nvSpPr>
            <p:spPr bwMode="auto">
              <a:xfrm>
                <a:off x="1809" y="1296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4B2A85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5349242" y="1216152"/>
              <a:ext cx="2476501" cy="911224"/>
              <a:chOff x="3024" y="523"/>
              <a:chExt cx="1560" cy="574"/>
            </a:xfrm>
          </p:grpSpPr>
          <p:sp>
            <p:nvSpPr>
              <p:cNvPr id="32777" name="Line 15"/>
              <p:cNvSpPr>
                <a:spLocks noChangeShapeType="1"/>
              </p:cNvSpPr>
              <p:nvPr/>
            </p:nvSpPr>
            <p:spPr bwMode="auto">
              <a:xfrm flipV="1">
                <a:off x="3024" y="912"/>
                <a:ext cx="461" cy="185"/>
              </a:xfrm>
              <a:prstGeom prst="line">
                <a:avLst/>
              </a:prstGeom>
              <a:noFill/>
              <a:ln w="28575">
                <a:solidFill>
                  <a:srgbClr val="4B2A85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3408" y="523"/>
                <a:ext cx="1176" cy="538"/>
                <a:chOff x="3408" y="523"/>
                <a:chExt cx="1176" cy="538"/>
              </a:xfrm>
            </p:grpSpPr>
            <p:sp>
              <p:nvSpPr>
                <p:cNvPr id="32779" name="Rectangle 17"/>
                <p:cNvSpPr>
                  <a:spLocks noChangeArrowheads="1"/>
                </p:cNvSpPr>
                <p:nvPr/>
              </p:nvSpPr>
              <p:spPr bwMode="auto">
                <a:xfrm>
                  <a:off x="3486" y="763"/>
                  <a:ext cx="1098" cy="29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85000"/>
                    </a:lnSpc>
                  </a:pPr>
                  <a:r>
                    <a:rPr lang="en-US" sz="3200" b="1" dirty="0">
                      <a:solidFill>
                        <a:srgbClr val="4B2A85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exponent</a:t>
                  </a:r>
                  <a:endParaRPr lang="en-US" sz="3200" b="1" i="1" dirty="0">
                    <a:solidFill>
                      <a:srgbClr val="4B2A85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2780" name="Rectangle 18"/>
                <p:cNvSpPr>
                  <a:spLocks noChangeArrowheads="1"/>
                </p:cNvSpPr>
                <p:nvPr/>
              </p:nvSpPr>
              <p:spPr bwMode="auto">
                <a:xfrm>
                  <a:off x="3408" y="523"/>
                  <a:ext cx="80" cy="29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85000"/>
                    </a:lnSpc>
                  </a:pPr>
                  <a:endParaRPr lang="en-AU" sz="32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548640" y="1224090"/>
              <a:ext cx="3429000" cy="873156"/>
              <a:chOff x="548640" y="1224090"/>
              <a:chExt cx="3429000" cy="87315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548640" y="1224090"/>
                <a:ext cx="3206753" cy="712788"/>
                <a:chOff x="0" y="528"/>
                <a:chExt cx="2020" cy="449"/>
              </a:xfrm>
            </p:grpSpPr>
            <p:sp>
              <p:nvSpPr>
                <p:cNvPr id="32781" name="Rectangle 11"/>
                <p:cNvSpPr>
                  <a:spLocks noChangeArrowheads="1"/>
                </p:cNvSpPr>
                <p:nvPr/>
              </p:nvSpPr>
              <p:spPr bwMode="auto">
                <a:xfrm>
                  <a:off x="979" y="679"/>
                  <a:ext cx="1041" cy="29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85000"/>
                    </a:lnSpc>
                  </a:pPr>
                  <a:r>
                    <a:rPr lang="en-US" sz="3200" b="1" dirty="0">
                      <a:solidFill>
                        <a:srgbClr val="4B2A85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mantissa</a:t>
                  </a:r>
                  <a:endParaRPr lang="en-US" sz="3200" b="1" i="1" dirty="0">
                    <a:solidFill>
                      <a:srgbClr val="4B2A85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2783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528"/>
                  <a:ext cx="80" cy="29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85000"/>
                    </a:lnSpc>
                  </a:pPr>
                  <a:endParaRPr lang="en-AU" sz="3200" b="1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4" name="Left Brace 23"/>
              <p:cNvSpPr/>
              <p:nvPr/>
            </p:nvSpPr>
            <p:spPr bwMode="auto">
              <a:xfrm rot="5400000">
                <a:off x="3474720" y="1594326"/>
                <a:ext cx="182880" cy="822960"/>
              </a:xfrm>
              <a:prstGeom prst="leftBrace">
                <a:avLst/>
              </a:prstGeom>
              <a:noFill/>
              <a:ln w="28575" cap="flat" cmpd="sng" algn="ctr">
                <a:solidFill>
                  <a:srgbClr val="4B2A8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25455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Scientific Notation (Binary)</a:t>
            </a:r>
          </a:p>
        </p:txBody>
      </p:sp>
      <p:sp>
        <p:nvSpPr>
          <p:cNvPr id="34823" name="Rectangle 15"/>
          <p:cNvSpPr>
            <a:spLocks noGrp="1" noChangeArrowheads="1"/>
          </p:cNvSpPr>
          <p:nvPr>
            <p:ph idx="1"/>
          </p:nvPr>
        </p:nvSpPr>
        <p:spPr>
          <a:xfrm>
            <a:off x="393192" y="1362456"/>
            <a:ext cx="8366760" cy="4974336"/>
          </a:xfrm>
          <a:noFill/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70000"/>
              </a:spcBef>
              <a:tabLst>
                <a:tab pos="4406900" algn="l"/>
              </a:tabLst>
            </a:pPr>
            <a:endParaRPr lang="en-US" dirty="0"/>
          </a:p>
          <a:p>
            <a:pPr>
              <a:lnSpc>
                <a:spcPct val="70000"/>
              </a:lnSpc>
              <a:spcBef>
                <a:spcPct val="70000"/>
              </a:spcBef>
              <a:tabLst>
                <a:tab pos="4406900" algn="l"/>
              </a:tabLst>
            </a:pPr>
            <a:endParaRPr lang="en-US" dirty="0"/>
          </a:p>
          <a:p>
            <a:pPr>
              <a:lnSpc>
                <a:spcPct val="70000"/>
              </a:lnSpc>
              <a:spcBef>
                <a:spcPct val="70000"/>
              </a:spcBef>
              <a:tabLst>
                <a:tab pos="4406900" algn="l"/>
              </a:tabLst>
            </a:pPr>
            <a:endParaRPr lang="en-US" dirty="0"/>
          </a:p>
          <a:p>
            <a:pPr>
              <a:lnSpc>
                <a:spcPct val="70000"/>
              </a:lnSpc>
              <a:spcBef>
                <a:spcPct val="70000"/>
              </a:spcBef>
              <a:tabLst>
                <a:tab pos="4406900" algn="l"/>
              </a:tabLst>
            </a:pPr>
            <a:endParaRPr lang="en-US" dirty="0"/>
          </a:p>
          <a:p>
            <a:pPr>
              <a:spcBef>
                <a:spcPct val="70000"/>
              </a:spcBef>
              <a:tabLst>
                <a:tab pos="4406900" algn="l"/>
              </a:tabLst>
            </a:pPr>
            <a:r>
              <a:rPr lang="en-US" dirty="0"/>
              <a:t>Computer arithmetic that supports this called </a:t>
            </a:r>
            <a:r>
              <a:rPr lang="en-US" dirty="0">
                <a:solidFill>
                  <a:srgbClr val="FF0000"/>
                </a:solidFill>
              </a:rPr>
              <a:t>floating point</a:t>
            </a:r>
            <a:r>
              <a:rPr lang="en-US" dirty="0"/>
              <a:t> due to the “floating” of the binary point</a:t>
            </a:r>
          </a:p>
          <a:p>
            <a:pPr lvl="1">
              <a:lnSpc>
                <a:spcPct val="70000"/>
              </a:lnSpc>
              <a:spcBef>
                <a:spcPct val="70000"/>
              </a:spcBef>
              <a:tabLst>
                <a:tab pos="4406900" algn="l"/>
              </a:tabLst>
            </a:pPr>
            <a:r>
              <a:rPr lang="en-US" dirty="0"/>
              <a:t>Declare such variable in C as </a:t>
            </a:r>
            <a:r>
              <a:rPr lang="en-US" dirty="0">
                <a:latin typeface="Courier New" charset="0"/>
              </a:rPr>
              <a:t>float</a:t>
            </a:r>
            <a:r>
              <a:rPr lang="en-US" dirty="0"/>
              <a:t> (or </a:t>
            </a:r>
            <a:r>
              <a:rPr lang="en-US" dirty="0">
                <a:latin typeface="Courier New" charset="0"/>
              </a:rPr>
              <a:t>double</a:t>
            </a:r>
            <a:r>
              <a:rPr lang="en-US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F8D93-0595-48F0-80B2-30676001FDF5}" type="slidenum">
              <a:rPr lang="en-US" smtClean="0"/>
              <a:t>8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48640" y="1216152"/>
            <a:ext cx="7275514" cy="2182814"/>
            <a:chOff x="548640" y="1216152"/>
            <a:chExt cx="7275514" cy="2182814"/>
          </a:xfrm>
        </p:grpSpPr>
        <p:sp>
          <p:nvSpPr>
            <p:cNvPr id="34819" name="Rectangle 3"/>
            <p:cNvSpPr>
              <a:spLocks noChangeArrowheads="1"/>
            </p:cNvSpPr>
            <p:nvPr/>
          </p:nvSpPr>
          <p:spPr bwMode="auto">
            <a:xfrm>
              <a:off x="3139440" y="2074989"/>
              <a:ext cx="2196114" cy="4698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1.01</a:t>
              </a:r>
              <a:r>
                <a:rPr lang="en-US" sz="3200" b="1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3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 ×   </a:t>
              </a:r>
              <a:r>
                <a:rPr lang="en-US" sz="32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320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-1</a:t>
              </a:r>
              <a:endPara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5074604" y="2511553"/>
              <a:ext cx="2501901" cy="854076"/>
              <a:chOff x="2851" y="1339"/>
              <a:chExt cx="1576" cy="538"/>
            </a:xfrm>
          </p:grpSpPr>
          <p:sp>
            <p:nvSpPr>
              <p:cNvPr id="34834" name="Rectangle 5"/>
              <p:cNvSpPr>
                <a:spLocks noChangeArrowheads="1"/>
              </p:cNvSpPr>
              <p:nvPr/>
            </p:nvSpPr>
            <p:spPr bwMode="auto">
              <a:xfrm>
                <a:off x="3093" y="1579"/>
                <a:ext cx="1334" cy="29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85000"/>
                  </a:lnSpc>
                </a:pPr>
                <a:r>
                  <a:rPr lang="en-US" sz="3200" b="1" dirty="0">
                    <a:solidFill>
                      <a:srgbClr val="4B2A85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radix (base)</a:t>
                </a:r>
              </a:p>
            </p:txBody>
          </p:sp>
          <p:sp>
            <p:nvSpPr>
              <p:cNvPr id="34835" name="Line 6"/>
              <p:cNvSpPr>
                <a:spLocks noChangeShapeType="1"/>
              </p:cNvSpPr>
              <p:nvPr/>
            </p:nvSpPr>
            <p:spPr bwMode="auto">
              <a:xfrm>
                <a:off x="2851" y="1339"/>
                <a:ext cx="232" cy="280"/>
              </a:xfrm>
              <a:prstGeom prst="line">
                <a:avLst/>
              </a:prstGeom>
              <a:noFill/>
              <a:ln w="28575">
                <a:solidFill>
                  <a:srgbClr val="4B2A85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276216" y="2468690"/>
              <a:ext cx="2205039" cy="930276"/>
              <a:chOff x="1060" y="1269"/>
              <a:chExt cx="1389" cy="586"/>
            </a:xfrm>
          </p:grpSpPr>
          <p:sp>
            <p:nvSpPr>
              <p:cNvPr id="34832" name="Rectangle 8"/>
              <p:cNvSpPr>
                <a:spLocks noChangeArrowheads="1"/>
              </p:cNvSpPr>
              <p:nvPr/>
            </p:nvSpPr>
            <p:spPr bwMode="auto">
              <a:xfrm>
                <a:off x="1060" y="1557"/>
                <a:ext cx="1389" cy="29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prstTxWarp prst="textNoShape">
                  <a:avLst/>
                </a:prstTxWarp>
                <a:spAutoFit/>
              </a:bodyPr>
              <a:lstStyle/>
              <a:p>
                <a:pPr algn="r">
                  <a:lnSpc>
                    <a:spcPct val="85000"/>
                  </a:lnSpc>
                </a:pPr>
                <a:r>
                  <a:rPr lang="en-US" sz="3200" b="1" dirty="0">
                    <a:solidFill>
                      <a:srgbClr val="4B2A85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binary point</a:t>
                </a:r>
              </a:p>
            </p:txBody>
          </p:sp>
          <p:sp>
            <p:nvSpPr>
              <p:cNvPr id="34833" name="Line 9"/>
              <p:cNvSpPr>
                <a:spLocks noChangeShapeType="1"/>
              </p:cNvSpPr>
              <p:nvPr/>
            </p:nvSpPr>
            <p:spPr bwMode="auto">
              <a:xfrm>
                <a:off x="1803" y="1269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4B2A85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5349241" y="1216152"/>
              <a:ext cx="2474913" cy="906461"/>
              <a:chOff x="3024" y="523"/>
              <a:chExt cx="1559" cy="571"/>
            </a:xfrm>
          </p:grpSpPr>
          <p:sp>
            <p:nvSpPr>
              <p:cNvPr id="34828" name="Line 11"/>
              <p:cNvSpPr>
                <a:spLocks noChangeShapeType="1"/>
              </p:cNvSpPr>
              <p:nvPr/>
            </p:nvSpPr>
            <p:spPr bwMode="auto">
              <a:xfrm flipV="1">
                <a:off x="3024" y="912"/>
                <a:ext cx="461" cy="182"/>
              </a:xfrm>
              <a:prstGeom prst="line">
                <a:avLst/>
              </a:prstGeom>
              <a:noFill/>
              <a:ln w="28575">
                <a:solidFill>
                  <a:srgbClr val="4B2A85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3408" y="523"/>
                <a:ext cx="1175" cy="538"/>
                <a:chOff x="3408" y="523"/>
                <a:chExt cx="1175" cy="538"/>
              </a:xfrm>
            </p:grpSpPr>
            <p:sp>
              <p:nvSpPr>
                <p:cNvPr id="34830" name="Rectangle 13"/>
                <p:cNvSpPr>
                  <a:spLocks noChangeArrowheads="1"/>
                </p:cNvSpPr>
                <p:nvPr/>
              </p:nvSpPr>
              <p:spPr bwMode="auto">
                <a:xfrm>
                  <a:off x="3485" y="763"/>
                  <a:ext cx="1098" cy="29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85000"/>
                    </a:lnSpc>
                  </a:pPr>
                  <a:r>
                    <a:rPr lang="en-US" sz="3200" b="1" dirty="0">
                      <a:solidFill>
                        <a:srgbClr val="4B2A85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exponent</a:t>
                  </a:r>
                  <a:endParaRPr lang="en-US" sz="3200" b="1" i="1" dirty="0">
                    <a:solidFill>
                      <a:srgbClr val="4B2A85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4831" name="Rectangle 14"/>
                <p:cNvSpPr>
                  <a:spLocks noChangeArrowheads="1"/>
                </p:cNvSpPr>
                <p:nvPr/>
              </p:nvSpPr>
              <p:spPr bwMode="auto">
                <a:xfrm>
                  <a:off x="3408" y="523"/>
                  <a:ext cx="80" cy="29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85000"/>
                    </a:lnSpc>
                  </a:pPr>
                  <a:endParaRPr lang="en-AU" sz="32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23" name="Group 22"/>
            <p:cNvGrpSpPr/>
            <p:nvPr/>
          </p:nvGrpSpPr>
          <p:grpSpPr>
            <a:xfrm>
              <a:off x="548640" y="1224090"/>
              <a:ext cx="3429000" cy="873156"/>
              <a:chOff x="548640" y="1224090"/>
              <a:chExt cx="3429000" cy="873156"/>
            </a:xfrm>
          </p:grpSpPr>
          <p:grpSp>
            <p:nvGrpSpPr>
              <p:cNvPr id="24" name="Group 10"/>
              <p:cNvGrpSpPr>
                <a:grpSpLocks/>
              </p:cNvGrpSpPr>
              <p:nvPr/>
            </p:nvGrpSpPr>
            <p:grpSpPr bwMode="auto">
              <a:xfrm>
                <a:off x="548640" y="1224090"/>
                <a:ext cx="3206753" cy="712788"/>
                <a:chOff x="0" y="528"/>
                <a:chExt cx="2020" cy="449"/>
              </a:xfrm>
            </p:grpSpPr>
            <p:sp>
              <p:nvSpPr>
                <p:cNvPr id="26" name="Rectangle 11"/>
                <p:cNvSpPr>
                  <a:spLocks noChangeArrowheads="1"/>
                </p:cNvSpPr>
                <p:nvPr/>
              </p:nvSpPr>
              <p:spPr bwMode="auto">
                <a:xfrm>
                  <a:off x="979" y="679"/>
                  <a:ext cx="1041" cy="29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85000"/>
                    </a:lnSpc>
                  </a:pPr>
                  <a:r>
                    <a:rPr lang="en-US" sz="3200" b="1" dirty="0">
                      <a:solidFill>
                        <a:srgbClr val="4B2A85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mantissa</a:t>
                  </a:r>
                  <a:endParaRPr lang="en-US" sz="3200" b="1" i="1" dirty="0">
                    <a:solidFill>
                      <a:srgbClr val="4B2A85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7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528"/>
                  <a:ext cx="80" cy="29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85000"/>
                    </a:lnSpc>
                  </a:pPr>
                  <a:endParaRPr lang="en-AU" sz="3200" b="1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" name="Left Brace 24"/>
              <p:cNvSpPr/>
              <p:nvPr/>
            </p:nvSpPr>
            <p:spPr bwMode="auto">
              <a:xfrm rot="5400000">
                <a:off x="3474720" y="1594326"/>
                <a:ext cx="182880" cy="822960"/>
              </a:xfrm>
              <a:prstGeom prst="leftBrace">
                <a:avLst/>
              </a:prstGeom>
              <a:noFill/>
              <a:ln w="28575" cap="flat" cmpd="sng" algn="ctr">
                <a:solidFill>
                  <a:srgbClr val="4B2A8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09330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793008" y="6546584"/>
            <a:ext cx="191770" cy="14555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>
              <a:spcBef>
                <a:spcPts val="55"/>
              </a:spcBef>
            </a:pPr>
            <a:fld id="{81D60167-4931-47E6-BA6A-407CBD079E47}" type="slidenum">
              <a:rPr sz="900" dirty="0">
                <a:solidFill>
                  <a:srgbClr val="888888"/>
                </a:solidFill>
                <a:latin typeface="Calibri"/>
                <a:cs typeface="Calibri"/>
              </a:rPr>
              <a:pPr marL="38100">
                <a:spcBef>
                  <a:spcPts val="55"/>
                </a:spcBef>
              </a:pPr>
              <a:t>9</a:t>
            </a:fld>
            <a:endParaRPr sz="9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712" y="583079"/>
            <a:ext cx="8282648" cy="487313"/>
          </a:xfrm>
          <a:prstGeom prst="rect">
            <a:avLst/>
          </a:prstGeom>
        </p:spPr>
        <p:txBody>
          <a:bodyPr vert="horz" wrap="square" lIns="0" tIns="3810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1927225" marR="5080" indent="-1914525">
              <a:lnSpc>
                <a:spcPts val="3500"/>
              </a:lnSpc>
              <a:spcBef>
                <a:spcPts val="300"/>
              </a:spcBef>
            </a:pPr>
            <a:r>
              <a:rPr sz="3000" spc="-15" dirty="0"/>
              <a:t>Translating </a:t>
            </a:r>
            <a:r>
              <a:rPr sz="3000" spc="-10" dirty="0"/>
              <a:t>To and </a:t>
            </a:r>
            <a:r>
              <a:rPr sz="3000" spc="-15" dirty="0"/>
              <a:t>From Scientific  Notation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390493" y="1498426"/>
            <a:ext cx="8877393" cy="4092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2575" indent="-257175">
              <a:spcBef>
                <a:spcPts val="100"/>
              </a:spcBef>
              <a:buSzPct val="136363"/>
              <a:buFont typeface="Arial"/>
              <a:buChar char="•"/>
              <a:tabLst>
                <a:tab pos="282575" algn="l"/>
              </a:tabLst>
            </a:pPr>
            <a:r>
              <a:rPr sz="2200" dirty="0">
                <a:latin typeface="Calibri"/>
                <a:cs typeface="Calibri"/>
              </a:rPr>
              <a:t>Consider the </a:t>
            </a:r>
            <a:r>
              <a:rPr sz="2200" spc="5" dirty="0">
                <a:latin typeface="Calibri"/>
                <a:cs typeface="Calibri"/>
              </a:rPr>
              <a:t>number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1.011</a:t>
            </a:r>
            <a:r>
              <a:rPr sz="2250" baseline="-18518" dirty="0">
                <a:latin typeface="Calibri"/>
                <a:cs typeface="Calibri"/>
              </a:rPr>
              <a:t>two</a:t>
            </a:r>
            <a:r>
              <a:rPr sz="2200" dirty="0">
                <a:latin typeface="Calibri"/>
                <a:cs typeface="Calibri"/>
              </a:rPr>
              <a:t>×2</a:t>
            </a:r>
            <a:r>
              <a:rPr sz="2250" baseline="25925" dirty="0">
                <a:latin typeface="Calibri"/>
                <a:cs typeface="Calibri"/>
              </a:rPr>
              <a:t>4</a:t>
            </a:r>
          </a:p>
          <a:p>
            <a:pPr marL="282575" marR="159385" indent="-257175">
              <a:lnSpc>
                <a:spcPct val="102699"/>
              </a:lnSpc>
              <a:spcBef>
                <a:spcPts val="285"/>
              </a:spcBef>
              <a:buSzPct val="136363"/>
              <a:buFont typeface="Arial"/>
              <a:buChar char="•"/>
              <a:tabLst>
                <a:tab pos="282575" algn="l"/>
              </a:tabLst>
            </a:pPr>
            <a:endParaRPr lang="en-US" sz="2200" spc="5" dirty="0">
              <a:latin typeface="Calibri"/>
              <a:cs typeface="Calibri"/>
            </a:endParaRPr>
          </a:p>
          <a:p>
            <a:pPr marL="282575" marR="159385" indent="-257175">
              <a:lnSpc>
                <a:spcPct val="102699"/>
              </a:lnSpc>
              <a:spcBef>
                <a:spcPts val="285"/>
              </a:spcBef>
              <a:buSzPct val="136363"/>
              <a:buFont typeface="Arial"/>
              <a:buChar char="•"/>
              <a:tabLst>
                <a:tab pos="282575" algn="l"/>
              </a:tabLst>
            </a:pPr>
            <a:r>
              <a:rPr sz="2200" spc="5" dirty="0">
                <a:latin typeface="Calibri"/>
                <a:cs typeface="Calibri"/>
              </a:rPr>
              <a:t>To convert </a:t>
            </a:r>
            <a:r>
              <a:rPr sz="2200" dirty="0">
                <a:latin typeface="Calibri"/>
                <a:cs typeface="Calibri"/>
              </a:rPr>
              <a:t>to </a:t>
            </a:r>
            <a:r>
              <a:rPr sz="2200" spc="5" dirty="0">
                <a:latin typeface="Calibri"/>
                <a:cs typeface="Calibri"/>
              </a:rPr>
              <a:t>ordinary number, </a:t>
            </a:r>
            <a:r>
              <a:rPr sz="2200" dirty="0">
                <a:latin typeface="Calibri"/>
                <a:cs typeface="Calibri"/>
              </a:rPr>
              <a:t>shift the </a:t>
            </a:r>
            <a:r>
              <a:rPr sz="2200" spc="5" dirty="0">
                <a:latin typeface="Calibri"/>
                <a:cs typeface="Calibri"/>
              </a:rPr>
              <a:t>decimal  </a:t>
            </a:r>
            <a:r>
              <a:rPr sz="2200" dirty="0">
                <a:latin typeface="Calibri"/>
                <a:cs typeface="Calibri"/>
              </a:rPr>
              <a:t>to the </a:t>
            </a:r>
            <a:r>
              <a:rPr sz="2200" spc="5" dirty="0">
                <a:latin typeface="Calibri"/>
                <a:cs typeface="Calibri"/>
              </a:rPr>
              <a:t>right </a:t>
            </a:r>
            <a:r>
              <a:rPr sz="2200" dirty="0">
                <a:latin typeface="Calibri"/>
                <a:cs typeface="Calibri"/>
              </a:rPr>
              <a:t>by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4</a:t>
            </a:r>
          </a:p>
          <a:p>
            <a:pPr marL="368300">
              <a:lnSpc>
                <a:spcPts val="2890"/>
              </a:lnSpc>
            </a:pPr>
            <a:r>
              <a:rPr sz="2600" dirty="0">
                <a:latin typeface="Arial"/>
                <a:cs typeface="Arial"/>
              </a:rPr>
              <a:t>–</a:t>
            </a:r>
            <a:r>
              <a:rPr sz="2600" spc="-620" dirty="0">
                <a:latin typeface="Arial"/>
                <a:cs typeface="Arial"/>
              </a:rPr>
              <a:t> </a:t>
            </a:r>
            <a:r>
              <a:rPr sz="1900" spc="10" dirty="0">
                <a:latin typeface="Calibri"/>
                <a:cs typeface="Calibri"/>
              </a:rPr>
              <a:t>Result: 10110</a:t>
            </a:r>
            <a:r>
              <a:rPr sz="1950" spc="15" baseline="-17094" dirty="0">
                <a:latin typeface="Calibri"/>
                <a:cs typeface="Calibri"/>
              </a:rPr>
              <a:t>two </a:t>
            </a:r>
            <a:r>
              <a:rPr sz="1900" dirty="0">
                <a:latin typeface="Calibri"/>
                <a:cs typeface="Calibri"/>
              </a:rPr>
              <a:t>= </a:t>
            </a:r>
            <a:r>
              <a:rPr sz="1900" spc="5" dirty="0">
                <a:latin typeface="Calibri"/>
                <a:cs typeface="Calibri"/>
              </a:rPr>
              <a:t>22</a:t>
            </a:r>
            <a:r>
              <a:rPr sz="1950" spc="7" baseline="-17094" dirty="0">
                <a:latin typeface="Calibri"/>
                <a:cs typeface="Calibri"/>
              </a:rPr>
              <a:t>ten</a:t>
            </a:r>
            <a:endParaRPr lang="en-US" sz="1950" spc="7" baseline="-17094" dirty="0">
              <a:latin typeface="Calibri"/>
              <a:cs typeface="Calibri"/>
            </a:endParaRPr>
          </a:p>
          <a:p>
            <a:pPr marL="368300">
              <a:lnSpc>
                <a:spcPts val="2890"/>
              </a:lnSpc>
            </a:pPr>
            <a:endParaRPr lang="en-US" sz="1950" baseline="-17094" dirty="0">
              <a:latin typeface="Calibri"/>
              <a:cs typeface="Calibri"/>
            </a:endParaRPr>
          </a:p>
          <a:p>
            <a:pPr marL="282575" indent="-257175">
              <a:lnSpc>
                <a:spcPts val="2510"/>
              </a:lnSpc>
              <a:spcBef>
                <a:spcPts val="280"/>
              </a:spcBef>
              <a:buSzPct val="136363"/>
              <a:buFont typeface="Arial"/>
              <a:buChar char="•"/>
              <a:tabLst>
                <a:tab pos="282575" algn="l"/>
              </a:tabLst>
            </a:pPr>
            <a:r>
              <a:rPr sz="2200" spc="5" dirty="0">
                <a:latin typeface="Calibri"/>
                <a:cs typeface="Calibri"/>
              </a:rPr>
              <a:t>For </a:t>
            </a:r>
            <a:r>
              <a:rPr sz="2200" dirty="0">
                <a:latin typeface="Calibri"/>
                <a:cs typeface="Calibri"/>
              </a:rPr>
              <a:t>negative exponents, shift </a:t>
            </a:r>
            <a:r>
              <a:rPr sz="2200" spc="5" dirty="0">
                <a:latin typeface="Calibri"/>
                <a:cs typeface="Calibri"/>
              </a:rPr>
              <a:t>decimal </a:t>
            </a:r>
            <a:r>
              <a:rPr sz="2200" dirty="0">
                <a:latin typeface="Calibri"/>
                <a:cs typeface="Calibri"/>
              </a:rPr>
              <a:t>to the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left</a:t>
            </a:r>
          </a:p>
          <a:p>
            <a:pPr marL="368300">
              <a:lnSpc>
                <a:spcPts val="2990"/>
              </a:lnSpc>
            </a:pPr>
            <a:r>
              <a:rPr sz="2600" dirty="0">
                <a:latin typeface="Arial"/>
                <a:cs typeface="Arial"/>
              </a:rPr>
              <a:t>– </a:t>
            </a:r>
            <a:r>
              <a:rPr sz="1900" spc="5" dirty="0">
                <a:latin typeface="Calibri"/>
                <a:cs typeface="Calibri"/>
              </a:rPr>
              <a:t>1.011</a:t>
            </a:r>
            <a:r>
              <a:rPr sz="1950" spc="7" baseline="-17094" dirty="0">
                <a:latin typeface="Calibri"/>
                <a:cs typeface="Calibri"/>
              </a:rPr>
              <a:t>two</a:t>
            </a:r>
            <a:r>
              <a:rPr sz="1900" spc="5" dirty="0">
                <a:latin typeface="Calibri"/>
                <a:cs typeface="Calibri"/>
              </a:rPr>
              <a:t>×2</a:t>
            </a:r>
            <a:r>
              <a:rPr sz="1950" spc="7" baseline="25641" dirty="0">
                <a:latin typeface="Calibri"/>
                <a:cs typeface="Calibri"/>
              </a:rPr>
              <a:t>-2 </a:t>
            </a:r>
            <a:r>
              <a:rPr sz="1900" spc="5" dirty="0">
                <a:latin typeface="Calibri"/>
                <a:cs typeface="Calibri"/>
              </a:rPr>
              <a:t>=&gt; </a:t>
            </a:r>
            <a:r>
              <a:rPr sz="1900" spc="10" dirty="0">
                <a:latin typeface="Calibri"/>
                <a:cs typeface="Calibri"/>
              </a:rPr>
              <a:t>0.01011</a:t>
            </a:r>
            <a:r>
              <a:rPr sz="1950" spc="15" baseline="-17094" dirty="0">
                <a:latin typeface="Calibri"/>
                <a:cs typeface="Calibri"/>
              </a:rPr>
              <a:t>two </a:t>
            </a:r>
            <a:r>
              <a:rPr sz="1900" dirty="0">
                <a:latin typeface="Calibri"/>
                <a:cs typeface="Calibri"/>
              </a:rPr>
              <a:t>=</a:t>
            </a:r>
            <a:r>
              <a:rPr sz="1900" spc="-170" dirty="0">
                <a:latin typeface="Calibri"/>
                <a:cs typeface="Calibri"/>
              </a:rPr>
              <a:t> </a:t>
            </a:r>
            <a:r>
              <a:rPr sz="1900" spc="10" dirty="0">
                <a:latin typeface="Calibri"/>
                <a:cs typeface="Calibri"/>
              </a:rPr>
              <a:t>0.34375</a:t>
            </a:r>
            <a:r>
              <a:rPr sz="1950" spc="15" baseline="-17094" dirty="0">
                <a:latin typeface="Calibri"/>
                <a:cs typeface="Calibri"/>
              </a:rPr>
              <a:t>ten</a:t>
            </a:r>
            <a:endParaRPr lang="en-US" sz="1950" spc="15" baseline="-17094" dirty="0">
              <a:latin typeface="Calibri"/>
              <a:cs typeface="Calibri"/>
            </a:endParaRPr>
          </a:p>
          <a:p>
            <a:pPr marL="368300">
              <a:lnSpc>
                <a:spcPts val="2990"/>
              </a:lnSpc>
            </a:pPr>
            <a:endParaRPr sz="1950" baseline="-17094" dirty="0">
              <a:latin typeface="Calibri"/>
              <a:cs typeface="Calibri"/>
            </a:endParaRPr>
          </a:p>
          <a:p>
            <a:pPr marL="282575" marR="17780" indent="-257175">
              <a:lnSpc>
                <a:spcPct val="102699"/>
              </a:lnSpc>
              <a:spcBef>
                <a:spcPts val="210"/>
              </a:spcBef>
              <a:buSzPct val="136363"/>
              <a:buFont typeface="Arial"/>
              <a:buChar char="•"/>
              <a:tabLst>
                <a:tab pos="282575" algn="l"/>
              </a:tabLst>
            </a:pPr>
            <a:r>
              <a:rPr sz="2200" spc="5" dirty="0">
                <a:latin typeface="Calibri"/>
                <a:cs typeface="Calibri"/>
              </a:rPr>
              <a:t>Go from ordinary number </a:t>
            </a:r>
            <a:r>
              <a:rPr sz="2200" dirty="0">
                <a:latin typeface="Calibri"/>
                <a:cs typeface="Calibri"/>
              </a:rPr>
              <a:t>to scientific </a:t>
            </a:r>
            <a:r>
              <a:rPr sz="2200" spc="5" dirty="0">
                <a:latin typeface="Calibri"/>
                <a:cs typeface="Calibri"/>
              </a:rPr>
              <a:t>notation </a:t>
            </a:r>
            <a:r>
              <a:rPr sz="2200" dirty="0">
                <a:latin typeface="Calibri"/>
                <a:cs typeface="Calibri"/>
              </a:rPr>
              <a:t>by  shifting until in </a:t>
            </a:r>
            <a:r>
              <a:rPr sz="2200" i="1" spc="5" dirty="0">
                <a:latin typeface="Calibri"/>
                <a:cs typeface="Calibri"/>
              </a:rPr>
              <a:t>normalized</a:t>
            </a:r>
            <a:r>
              <a:rPr sz="2200" i="1" spc="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form</a:t>
            </a:r>
          </a:p>
          <a:p>
            <a:pPr marL="368300">
              <a:lnSpc>
                <a:spcPts val="2865"/>
              </a:lnSpc>
            </a:pPr>
            <a:r>
              <a:rPr sz="2600" dirty="0">
                <a:latin typeface="Arial"/>
                <a:cs typeface="Arial"/>
              </a:rPr>
              <a:t>–</a:t>
            </a:r>
            <a:r>
              <a:rPr sz="2600" spc="-640" dirty="0">
                <a:latin typeface="Arial"/>
                <a:cs typeface="Arial"/>
              </a:rPr>
              <a:t> </a:t>
            </a:r>
            <a:r>
              <a:rPr sz="1900" spc="10" dirty="0">
                <a:latin typeface="Calibri"/>
                <a:cs typeface="Calibri"/>
              </a:rPr>
              <a:t>1101.001</a:t>
            </a:r>
            <a:r>
              <a:rPr sz="1950" spc="15" baseline="-17094" dirty="0">
                <a:latin typeface="Calibri"/>
                <a:cs typeface="Calibri"/>
              </a:rPr>
              <a:t>two </a:t>
            </a:r>
            <a:r>
              <a:rPr sz="1900" spc="5" dirty="0">
                <a:latin typeface="Calibri"/>
                <a:cs typeface="Calibri"/>
              </a:rPr>
              <a:t>=&gt; </a:t>
            </a:r>
            <a:r>
              <a:rPr sz="1900" spc="10" dirty="0">
                <a:latin typeface="Calibri"/>
                <a:cs typeface="Calibri"/>
              </a:rPr>
              <a:t>1.101001</a:t>
            </a:r>
            <a:r>
              <a:rPr sz="1950" spc="15" baseline="-17094" dirty="0">
                <a:latin typeface="Calibri"/>
                <a:cs typeface="Calibri"/>
              </a:rPr>
              <a:t>two</a:t>
            </a:r>
            <a:r>
              <a:rPr sz="1900" spc="10" dirty="0">
                <a:latin typeface="Calibri"/>
                <a:cs typeface="Calibri"/>
              </a:rPr>
              <a:t>×2</a:t>
            </a:r>
            <a:r>
              <a:rPr sz="1950" spc="15" baseline="25641" dirty="0">
                <a:latin typeface="Calibri"/>
                <a:cs typeface="Calibri"/>
              </a:rPr>
              <a:t>3</a:t>
            </a:r>
            <a:endParaRPr sz="1950" baseline="2564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5544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8401</TotalTime>
  <Words>2665</Words>
  <Application>Microsoft Macintosh PowerPoint</Application>
  <PresentationFormat>On-screen Show (4:3)</PresentationFormat>
  <Paragraphs>571</Paragraphs>
  <Slides>43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4" baseType="lpstr">
      <vt:lpstr>.AppleSystemUIFont</vt:lpstr>
      <vt:lpstr>Arial</vt:lpstr>
      <vt:lpstr>Arial Narrow</vt:lpstr>
      <vt:lpstr>Calibri</vt:lpstr>
      <vt:lpstr>Cambria Math</vt:lpstr>
      <vt:lpstr>Courier New</vt:lpstr>
      <vt:lpstr>Roboto Regular</vt:lpstr>
      <vt:lpstr>Times</vt:lpstr>
      <vt:lpstr>Times New Roman</vt:lpstr>
      <vt:lpstr>Wingdings</vt:lpstr>
      <vt:lpstr>UWTheme-351-Au18</vt:lpstr>
      <vt:lpstr>Floating Point I </vt:lpstr>
      <vt:lpstr>Number Representation Revisited</vt:lpstr>
      <vt:lpstr>Number Representation Really Matters</vt:lpstr>
      <vt:lpstr>Floating Point Topics</vt:lpstr>
      <vt:lpstr>Representation of Fractions</vt:lpstr>
      <vt:lpstr>Representation of Fractions</vt:lpstr>
      <vt:lpstr>Scientific Notation (Decimal)</vt:lpstr>
      <vt:lpstr>Scientific Notation (Binary)</vt:lpstr>
      <vt:lpstr>Translating To and From Scientific  Notation</vt:lpstr>
      <vt:lpstr>“Father” of Floating Point Standard</vt:lpstr>
      <vt:lpstr>Scientific Notation Translation</vt:lpstr>
      <vt:lpstr>Floating Point Topics</vt:lpstr>
      <vt:lpstr>IEEE Floating Point</vt:lpstr>
      <vt:lpstr>Floating Point Encoding</vt:lpstr>
      <vt:lpstr>The Exponent Field</vt:lpstr>
      <vt:lpstr>The Exponent Field</vt:lpstr>
      <vt:lpstr>The Mantissa (Fraction) Field</vt:lpstr>
      <vt:lpstr>Peer Instruction Question</vt:lpstr>
      <vt:lpstr>Precision and Accuracy</vt:lpstr>
      <vt:lpstr>Need Greater Precision?</vt:lpstr>
      <vt:lpstr>Floating Point Numbers Summary</vt:lpstr>
      <vt:lpstr>Representing Zero</vt:lpstr>
      <vt:lpstr>Floating Point Numbers Summary</vt:lpstr>
      <vt:lpstr>Representing ± ∞</vt:lpstr>
      <vt:lpstr>Floating Point Numbers Summary</vt:lpstr>
      <vt:lpstr>Representing NaN</vt:lpstr>
      <vt:lpstr>Floating Point Numbers Summary</vt:lpstr>
      <vt:lpstr>Representing Very Small Numbers</vt:lpstr>
      <vt:lpstr>Denorm Numbers</vt:lpstr>
      <vt:lpstr>Floating Point Numbers Summary</vt:lpstr>
      <vt:lpstr>Converting From Hex and Decimal</vt:lpstr>
      <vt:lpstr>PowerPoint Presentation</vt:lpstr>
      <vt:lpstr>Step 2: Split Bits Up</vt:lpstr>
      <vt:lpstr>Step 3: Check If Norm/Denorm</vt:lpstr>
      <vt:lpstr>PowerPoint Presentation</vt:lpstr>
      <vt:lpstr>Step 4: Evaluate</vt:lpstr>
      <vt:lpstr>Step 4: Evaluate</vt:lpstr>
      <vt:lpstr>Step 4: Evaluate</vt:lpstr>
      <vt:lpstr>Converting From Decimal to Binary</vt:lpstr>
      <vt:lpstr>Step 1: Convert Left Side of Decimal</vt:lpstr>
      <vt:lpstr>Step 2: Convert Right Side of Decimal</vt:lpstr>
      <vt:lpstr>Step 3: Combine Both Results and Normalize</vt:lpstr>
      <vt:lpstr>Step 4: Convert to Binary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Point I CSE 351 Autumn 2016</dc:title>
  <dc:creator>Justin Hsia</dc:creator>
  <cp:lastModifiedBy>Arrvindh Shriraman</cp:lastModifiedBy>
  <cp:revision>150</cp:revision>
  <cp:lastPrinted>2018-10-08T23:35:03Z</cp:lastPrinted>
  <dcterms:created xsi:type="dcterms:W3CDTF">2016-10-05T06:32:41Z</dcterms:created>
  <dcterms:modified xsi:type="dcterms:W3CDTF">2021-04-05T04:35:09Z</dcterms:modified>
</cp:coreProperties>
</file>