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5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6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7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9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0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21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22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23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24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5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2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33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7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1000" r:id="rId2"/>
    <p:sldId id="710" r:id="rId3"/>
    <p:sldId id="845" r:id="rId4"/>
    <p:sldId id="846" r:id="rId5"/>
    <p:sldId id="1008" r:id="rId6"/>
    <p:sldId id="1009" r:id="rId7"/>
    <p:sldId id="1010" r:id="rId8"/>
    <p:sldId id="403" r:id="rId9"/>
    <p:sldId id="801" r:id="rId10"/>
    <p:sldId id="1005" r:id="rId11"/>
    <p:sldId id="802" r:id="rId12"/>
    <p:sldId id="847" r:id="rId13"/>
    <p:sldId id="803" r:id="rId14"/>
    <p:sldId id="804" r:id="rId15"/>
    <p:sldId id="875" r:id="rId16"/>
    <p:sldId id="876" r:id="rId17"/>
    <p:sldId id="879" r:id="rId18"/>
    <p:sldId id="880" r:id="rId19"/>
    <p:sldId id="882" r:id="rId20"/>
    <p:sldId id="886" r:id="rId21"/>
    <p:sldId id="887" r:id="rId22"/>
    <p:sldId id="888" r:id="rId23"/>
    <p:sldId id="889" r:id="rId24"/>
    <p:sldId id="984" r:id="rId25"/>
    <p:sldId id="985" r:id="rId26"/>
    <p:sldId id="951" r:id="rId27"/>
    <p:sldId id="893" r:id="rId28"/>
    <p:sldId id="988" r:id="rId29"/>
    <p:sldId id="1007" r:id="rId30"/>
    <p:sldId id="989" r:id="rId31"/>
    <p:sldId id="896" r:id="rId32"/>
    <p:sldId id="1006" r:id="rId33"/>
    <p:sldId id="341" r:id="rId34"/>
    <p:sldId id="343" r:id="rId35"/>
    <p:sldId id="344" r:id="rId36"/>
    <p:sldId id="346" r:id="rId37"/>
    <p:sldId id="991" r:id="rId38"/>
  </p:sldIdLst>
  <p:sldSz cx="9144000" cy="6858000" type="screen4x3"/>
  <p:notesSz cx="9283700" cy="69977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0C0"/>
    <a:srgbClr val="C00000"/>
    <a:srgbClr val="999999"/>
    <a:srgbClr val="FF58AB"/>
    <a:srgbClr val="00B050"/>
    <a:srgbClr val="FF9900"/>
    <a:srgbClr val="4B2A85"/>
    <a:srgbClr val="F1C7C7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7" autoAdjust="0"/>
    <p:restoredTop sz="88341" autoAdjust="0"/>
  </p:normalViewPr>
  <p:slideViewPr>
    <p:cSldViewPr snapToGrid="0">
      <p:cViewPr varScale="1">
        <p:scale>
          <a:sx n="56" d="100"/>
          <a:sy n="56" d="100"/>
        </p:scale>
        <p:origin x="9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" userId="60ed0375f93d0d69" providerId="LiveId" clId="{8BD3FB05-B459-468A-B8E8-D629FC7DE19F}"/>
    <pc:docChg chg="modSld">
      <pc:chgData name="Alaa" userId="60ed0375f93d0d69" providerId="LiveId" clId="{8BD3FB05-B459-468A-B8E8-D629FC7DE19F}" dt="2022-10-26T02:33:14.511" v="0" actId="1076"/>
      <pc:docMkLst>
        <pc:docMk/>
      </pc:docMkLst>
      <pc:sldChg chg="modSp mod">
        <pc:chgData name="Alaa" userId="60ed0375f93d0d69" providerId="LiveId" clId="{8BD3FB05-B459-468A-B8E8-D629FC7DE19F}" dt="2022-10-26T02:33:14.511" v="0" actId="1076"/>
        <pc:sldMkLst>
          <pc:docMk/>
          <pc:sldMk cId="1915048166" sldId="1000"/>
        </pc:sldMkLst>
        <pc:picChg chg="mod">
          <ac:chgData name="Alaa" userId="60ed0375f93d0d69" providerId="LiveId" clId="{8BD3FB05-B459-468A-B8E8-D629FC7DE19F}" dt="2022-10-26T02:33:14.511" v="0" actId="1076"/>
          <ac:picMkLst>
            <pc:docMk/>
            <pc:sldMk cId="1915048166" sldId="1000"/>
            <ac:picMk id="9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Row</c:v>
                </c:pt>
                <c:pt idx="1">
                  <c:v>Column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191</c:v>
                </c:pt>
                <c:pt idx="1">
                  <c:v>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B-D044-8E01-737D84DC6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26852512"/>
        <c:axId val="1777819888"/>
      </c:barChart>
      <c:catAx>
        <c:axId val="17268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819888"/>
        <c:crosses val="autoZero"/>
        <c:auto val="1"/>
        <c:lblAlgn val="ctr"/>
        <c:lblOffset val="100"/>
        <c:noMultiLvlLbl val="0"/>
      </c:catAx>
      <c:valAx>
        <c:axId val="177781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85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1024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  <c:pt idx="3">
                  <c:v>0.9</c:v>
                </c:pt>
                <c:pt idx="4">
                  <c:v>1</c:v>
                </c:pt>
                <c:pt idx="5">
                  <c:v>0.9</c:v>
                </c:pt>
                <c:pt idx="6">
                  <c:v>2</c:v>
                </c:pt>
                <c:pt idx="7">
                  <c:v>4</c:v>
                </c:pt>
                <c:pt idx="8">
                  <c:v>10</c:v>
                </c:pt>
                <c:pt idx="9">
                  <c:v>15</c:v>
                </c:pt>
                <c:pt idx="1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C1-8244-91A9-EE2DD7B7C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7357072"/>
        <c:axId val="897054016"/>
      </c:lineChart>
      <c:catAx>
        <c:axId val="89735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54016"/>
        <c:crosses val="autoZero"/>
        <c:auto val="1"/>
        <c:lblAlgn val="ctr"/>
        <c:lblOffset val="100"/>
        <c:noMultiLvlLbl val="0"/>
      </c:catAx>
      <c:valAx>
        <c:axId val="897054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735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3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4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59175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4" y="3337205"/>
            <a:ext cx="6781138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4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SzPct val="120000"/>
      <a:buFont typeface=".AppleSystemUIFont" charset="-120"/>
      <a:buChar char="-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1"/>
            <a:ext cx="7009108" cy="1945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b="1" dirty="0"/>
              <a:t>cycle</a:t>
            </a:r>
          </a:p>
          <a:p>
            <a:r>
              <a:rPr lang="en-US" dirty="0"/>
              <a:t>Only 2 hard problems in computer</a:t>
            </a:r>
            <a:r>
              <a:rPr lang="en-US" baseline="0" dirty="0"/>
              <a:t> science: cache invalidation, naming things, and off-by-one errors.</a:t>
            </a:r>
          </a:p>
          <a:p>
            <a:r>
              <a:rPr lang="en-US" baseline="0" dirty="0"/>
              <a:t>I can process avocados very quickly</a:t>
            </a:r>
          </a:p>
          <a:p>
            <a:r>
              <a:rPr lang="en-US" baseline="0" dirty="0"/>
              <a:t>It takes me a long time to get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Avocado cache</a:t>
            </a:r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these</a:t>
            </a:r>
            <a:r>
              <a:rPr lang="en-US" baseline="0" dirty="0"/>
              <a:t> are </a:t>
            </a:r>
            <a:r>
              <a:rPr lang="en-US" b="1" i="0" baseline="0" dirty="0"/>
              <a:t>not</a:t>
            </a:r>
            <a:r>
              <a:rPr lang="en-US" baseline="0" dirty="0"/>
              <a:t> </a:t>
            </a:r>
            <a:r>
              <a:rPr lang="en-US" b="1" i="1" baseline="0" dirty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141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1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Equal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5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Near</a:t>
            </a:r>
          </a:p>
        </p:txBody>
      </p:sp>
    </p:spTree>
    <p:extLst>
      <p:ext uri="{BB962C8B-B14F-4D97-AF65-F5344CB8AC3E}">
        <p14:creationId xmlns:p14="http://schemas.microsoft.com/office/powerpoint/2010/main" val="3953155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5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Stride of 1 (4 bytes)</a:t>
            </a:r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1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Stride of 4</a:t>
            </a:r>
          </a:p>
        </p:txBody>
      </p:sp>
    </p:spTree>
    <p:extLst>
      <p:ext uri="{BB962C8B-B14F-4D97-AF65-F5344CB8AC3E}">
        <p14:creationId xmlns:p14="http://schemas.microsoft.com/office/powerpoint/2010/main" val="2831319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Grids, rows, cols</a:t>
            </a:r>
          </a:p>
          <a:p>
            <a:r>
              <a:rPr lang="en-US" dirty="0"/>
              <a:t>Stride = N * 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73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568775" y="529993"/>
            <a:ext cx="6147689" cy="26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38746" y="3324213"/>
            <a:ext cx="6807741" cy="3149573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Make J the inner loop</a:t>
            </a:r>
          </a:p>
        </p:txBody>
      </p:sp>
    </p:spTree>
    <p:extLst>
      <p:ext uri="{BB962C8B-B14F-4D97-AF65-F5344CB8AC3E}">
        <p14:creationId xmlns:p14="http://schemas.microsoft.com/office/powerpoint/2010/main" val="1066141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7215" y="3324213"/>
            <a:ext cx="6809276" cy="3149573"/>
          </a:xfrm>
          <a:noFill/>
          <a:ln/>
        </p:spPr>
        <p:txBody>
          <a:bodyPr lIns="92238" tIns="45311" rIns="92238" bIns="45311"/>
          <a:lstStyle/>
          <a:p>
            <a:r>
              <a:rPr lang="en-US" dirty="0"/>
              <a:t>Hit takes HT</a:t>
            </a:r>
          </a:p>
          <a:p>
            <a:r>
              <a:rPr lang="en-US" dirty="0"/>
              <a:t>Miss takes HT + MP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0838" y="523875"/>
            <a:ext cx="3502025" cy="26257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6380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AMAT = always have to pay HT, only sometimes (MR) pay MP</a:t>
            </a:r>
          </a:p>
          <a:p>
            <a:r>
              <a:rPr lang="en-US" dirty="0"/>
              <a:t>HR = .97 -&gt; 1 + .03 * 100 = 4 cycles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HR = .99 -&gt; 1 + .01 * 100 = 2 cycles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Since MP is high, keep MR </a:t>
            </a:r>
            <a:r>
              <a:rPr lang="en-US" dirty="0" err="1"/>
              <a:t>loooow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39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</a:p>
          <a:p>
            <a:r>
              <a:rPr lang="en-US" dirty="0"/>
              <a:t>AMAT = 1 + .02 * 50 = 2 cycles = 400 </a:t>
            </a:r>
            <a:r>
              <a:rPr lang="en-US" dirty="0" err="1"/>
              <a:t>ps</a:t>
            </a:r>
            <a:r>
              <a:rPr lang="en-US" dirty="0"/>
              <a:t> (trillionth!)</a:t>
            </a:r>
          </a:p>
          <a:p>
            <a:r>
              <a:rPr lang="en-US" dirty="0"/>
              <a:t>A  -&gt; 2 cycles -&gt; 380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B -&gt; 1 + 0.02 * 40 = 1.8 </a:t>
            </a:r>
            <a:r>
              <a:rPr lang="en-US" dirty="0" err="1"/>
              <a:t>cyc</a:t>
            </a:r>
            <a:r>
              <a:rPr lang="en-US" dirty="0"/>
              <a:t> = 360ps</a:t>
            </a:r>
          </a:p>
          <a:p>
            <a:r>
              <a:rPr lang="en-US" dirty="0"/>
              <a:t>C</a:t>
            </a:r>
            <a:r>
              <a:rPr lang="en-US" dirty="0">
                <a:sym typeface="Wingdings" pitchFamily="2" charset="2"/>
              </a:rPr>
              <a:t> 1 + 0.015 * 50 = 1.75 </a:t>
            </a:r>
            <a:r>
              <a:rPr lang="en-US" dirty="0" err="1">
                <a:sym typeface="Wingdings" pitchFamily="2" charset="2"/>
              </a:rPr>
              <a:t>cyc</a:t>
            </a:r>
            <a:r>
              <a:rPr lang="en-US" dirty="0">
                <a:sym typeface="Wingdings" pitchFamily="2" charset="2"/>
              </a:rPr>
              <a:t> = 350ps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3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 cache will have higher MR, lower HT</a:t>
            </a:r>
          </a:p>
          <a:p>
            <a:r>
              <a:rPr lang="en-US" dirty="0"/>
              <a:t>We have 3 levels now!</a:t>
            </a:r>
          </a:p>
        </p:txBody>
      </p:sp>
    </p:spTree>
    <p:extLst>
      <p:ext uri="{BB962C8B-B14F-4D97-AF65-F5344CB8AC3E}">
        <p14:creationId xmlns:p14="http://schemas.microsoft.com/office/powerpoint/2010/main" val="123429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we expect for this experiment?</a:t>
            </a:r>
          </a:p>
          <a:p>
            <a:r>
              <a:rPr lang="en-US" dirty="0"/>
              <a:t>Accessing and adding 200 000 x size times</a:t>
            </a:r>
          </a:p>
        </p:txBody>
      </p:sp>
    </p:spTree>
    <p:extLst>
      <p:ext uri="{BB962C8B-B14F-4D97-AF65-F5344CB8AC3E}">
        <p14:creationId xmlns:p14="http://schemas.microsoft.com/office/powerpoint/2010/main" val="1795323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4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6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Implemented with different technologies!</a:t>
            </a:r>
          </a:p>
          <a:p>
            <a:pPr lvl="1"/>
            <a:r>
              <a:rPr lang="en-US" dirty="0"/>
              <a:t>disks, solid-state</a:t>
            </a:r>
          </a:p>
          <a:p>
            <a:pPr lvl="1"/>
            <a:r>
              <a:rPr lang="en-US" b="1" dirty="0"/>
              <a:t>DRAM</a:t>
            </a:r>
            <a:r>
              <a:rPr lang="en-US" dirty="0"/>
              <a:t>: little wells that drain slowly,</a:t>
            </a:r>
            <a:r>
              <a:rPr lang="en-US" baseline="0" dirty="0"/>
              <a:t> refreshed periodically</a:t>
            </a:r>
            <a:endParaRPr lang="en-US" dirty="0"/>
          </a:p>
          <a:p>
            <a:pPr lvl="1"/>
            <a:r>
              <a:rPr lang="en-US" b="1" dirty="0"/>
              <a:t>SRAM</a:t>
            </a:r>
            <a:r>
              <a:rPr lang="en-US" dirty="0"/>
              <a:t>:</a:t>
            </a:r>
            <a:r>
              <a:rPr lang="en-US" baseline="0" dirty="0"/>
              <a:t> flip-flops, little logic gates that feedback with each other, faster but uses more </a:t>
            </a:r>
            <a:r>
              <a:rPr lang="en-US" b="1" baseline="0" dirty="0"/>
              <a:t>power</a:t>
            </a:r>
            <a:r>
              <a:rPr lang="en-US" baseline="0" dirty="0"/>
              <a:t>!</a:t>
            </a:r>
          </a:p>
          <a:p>
            <a:pPr lvl="0"/>
            <a:r>
              <a:rPr lang="en-US" baseline="0" dirty="0"/>
              <a:t>That’s why they’re different sizes and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508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1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So,</a:t>
            </a:r>
            <a:r>
              <a:rPr lang="en-US" baseline="0" dirty="0"/>
              <a:t> why haven’t we seen caches before now in this class?</a:t>
            </a:r>
          </a:p>
          <a:p>
            <a:pPr lvl="1"/>
            <a:r>
              <a:rPr lang="en-US" baseline="0" dirty="0"/>
              <a:t>Because they’re designed to be </a:t>
            </a:r>
            <a:r>
              <a:rPr lang="en-US" i="1" baseline="0" dirty="0"/>
              <a:t>architecturally transparent!</a:t>
            </a:r>
          </a:p>
          <a:p>
            <a:pPr lvl="1"/>
            <a:r>
              <a:rPr lang="en-US" i="0" baseline="0" dirty="0"/>
              <a:t>Never affect correctness, only performance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69833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$ d$</a:t>
            </a:r>
          </a:p>
        </p:txBody>
      </p:sp>
    </p:spTree>
    <p:extLst>
      <p:ext uri="{BB962C8B-B14F-4D97-AF65-F5344CB8AC3E}">
        <p14:creationId xmlns:p14="http://schemas.microsoft.com/office/powerpoint/2010/main" val="427066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 in the curve</a:t>
            </a:r>
          </a:p>
          <a:p>
            <a:pPr lvl="1"/>
            <a:r>
              <a:rPr lang="en-US" i="0" baseline="0" dirty="0"/>
              <a:t>After some size threshold</a:t>
            </a:r>
          </a:p>
          <a:p>
            <a:pPr lvl="1"/>
            <a:r>
              <a:rPr lang="en-US" dirty="0"/>
              <a:t>Memory “wall”</a:t>
            </a:r>
            <a:endParaRPr lang="en-US" i="0" dirty="0"/>
          </a:p>
          <a:p>
            <a:r>
              <a:rPr lang="en-US" dirty="0"/>
              <a:t>Steeper</a:t>
            </a:r>
            <a:r>
              <a:rPr lang="en-US" baseline="0" dirty="0"/>
              <a:t> slope = </a:t>
            </a:r>
            <a:r>
              <a:rPr lang="en-US" i="1" baseline="0" dirty="0"/>
              <a:t>execution time grows faster</a:t>
            </a:r>
          </a:p>
          <a:p>
            <a:r>
              <a:rPr lang="en-US" i="0" baseline="0" dirty="0"/>
              <a:t>Fits in cache, doesn’t fit in cache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4811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we expect for this experiment?</a:t>
            </a:r>
          </a:p>
          <a:p>
            <a:r>
              <a:rPr lang="en-US" dirty="0"/>
              <a:t>Accessing and adding 200 000 x size times</a:t>
            </a:r>
          </a:p>
        </p:txBody>
      </p:sp>
    </p:spTree>
    <p:extLst>
      <p:ext uri="{BB962C8B-B14F-4D97-AF65-F5344CB8AC3E}">
        <p14:creationId xmlns:p14="http://schemas.microsoft.com/office/powerpoint/2010/main" val="167039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 in the curve</a:t>
            </a:r>
          </a:p>
          <a:p>
            <a:pPr lvl="1"/>
            <a:r>
              <a:rPr lang="en-US" i="0" baseline="0" dirty="0"/>
              <a:t>After some size threshold</a:t>
            </a:r>
          </a:p>
          <a:p>
            <a:pPr lvl="1"/>
            <a:r>
              <a:rPr lang="en-US" dirty="0"/>
              <a:t>Memory “wall”</a:t>
            </a:r>
            <a:endParaRPr lang="en-US" i="0" dirty="0"/>
          </a:p>
          <a:p>
            <a:r>
              <a:rPr lang="en-US" dirty="0"/>
              <a:t>Steeper</a:t>
            </a:r>
            <a:r>
              <a:rPr lang="en-US" baseline="0" dirty="0"/>
              <a:t> slope = </a:t>
            </a:r>
            <a:r>
              <a:rPr lang="en-US" i="1" baseline="0" dirty="0"/>
              <a:t>execution time grows faster</a:t>
            </a:r>
          </a:p>
          <a:p>
            <a:r>
              <a:rPr lang="en-US" i="0" baseline="0" dirty="0"/>
              <a:t>Fits in cache, doesn’t fit in cache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5362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5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fast you can crunch stuff</a:t>
            </a:r>
          </a:p>
          <a:p>
            <a:r>
              <a:rPr lang="en-US" dirty="0"/>
              <a:t>How fast you can get stuff</a:t>
            </a:r>
          </a:p>
        </p:txBody>
      </p:sp>
    </p:spTree>
    <p:extLst>
      <p:ext uri="{BB962C8B-B14F-4D97-AF65-F5344CB8AC3E}">
        <p14:creationId xmlns:p14="http://schemas.microsoft.com/office/powerpoint/2010/main" val="158190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8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0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3811" y="-2231"/>
            <a:ext cx="8964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Caches I</a:t>
            </a:r>
          </a:p>
        </p:txBody>
      </p:sp>
    </p:spTree>
    <p:extLst>
      <p:ext uri="{BB962C8B-B14F-4D97-AF65-F5344CB8AC3E}">
        <p14:creationId xmlns:p14="http://schemas.microsoft.com/office/powerpoint/2010/main" val="4276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hyperlink" Target="http://xkcd.com/151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11.jpe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notesSlide" Target="../notesSlides/notesSlide10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image" Target="../media/image12.tiff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13.jp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12.tiff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19" Type="http://schemas.openxmlformats.org/officeDocument/2006/relationships/image" Target="../media/image11.jpe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notesSlide" Target="../notesSlides/notesSlide13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8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notesSlide" Target="../notesSlides/notesSlide14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41" Type="http://schemas.openxmlformats.org/officeDocument/2006/relationships/notesSlide" Target="../notesSlides/notesSlide15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6.jpeg"/><Relationship Id="rId21" Type="http://schemas.openxmlformats.org/officeDocument/2006/relationships/tags" Target="../tags/tag23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8.tif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3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2.pn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10" Type="http://schemas.openxmlformats.org/officeDocument/2006/relationships/tags" Target="../tags/tag238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notesSlide" Target="../notesSlides/notesSlide23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3" Type="http://schemas.openxmlformats.org/officeDocument/2006/relationships/tags" Target="../tags/tag27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3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770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notesSlide" Target="../notesSlides/notesSlide32.xml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3" Type="http://schemas.openxmlformats.org/officeDocument/2006/relationships/tags" Target="../tags/tag327.xml"/><Relationship Id="rId21" Type="http://schemas.openxmlformats.org/officeDocument/2006/relationships/tags" Target="../tags/tag345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notesSlide" Target="../notesSlides/notesSlide33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tags" Target="../tags/tag373.xml"/><Relationship Id="rId3" Type="http://schemas.openxmlformats.org/officeDocument/2006/relationships/tags" Target="../tags/tag350.xml"/><Relationship Id="rId21" Type="http://schemas.openxmlformats.org/officeDocument/2006/relationships/tags" Target="../tags/tag368.xml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tags" Target="../tags/tag372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29" Type="http://schemas.openxmlformats.org/officeDocument/2006/relationships/tags" Target="../tags/tag376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tags" Target="../tags/tag371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28" Type="http://schemas.openxmlformats.org/officeDocument/2006/relationships/tags" Target="../tags/tag375.xml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notesSlide" Target="../notesSlides/notesSlide34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Relationship Id="rId27" Type="http://schemas.openxmlformats.org/officeDocument/2006/relationships/tags" Target="../tags/tag374.xml"/><Relationship Id="rId30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9.emf"/><Relationship Id="rId5" Type="http://schemas.openxmlformats.org/officeDocument/2006/relationships/tags" Target="../tags/tag47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6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16149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4"/>
              </a:rPr>
              <a:t>http://xkcd.com/1353/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3" y="1542617"/>
            <a:ext cx="8534247" cy="35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4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3" name="Picture 2" descr="https://m.eet.com/media/1171200/fig2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595360" cy="45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119761" y="3040843"/>
            <a:ext cx="2671911" cy="1790294"/>
            <a:chOff x="5616226" y="3026116"/>
            <a:chExt cx="2671911" cy="179029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76074" y="3026116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5943600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first Intel CPU with cache on chip</a:t>
            </a:r>
          </a:p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Pentium III has two cache levels on chip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2972" y="1641969"/>
            <a:ext cx="2176942" cy="1741311"/>
            <a:chOff x="1670713" y="3108960"/>
            <a:chExt cx="2176942" cy="174131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713" y="3108960"/>
              <a:ext cx="20857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“Moore’s Law”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25628" y="3511296"/>
              <a:ext cx="1822027" cy="1338975"/>
              <a:chOff x="7642494" y="1937013"/>
              <a:chExt cx="1822027" cy="1338975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42494" y="1937013"/>
                <a:ext cx="1280160" cy="8345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µProc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55%/year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(2X/1.5yr)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 flipH="1" flipV="1">
                <a:off x="8380788" y="2361588"/>
                <a:ext cx="1083733" cy="914400"/>
              </a:xfrm>
              <a:prstGeom prst="arc">
                <a:avLst>
                  <a:gd name="adj1" fmla="val 16200000"/>
                  <a:gd name="adj2" fmla="val 243029"/>
                </a:avLst>
              </a:prstGeom>
              <a:noFill/>
              <a:ln w="254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145632" y="4846320"/>
            <a:ext cx="1280160" cy="1708839"/>
            <a:chOff x="7389563" y="3817675"/>
            <a:chExt cx="1280160" cy="1708839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389563" y="4691927"/>
              <a:ext cx="1280160" cy="83458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7846763" y="3817675"/>
              <a:ext cx="182880" cy="1143000"/>
            </a:xfrm>
            <a:prstGeom prst="arc">
              <a:avLst>
                <a:gd name="adj1" fmla="val 5457861"/>
                <a:gd name="adj2" fmla="val 15330506"/>
              </a:avLst>
            </a:prstGeom>
            <a:ln w="25400">
              <a:solidFill>
                <a:srgbClr val="008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grpSp>
        <p:nvGrpSpPr>
          <p:cNvPr id="12" name="Group 11"/>
          <p:cNvGrpSpPr/>
          <p:nvPr>
            <p:custDataLst>
              <p:tags r:id="rId8"/>
            </p:custDataLst>
          </p:nvPr>
        </p:nvGrpSpPr>
        <p:grpSpPr>
          <a:xfrm>
            <a:off x="501518" y="3429000"/>
            <a:ext cx="8251734" cy="2971800"/>
            <a:chOff x="501518" y="3429000"/>
            <a:chExt cx="8251734" cy="2971800"/>
          </a:xfrm>
        </p:grpSpPr>
        <p:sp>
          <p:nvSpPr>
            <p:cNvPr id="10" name="TextBox 9"/>
            <p:cNvSpPr txBox="1"/>
            <p:nvPr>
              <p:custDataLst>
                <p:tags r:id="rId10"/>
              </p:custDataLst>
            </p:nvPr>
          </p:nvSpPr>
          <p:spPr>
            <a:xfrm>
              <a:off x="501518" y="4104382"/>
              <a:ext cx="1873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Can process at least</a:t>
              </a:r>
            </a:p>
            <a:p>
              <a:r>
                <a:rPr lang="en-US" sz="1600" b="0" dirty="0">
                  <a:latin typeface="Calibri" pitchFamily="34" charset="0"/>
                </a:rPr>
                <a:t>256 Bytes/cycle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411310" y="4114800"/>
              <a:ext cx="22501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Bandwidth</a:t>
              </a:r>
            </a:p>
            <a:p>
              <a:r>
                <a:rPr lang="en-US" sz="1600" b="0" dirty="0">
                  <a:latin typeface="Calibri" pitchFamily="34" charset="0"/>
                </a:rPr>
                <a:t>2 Bytes/cycle</a:t>
              </a:r>
            </a:p>
            <a:p>
              <a:r>
                <a:rPr lang="en-US" sz="1600" dirty="0">
                  <a:latin typeface="Calibri" pitchFamily="34" charset="0"/>
                </a:rPr>
                <a:t>Latency</a:t>
              </a:r>
            </a:p>
            <a:p>
              <a:r>
                <a:rPr lang="en-US" sz="1600" b="0" dirty="0">
                  <a:latin typeface="Calibri" pitchFamily="34" charset="0"/>
                </a:rPr>
                <a:t>100-200 cycles (30-60ns)</a:t>
              </a: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4610894" y="3771106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3124200" y="5877580"/>
              <a:ext cx="5629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</a:rPr>
                <a:t>Problem: lots of waiting on memory</a:t>
              </a:r>
            </a:p>
          </p:txBody>
        </p:sp>
      </p:grp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557563-4C10-894E-8DB3-A4456898AB0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7306" y="4950750"/>
            <a:ext cx="1816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1518" y="4104382"/>
            <a:ext cx="187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Can process at least</a:t>
            </a:r>
          </a:p>
          <a:p>
            <a:r>
              <a:rPr lang="en-US" sz="1600" b="0" dirty="0">
                <a:latin typeface="Calibri" pitchFamily="34" charset="0"/>
              </a:rPr>
              <a:t>256 Bytes/cycle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411310" y="4114800"/>
            <a:ext cx="2250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Bandwidth</a:t>
            </a:r>
          </a:p>
          <a:p>
            <a:r>
              <a:rPr lang="en-US" sz="1600" b="0" dirty="0">
                <a:latin typeface="Calibri" pitchFamily="34" charset="0"/>
              </a:rPr>
              <a:t>2 Bytes/cycle</a:t>
            </a:r>
          </a:p>
          <a:p>
            <a:r>
              <a:rPr lang="en-US" sz="1600" dirty="0">
                <a:latin typeface="Calibri" pitchFamily="34" charset="0"/>
              </a:rPr>
              <a:t>Latency</a:t>
            </a:r>
          </a:p>
          <a:p>
            <a:r>
              <a:rPr lang="en-US" sz="1600" b="0" dirty="0">
                <a:latin typeface="Calibri" pitchFamily="34" charset="0"/>
              </a:rPr>
              <a:t>100-200 cycles (30-60ns)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 bwMode="auto">
          <a:xfrm rot="5400000" flipH="1" flipV="1">
            <a:off x="4610894" y="3771106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124200" y="5877580"/>
            <a:ext cx="26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itchFamily="34" charset="0"/>
              </a:rPr>
              <a:t>Cache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7" y="3447296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DCB420-98F0-2942-A5EA-F9041CF4D3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7306" y="4950750"/>
            <a:ext cx="1816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 dirty="0"/>
              <a:t>Pronunciation</a:t>
            </a:r>
            <a:r>
              <a:rPr lang="en-US" dirty="0"/>
              <a:t>:  “cash”</a:t>
            </a:r>
            <a:endParaRPr lang="en-US" dirty="0">
              <a:solidFill>
                <a:prstClr val="black"/>
              </a:solidFill>
              <a:latin typeface="AppleColorEmoji" charset="0"/>
            </a:endParaRPr>
          </a:p>
          <a:p>
            <a:pPr lvl="1"/>
            <a:r>
              <a:rPr lang="en-US" dirty="0"/>
              <a:t>We abbreviate this as “$”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English</a:t>
            </a:r>
            <a:r>
              <a:rPr lang="en-US" dirty="0"/>
              <a:t>:  A hidden storage space </a:t>
            </a:r>
            <a:br>
              <a:rPr lang="en-US" dirty="0"/>
            </a:br>
            <a:r>
              <a:rPr lang="en-US" dirty="0"/>
              <a:t>for provisions, weapons, and/or treasures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Computer</a:t>
            </a:r>
            <a:r>
              <a:rPr lang="en-US" dirty="0"/>
              <a:t>:  Memory with short access time used for the storage of frequently or recently used instructions (</a:t>
            </a:r>
            <a:r>
              <a:rPr lang="en-US" dirty="0" err="1"/>
              <a:t>i</a:t>
            </a:r>
            <a:r>
              <a:rPr lang="en-US" dirty="0"/>
              <a:t>-cache/I$) or data (d-cache/D$)</a:t>
            </a:r>
          </a:p>
          <a:p>
            <a:pPr lvl="1"/>
            <a:r>
              <a:rPr lang="en-US" i="1" dirty="0"/>
              <a:t>More generally:  </a:t>
            </a:r>
            <a:r>
              <a:rPr lang="en-US" dirty="0"/>
              <a:t>Used to optimize data transfers between any system elements with different characteristics (network interface cache, file cache,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Hit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</a:t>
            </a:r>
            <a:r>
              <a:rPr lang="en-GB" dirty="0">
                <a:solidFill>
                  <a:srgbClr val="C00000"/>
                </a:solidFill>
              </a:rPr>
              <a:t>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85986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</a:t>
            </a:r>
            <a:r>
              <a:rPr lang="en-GB" i="1" dirty="0">
                <a:solidFill>
                  <a:srgbClr val="008000"/>
                </a:solidFill>
              </a:rPr>
              <a:t>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013700" y="4583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13348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/>
              <a:t> </a:t>
            </a:r>
            <a:r>
              <a:rPr lang="en-US" dirty="0"/>
              <a:t>accessed in stride-1 pattern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reference instructions in sequence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201782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6616" y="436562"/>
            <a:ext cx="8366760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7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462240" y="6274824"/>
            <a:ext cx="477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Note:</a:t>
            </a:r>
            <a:r>
              <a:rPr lang="en-US" sz="1600" b="0" dirty="0">
                <a:latin typeface="Calibri" pitchFamily="34" charset="0"/>
              </a:rPr>
              <a:t>  76 is just one possible starting address of array a</a:t>
            </a:r>
          </a:p>
        </p:txBody>
      </p:sp>
      <p:sp>
        <p:nvSpPr>
          <p:cNvPr id="78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3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7516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571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4671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063974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sum_array_cols(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69293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0374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65119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#3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69280" y="1371600"/>
            <a:ext cx="2926080" cy="2468880"/>
          </a:xfrm>
        </p:spPr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r>
              <a:rPr lang="en-US" dirty="0"/>
              <a:t>How can it be fixed?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34829"/>
              </p:ext>
            </p:extLst>
          </p:nvPr>
        </p:nvGraphicFramePr>
        <p:xfrm>
          <a:off x="2011680" y="475488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2348"/>
              </p:ext>
            </p:extLst>
          </p:nvPr>
        </p:nvGraphicFramePr>
        <p:xfrm>
          <a:off x="1645920" y="502920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397"/>
              </p:ext>
            </p:extLst>
          </p:nvPr>
        </p:nvGraphicFramePr>
        <p:xfrm>
          <a:off x="1280160" y="530352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12080" y="5675376"/>
            <a:ext cx="2001098" cy="923544"/>
            <a:chOff x="4450769" y="5675376"/>
            <a:chExt cx="2001098" cy="923544"/>
          </a:xfrm>
        </p:grpSpPr>
        <p:sp>
          <p:nvSpPr>
            <p:cNvPr id="11" name="TextBox 10"/>
            <p:cNvSpPr txBox="1"/>
            <p:nvPr>
              <p:custDataLst>
                <p:tags r:id="rId3"/>
              </p:custDataLst>
            </p:nvPr>
          </p:nvSpPr>
          <p:spPr>
            <a:xfrm>
              <a:off x="4937760" y="622401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0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5303520" y="594969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1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5669280" y="567537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 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198853" y="586282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816529" y="61371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50769" y="641146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⋅ ⋅ ⋅</m:t>
                      </m:r>
                    </m:oMath>
                  </m:oMathPara>
                </a14:m>
                <a:endParaRPr lang="en-US" sz="4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6" name="Conten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1371600"/>
            <a:ext cx="2926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What is wrong with this code?</a:t>
            </a:r>
          </a:p>
          <a:p>
            <a:endParaRPr lang="en-US" kern="0"/>
          </a:p>
          <a:p>
            <a:r>
              <a:rPr lang="en-US" kern="0"/>
              <a:t>How can it be fixed?</a:t>
            </a:r>
            <a:endParaRPr lang="en-US" kern="0" dirty="0"/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548572" y="4358983"/>
            <a:ext cx="420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 (M = ?, N = 3, L = 4)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9120"/>
              </p:ext>
            </p:extLst>
          </p:nvPr>
        </p:nvGraphicFramePr>
        <p:xfrm>
          <a:off x="54864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3287"/>
              </p:ext>
            </p:extLst>
          </p:nvPr>
        </p:nvGraphicFramePr>
        <p:xfrm>
          <a:off x="384048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3591" y="5715000"/>
            <a:ext cx="7107849" cy="558038"/>
            <a:chOff x="323591" y="5715000"/>
            <a:chExt cx="7107849" cy="558038"/>
          </a:xfrm>
        </p:grpSpPr>
        <p:sp>
          <p:nvSpPr>
            <p:cNvPr id="9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54864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459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74320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3591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144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870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145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44077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  <p:sp>
          <p:nvSpPr>
            <p:cNvPr id="14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3692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93420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03148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7810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124</a:t>
              </a:r>
            </a:p>
          </p:txBody>
        </p:sp>
        <p:sp>
          <p:nvSpPr>
            <p:cNvPr id="15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38635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140</a:t>
              </a:r>
            </a:p>
          </p:txBody>
        </p:sp>
        <p:sp>
          <p:nvSpPr>
            <p:cNvPr id="153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2368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156</a:t>
              </a:r>
            </a:p>
          </p:txBody>
        </p:sp>
        <p:sp>
          <p:nvSpPr>
            <p:cNvPr id="154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1323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5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33199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Performance Metrics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Huge difference between a cache hit and a cache miss</a:t>
            </a:r>
          </a:p>
          <a:p>
            <a:pPr lvl="1"/>
            <a:r>
              <a:rPr lang="en-US" dirty="0"/>
              <a:t>Could be 100x speed difference between accessing cache and main memory (measured in </a:t>
            </a:r>
            <a:r>
              <a:rPr lang="en-US" i="1" dirty="0"/>
              <a:t>clock cycles</a:t>
            </a:r>
            <a:r>
              <a:rPr lang="en-US" dirty="0"/>
              <a:t>)</a:t>
            </a:r>
            <a:endParaRPr lang="en-US" sz="800" dirty="0"/>
          </a:p>
          <a:p>
            <a:r>
              <a:rPr lang="en-GB" dirty="0">
                <a:solidFill>
                  <a:srgbClr val="FF0000"/>
                </a:solidFill>
              </a:rPr>
              <a:t>Miss Rate (MR)</a:t>
            </a:r>
          </a:p>
          <a:p>
            <a:pPr lvl="1"/>
            <a:r>
              <a:rPr lang="en-GB" dirty="0"/>
              <a:t>Fraction of memory references not found in cache (misses / accesses) = 1 - Hit Rate</a:t>
            </a:r>
          </a:p>
          <a:p>
            <a:r>
              <a:rPr lang="en-GB" dirty="0">
                <a:solidFill>
                  <a:srgbClr val="FF0000"/>
                </a:solidFill>
              </a:rPr>
              <a:t>Hit Time (HT)</a:t>
            </a:r>
          </a:p>
          <a:p>
            <a:pPr lvl="1"/>
            <a:r>
              <a:rPr lang="en-GB" dirty="0"/>
              <a:t>Time to deliver a block in the cache to the processor</a:t>
            </a:r>
          </a:p>
          <a:p>
            <a:pPr lvl="2"/>
            <a:r>
              <a:rPr lang="en-GB" dirty="0"/>
              <a:t>Includes time to determine whether the block is in the cache</a:t>
            </a:r>
          </a:p>
          <a:p>
            <a:r>
              <a:rPr lang="en-GB" dirty="0">
                <a:solidFill>
                  <a:srgbClr val="FF0000"/>
                </a:solidFill>
              </a:rPr>
              <a:t>Miss Penalty (MP)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/>
              <a:t>Two things hurt the performance of a cache:</a:t>
            </a:r>
          </a:p>
          <a:p>
            <a:pPr lvl="1"/>
            <a:r>
              <a:rPr lang="en-US" dirty="0"/>
              <a:t>Miss rate and miss penalty</a:t>
            </a:r>
          </a:p>
          <a:p>
            <a:pPr lvl="2"/>
            <a:endParaRPr lang="en-US" dirty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/>
              <a:t>Average Memory Access Time</a:t>
            </a:r>
            <a:r>
              <a:rPr lang="en-US" sz="2800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dirty="0"/>
              <a:t>(abbreviated AMAT = HT + MR × MP)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99% hit rate can be </a:t>
            </a:r>
            <a:r>
              <a:rPr lang="en-US" b="1" dirty="0"/>
              <a:t>twice</a:t>
            </a:r>
            <a:r>
              <a:rPr lang="en-US" dirty="0"/>
              <a:t> as good as 97% hit rate!</a:t>
            </a:r>
          </a:p>
          <a:p>
            <a:pPr lvl="1"/>
            <a:r>
              <a:rPr lang="en-US" dirty="0"/>
              <a:t>Assume HT of 1 clock cycle and MP of 100 clock cycles</a:t>
            </a:r>
          </a:p>
          <a:p>
            <a:pPr lvl="1"/>
            <a:r>
              <a:rPr lang="en-US" dirty="0"/>
              <a:t>97%:  AMAT =</a:t>
            </a:r>
          </a:p>
          <a:p>
            <a:pPr lvl="1"/>
            <a:r>
              <a:rPr lang="en-US" dirty="0"/>
              <a:t>99%:  AMAT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BF72-EEC5-D54D-8347-90F05D2C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D787-323A-3447-B8C7-3E11D91C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A1E4-3C7D-0B49-86FD-3A373D44B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CBF85-EBBB-8B43-96A2-21197225C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does execution time grow with SIZE?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1362075"/>
            <a:ext cx="8366125" cy="4975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array[j];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389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11425" y="4471456"/>
            <a:ext cx="0" cy="18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11425" y="6354044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16153" y="6354044"/>
            <a:ext cx="781272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639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017" y="4471455"/>
            <a:ext cx="693107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3817" y="5032766"/>
            <a:ext cx="1101872" cy="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</a:p>
        </p:txBody>
      </p:sp>
    </p:spTree>
    <p:extLst>
      <p:ext uri="{BB962C8B-B14F-4D97-AF65-F5344CB8AC3E}">
        <p14:creationId xmlns:p14="http://schemas.microsoft.com/office/powerpoint/2010/main" val="409161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Processor specs:</a:t>
            </a:r>
            <a:r>
              <a:rPr lang="en-US" dirty="0"/>
              <a:t>  200 </a:t>
            </a:r>
            <a:r>
              <a:rPr lang="en-US" dirty="0" err="1"/>
              <a:t>ps</a:t>
            </a:r>
            <a:r>
              <a:rPr lang="en-US" dirty="0"/>
              <a:t> clock, MP of 50 clock cycles, MR of 0.02 misses/instruction, and HT of 1 clock cycle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/>
              <a:t>	AMAT =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Which improvement would be best?</a:t>
            </a:r>
          </a:p>
          <a:p>
            <a:pPr marL="820674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190 </a:t>
            </a:r>
            <a:r>
              <a:rPr lang="en-US" b="1" dirty="0" err="1">
                <a:solidFill>
                  <a:srgbClr val="FF9900"/>
                </a:solidFill>
              </a:rPr>
              <a:t>ps</a:t>
            </a:r>
            <a:r>
              <a:rPr lang="en-US" b="1" dirty="0">
                <a:solidFill>
                  <a:srgbClr val="FF9900"/>
                </a:solidFill>
              </a:rPr>
              <a:t> clock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00B050"/>
                </a:solidFill>
              </a:rPr>
              <a:t>Miss penalty of 40 clock cycles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3"/>
            </a:pPr>
            <a:r>
              <a:rPr lang="en-US" b="1" dirty="0">
                <a:solidFill>
                  <a:srgbClr val="FF58AB"/>
                </a:solidFill>
              </a:rPr>
              <a:t>MR of 0.015 misses/instruction</a:t>
            </a:r>
            <a:endParaRPr lang="en-US" baseline="-25000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18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6F85-B15A-824B-BC3B-80DD6F2A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6730-4F24-434D-8814-B0831986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F8513-F434-E145-B502-870FF8F04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9B655-64F3-0348-BB1C-1352F31F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8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= smaller = more expensive</a:t>
            </a:r>
          </a:p>
          <a:p>
            <a:pPr lvl="1"/>
            <a:r>
              <a:rPr lang="en-GB" dirty="0"/>
              <a:t>Slower = bigger = cheaper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hierarchy</a:t>
            </a:r>
          </a:p>
          <a:p>
            <a:pPr lvl="2"/>
            <a:r>
              <a:rPr lang="en-US" dirty="0"/>
              <a:t>For each level k, the faster, smaller device at level k serves as a cache for the larger, slower device at level k+1</a:t>
            </a:r>
          </a:p>
          <a:p>
            <a:pPr lvl="1"/>
            <a:endParaRPr lang="en-GB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1992" y="4959997"/>
            <a:ext cx="2062162" cy="637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Local disks hold files retrieved from disks on remote network servers</a:t>
            </a:r>
          </a:p>
        </p:txBody>
      </p:sp>
      <p:sp>
        <p:nvSpPr>
          <p:cNvPr id="3587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30980" y="4226544"/>
            <a:ext cx="2386012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Main memory holds disk blocks retrieved from local disks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7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7992" y="2564097"/>
            <a:ext cx="343504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 holds cache lines retrieved from L2 cache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0791" y="1802097"/>
            <a:ext cx="361855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CPU registers hold words retrieved from</a:t>
            </a:r>
            <a:r>
              <a:rPr lang="en-GB" sz="12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5871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1392" y="3388344"/>
            <a:ext cx="2628900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L2 cache holds cache lines retrieved from main memory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22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4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4716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(e.g. refer to exactly %t1, %</a:t>
            </a: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t2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transparently</a:t>
            </a: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2717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D$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I</a:t>
            </a:r>
            <a:r>
              <a:rPr lang="en-US" dirty="0">
                <a:latin typeface="Calibri" panose="020F0502020204030204" pitchFamily="34" charset="0"/>
              </a:rPr>
              <a:t>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D$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dirty="0">
                <a:latin typeface="Calibri" panose="020F0502020204030204" pitchFamily="34" charset="0"/>
              </a:rPr>
              <a:t>I$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64 bytes for all caches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d-cache: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</a:t>
            </a:r>
            <a:r>
              <a:rPr lang="en-US" sz="1800" b="0" dirty="0" err="1">
                <a:latin typeface="Calibri" pitchFamily="34" charset="0"/>
              </a:rPr>
              <a:t>MiB</a:t>
            </a:r>
            <a:r>
              <a:rPr lang="en-US" sz="1800" b="0" dirty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30-40 cycles</a:t>
            </a:r>
          </a:p>
        </p:txBody>
      </p:sp>
    </p:spTree>
    <p:extLst>
      <p:ext uri="{BB962C8B-B14F-4D97-AF65-F5344CB8AC3E}">
        <p14:creationId xmlns:p14="http://schemas.microsoft.com/office/powerpoint/2010/main" val="2119688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Actual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8069015"/>
              </p:ext>
            </p:extLst>
          </p:nvPr>
        </p:nvGraphicFramePr>
        <p:xfrm>
          <a:off x="118872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9982136" imgH="6762649" progId="Excel.Sheet.8">
                  <p:embed/>
                </p:oleObj>
              </mc:Choice>
              <mc:Fallback>
                <p:oleObj name="Worksheet" r:id="rId10" imgW="9982136" imgH="6762649" progId="Excel.Sheet.8">
                  <p:embed/>
                  <p:pic>
                    <p:nvPicPr>
                      <p:cNvPr id="1741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4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 bwMode="auto">
          <a:xfrm flipV="1">
            <a:off x="2423160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 rot="16200000">
            <a:off x="365760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58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does execution time ROW vs COL?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473075" y="1140244"/>
            <a:ext cx="8366125" cy="19436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ROW-wise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SIZE;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j &lt; SIZE;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array[</a:t>
            </a:r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][j];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C90099D-A405-3746-84CC-1DA495BC3FA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3347" y="3774131"/>
            <a:ext cx="5966227" cy="271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COL-wise </a:t>
            </a:r>
          </a:p>
          <a:p>
            <a:pPr>
              <a:buFont typeface="Wingdings" charset="0"/>
              <a:buNone/>
            </a:pP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SIZE; </a:t>
            </a:r>
            <a:r>
              <a:rPr lang="en-US" b="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j &lt; SIZE; </a:t>
            </a:r>
            <a:r>
              <a:rPr lang="en-US" b="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array[j][i];</a:t>
            </a:r>
          </a:p>
          <a:p>
            <a:pPr>
              <a:buFont typeface="Wingdings" charset="0"/>
              <a:buNone/>
            </a:pP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7026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Actual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>
            <p:custDataLst>
              <p:tags r:id="rId3"/>
            </p:custDataLst>
          </p:nvPr>
        </p:nvSpPr>
        <p:spPr>
          <a:xfrm rot="16200000">
            <a:off x="365760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5752A4-AB76-624C-BE64-08C7EE73F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0631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1585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does execution time vary with stride?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C90099D-A405-3746-84CC-1DA495BC3FA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222" y="1280888"/>
            <a:ext cx="7285621" cy="14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(int </a:t>
            </a:r>
            <a:r>
              <a:rPr lang="en-US" b="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SIZE; </a:t>
            </a:r>
            <a:r>
              <a:rPr lang="en-US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i+stride</a:t>
            </a: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sum += 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array[</a:t>
            </a:r>
            <a:r>
              <a:rPr lang="en-US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];</a:t>
            </a:r>
          </a:p>
          <a:p>
            <a:pPr>
              <a:buFont typeface="Wingdings" charset="0"/>
              <a:buNone/>
            </a:pPr>
            <a:r>
              <a:rPr lang="en-US" b="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endParaRPr lang="en-US" b="0" kern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D9739C-D3BC-EB45-A6CD-BE20852EF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467728"/>
              </p:ext>
            </p:extLst>
          </p:nvPr>
        </p:nvGraphicFramePr>
        <p:xfrm>
          <a:off x="1512380" y="2794000"/>
          <a:ext cx="6120453" cy="369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794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018"/>
          </a:xfrm>
        </p:spPr>
        <p:txBody>
          <a:bodyPr>
            <a:normAutofit/>
          </a:bodyPr>
          <a:lstStyle/>
          <a:p>
            <a:r>
              <a:rPr lang="en-US" dirty="0"/>
              <a:t>Programs 101</a:t>
            </a: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80060" y="4102321"/>
            <a:ext cx="4851498" cy="2619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Load/Store Architectures: </a:t>
            </a:r>
          </a:p>
          <a:p>
            <a:r>
              <a:rPr lang="en-US" dirty="0"/>
              <a:t>Read data from memory (put in registers)</a:t>
            </a:r>
          </a:p>
          <a:p>
            <a:r>
              <a:rPr lang="en-US" dirty="0"/>
              <a:t>Manipulate it</a:t>
            </a:r>
          </a:p>
          <a:p>
            <a:r>
              <a:rPr lang="en-US" dirty="0"/>
              <a:t>Store it back to memory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8168" y="1322904"/>
            <a:ext cx="4813390" cy="2613536"/>
          </a:xfrm>
          <a:prstGeom prst="rect">
            <a:avLst/>
          </a:prstGeom>
          <a:solidFill>
            <a:srgbClr val="EBC95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 main (int </a:t>
            </a:r>
            <a:r>
              <a:rPr lang="en-US" sz="18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, char* </a:t>
            </a:r>
            <a:r>
              <a:rPr lang="en-US" sz="18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 ])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i;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m = n;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int sum = 0;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for (i = 1; i &lt;= m; i++)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   sum += i;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}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printf (“...”, n, sum);</a:t>
            </a:r>
          </a:p>
          <a:p>
            <a:r>
              <a:rPr lang="en-US" sz="18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8168" y="775051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5181" y="5950327"/>
            <a:ext cx="428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200000"/>
              <a:buFont typeface="Wingdings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Calibri (Body)"/>
                <a:cs typeface="Calibri (Body)"/>
              </a:rPr>
              <a:t> </a:t>
            </a:r>
            <a:endParaRPr lang="en-US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86502" y="1327284"/>
            <a:ext cx="3543600" cy="4189352"/>
          </a:xfrm>
          <a:prstGeom prst="rect">
            <a:avLst/>
          </a:prstGeom>
          <a:solidFill>
            <a:srgbClr val="EBC95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main:  </a:t>
            </a:r>
            <a:r>
              <a:rPr lang="en-US" sz="18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sp,sp,-48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ra,44(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fp,40(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move    </a:t>
            </a:r>
            <a:r>
              <a:rPr lang="en-US" sz="1800" dirty="0" err="1">
                <a:solidFill>
                  <a:schemeClr val="tx2"/>
                </a:solidFill>
                <a:latin typeface="Consolas" pitchFamily="49" charset="0"/>
              </a:rPr>
              <a:t>fp,sp</a:t>
            </a:r>
            <a:endParaRPr lang="en-US" sz="18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a0,-36(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a1,-40(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la      a5,n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lw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a5,0(x15)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a5,-28(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x0,-24(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li      a5,1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sw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      a5,-20(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L2: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   a4,-20(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   a5,-28(</a:t>
            </a:r>
            <a:r>
              <a:rPr lang="en-US" sz="1800" dirty="0" err="1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18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lang="en-US" sz="1800" dirty="0" err="1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blt</a:t>
            </a: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a5,a4,L3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1800" dirty="0">
                <a:solidFill>
                  <a:schemeClr val="tx2"/>
                </a:solidFill>
                <a:latin typeface="Consolas" pitchFamily="49" charset="0"/>
                <a:cs typeface="Arial" pitchFamily="34" charset="0"/>
              </a:rPr>
              <a:t>       . . .</a:t>
            </a:r>
            <a:endParaRPr lang="en-US" sz="14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606943" y="799736"/>
            <a:ext cx="2902717" cy="527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RISC-V Assembly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029" y="5837613"/>
            <a:ext cx="3808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r>
              <a:rPr lang="en-US" sz="2200" b="1" dirty="0">
                <a:solidFill>
                  <a:srgbClr val="FF0000"/>
                </a:solidFill>
                <a:latin typeface="Calibri (Body)"/>
                <a:cs typeface="Calibri (Body)"/>
              </a:rPr>
              <a:t>Instructions that read from </a:t>
            </a:r>
          </a:p>
          <a:p>
            <a:pPr>
              <a:buSzPct val="200000"/>
            </a:pPr>
            <a:r>
              <a:rPr lang="en-US" sz="2200" b="1" dirty="0">
                <a:solidFill>
                  <a:srgbClr val="FF0000"/>
                </a:solidFill>
                <a:latin typeface="Calibri (Body)"/>
                <a:cs typeface="Calibri (Body)"/>
              </a:rPr>
              <a:t>or write to memory… </a:t>
            </a:r>
            <a:r>
              <a:rPr lang="en-US" sz="22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2134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Cache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Principle of locality</a:t>
            </a:r>
          </a:p>
          <a:p>
            <a:r>
              <a:rPr lang="en-US" b="1" dirty="0">
                <a:solidFill>
                  <a:srgbClr val="4B2A85"/>
                </a:solidFill>
              </a:rPr>
              <a:t>Memory hierarchies</a:t>
            </a:r>
          </a:p>
          <a:p>
            <a:r>
              <a:rPr lang="en-US" dirty="0"/>
              <a:t>Cache organization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43792</TotalTime>
  <Words>3965</Words>
  <Application>Microsoft Office PowerPoint</Application>
  <PresentationFormat>On-screen Show (4:3)</PresentationFormat>
  <Paragraphs>782</Paragraphs>
  <Slides>37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.AppleSystemUIFont</vt:lpstr>
      <vt:lpstr>AppleColorEmoji</vt:lpstr>
      <vt:lpstr>Arial</vt:lpstr>
      <vt:lpstr>Arial Narrow</vt:lpstr>
      <vt:lpstr>Calibri</vt:lpstr>
      <vt:lpstr>Calibri (Body)</vt:lpstr>
      <vt:lpstr>Cambria Math</vt:lpstr>
      <vt:lpstr>Consolas</vt:lpstr>
      <vt:lpstr>Courier New</vt:lpstr>
      <vt:lpstr>Roboto</vt:lpstr>
      <vt:lpstr>Roboto Regular</vt:lpstr>
      <vt:lpstr>Source Sans Pro</vt:lpstr>
      <vt:lpstr>Times New Roman</vt:lpstr>
      <vt:lpstr>Wingdings</vt:lpstr>
      <vt:lpstr>UWTheme-351-Au18</vt:lpstr>
      <vt:lpstr>Worksheet</vt:lpstr>
      <vt:lpstr>Caches I </vt:lpstr>
      <vt:lpstr>Roadmap</vt:lpstr>
      <vt:lpstr>How does execution time grow with SIZE?</vt:lpstr>
      <vt:lpstr>Actual Data</vt:lpstr>
      <vt:lpstr>How does execution time ROW vs COL?</vt:lpstr>
      <vt:lpstr>Actual Data</vt:lpstr>
      <vt:lpstr>How does execution time vary with stride?</vt:lpstr>
      <vt:lpstr>Programs 101</vt:lpstr>
      <vt:lpstr>Making memory accesses fast!</vt:lpstr>
      <vt:lpstr>Processor-Memory Gap</vt:lpstr>
      <vt:lpstr>Problem:  Processor-Memory Bottleneck</vt:lpstr>
      <vt:lpstr>Problem:  Processor-Memory Bottleneck</vt:lpstr>
      <vt:lpstr>Cache 💰</vt:lpstr>
      <vt:lpstr>General Cache Mechanics</vt:lpstr>
      <vt:lpstr>General Cache Concepts:  Hit</vt:lpstr>
      <vt:lpstr>General Cache Concepts:  Miss</vt:lpstr>
      <vt:lpstr>Why Caches Work</vt:lpstr>
      <vt:lpstr>Why Caches Work</vt:lpstr>
      <vt:lpstr>Why Caches Work</vt:lpstr>
      <vt:lpstr>Example:  Any Locality?</vt:lpstr>
      <vt:lpstr>Locality Example #1</vt:lpstr>
      <vt:lpstr>Locality Example #1</vt:lpstr>
      <vt:lpstr>Locality Example #2</vt:lpstr>
      <vt:lpstr>Locality Example #2</vt:lpstr>
      <vt:lpstr>Locality Example #3</vt:lpstr>
      <vt:lpstr>Locality Example #3</vt:lpstr>
      <vt:lpstr>Cache Performance Metrics</vt:lpstr>
      <vt:lpstr>Cache Performance</vt:lpstr>
      <vt:lpstr>PowerPoint Presentation</vt:lpstr>
      <vt:lpstr>Peer Instruction Question</vt:lpstr>
      <vt:lpstr>Can we have more than one cache?</vt:lpstr>
      <vt:lpstr>PowerPoint Presentation</vt:lpstr>
      <vt:lpstr>Memory Hierarchies</vt:lpstr>
      <vt:lpstr>An Example Memory Hierarchy</vt:lpstr>
      <vt:lpstr>An Example Memory Hierarchy</vt:lpstr>
      <vt:lpstr>Intel Core i7 Cache Hierarchy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Alaa</cp:lastModifiedBy>
  <cp:revision>1108</cp:revision>
  <cp:lastPrinted>2018-11-02T07:45:09Z</cp:lastPrinted>
  <dcterms:created xsi:type="dcterms:W3CDTF">2013-11-06T09:05:12Z</dcterms:created>
  <dcterms:modified xsi:type="dcterms:W3CDTF">2022-10-26T02:33:22Z</dcterms:modified>
</cp:coreProperties>
</file>