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9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0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1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2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3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16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190.xml" ContentType="application/vnd.openxmlformats-officedocument.presentationml.tags+xml"/>
  <Override PartName="/ppt/tags/tag1220.xml" ContentType="application/vnd.openxmlformats-officedocument.presentationml.tags+xml"/>
  <Override PartName="/ppt/tags/tag1260.xml" ContentType="application/vnd.openxmlformats-officedocument.presentationml.tags+xml"/>
  <Override PartName="/ppt/tags/tag1270.xml" ContentType="application/vnd.openxmlformats-officedocument.presentationml.tags+xml"/>
  <Override PartName="/ppt/tags/tag1280.xml" ContentType="application/vnd.openxmlformats-officedocument.presentationml.tags+xml"/>
  <Override PartName="/ppt/tags/tag1570.xml" ContentType="application/vnd.openxmlformats-officedocument.presentationml.tags+xml"/>
  <Override PartName="/ppt/tags/tag1580.xml" ContentType="application/vnd.openxmlformats-officedocument.presentationml.tags+xml"/>
  <Override PartName="/ppt/tags/tag1590.xml" ContentType="application/vnd.openxmlformats-officedocument.presentationml.tags+xml"/>
  <Override PartName="/ppt/tags/tag1610.xml" ContentType="application/vnd.openxmlformats-officedocument.presentationml.tags+xml"/>
  <Override PartName="/ppt/tags/tag195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3"/>
  </p:notesMasterIdLst>
  <p:handoutMasterIdLst>
    <p:handoutMasterId r:id="rId24"/>
  </p:handoutMasterIdLst>
  <p:sldIdLst>
    <p:sldId id="340" r:id="rId2"/>
    <p:sldId id="263" r:id="rId3"/>
    <p:sldId id="264" r:id="rId4"/>
    <p:sldId id="328" r:id="rId5"/>
    <p:sldId id="350" r:id="rId6"/>
    <p:sldId id="327" r:id="rId7"/>
    <p:sldId id="265" r:id="rId8"/>
    <p:sldId id="267" r:id="rId9"/>
    <p:sldId id="339" r:id="rId10"/>
    <p:sldId id="351" r:id="rId11"/>
    <p:sldId id="329" r:id="rId12"/>
    <p:sldId id="330" r:id="rId13"/>
    <p:sldId id="331" r:id="rId14"/>
    <p:sldId id="271" r:id="rId15"/>
    <p:sldId id="332" r:id="rId16"/>
    <p:sldId id="333" r:id="rId17"/>
    <p:sldId id="274" r:id="rId18"/>
    <p:sldId id="317" r:id="rId19"/>
    <p:sldId id="318" r:id="rId20"/>
    <p:sldId id="320" r:id="rId21"/>
    <p:sldId id="3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0070C0"/>
    <a:srgbClr val="FF9900"/>
    <a:srgbClr val="FFCCCC"/>
    <a:srgbClr val="F1C7C7"/>
    <a:srgbClr val="FF9999"/>
    <a:srgbClr val="00CC00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 autoAdjust="0"/>
    <p:restoredTop sz="86485" autoAdjust="0"/>
  </p:normalViewPr>
  <p:slideViewPr>
    <p:cSldViewPr snapToGrid="0">
      <p:cViewPr varScale="1">
        <p:scale>
          <a:sx n="70" d="100"/>
          <a:sy n="70" d="100"/>
        </p:scale>
        <p:origin x="192" y="1480"/>
      </p:cViewPr>
      <p:guideLst/>
    </p:cSldViewPr>
  </p:slideViewPr>
  <p:outlineViewPr>
    <p:cViewPr>
      <p:scale>
        <a:sx n="33" d="100"/>
        <a:sy n="33" d="100"/>
      </p:scale>
      <p:origin x="0" y="-33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Willsey" userId="4991600_tp_dropbox" providerId="OAuth2" clId="{46707F42-AC43-304B-BB52-8AAF65F5DE53}"/>
    <pc:docChg chg="custSel modSld">
      <pc:chgData name="Max Willsey" userId="4991600_tp_dropbox" providerId="OAuth2" clId="{46707F42-AC43-304B-BB52-8AAF65F5DE53}" dt="2019-02-20T17:22:10.935" v="0" actId="7634"/>
      <pc:docMkLst>
        <pc:docMk/>
      </pc:docMkLst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25504971" sldId="263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25504971" sldId="263"/>
            <ac:inkMk id="4" creationId="{374EB255-A0E3-124B-8236-68766A223649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1699883126" sldId="264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1699883126" sldId="264"/>
            <ac:inkMk id="4" creationId="{F67208FD-FC27-0048-8D33-58790C6C0061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1067168390" sldId="265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1067168390" sldId="265"/>
            <ac:inkMk id="6" creationId="{2DEEF86B-56E8-A848-A515-D8DB98D835C8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56830213" sldId="267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56830213" sldId="267"/>
            <ac:inkMk id="7" creationId="{BA7366F7-F119-734A-99B6-1B1D4C035C53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1390455399" sldId="327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1390455399" sldId="327"/>
            <ac:inkMk id="5" creationId="{20AAF335-7B4E-5C4F-A3BC-C0B2022753C1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019795545" sldId="328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019795545" sldId="328"/>
            <ac:inkMk id="6" creationId="{E4F36F88-C4D4-414D-B6A3-A67C3A04D278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217587972" sldId="329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217587972" sldId="329"/>
            <ac:inkMk id="6" creationId="{9093D9C7-185A-4949-942B-175B5C7E49A7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2012883926" sldId="330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2012883926" sldId="330"/>
            <ac:inkMk id="6" creationId="{DF7777EB-722F-DF47-A8EF-AB89FE950C0B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327710794" sldId="338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327710794" sldId="338"/>
            <ac:inkMk id="5" creationId="{0A6F2806-5D83-2F4C-8263-2073D0C1B872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597578541" sldId="339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597578541" sldId="339"/>
            <ac:inkMk id="7" creationId="{F9657364-DEF1-2248-BF15-434EC5BC1868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1858006832" sldId="340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1858006832" sldId="340"/>
            <ac:inkMk id="2" creationId="{61863A7A-1996-7547-9690-EEBC9B547C00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1883785373" sldId="341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1883785373" sldId="341"/>
            <ac:inkMk id="5" creationId="{283F127E-BEEA-8440-9902-5499A8B52271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773540530" sldId="343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773540530" sldId="343"/>
            <ac:inkMk id="2" creationId="{010E5CE1-7574-2E42-BD3A-546BDD59ED55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1359016244" sldId="344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1359016244" sldId="344"/>
            <ac:inkMk id="2" creationId="{4C8D6356-50CE-6948-BE9B-7E442D477365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940608319" sldId="346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940608319" sldId="346"/>
            <ac:inkMk id="3" creationId="{C0B61AD5-BB48-A545-8FBF-A5AD037D9EC5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998245000" sldId="350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998245000" sldId="350"/>
            <ac:inkMk id="5" creationId="{EE6EAB97-2F37-B144-AA49-9E9D404ABE06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014585800" sldId="351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014585800" sldId="351"/>
            <ac:inkMk id="5" creationId="{9507CA2D-DF23-7040-B5E8-7A17DC61337F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950190983" sldId="896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950190983" sldId="896"/>
            <ac:inkMk id="5" creationId="{559060FC-3985-5C4E-A08D-5197D1CC8473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545685397" sldId="991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545685397" sldId="991"/>
            <ac:inkMk id="5" creationId="{E0DA3014-DCA9-FE4E-AF51-4250C48189D1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2497650529" sldId="1004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2497650529" sldId="1004"/>
            <ac:inkMk id="2" creationId="{9422E956-0BD5-F745-A3A0-1469CED0F3EB}"/>
          </ac:inkMkLst>
        </pc:inkChg>
      </pc:sldChg>
      <pc:sldChg chg="addSp">
        <pc:chgData name="Max Willsey" userId="4991600_tp_dropbox" providerId="OAuth2" clId="{46707F42-AC43-304B-BB52-8AAF65F5DE53}" dt="2019-02-20T17:22:10.935" v="0" actId="7634"/>
        <pc:sldMkLst>
          <pc:docMk/>
          <pc:sldMk cId="3319875704" sldId="1005"/>
        </pc:sldMkLst>
        <pc:inkChg chg="add">
          <ac:chgData name="Max Willsey" userId="4991600_tp_dropbox" providerId="OAuth2" clId="{46707F42-AC43-304B-BB52-8AAF65F5DE53}" dt="2019-02-20T17:22:10.935" v="0" actId="7634"/>
          <ac:inkMkLst>
            <pc:docMk/>
            <pc:sldMk cId="3319875704" sldId="1005"/>
            <ac:inkMk id="19" creationId="{55D1611D-131B-6448-82F3-59091CE05FBC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462FB-7B72-4202-8B8D-2F20DEF84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24440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7249E-2B20-4177-B43F-FCC04641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19372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1" y="2"/>
            <a:ext cx="5283199" cy="25806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22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Possible analogies for Tag: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Hash by first name, tag by last name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Hash by 7-digit phone number, tag by area code</a:t>
            </a:r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Again, don’t memorize m – s – k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06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Tio</a:t>
            </a:r>
            <a:r>
              <a:rPr lang="en-US" dirty="0"/>
              <a:t>  = uncle in </a:t>
            </a:r>
            <a:r>
              <a:rPr lang="en-US" dirty="0" err="1"/>
              <a:t>spanish</a:t>
            </a:r>
            <a:endParaRPr lang="en-US" dirty="0"/>
          </a:p>
          <a:p>
            <a:r>
              <a:rPr lang="en-US" dirty="0"/>
              <a:t>Go through steps</a:t>
            </a:r>
          </a:p>
          <a:p>
            <a:endParaRPr lang="en-US" dirty="0"/>
          </a:p>
          <a:p>
            <a:r>
              <a:rPr lang="en-US" dirty="0"/>
              <a:t>Why are they in this order?</a:t>
            </a:r>
          </a:p>
          <a:p>
            <a:r>
              <a:rPr lang="en-US" dirty="0"/>
              <a:t>Offset must be last</a:t>
            </a:r>
          </a:p>
          <a:p>
            <a:r>
              <a:rPr lang="en-US" dirty="0"/>
              <a:t>You want index to ”change fast” to minimize collision</a:t>
            </a:r>
          </a:p>
          <a:p>
            <a:r>
              <a:rPr lang="en-US" dirty="0"/>
              <a:t>If you swapped tag and index, adjacent blocks would collide (jump forward two slides)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84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 4!</a:t>
            </a:r>
          </a:p>
          <a:p>
            <a:endParaRPr lang="en-US" dirty="0"/>
          </a:p>
          <a:p>
            <a:r>
              <a:rPr lang="en-US" dirty="0"/>
              <a:t>Stream tells us they weren’t in same block</a:t>
            </a:r>
          </a:p>
          <a:p>
            <a:r>
              <a:rPr lang="en-US" dirty="0"/>
              <a:t>Draw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76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Conflict!  Rest of cache</a:t>
            </a:r>
            <a:r>
              <a:rPr lang="en-US" baseline="0" dirty="0"/>
              <a:t> unused!</a:t>
            </a:r>
          </a:p>
          <a:p>
            <a:r>
              <a:rPr lang="en-US" baseline="0" dirty="0"/>
              <a:t>8 = 0b 00 10 00</a:t>
            </a:r>
          </a:p>
          <a:p>
            <a:r>
              <a:rPr lang="en-US" baseline="0" dirty="0"/>
              <a:t>25 = 0b 01 10 01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96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“Where is address 2?”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64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 a fixed cache size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87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6E8E3764-EC7F-D842-8C66-FD375867B073}" type="slidenum">
              <a:rPr lang="en-US" smtClean="0"/>
              <a:pPr/>
              <a:t>19</a:t>
            </a:fld>
            <a:endParaRPr lang="en-US" dirty="0"/>
          </a:p>
          <a:p>
            <a:r>
              <a:rPr lang="en-US" dirty="0"/>
              <a:t>k = 4</a:t>
            </a:r>
          </a:p>
          <a:p>
            <a:endParaRPr lang="en-US" dirty="0"/>
          </a:p>
          <a:p>
            <a:r>
              <a:rPr lang="en-US" dirty="0"/>
              <a:t>E = 1; s = 3; </a:t>
            </a:r>
            <a:r>
              <a:rPr lang="en-US" dirty="0" err="1"/>
              <a:t>idx</a:t>
            </a:r>
            <a:r>
              <a:rPr lang="en-US" dirty="0"/>
              <a:t> = 3</a:t>
            </a:r>
          </a:p>
          <a:p>
            <a:endParaRPr lang="en-US" dirty="0"/>
          </a:p>
          <a:p>
            <a:r>
              <a:rPr lang="en-US" dirty="0"/>
              <a:t>E = 2; s = 2; </a:t>
            </a:r>
            <a:r>
              <a:rPr lang="en-US" dirty="0" err="1"/>
              <a:t>idx</a:t>
            </a:r>
            <a:r>
              <a:rPr lang="en-US" dirty="0"/>
              <a:t> = 3</a:t>
            </a:r>
          </a:p>
          <a:p>
            <a:endParaRPr lang="en-US" dirty="0"/>
          </a:p>
          <a:p>
            <a:r>
              <a:rPr lang="en-US" dirty="0"/>
              <a:t>E = 4; s = 1; </a:t>
            </a:r>
            <a:r>
              <a:rPr lang="en-US" dirty="0" err="1"/>
              <a:t>idx</a:t>
            </a:r>
            <a:r>
              <a:rPr lang="en-US" dirty="0"/>
              <a:t> = 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71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 = 2^11 B</a:t>
            </a:r>
          </a:p>
          <a:p>
            <a:r>
              <a:rPr lang="en-US" dirty="0"/>
              <a:t>K = 2^7 B</a:t>
            </a:r>
          </a:p>
          <a:p>
            <a:r>
              <a:rPr lang="en-US" dirty="0"/>
              <a:t>2^4 = 16 blocks</a:t>
            </a:r>
          </a:p>
          <a:p>
            <a:r>
              <a:rPr lang="en-US" dirty="0"/>
              <a:t>16 / 2 = 8 E</a:t>
            </a:r>
          </a:p>
          <a:p>
            <a:endParaRPr lang="en-US" dirty="0"/>
          </a:p>
          <a:p>
            <a:r>
              <a:rPr lang="en-US" dirty="0"/>
              <a:t>k = 7; s = 1; t = 16 – 7 – 1 = 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2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addresses into “index” and “tag”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59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Just like withinBlock()</a:t>
            </a:r>
            <a:r>
              <a:rPr lang="en-US" baseline="0"/>
              <a:t> from Lab 1!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79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</a:t>
            </a:r>
            <a:r>
              <a:rPr lang="en-US" dirty="0" err="1"/>
              <a:t>withinBlock</a:t>
            </a:r>
            <a:r>
              <a:rPr lang="en-US" dirty="0"/>
              <a:t>()</a:t>
            </a:r>
            <a:r>
              <a:rPr lang="en-US" baseline="0" dirty="0"/>
              <a:t> from Lab 1!</a:t>
            </a:r>
          </a:p>
          <a:p>
            <a:r>
              <a:rPr lang="en-US" baseline="0" dirty="0"/>
              <a:t>Little k (or b) for offset bits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42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0b010101</a:t>
            </a:r>
          </a:p>
          <a:p>
            <a:r>
              <a:rPr lang="en-US" dirty="0" err="1"/>
              <a:t>Num</a:t>
            </a:r>
            <a:r>
              <a:rPr lang="en-US" dirty="0"/>
              <a:t> =0b0101 = 5</a:t>
            </a:r>
          </a:p>
          <a:p>
            <a:r>
              <a:rPr lang="en-US" dirty="0"/>
              <a:t>Offset = 0b01 =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82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hash function = mod10</a:t>
            </a:r>
          </a:p>
          <a:p>
            <a:r>
              <a:rPr lang="en-US" dirty="0"/>
              <a:t>Fast</a:t>
            </a:r>
          </a:p>
          <a:p>
            <a:r>
              <a:rPr lang="en-US" dirty="0"/>
              <a:t>Distributes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45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 6-bit addresses.</a:t>
            </a:r>
            <a:r>
              <a:rPr lang="en-US" baseline="0" dirty="0"/>
              <a:t> 4bit </a:t>
            </a:r>
            <a:r>
              <a:rPr lang="en-US" baseline="0" dirty="0" err="1"/>
              <a:t>bnum</a:t>
            </a:r>
            <a:r>
              <a:rPr lang="en-US" baseline="0" dirty="0"/>
              <a:t> 2 bit offset</a:t>
            </a:r>
          </a:p>
          <a:p>
            <a:r>
              <a:rPr lang="en-US" baseline="0" dirty="0"/>
              <a:t>Don’t remember, you just use the next needed number of bits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01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0x2A = 0b101010</a:t>
            </a:r>
          </a:p>
          <a:p>
            <a:r>
              <a:rPr lang="en-US" dirty="0"/>
              <a:t>2 bit offset, 4 bit block </a:t>
            </a:r>
            <a:r>
              <a:rPr lang="en-US" dirty="0" err="1"/>
              <a:t>num</a:t>
            </a:r>
            <a:r>
              <a:rPr lang="en-US" dirty="0"/>
              <a:t> (2 bit index)</a:t>
            </a:r>
          </a:p>
          <a:p>
            <a:r>
              <a:rPr lang="en-US" dirty="0"/>
              <a:t>Index = 10</a:t>
            </a:r>
          </a:p>
          <a:p>
            <a:r>
              <a:rPr lang="en-US" dirty="0"/>
              <a:t>Other addresses </a:t>
            </a:r>
          </a:p>
          <a:p>
            <a:r>
              <a:rPr lang="en-US" dirty="0"/>
              <a:t>1010_00 = 0x28</a:t>
            </a:r>
          </a:p>
          <a:p>
            <a:r>
              <a:rPr lang="en-US" dirty="0"/>
              <a:t>1010_01 = 0x29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1010_10 = 0x2A (this one)</a:t>
            </a:r>
          </a:p>
          <a:p>
            <a:r>
              <a:rPr lang="en-US" dirty="0"/>
              <a:t>1010_11 = 0x2B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87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index, different address (and data)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37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6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30813B5-0B69-4299-81E1-2EA3435BD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30813B5-0B69-4299-81E1-2EA3435BD0C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6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7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630813B5-0B69-4299-81E1-2EA3435BD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91750" y="-2231"/>
            <a:ext cx="9605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L15:  Caches</a:t>
            </a:r>
            <a:r>
              <a:rPr lang="en-US" sz="900" b="0" i="0" baseline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 II</a:t>
            </a:r>
            <a:endParaRPr lang="en-US" sz="900" b="0" i="0" dirty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78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10" Type="http://schemas.openxmlformats.org/officeDocument/2006/relationships/image" Target="../media/image10.png"/><Relationship Id="rId4" Type="http://schemas.openxmlformats.org/officeDocument/2006/relationships/tags" Target="../tags/tag34.xml"/><Relationship Id="rId9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4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10" Type="http://schemas.openxmlformats.org/officeDocument/2006/relationships/image" Target="../media/image10.png"/><Relationship Id="rId4" Type="http://schemas.openxmlformats.org/officeDocument/2006/relationships/tags" Target="../tags/tag41.xml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tags" Target="../tags/tag1590.xml"/><Relationship Id="rId3" Type="http://schemas.openxmlformats.org/officeDocument/2006/relationships/tags" Target="../tags/tag46.xml"/><Relationship Id="rId7" Type="http://schemas.openxmlformats.org/officeDocument/2006/relationships/notesSlide" Target="../notesSlides/notesSlide11.xml"/><Relationship Id="rId12" Type="http://schemas.openxmlformats.org/officeDocument/2006/relationships/image" Target="../media/image140.png"/><Relationship Id="rId2" Type="http://schemas.openxmlformats.org/officeDocument/2006/relationships/tags" Target="../tags/tag45.xml"/><Relationship Id="rId16" Type="http://schemas.openxmlformats.org/officeDocument/2006/relationships/image" Target="../media/image160.png"/><Relationship Id="rId1" Type="http://schemas.openxmlformats.org/officeDocument/2006/relationships/tags" Target="../tags/tag44.xml"/><Relationship Id="rId6" Type="http://schemas.openxmlformats.org/officeDocument/2006/relationships/slideLayout" Target="../slideLayouts/slideLayout2.xml"/><Relationship Id="rId11" Type="http://schemas.openxmlformats.org/officeDocument/2006/relationships/tags" Target="../tags/tag1580.xml"/><Relationship Id="rId5" Type="http://schemas.openxmlformats.org/officeDocument/2006/relationships/tags" Target="../tags/tag48.xml"/><Relationship Id="rId15" Type="http://schemas.openxmlformats.org/officeDocument/2006/relationships/tags" Target="../tags/tag1610.xml"/><Relationship Id="rId10" Type="http://schemas.openxmlformats.org/officeDocument/2006/relationships/image" Target="../media/image130.png"/><Relationship Id="rId4" Type="http://schemas.openxmlformats.org/officeDocument/2006/relationships/tags" Target="../tags/tag47.xml"/><Relationship Id="rId9" Type="http://schemas.openxmlformats.org/officeDocument/2006/relationships/tags" Target="../tags/tag1570.xml"/><Relationship Id="rId14" Type="http://schemas.openxmlformats.org/officeDocument/2006/relationships/image" Target="../media/image1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5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10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1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26" Type="http://schemas.openxmlformats.org/officeDocument/2006/relationships/tags" Target="../tags/tag87.xml"/><Relationship Id="rId39" Type="http://schemas.openxmlformats.org/officeDocument/2006/relationships/tags" Target="../tags/tag100.xml"/><Relationship Id="rId21" Type="http://schemas.openxmlformats.org/officeDocument/2006/relationships/tags" Target="../tags/tag82.xml"/><Relationship Id="rId34" Type="http://schemas.openxmlformats.org/officeDocument/2006/relationships/tags" Target="../tags/tag95.xml"/><Relationship Id="rId42" Type="http://schemas.openxmlformats.org/officeDocument/2006/relationships/tags" Target="../tags/tag103.xml"/><Relationship Id="rId47" Type="http://schemas.openxmlformats.org/officeDocument/2006/relationships/tags" Target="../tags/tag108.xml"/><Relationship Id="rId50" Type="http://schemas.openxmlformats.org/officeDocument/2006/relationships/tags" Target="../tags/tag111.xml"/><Relationship Id="rId7" Type="http://schemas.openxmlformats.org/officeDocument/2006/relationships/tags" Target="../tags/tag68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29" Type="http://schemas.openxmlformats.org/officeDocument/2006/relationships/tags" Target="../tags/tag90.xml"/><Relationship Id="rId11" Type="http://schemas.openxmlformats.org/officeDocument/2006/relationships/tags" Target="../tags/tag72.xml"/><Relationship Id="rId24" Type="http://schemas.openxmlformats.org/officeDocument/2006/relationships/tags" Target="../tags/tag85.xml"/><Relationship Id="rId32" Type="http://schemas.openxmlformats.org/officeDocument/2006/relationships/tags" Target="../tags/tag93.xml"/><Relationship Id="rId37" Type="http://schemas.openxmlformats.org/officeDocument/2006/relationships/tags" Target="../tags/tag98.xml"/><Relationship Id="rId40" Type="http://schemas.openxmlformats.org/officeDocument/2006/relationships/tags" Target="../tags/tag101.xml"/><Relationship Id="rId45" Type="http://schemas.openxmlformats.org/officeDocument/2006/relationships/tags" Target="../tags/tag106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23" Type="http://schemas.openxmlformats.org/officeDocument/2006/relationships/tags" Target="../tags/tag84.xml"/><Relationship Id="rId28" Type="http://schemas.openxmlformats.org/officeDocument/2006/relationships/tags" Target="../tags/tag89.xml"/><Relationship Id="rId36" Type="http://schemas.openxmlformats.org/officeDocument/2006/relationships/tags" Target="../tags/tag97.xml"/><Relationship Id="rId49" Type="http://schemas.openxmlformats.org/officeDocument/2006/relationships/tags" Target="../tags/tag110.xml"/><Relationship Id="rId10" Type="http://schemas.openxmlformats.org/officeDocument/2006/relationships/tags" Target="../tags/tag71.xml"/><Relationship Id="rId19" Type="http://schemas.openxmlformats.org/officeDocument/2006/relationships/tags" Target="../tags/tag80.xml"/><Relationship Id="rId31" Type="http://schemas.openxmlformats.org/officeDocument/2006/relationships/tags" Target="../tags/tag92.xml"/><Relationship Id="rId44" Type="http://schemas.openxmlformats.org/officeDocument/2006/relationships/tags" Target="../tags/tag105.xml"/><Relationship Id="rId52" Type="http://schemas.openxmlformats.org/officeDocument/2006/relationships/notesSlide" Target="../notesSlides/notesSlide14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Relationship Id="rId22" Type="http://schemas.openxmlformats.org/officeDocument/2006/relationships/tags" Target="../tags/tag83.xml"/><Relationship Id="rId27" Type="http://schemas.openxmlformats.org/officeDocument/2006/relationships/tags" Target="../tags/tag88.xml"/><Relationship Id="rId30" Type="http://schemas.openxmlformats.org/officeDocument/2006/relationships/tags" Target="../tags/tag91.xml"/><Relationship Id="rId35" Type="http://schemas.openxmlformats.org/officeDocument/2006/relationships/tags" Target="../tags/tag96.xml"/><Relationship Id="rId43" Type="http://schemas.openxmlformats.org/officeDocument/2006/relationships/tags" Target="../tags/tag104.xml"/><Relationship Id="rId48" Type="http://schemas.openxmlformats.org/officeDocument/2006/relationships/tags" Target="../tags/tag109.xml"/><Relationship Id="rId8" Type="http://schemas.openxmlformats.org/officeDocument/2006/relationships/tags" Target="../tags/tag69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5" Type="http://schemas.openxmlformats.org/officeDocument/2006/relationships/tags" Target="../tags/tag86.xml"/><Relationship Id="rId33" Type="http://schemas.openxmlformats.org/officeDocument/2006/relationships/tags" Target="../tags/tag94.xml"/><Relationship Id="rId38" Type="http://schemas.openxmlformats.org/officeDocument/2006/relationships/tags" Target="../tags/tag99.xml"/><Relationship Id="rId46" Type="http://schemas.openxmlformats.org/officeDocument/2006/relationships/tags" Target="../tags/tag107.xml"/><Relationship Id="rId20" Type="http://schemas.openxmlformats.org/officeDocument/2006/relationships/tags" Target="../tags/tag81.xml"/><Relationship Id="rId41" Type="http://schemas.openxmlformats.org/officeDocument/2006/relationships/tags" Target="../tags/tag102.xml"/><Relationship Id="rId1" Type="http://schemas.openxmlformats.org/officeDocument/2006/relationships/tags" Target="../tags/tag62.xml"/><Relationship Id="rId6" Type="http://schemas.openxmlformats.org/officeDocument/2006/relationships/tags" Target="../tags/tag6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13" Type="http://schemas.openxmlformats.org/officeDocument/2006/relationships/tags" Target="../tags/tag124.xml"/><Relationship Id="rId18" Type="http://schemas.openxmlformats.org/officeDocument/2006/relationships/tags" Target="../tags/tag201.xml"/><Relationship Id="rId26" Type="http://schemas.openxmlformats.org/officeDocument/2006/relationships/image" Target="../media/image26.png"/><Relationship Id="rId3" Type="http://schemas.openxmlformats.org/officeDocument/2006/relationships/tags" Target="../tags/tag114.xml"/><Relationship Id="rId21" Type="http://schemas.openxmlformats.org/officeDocument/2006/relationships/image" Target="../media/image23.png"/><Relationship Id="rId7" Type="http://schemas.openxmlformats.org/officeDocument/2006/relationships/tags" Target="../tags/tag118.xml"/><Relationship Id="rId12" Type="http://schemas.openxmlformats.org/officeDocument/2006/relationships/tags" Target="../tags/tag123.xml"/><Relationship Id="rId17" Type="http://schemas.openxmlformats.org/officeDocument/2006/relationships/image" Target="../media/image21.png"/><Relationship Id="rId25" Type="http://schemas.openxmlformats.org/officeDocument/2006/relationships/image" Target="../media/image25.png"/><Relationship Id="rId2" Type="http://schemas.openxmlformats.org/officeDocument/2006/relationships/tags" Target="../tags/tag113.xml"/><Relationship Id="rId16" Type="http://schemas.openxmlformats.org/officeDocument/2006/relationships/tags" Target="../tags/tag195.xml"/><Relationship Id="rId20" Type="http://schemas.openxmlformats.org/officeDocument/2006/relationships/tags" Target="../tags/tag202.xml"/><Relationship Id="rId29" Type="http://schemas.openxmlformats.org/officeDocument/2006/relationships/tags" Target="../tags/tag199.xml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24" Type="http://schemas.openxmlformats.org/officeDocument/2006/relationships/tags" Target="../tags/tag204.xml"/><Relationship Id="rId32" Type="http://schemas.openxmlformats.org/officeDocument/2006/relationships/image" Target="../media/image300.png"/><Relationship Id="rId5" Type="http://schemas.openxmlformats.org/officeDocument/2006/relationships/tags" Target="../tags/tag116.xml"/><Relationship Id="rId15" Type="http://schemas.openxmlformats.org/officeDocument/2006/relationships/notesSlide" Target="../notesSlides/notesSlide16.xml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tags" Target="../tags/tag121.xml"/><Relationship Id="rId19" Type="http://schemas.openxmlformats.org/officeDocument/2006/relationships/image" Target="../media/image22.png"/><Relationship Id="rId31" Type="http://schemas.openxmlformats.org/officeDocument/2006/relationships/tags" Target="../tags/tag200.xml"/><Relationship Id="rId4" Type="http://schemas.openxmlformats.org/officeDocument/2006/relationships/tags" Target="../tags/tag115.xml"/><Relationship Id="rId9" Type="http://schemas.openxmlformats.org/officeDocument/2006/relationships/tags" Target="../tags/tag120.xml"/><Relationship Id="rId14" Type="http://schemas.openxmlformats.org/officeDocument/2006/relationships/slideLayout" Target="../slideLayouts/slideLayout2.xml"/><Relationship Id="rId22" Type="http://schemas.openxmlformats.org/officeDocument/2006/relationships/tags" Target="../tags/tag203.xml"/><Relationship Id="rId27" Type="http://schemas.openxmlformats.org/officeDocument/2006/relationships/image" Target="../media/image27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30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190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1260.xml"/><Relationship Id="rId18" Type="http://schemas.openxmlformats.org/officeDocument/2006/relationships/image" Target="../media/image70.png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40.png"/><Relationship Id="rId17" Type="http://schemas.openxmlformats.org/officeDocument/2006/relationships/tags" Target="../tags/tag1280.xml"/><Relationship Id="rId2" Type="http://schemas.openxmlformats.org/officeDocument/2006/relationships/tags" Target="../tags/tag9.xml"/><Relationship Id="rId16" Type="http://schemas.openxmlformats.org/officeDocument/2006/relationships/image" Target="../media/image60.png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220.xml"/><Relationship Id="rId5" Type="http://schemas.openxmlformats.org/officeDocument/2006/relationships/tags" Target="../tags/tag12.xml"/><Relationship Id="rId15" Type="http://schemas.openxmlformats.org/officeDocument/2006/relationships/tags" Target="../tags/tag1270.xml"/><Relationship Id="rId10" Type="http://schemas.openxmlformats.org/officeDocument/2006/relationships/notesSlide" Target="../notesSlides/notesSlide4.xml"/><Relationship Id="rId4" Type="http://schemas.openxmlformats.org/officeDocument/2006/relationships/tags" Target="../tags/tag11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2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10" Type="http://schemas.openxmlformats.org/officeDocument/2006/relationships/image" Target="../media/image10.png"/><Relationship Id="rId4" Type="http://schemas.openxmlformats.org/officeDocument/2006/relationships/tags" Target="../tags/tag22.xml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2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Caches II</a:t>
            </a:r>
            <a:br>
              <a:rPr lang="en-US" dirty="0"/>
            </a:br>
            <a:endParaRPr lang="en-US" sz="20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30" y="397836"/>
            <a:ext cx="2073210" cy="1302540"/>
          </a:xfrm>
          <a:prstGeom prst="rect">
            <a:avLst/>
          </a:prstGeom>
        </p:spPr>
      </p:pic>
      <p:pic>
        <p:nvPicPr>
          <p:cNvPr id="1026" name="Picture 2" descr="The Cloud">
            <a:extLst>
              <a:ext uri="{FF2B5EF4-FFF2-40B4-BE49-F238E27FC236}">
                <a16:creationId xmlns:a16="http://schemas.microsoft.com/office/drawing/2014/main" id="{46628B4B-1415-294C-BB58-35D3970D8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74" y="2374095"/>
            <a:ext cx="8494452" cy="270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8A147B5-3212-C540-A1A5-7856226548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315" y="387904"/>
            <a:ext cx="2073210" cy="13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0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6-bit addresses, block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= 4 B, and our cache holds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= 4 blocks.</a:t>
                </a:r>
              </a:p>
              <a:p>
                <a:r>
                  <a:rPr lang="en-US" dirty="0"/>
                  <a:t>A request for address </a:t>
                </a:r>
                <a:r>
                  <a:rPr lang="en-US" b="1" dirty="0"/>
                  <a:t>0x2A</a:t>
                </a:r>
                <a:r>
                  <a:rPr lang="en-US" dirty="0"/>
                  <a:t> results in a cache miss.  Which index does this block get loaded into and which 3 other addresses are loaded along with it? 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03" t="-1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8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Place Data in Cache by Hashing Address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840480" y="3474720"/>
            <a:ext cx="5029200" cy="2743200"/>
          </a:xfrm>
        </p:spPr>
        <p:txBody>
          <a:bodyPr lIns="91440" rIns="0"/>
          <a:lstStyle/>
          <a:p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Collision!</a:t>
            </a:r>
          </a:p>
          <a:p>
            <a:pPr lvl="1"/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Different index, same address</a:t>
            </a:r>
          </a:p>
          <a:p>
            <a:pPr lvl="1"/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Don’t want to mix things up!</a:t>
            </a:r>
          </a:p>
          <a:p>
            <a:pPr lvl="1"/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Solution?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34640" y="2240280"/>
            <a:ext cx="2011681" cy="3566160"/>
            <a:chOff x="3291839" y="2240280"/>
            <a:chExt cx="2011681" cy="356616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 flipV="1">
              <a:off x="3291840" y="2240280"/>
              <a:ext cx="201168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H="1">
              <a:off x="3291839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294364" y="2514600"/>
              <a:ext cx="2009155" cy="329184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H="1">
              <a:off x="3291840" y="3063240"/>
              <a:ext cx="201168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798309"/>
              </p:ext>
            </p:extLst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6821"/>
              </p:ext>
            </p:extLst>
          </p:nvPr>
        </p:nvGraphicFramePr>
        <p:xfrm>
          <a:off x="4663440" y="1828800"/>
          <a:ext cx="201168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Line 2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2834640" y="2788920"/>
            <a:ext cx="2011679" cy="2194560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10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8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Tags Differentiate Blocks in Same Index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/>
              <p:cNvSpPr>
                <a:spLocks noGrp="1"/>
              </p:cNvSpPr>
              <p:nvPr>
                <p:ph idx="1"/>
              </p:nvPr>
            </p:nvSpPr>
            <p:spPr>
              <a:xfrm>
                <a:off x="3840480" y="3474720"/>
                <a:ext cx="5029200" cy="2743200"/>
              </a:xfrm>
            </p:spPr>
            <p:txBody>
              <a:bodyPr lIns="91440" rIns="0"/>
              <a:lstStyle/>
              <a:p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Tag = rest of address bits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9900"/>
                        </a:solidFill>
                        <a:effectLst>
                          <a:glow rad="63500">
                            <a:schemeClr val="accent3">
                              <a:satMod val="175000"/>
                            </a:schemeClr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 bits = </a:t>
                </a:r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glow rad="63500">
                            <a:schemeClr val="accent3">
                              <a:satMod val="175000"/>
                            </a:schemeClr>
                          </a:glo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0" i="1" smtClean="0">
                        <a:effectLst>
                          <a:glow rad="63500">
                            <a:schemeClr val="accent3">
                              <a:satMod val="175000"/>
                            </a:schemeClr>
                          </a:glo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7030A0"/>
                        </a:solidFill>
                        <a:effectLst>
                          <a:glow rad="63500">
                            <a:schemeClr val="accent3">
                              <a:satMod val="175000"/>
                            </a:schemeClr>
                          </a:glow>
                        </a:effectLst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effectLst>
                          <a:glow rad="63500">
                            <a:schemeClr val="accent3">
                              <a:satMod val="175000"/>
                            </a:schemeClr>
                          </a:glo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00B0F0"/>
                        </a:solidFill>
                        <a:effectLst>
                          <a:glow rad="63500">
                            <a:schemeClr val="accent3">
                              <a:satMod val="175000"/>
                            </a:schemeClr>
                          </a:glow>
                        </a:effectLst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US" b="1" i="1" dirty="0">
                  <a:effectLst>
                    <a:glow rad="63500">
                      <a:schemeClr val="accent3">
                        <a:satMod val="175000"/>
                      </a:schemeClr>
                    </a:glow>
                  </a:effectLst>
                </a:endParaRPr>
              </a:p>
              <a:p>
                <a:pPr lvl="1"/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Check this during a cache lookup</a:t>
                </a:r>
              </a:p>
              <a:p>
                <a:endParaRPr lang="en-US" dirty="0">
                  <a:effectLst>
                    <a:glow rad="63500">
                      <a:schemeClr val="accent3">
                        <a:satMod val="175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32" name="Content Placeholder 3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0480" y="3474720"/>
                <a:ext cx="5029200" cy="2743200"/>
              </a:xfrm>
              <a:blipFill>
                <a:blip r:embed="rId9"/>
                <a:stretch>
                  <a:fillRect l="-1259" t="-3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34640" y="2240280"/>
            <a:ext cx="2011681" cy="3566160"/>
            <a:chOff x="3291839" y="2240280"/>
            <a:chExt cx="2011681" cy="356616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3291840" y="2240280"/>
              <a:ext cx="201168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3291839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H="1">
              <a:off x="3294364" y="2514600"/>
              <a:ext cx="2009155" cy="329184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291840" y="3063240"/>
              <a:ext cx="201168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765929"/>
              </p:ext>
            </p:extLst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274115"/>
              </p:ext>
            </p:extLst>
          </p:nvPr>
        </p:nvGraphicFramePr>
        <p:xfrm>
          <a:off x="4663440" y="1828800"/>
          <a:ext cx="265176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10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88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Checking for a Requested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CPU sends address request for chunk of data</a:t>
                </a:r>
              </a:p>
              <a:p>
                <a:pPr lvl="1"/>
                <a:r>
                  <a:rPr lang="en-US" dirty="0"/>
                  <a:t>Address and requested data are not the same thing!</a:t>
                </a:r>
              </a:p>
              <a:p>
                <a:pPr lvl="2"/>
                <a:r>
                  <a:rPr lang="en-US" dirty="0"/>
                  <a:t>Analogy:  your friend ≠ his or her phone number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TIO address breakdown:</a:t>
                </a:r>
              </a:p>
              <a:p>
                <a:pPr lvl="1"/>
                <a:endParaRPr lang="en-US" b="1" dirty="0"/>
              </a:p>
              <a:p>
                <a:pPr lvl="1"/>
                <a:endParaRPr lang="en-US" b="1" dirty="0"/>
              </a:p>
              <a:p>
                <a:pPr lvl="1"/>
                <a:r>
                  <a:rPr lang="en-US" b="1" dirty="0">
                    <a:solidFill>
                      <a:srgbClr val="7030A0"/>
                    </a:solidFill>
                  </a:rPr>
                  <a:t>Index</a:t>
                </a:r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/>
                  <a:t>field tells you where to look in cache</a:t>
                </a:r>
              </a:p>
              <a:p>
                <a:pPr lvl="1"/>
                <a:r>
                  <a:rPr lang="en-US" b="1" dirty="0">
                    <a:solidFill>
                      <a:srgbClr val="FF9900"/>
                    </a:solidFill>
                  </a:rPr>
                  <a:t>Tag</a:t>
                </a:r>
                <a:r>
                  <a:rPr lang="en-US" dirty="0">
                    <a:solidFill>
                      <a:srgbClr val="FF9900"/>
                    </a:solidFill>
                  </a:rPr>
                  <a:t> </a:t>
                </a:r>
                <a:r>
                  <a:rPr lang="en-US" dirty="0"/>
                  <a:t>field lets you check that data is the block you want</a:t>
                </a:r>
              </a:p>
              <a:p>
                <a:pPr lvl="1"/>
                <a:r>
                  <a:rPr lang="en-US" b="1" dirty="0">
                    <a:solidFill>
                      <a:srgbClr val="0070C0"/>
                    </a:solidFill>
                  </a:rPr>
                  <a:t>Offset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field selects specified start byte within block</a:t>
                </a:r>
              </a:p>
              <a:p>
                <a:pPr lvl="1"/>
                <a:endParaRPr lang="en-US" b="1" dirty="0"/>
              </a:p>
              <a:p>
                <a:pPr lvl="1"/>
                <a:r>
                  <a:rPr lang="en-US" b="1" dirty="0"/>
                  <a:t>Note: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9900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sizes will change based on hash function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8"/>
                <a:stretch>
                  <a:fillRect l="-291" t="-1103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13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691640" y="3566160"/>
            <a:ext cx="5763975" cy="822960"/>
            <a:chOff x="1825287" y="3749040"/>
            <a:chExt cx="5763975" cy="8229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>
                  <a:spLocks noChangeArrowheads="1"/>
                </p:cNvSpPr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3566160" y="3749040"/>
                  <a:ext cx="164592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Tag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𝒕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3566160" y="3749040"/>
                  <a:ext cx="1645920" cy="366623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>
                  <a:spLocks noChangeArrowheads="1"/>
                </p:cNvSpPr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6309360" y="3749040"/>
                  <a:ext cx="1279902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Offset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𝒌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6309360" y="3749040"/>
                  <a:ext cx="1279902" cy="366623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7"/>
                <p:cNvSpPr txBox="1">
                  <a:spLocks noChangeArrowheads="1"/>
                </p:cNvSpPr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1825287" y="3749040"/>
                  <a:ext cx="1675515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>
                  <a:normAutofit/>
                </a:bodyPr>
                <a:lstStyle>
                  <a:lvl1pPr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9pPr>
                </a:lstStyle>
                <a:p>
                  <a:pPr algn="ctr"/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-bit address:</a:t>
                  </a:r>
                </a:p>
              </p:txBody>
            </p:sp>
          </mc:Choice>
          <mc:Fallback xmlns="">
            <p:sp>
              <p:nvSpPr>
                <p:cNvPr id="7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1825287" y="3749040"/>
                  <a:ext cx="1675515" cy="365760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t="-13333" r="-4745" b="-3333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 Box 9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585072" y="4297680"/>
              <a:ext cx="274320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norm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latin typeface="Calibri" panose="020F0502020204030204" pitchFamily="34" charset="0"/>
                  <a:cs typeface="Calibri" panose="020F0502020204030204" pitchFamily="34" charset="0"/>
                </a:rPr>
                <a:t>Block Number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>
                  <a:spLocks noChangeArrowheads="1"/>
                </p:cNvSpPr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5212080" y="3749040"/>
                  <a:ext cx="109728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Index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𝒔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5212080" y="3749040"/>
                  <a:ext cx="1097280" cy="366623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Left Brace 10"/>
            <p:cNvSpPr/>
            <p:nvPr/>
          </p:nvSpPr>
          <p:spPr bwMode="auto">
            <a:xfrm rot="16200000">
              <a:off x="4846320" y="2880360"/>
              <a:ext cx="182880" cy="2743200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338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Cache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0" dirty="0"/>
              <a:t>Based on the following behavior, which of the following block sizes is NOT possible for our cache?</a:t>
            </a:r>
          </a:p>
          <a:p>
            <a:pPr lvl="1"/>
            <a:r>
              <a:rPr lang="en-US" b="0" dirty="0"/>
              <a:t>Cache starts </a:t>
            </a:r>
            <a:r>
              <a:rPr lang="en-US" b="0" i="1" dirty="0"/>
              <a:t>empty</a:t>
            </a:r>
            <a:r>
              <a:rPr lang="en-US" b="0" dirty="0"/>
              <a:t>, also known as a </a:t>
            </a:r>
            <a:r>
              <a:rPr lang="en-US" b="0" i="1" dirty="0">
                <a:solidFill>
                  <a:srgbClr val="FF0000"/>
                </a:solidFill>
              </a:rPr>
              <a:t>cold cache</a:t>
            </a:r>
          </a:p>
          <a:p>
            <a:pPr lvl="1"/>
            <a:r>
              <a:rPr lang="en-US" b="0" dirty="0"/>
              <a:t>Access (</a:t>
            </a:r>
            <a:r>
              <a:rPr lang="en-US" b="0" dirty="0" err="1"/>
              <a:t>addr</a:t>
            </a:r>
            <a:r>
              <a:rPr lang="en-US" b="0" dirty="0"/>
              <a:t>: hit/miss) stream:</a:t>
            </a:r>
          </a:p>
          <a:p>
            <a:pPr lvl="2"/>
            <a:r>
              <a:rPr lang="en-US" dirty="0"/>
              <a:t>(14: miss), (15: hit), (16: miss)</a:t>
            </a:r>
          </a:p>
          <a:p>
            <a:endParaRPr lang="en-US" dirty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4 bytes</a:t>
            </a:r>
            <a:endParaRPr lang="en-US" b="1" baseline="-25000" dirty="0">
              <a:solidFill>
                <a:srgbClr val="FF990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8 bytes</a:t>
            </a:r>
            <a:endParaRPr lang="en-US" b="1" baseline="-25000" dirty="0">
              <a:solidFill>
                <a:srgbClr val="00B05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16 bytes</a:t>
            </a:r>
            <a:endParaRPr lang="en-US" b="1" baseline="-25000" dirty="0">
              <a:solidFill>
                <a:srgbClr val="FF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32 bytes</a:t>
            </a:r>
            <a:endParaRPr lang="en-US" b="1" baseline="-250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Direct-Mapped Cache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840480" y="3474720"/>
            <a:ext cx="5029200" cy="2743200"/>
          </a:xfrm>
        </p:spPr>
        <p:txBody>
          <a:bodyPr lIns="91440" rIns="0"/>
          <a:lstStyle/>
          <a:p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Hash function:  </a:t>
            </a:r>
            <a:r>
              <a:rPr lang="en-US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just index bits</a:t>
            </a:r>
          </a:p>
          <a:p>
            <a:pPr lvl="1"/>
            <a:r>
              <a:rPr lang="en-US" dirty="0"/>
              <a:t>Each memory address maps to </a:t>
            </a:r>
            <a:r>
              <a:rPr lang="en-US" i="1" dirty="0"/>
              <a:t>exactly</a:t>
            </a:r>
            <a:r>
              <a:rPr lang="en-US" dirty="0"/>
              <a:t> one index in the cache</a:t>
            </a:r>
          </a:p>
          <a:p>
            <a:pPr lvl="1"/>
            <a:r>
              <a:rPr lang="en-US" dirty="0"/>
              <a:t>Fast (and simpler) to find an address</a:t>
            </a:r>
          </a:p>
          <a:p>
            <a:pPr lvl="1"/>
            <a:endParaRPr lang="en-US" dirty="0">
              <a:effectLst>
                <a:glow rad="63500">
                  <a:schemeClr val="accent3">
                    <a:satMod val="175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34640" y="2240280"/>
            <a:ext cx="2011681" cy="3566160"/>
            <a:chOff x="3291839" y="2240280"/>
            <a:chExt cx="2011681" cy="356616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3291840" y="2240280"/>
              <a:ext cx="201168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3291839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H="1">
              <a:off x="3294364" y="2514600"/>
              <a:ext cx="2009155" cy="329184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291840" y="3063240"/>
              <a:ext cx="201168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539393"/>
              </p:ext>
            </p:extLst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/>
                        <a:t>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45564"/>
              </p:ext>
            </p:extLst>
          </p:nvPr>
        </p:nvGraphicFramePr>
        <p:xfrm>
          <a:off x="4663440" y="1828800"/>
          <a:ext cx="265176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8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 bwMode="auto">
          <a:xfrm>
            <a:off x="1097280" y="2103120"/>
            <a:ext cx="274320" cy="438912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207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Direct-Mapped Cache Problem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840480" y="3474720"/>
            <a:ext cx="5029200" cy="2743200"/>
          </a:xfrm>
        </p:spPr>
        <p:txBody>
          <a:bodyPr lIns="91440" rIns="0"/>
          <a:lstStyle/>
          <a:p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What happens if we access the following addresses?</a:t>
            </a:r>
          </a:p>
          <a:p>
            <a:pPr lvl="1"/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8, 25, 8, 25, 8, …?</a:t>
            </a:r>
          </a:p>
          <a:p>
            <a:pPr lvl="1"/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Conflict in cache (misses!)</a:t>
            </a:r>
          </a:p>
          <a:p>
            <a:pPr lvl="1"/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Rest of cache goes </a:t>
            </a:r>
            <a:r>
              <a:rPr lang="en-US" i="1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unused</a:t>
            </a:r>
          </a:p>
          <a:p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Solution?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834640" y="2788920"/>
            <a:ext cx="2011681" cy="1097280"/>
            <a:chOff x="2834640" y="2788920"/>
            <a:chExt cx="2011681" cy="109728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2834641" y="2788920"/>
              <a:ext cx="2011680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2834640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802389"/>
              </p:ext>
            </p:extLst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444555"/>
              </p:ext>
            </p:extLst>
          </p:nvPr>
        </p:nvGraphicFramePr>
        <p:xfrm>
          <a:off x="4663440" y="1828800"/>
          <a:ext cx="265176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7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 bwMode="auto">
          <a:xfrm>
            <a:off x="1097280" y="2103120"/>
            <a:ext cx="274320" cy="438912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57018" y="438912"/>
            <a:ext cx="8405982" cy="762000"/>
          </a:xfrm>
        </p:spPr>
        <p:txBody>
          <a:bodyPr/>
          <a:lstStyle/>
          <a:p>
            <a:r>
              <a:rPr lang="en-US"/>
              <a:t>Associativity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456"/>
            <a:ext cx="8366125" cy="2743200"/>
          </a:xfrm>
        </p:spPr>
        <p:txBody>
          <a:bodyPr/>
          <a:lstStyle/>
          <a:p>
            <a:r>
              <a:rPr lang="en-US" sz="2400" dirty="0"/>
              <a:t>What if we could store data in any place in the cache?</a:t>
            </a:r>
          </a:p>
          <a:p>
            <a:pPr lvl="1"/>
            <a:r>
              <a:rPr lang="en-US" sz="2000" dirty="0"/>
              <a:t>More </a:t>
            </a:r>
            <a:r>
              <a:rPr lang="en-US" sz="2000"/>
              <a:t>complicated hardware = more power consumed, slower</a:t>
            </a:r>
            <a:endParaRPr lang="en-US" sz="2000" dirty="0"/>
          </a:p>
          <a:p>
            <a:r>
              <a:rPr lang="en-US" sz="2400" dirty="0"/>
              <a:t>So we </a:t>
            </a:r>
            <a:r>
              <a:rPr lang="en-US" sz="2400" i="1" dirty="0"/>
              <a:t>combine</a:t>
            </a:r>
            <a:r>
              <a:rPr lang="en-US" sz="2400" dirty="0"/>
              <a:t> the two ideas:</a:t>
            </a:r>
          </a:p>
          <a:p>
            <a:pPr lvl="1"/>
            <a:r>
              <a:rPr lang="en-US" sz="2000" dirty="0"/>
              <a:t>Each address maps to exactly </a:t>
            </a:r>
            <a:r>
              <a:rPr lang="en-US" sz="2000"/>
              <a:t>one </a:t>
            </a:r>
            <a:r>
              <a:rPr lang="en-US" sz="2000" b="1">
                <a:solidFill>
                  <a:srgbClr val="FF0000"/>
                </a:solidFill>
              </a:rPr>
              <a:t>set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Each </a:t>
            </a:r>
            <a:r>
              <a:rPr lang="en-US" sz="2000"/>
              <a:t>set can store block in </a:t>
            </a:r>
            <a:r>
              <a:rPr lang="en-US" sz="2000" dirty="0"/>
              <a:t>more than </a:t>
            </a:r>
            <a:r>
              <a:rPr lang="en-US" sz="2000"/>
              <a:t>one </a:t>
            </a:r>
            <a:r>
              <a:rPr lang="en-US" sz="2000" b="1">
                <a:solidFill>
                  <a:srgbClr val="FF0000"/>
                </a:solidFill>
              </a:rPr>
              <a:t>way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2" name="TextBox 51"/>
          <p:cNvSpPr txBox="1"/>
          <p:nvPr>
            <p:custDataLst>
              <p:tags r:id="rId4"/>
            </p:custDataLst>
          </p:nvPr>
        </p:nvSpPr>
        <p:spPr>
          <a:xfrm>
            <a:off x="7610929" y="164192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5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40566" y="3493670"/>
            <a:ext cx="8663598" cy="3227641"/>
            <a:chOff x="426" y="1970"/>
            <a:chExt cx="5516" cy="2055"/>
          </a:xfrm>
        </p:grpSpPr>
        <p:sp>
          <p:nvSpPr>
            <p:cNvPr id="6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016" y="2502"/>
              <a:ext cx="792" cy="13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26" y="2443"/>
              <a:ext cx="195" cy="1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7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112" y="2502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904" y="2573"/>
              <a:ext cx="195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sz="1600"/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sz="1600"/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sz="1600"/>
                <a:t>3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807" y="2424"/>
              <a:ext cx="35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 Set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43" y="2502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435" y="2726"/>
              <a:ext cx="195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339" y="2424"/>
              <a:ext cx="35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 Set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112" y="2829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112" y="3155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2" y="3482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2112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2112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2112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112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5016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5016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5016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5016" y="315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5016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5016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5016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643" y="3155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643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3643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3643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3" name="Line 31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643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4" name="Line 32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643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643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6" name="Text Box 34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625" y="1970"/>
              <a:ext cx="792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50941" rIns="0" bIns="50941" anchor="ctr">
              <a:norm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1-way:</a:t>
              </a:r>
              <a:endParaRPr lang="en-US" sz="1600" dirty="0"/>
            </a:p>
            <a:p>
              <a:pPr algn="ctr"/>
              <a:r>
                <a:rPr lang="en-US" sz="1600" dirty="0"/>
                <a:t>8 sets,</a:t>
              </a:r>
            </a:p>
            <a:p>
              <a:pPr algn="ctr"/>
              <a:r>
                <a:rPr lang="en-US" sz="1600" dirty="0"/>
                <a:t>1 block each</a:t>
              </a:r>
            </a:p>
          </p:txBody>
        </p:sp>
        <p:sp>
          <p:nvSpPr>
            <p:cNvPr id="37" name="Text Box 35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2046" y="1970"/>
              <a:ext cx="920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2-way:</a:t>
              </a:r>
              <a:endParaRPr lang="en-US" sz="1600"/>
            </a:p>
            <a:p>
              <a:pPr algn="ctr"/>
              <a:r>
                <a:rPr lang="en-US" sz="1600"/>
                <a:t>4 sets,</a:t>
              </a:r>
            </a:p>
            <a:p>
              <a:pPr algn="ctr"/>
              <a:r>
                <a:rPr lang="en-US" sz="1600"/>
                <a:t>2 blocks each</a:t>
              </a:r>
            </a:p>
          </p:txBody>
        </p:sp>
        <p:sp>
          <p:nvSpPr>
            <p:cNvPr id="38" name="Text Box 36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3579" y="1970"/>
              <a:ext cx="920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4-way:</a:t>
              </a:r>
              <a:endParaRPr lang="en-US" sz="1600"/>
            </a:p>
            <a:p>
              <a:pPr algn="ctr"/>
              <a:r>
                <a:rPr lang="en-US" sz="1600"/>
                <a:t>2 sets,</a:t>
              </a:r>
            </a:p>
            <a:p>
              <a:pPr algn="ctr"/>
              <a:r>
                <a:rPr lang="en-US" sz="1600"/>
                <a:t>4 blocks each</a:t>
              </a:r>
            </a:p>
          </p:txBody>
        </p:sp>
        <p:sp>
          <p:nvSpPr>
            <p:cNvPr id="39" name="Text Box 37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808" y="3034"/>
              <a:ext cx="19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711" y="2424"/>
              <a:ext cx="35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 Set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5003" y="1970"/>
              <a:ext cx="792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norm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8-way:</a:t>
              </a:r>
              <a:endParaRPr lang="en-US" sz="1600"/>
            </a:p>
            <a:p>
              <a:pPr algn="ctr"/>
              <a:r>
                <a:rPr lang="en-US" sz="1600"/>
                <a:t>1 set,</a:t>
              </a:r>
            </a:p>
            <a:p>
              <a:pPr algn="ctr"/>
              <a:r>
                <a:rPr lang="en-US" sz="1600"/>
                <a:t>8 blocks</a:t>
              </a:r>
            </a:p>
          </p:txBody>
        </p:sp>
        <p:sp>
          <p:nvSpPr>
            <p:cNvPr id="42" name="Rectangle 40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634" y="364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634" y="348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4" name="Rectangle 42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634" y="3318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5" name="Rectangle 43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634" y="315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634" y="299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634" y="282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634" y="2666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634" y="2502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50" name="Text Box 49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533" y="3808"/>
              <a:ext cx="97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direct mapped</a:t>
              </a:r>
            </a:p>
          </p:txBody>
        </p:sp>
        <p:sp>
          <p:nvSpPr>
            <p:cNvPr id="51" name="Text Box 50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882" y="3809"/>
              <a:ext cx="1060" cy="216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3">
                  <a:satMod val="175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fully associative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77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Organization 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Associativity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):  # of ways for each set</a:t>
                </a:r>
              </a:p>
              <a:p>
                <a:pPr lvl="1"/>
                <a:r>
                  <a:rPr lang="en-US" dirty="0"/>
                  <a:t>Such a cache is called an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i="1" dirty="0"/>
                  <a:t>-way set associative cache</a:t>
                </a:r>
                <a:r>
                  <a:rPr lang="en-US" dirty="0"/>
                  <a:t>”</a:t>
                </a:r>
              </a:p>
              <a:p>
                <a:pPr lvl="1"/>
                <a:r>
                  <a:rPr lang="en-US" dirty="0"/>
                  <a:t>We now index into cache </a:t>
                </a:r>
                <a:r>
                  <a:rPr lang="en-US" i="1" dirty="0"/>
                  <a:t>sets</a:t>
                </a:r>
                <a:r>
                  <a:rPr lang="en-US" dirty="0"/>
                  <a:t>, of which there are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sz="2200" dirty="0"/>
              </a:p>
              <a:p>
                <a:pPr lvl="1"/>
                <a:r>
                  <a:rPr lang="en-US" dirty="0"/>
                  <a:t>Use lowest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bits of block address</a:t>
                </a:r>
              </a:p>
              <a:p>
                <a:pPr lvl="2"/>
                <a:r>
                  <a:rPr lang="en-US" u="sng" dirty="0"/>
                  <a:t>Direct-mapped</a:t>
                </a:r>
                <a:r>
                  <a:rPr lang="en-US" dirty="0"/>
                  <a:t>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1, so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as we saw previously</a:t>
                </a:r>
              </a:p>
              <a:p>
                <a:pPr lvl="2"/>
                <a:r>
                  <a:rPr lang="en-US" u="sng" dirty="0"/>
                  <a:t>Fully associative</a:t>
                </a:r>
                <a:r>
                  <a:rPr lang="en-US" dirty="0"/>
                  <a:t>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= 0 bits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91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18</a:t>
            </a:fld>
            <a:endParaRPr lang="en-US"/>
          </a:p>
        </p:txBody>
      </p: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1097280" y="5486400"/>
            <a:ext cx="2928938" cy="439738"/>
            <a:chOff x="689" y="2507"/>
            <a:chExt cx="1845" cy="277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532" y="2544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2304" y="2640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" y="2507"/>
              <a:ext cx="1677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charset="0"/>
                </a:rPr>
                <a:t>Decreasing associativity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4023359" y="5760720"/>
            <a:ext cx="3878263" cy="590551"/>
            <a:chOff x="2544" y="2804"/>
            <a:chExt cx="2443" cy="372"/>
          </a:xfrm>
        </p:grpSpPr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2544" y="2976"/>
              <a:ext cx="1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3811" y="283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811" y="2804"/>
              <a:ext cx="1176" cy="3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Fully associative</a:t>
              </a:r>
            </a:p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(only one set)</a:t>
              </a:r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1599883" y="5943600"/>
            <a:ext cx="2397126" cy="590551"/>
            <a:chOff x="986" y="3136"/>
            <a:chExt cx="1510" cy="372"/>
          </a:xfrm>
        </p:grpSpPr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2064" y="33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064" y="316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986" y="3136"/>
              <a:ext cx="1505" cy="3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Direct mapped</a:t>
              </a:r>
            </a:p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(only one way)</a:t>
              </a: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4023362" y="5303520"/>
            <a:ext cx="2940051" cy="457200"/>
            <a:chOff x="2544" y="2256"/>
            <a:chExt cx="1852" cy="288"/>
          </a:xfrm>
        </p:grpSpPr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2544" y="2400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774" y="2267"/>
              <a:ext cx="1622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charset="0"/>
                </a:rPr>
                <a:t>Increasing associativity</a:t>
              </a: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2544" y="225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14400" y="4206240"/>
            <a:ext cx="8136892" cy="1005840"/>
            <a:chOff x="914400" y="4206240"/>
            <a:chExt cx="8136892" cy="1005840"/>
          </a:xfrm>
        </p:grpSpPr>
        <p:sp>
          <p:nvSpPr>
            <p:cNvPr id="29" name="Line 29"/>
            <p:cNvSpPr>
              <a:spLocks noChangeShapeType="1"/>
            </p:cNvSpPr>
            <p:nvPr/>
          </p:nvSpPr>
          <p:spPr bwMode="auto">
            <a:xfrm flipV="1">
              <a:off x="5029745" y="4572000"/>
              <a:ext cx="0" cy="274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4181475" y="4206240"/>
              <a:ext cx="1695450" cy="400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latin typeface="Calibri" charset="0"/>
                </a:rPr>
                <a:t>Selects the set</a:t>
              </a: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1101248" y="4206240"/>
              <a:ext cx="2735264" cy="400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latin typeface="Calibri" charset="0"/>
                </a:rPr>
                <a:t>Used for tag comparison</a:t>
              </a:r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2468880" y="4572000"/>
              <a:ext cx="0" cy="274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V="1">
              <a:off x="7132320" y="4572000"/>
              <a:ext cx="0" cy="274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35040" y="4206240"/>
              <a:ext cx="3016252" cy="400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alibri" charset="0"/>
                </a:rPr>
                <a:t>Selects the byte from </a:t>
              </a:r>
              <a:r>
                <a:rPr lang="en-US" sz="2000" dirty="0">
                  <a:latin typeface="Calibri" charset="0"/>
                </a:rPr>
                <a:t>block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 bwMode="auto">
                <a:xfrm>
                  <a:off x="914400" y="4846320"/>
                  <a:ext cx="3108960" cy="36576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dirty="0">
                      <a:latin typeface="Calibri" charset="0"/>
                      <a:ea typeface="Calibri" charset="0"/>
                      <a:cs typeface="Calibri" charset="0"/>
                    </a:rPr>
                    <a:t>Tag (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𝒕</m:t>
                      </m:r>
                    </m:oMath>
                  </a14:m>
                  <a:r>
                    <a:rPr lang="en-US" sz="2000" dirty="0">
                      <a:latin typeface="Calibri" charset="0"/>
                      <a:ea typeface="Calibri" charset="0"/>
                      <a:cs typeface="Calibri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14400" y="4846320"/>
                  <a:ext cx="3108960" cy="36576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9375" b="-28125"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 bwMode="auto">
                <a:xfrm>
                  <a:off x="4023360" y="4846320"/>
                  <a:ext cx="2011680" cy="36576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dirty="0">
                      <a:latin typeface="Calibri" charset="0"/>
                      <a:ea typeface="Calibri" charset="0"/>
                      <a:cs typeface="Calibri" charset="0"/>
                    </a:rPr>
                    <a:t>Index (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𝒔</m:t>
                      </m:r>
                    </m:oMath>
                  </a14:m>
                  <a:r>
                    <a:rPr lang="en-US" sz="2000" dirty="0">
                      <a:latin typeface="Calibri" charset="0"/>
                      <a:ea typeface="Calibri" charset="0"/>
                      <a:cs typeface="Calibri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023360" y="4846320"/>
                  <a:ext cx="2011680" cy="36576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9375" b="-28125"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 bwMode="auto">
                <a:xfrm>
                  <a:off x="6035040" y="4846320"/>
                  <a:ext cx="2194560" cy="36576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dirty="0">
                      <a:latin typeface="Calibri" charset="0"/>
                      <a:ea typeface="Calibri" charset="0"/>
                      <a:cs typeface="Calibri" charset="0"/>
                    </a:rPr>
                    <a:t>Offset (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𝒌</m:t>
                      </m:r>
                    </m:oMath>
                  </a14:m>
                  <a:r>
                    <a:rPr lang="en-US" sz="2000" dirty="0">
                      <a:latin typeface="Calibri" charset="0"/>
                      <a:ea typeface="Calibri" charset="0"/>
                      <a:cs typeface="Calibri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035040" y="4846320"/>
                  <a:ext cx="2194560" cy="36576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375" b="-28125"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5298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5982" cy="762000"/>
          </a:xfrm>
        </p:spPr>
        <p:txBody>
          <a:bodyPr/>
          <a:lstStyle/>
          <a:p>
            <a:r>
              <a:rPr lang="en-US" dirty="0"/>
              <a:t>Example Placement</a:t>
            </a:r>
          </a:p>
        </p:txBody>
      </p:sp>
      <p:sp>
        <p:nvSpPr>
          <p:cNvPr id="54276" name="Rectangle 10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1554480"/>
          </a:xfrm>
        </p:spPr>
        <p:txBody>
          <a:bodyPr/>
          <a:lstStyle/>
          <a:p>
            <a:pPr marL="307718" indent="-307718" defTabSz="820583"/>
            <a:r>
              <a:rPr lang="en-US" dirty="0">
                <a:latin typeface="Calibri" charset="0"/>
                <a:ea typeface="Calibri" charset="0"/>
                <a:cs typeface="Calibri" charset="0"/>
              </a:rPr>
              <a:t>Where would data from address 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0x1833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be placed?</a:t>
            </a:r>
            <a:endParaRPr lang="en-US" sz="36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614042" lvl="1" indent="-307718" defTabSz="820583"/>
            <a:r>
              <a:rPr lang="en-US" dirty="0">
                <a:latin typeface="Calibri" charset="0"/>
                <a:ea typeface="Calibri" charset="0"/>
                <a:cs typeface="Calibri" charset="0"/>
              </a:rPr>
              <a:t>Binary:  </a:t>
            </a:r>
            <a:r>
              <a:rPr lang="en-US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0b 0001 1000 0011 0011</a:t>
            </a:r>
            <a:endParaRPr lang="en-US" sz="3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>
                <p:custDataLst>
                  <p:tags r:id="rId4"/>
                </p:custDataLst>
              </p:nvPr>
            </p:nvSpPr>
            <p:spPr>
              <a:xfrm>
                <a:off x="1330843" y="3687087"/>
                <a:ext cx="1691640" cy="369332"/>
              </a:xfrm>
              <a:prstGeom prst="rect">
                <a:avLst/>
              </a:prstGeom>
            </p:spPr>
            <p:txBody>
              <a:bodyPr wrap="none" lIns="0" rIns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</a:rPr>
                  <a:t> = ? </a:t>
                </a: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6"/>
                </p:custDataLst>
              </p:nvPr>
            </p:nvSpPr>
            <p:spPr>
              <a:xfrm>
                <a:off x="1330843" y="3687087"/>
                <a:ext cx="1691640" cy="369332"/>
              </a:xfrm>
              <a:prstGeom prst="rect">
                <a:avLst/>
              </a:prstGeom>
              <a:blipFill rotWithShape="0">
                <a:blip r:embed="rId1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583680" y="457200"/>
          <a:ext cx="2170566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block size:</a:t>
                      </a:r>
                    </a:p>
                  </a:txBody>
                  <a:tcPr marL="45720" marR="4572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16 B</a:t>
                      </a: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capacity:</a:t>
                      </a:r>
                    </a:p>
                  </a:txBody>
                  <a:tcPr marL="45720" marR="4572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8 blocks</a:t>
                      </a: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address:</a:t>
                      </a:r>
                    </a:p>
                  </a:txBody>
                  <a:tcPr marL="45720" marR="4572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16 bits</a:t>
                      </a: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996245" y="4293292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0" name="Text Box 3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30843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 anchor="ctr">
            <a:norm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Direct-mapped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3558469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6120693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3" name="Text Box 3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93067" y="3941064"/>
            <a:ext cx="1691640" cy="34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2-way set associative</a:t>
            </a:r>
          </a:p>
        </p:txBody>
      </p:sp>
      <p:sp>
        <p:nvSpPr>
          <p:cNvPr id="64" name="Text Box 3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455291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4-way set associative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63040" y="2560320"/>
            <a:ext cx="6217920" cy="732383"/>
            <a:chOff x="1645920" y="2194560"/>
            <a:chExt cx="6217920" cy="7323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>
                  <a:spLocks noChangeArrowheads="1"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3383280" y="2560320"/>
                  <a:ext cx="128016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Tag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𝒕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3383280" y="2560320"/>
                  <a:ext cx="1280160" cy="366623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>
                  <a:spLocks noChangeArrowheads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6492240" y="2560320"/>
                  <a:ext cx="137160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Offset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𝒌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6492240" y="2560320"/>
                  <a:ext cx="1371600" cy="366623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 Box 7"/>
                <p:cNvSpPr txBox="1">
                  <a:spLocks noChangeArrowheads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645920" y="2560320"/>
                  <a:ext cx="1675515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>
                  <a:normAutofit/>
                </a:bodyPr>
                <a:lstStyle>
                  <a:lvl1pPr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9pPr>
                </a:lstStyle>
                <a:p>
                  <a:pPr algn="ctr"/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-bit address:</a:t>
                  </a:r>
                </a:p>
              </p:txBody>
            </p:sp>
          </mc:Choice>
          <mc:Fallback xmlns="">
            <p:sp>
              <p:nvSpPr>
                <p:cNvPr id="57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1645920" y="2560320"/>
                  <a:ext cx="1675515" cy="365760"/>
                </a:xfrm>
                <a:prstGeom prst="rect">
                  <a:avLst/>
                </a:prstGeom>
                <a:blipFill rotWithShape="0">
                  <a:blip r:embed="rId23"/>
                  <a:stretch>
                    <a:fillRect t="-13333" r="-4727" b="-3333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>
                  <a:spLocks noChangeArrowheads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4663440" y="2560320"/>
                  <a:ext cx="182880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Index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𝒔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4663440" y="2560320"/>
                  <a:ext cx="1828800" cy="366623"/>
                </a:xfrm>
                <a:prstGeom prst="rect">
                  <a:avLst/>
                </a:prstGeom>
                <a:blipFill rotWithShape="0">
                  <a:blip r:embed="rId25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663440" y="2194560"/>
                  <a:ext cx="1828800" cy="369332"/>
                </a:xfrm>
                <a:prstGeom prst="rect">
                  <a:avLst/>
                </a:prstGeom>
                <a:noFill/>
              </p:spPr>
              <p:txBody>
                <a:bodyPr wrap="none" lIns="0" rIns="0" rtlCol="0">
                  <a:norm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a14:m>
                  <a:r>
                    <a:rPr lang="en-US" dirty="0">
                      <a:latin typeface="Calibri" pitchFamily="34" charset="0"/>
                    </a:rPr>
                    <a:t> =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</m:e>
                      </m:func>
                    </m:oMath>
                  </a14:m>
                  <a:endParaRPr lang="en-US" dirty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3440" y="2194560"/>
                  <a:ext cx="1828800" cy="369332"/>
                </a:xfrm>
                <a:prstGeom prst="rect">
                  <a:avLst/>
                </a:prstGeom>
                <a:blipFill rotWithShape="0">
                  <a:blip r:embed="rId26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6492240" y="2194560"/>
                  <a:ext cx="1371600" cy="369332"/>
                </a:xfrm>
                <a:prstGeom prst="rect">
                  <a:avLst/>
                </a:prstGeom>
                <a:noFill/>
              </p:spPr>
              <p:txBody>
                <a:bodyPr wrap="none" lIns="0" rIns="0" rtlCol="0">
                  <a:norm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a14:m>
                  <a:r>
                    <a:rPr lang="en-US" dirty="0">
                      <a:latin typeface="Calibri" pitchFamily="34" charset="0"/>
                    </a:rPr>
                    <a:t> =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</m:e>
                      </m:func>
                    </m:oMath>
                  </a14:m>
                  <a:endParaRPr lang="en-US" dirty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2240" y="2194560"/>
                  <a:ext cx="1371600" cy="369332"/>
                </a:xfrm>
                <a:prstGeom prst="rect">
                  <a:avLst/>
                </a:prstGeom>
                <a:blipFill rotWithShape="0">
                  <a:blip r:embed="rId27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421272" y="2194560"/>
                  <a:ext cx="12041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a14:m>
                  <a:r>
                    <a:rPr lang="en-US" dirty="0">
                      <a:latin typeface="Calibri" pitchFamily="34" charset="0"/>
                    </a:rPr>
                    <a:t> = 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a14:m>
                  <a:r>
                    <a:rPr lang="en-US" dirty="0">
                      <a:latin typeface="Calibri" pitchFamily="34" charset="0"/>
                    </a:rPr>
                    <a:t>–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a14:m>
                  <a:r>
                    <a:rPr lang="en-US" dirty="0">
                      <a:latin typeface="Calibri" pitchFamily="34" charset="0"/>
                    </a:rPr>
                    <a:t>–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a14:m>
                  <a:endParaRPr lang="en-US" b="1" i="1" dirty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1272" y="2194560"/>
                  <a:ext cx="1204176" cy="369332"/>
                </a:xfrm>
                <a:prstGeom prst="rect">
                  <a:avLst/>
                </a:prstGeom>
                <a:blipFill rotWithShape="0">
                  <a:blip r:embed="rId28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>
                <p:custDataLst>
                  <p:tags r:id="rId8"/>
                </p:custDataLst>
              </p:nvPr>
            </p:nvSpPr>
            <p:spPr>
              <a:xfrm>
                <a:off x="3893067" y="3680215"/>
                <a:ext cx="1691640" cy="369332"/>
              </a:xfrm>
              <a:prstGeom prst="rect">
                <a:avLst/>
              </a:prstGeom>
            </p:spPr>
            <p:txBody>
              <a:bodyPr wrap="none" lIns="0" rIns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</a:rPr>
                  <a:t> = ? </a:t>
                </a: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9"/>
                </p:custDataLst>
              </p:nvPr>
            </p:nvSpPr>
            <p:spPr>
              <a:xfrm>
                <a:off x="3893067" y="3680215"/>
                <a:ext cx="1691640" cy="369332"/>
              </a:xfrm>
              <a:prstGeom prst="rect">
                <a:avLst/>
              </a:prstGeom>
              <a:blipFill rotWithShape="0">
                <a:blip r:embed="rId3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>
                <p:custDataLst>
                  <p:tags r:id="rId9"/>
                </p:custDataLst>
              </p:nvPr>
            </p:nvSpPr>
            <p:spPr>
              <a:xfrm>
                <a:off x="6455291" y="3687087"/>
                <a:ext cx="1691640" cy="369332"/>
              </a:xfrm>
              <a:prstGeom prst="rect">
                <a:avLst/>
              </a:prstGeom>
            </p:spPr>
            <p:txBody>
              <a:bodyPr wrap="none" lIns="0" rIns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</a:rPr>
                  <a:t> = ? </a:t>
                </a: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>
              <a:xfrm>
                <a:off x="6455291" y="3687087"/>
                <a:ext cx="1691640" cy="369332"/>
              </a:xfrm>
              <a:prstGeom prst="rect">
                <a:avLst/>
              </a:prstGeom>
              <a:blipFill rotWithShape="0">
                <a:blip r:embed="rId3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39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Making memory accesses fast!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Cache basics</a:t>
            </a:r>
          </a:p>
          <a:p>
            <a:r>
              <a:rPr lang="en-US" dirty="0"/>
              <a:t>Principle of locality</a:t>
            </a:r>
          </a:p>
          <a:p>
            <a:r>
              <a:rPr lang="en-US" dirty="0"/>
              <a:t>Memory hierarchies</a:t>
            </a:r>
          </a:p>
          <a:p>
            <a:r>
              <a:rPr lang="en-US" b="1" dirty="0">
                <a:solidFill>
                  <a:srgbClr val="4B2A85"/>
                </a:solidFill>
              </a:rPr>
              <a:t>Cache organization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Direct-mapped</a:t>
            </a:r>
            <a:r>
              <a:rPr lang="en-US" b="1" dirty="0">
                <a:solidFill>
                  <a:srgbClr val="4B2A85"/>
                </a:solidFill>
                <a:sym typeface="Wingdings"/>
              </a:rPr>
              <a:t> (</a:t>
            </a:r>
            <a:r>
              <a:rPr lang="en-US" b="1" i="1" dirty="0">
                <a:solidFill>
                  <a:srgbClr val="4B2A85"/>
                </a:solidFill>
                <a:sym typeface="Wingdings"/>
              </a:rPr>
              <a:t>sets</a:t>
            </a:r>
            <a:r>
              <a:rPr lang="en-US" b="1" dirty="0">
                <a:solidFill>
                  <a:srgbClr val="4B2A85"/>
                </a:solidFill>
                <a:sym typeface="Wingdings"/>
              </a:rPr>
              <a:t>;</a:t>
            </a:r>
            <a:r>
              <a:rPr lang="en-US" b="1" dirty="0">
                <a:solidFill>
                  <a:srgbClr val="4B2A85"/>
                </a:solidFill>
              </a:rPr>
              <a:t> index + tag)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Associativity (</a:t>
            </a:r>
            <a:r>
              <a:rPr lang="en-US" b="1" i="1" dirty="0">
                <a:solidFill>
                  <a:srgbClr val="4B2A85"/>
                </a:solidFill>
              </a:rPr>
              <a:t>ways</a:t>
            </a:r>
            <a:r>
              <a:rPr lang="en-US" b="1" dirty="0">
                <a:solidFill>
                  <a:srgbClr val="4B2A85"/>
                </a:solidFill>
              </a:rPr>
              <a:t>)</a:t>
            </a:r>
          </a:p>
          <a:p>
            <a:pPr lvl="1"/>
            <a:r>
              <a:rPr lang="en-US" dirty="0"/>
              <a:t>Replacement policy</a:t>
            </a:r>
          </a:p>
          <a:p>
            <a:pPr lvl="1"/>
            <a:r>
              <a:rPr lang="en-US" dirty="0"/>
              <a:t>Handling writes</a:t>
            </a:r>
          </a:p>
          <a:p>
            <a:r>
              <a:rPr lang="en-US" dirty="0"/>
              <a:t>Program optimizations that consider caches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Block Replacement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400" i="1" dirty="0"/>
              <a:t>Any</a:t>
            </a:r>
            <a:r>
              <a:rPr lang="en-US" sz="2400" dirty="0"/>
              <a:t> empty block in the correct set may be used to store block</a:t>
            </a:r>
          </a:p>
          <a:p>
            <a:r>
              <a:rPr lang="en-US" sz="2400" dirty="0"/>
              <a:t>If there are no empty blocks, which one should we replace?</a:t>
            </a:r>
          </a:p>
          <a:p>
            <a:pPr lvl="1"/>
            <a:r>
              <a:rPr lang="en-US" sz="2000" dirty="0"/>
              <a:t>No choice for direct-mapped caches</a:t>
            </a:r>
          </a:p>
          <a:p>
            <a:pPr lvl="1"/>
            <a:r>
              <a:rPr lang="en-US" sz="2000" dirty="0"/>
              <a:t>Caches typically use something close to </a:t>
            </a:r>
            <a:r>
              <a:rPr lang="en-US" sz="2000" b="1" i="1" dirty="0"/>
              <a:t>least recently used (LRU)</a:t>
            </a:r>
            <a:br>
              <a:rPr lang="en-US" sz="2000" dirty="0"/>
            </a:br>
            <a:r>
              <a:rPr lang="en-US" sz="2000" dirty="0"/>
              <a:t>(hardware usually implements “</a:t>
            </a:r>
            <a:r>
              <a:rPr lang="en-US" sz="2000" i="1" dirty="0"/>
              <a:t>not most recently used</a:t>
            </a:r>
            <a:r>
              <a:rPr lang="en-US" sz="2000" dirty="0"/>
              <a:t>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96245" y="4293292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8" name="Text Box 3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30843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 anchor="ctr">
            <a:norm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Direct-mapped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558469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6120693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" name="Text Box 3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93067" y="3941064"/>
            <a:ext cx="1691640" cy="34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2-way set associative</a:t>
            </a:r>
          </a:p>
        </p:txBody>
      </p:sp>
      <p:sp>
        <p:nvSpPr>
          <p:cNvPr id="52" name="Text Box 3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55291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4-way set associative</a:t>
            </a:r>
          </a:p>
        </p:txBody>
      </p:sp>
    </p:spTree>
    <p:extLst>
      <p:ext uri="{BB962C8B-B14F-4D97-AF65-F5344CB8AC3E}">
        <p14:creationId xmlns:p14="http://schemas.microsoft.com/office/powerpoint/2010/main" val="372309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cache of size 2 KiB with block size of 128 B.  If our cache has 2 sets, what is its associativity?</a:t>
            </a: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2</a:t>
            </a:r>
            <a:endParaRPr lang="en-US" b="1" baseline="-25000" dirty="0">
              <a:solidFill>
                <a:srgbClr val="FF990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4</a:t>
            </a:r>
            <a:endParaRPr lang="en-US" b="1" baseline="-25000" dirty="0">
              <a:solidFill>
                <a:srgbClr val="00B05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8</a:t>
            </a:r>
            <a:endParaRPr lang="en-US" b="1" baseline="-25000" dirty="0">
              <a:solidFill>
                <a:srgbClr val="FF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16</a:t>
            </a:r>
            <a:endParaRPr lang="en-US" b="1" baseline="-250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2"/>
            <a:endParaRPr lang="en-US" dirty="0"/>
          </a:p>
          <a:p>
            <a:r>
              <a:rPr lang="en-US" dirty="0"/>
              <a:t>If addresses are 16 bits wide, how wide is the Tag field?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0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Organization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Block Size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):  unit of transfer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$</m:t>
                    </m:r>
                  </m:oMath>
                </a14:m>
                <a:r>
                  <a:rPr lang="en-US" dirty="0"/>
                  <a:t> and Mem</a:t>
                </a:r>
              </a:p>
              <a:p>
                <a:pPr lvl="1"/>
                <a:r>
                  <a:rPr lang="en-US" dirty="0"/>
                  <a:t>Given in bytes and always a power of 2 (</a:t>
                </a:r>
                <a:r>
                  <a:rPr lang="en-US" i="1" dirty="0"/>
                  <a:t>e.g.</a:t>
                </a:r>
                <a:r>
                  <a:rPr lang="en-US" dirty="0"/>
                  <a:t> 64 B)</a:t>
                </a:r>
              </a:p>
              <a:p>
                <a:pPr lvl="1"/>
                <a:r>
                  <a:rPr lang="en-US" dirty="0"/>
                  <a:t>Blocks consist of adjacent bytes (differ in address by 1)</a:t>
                </a:r>
              </a:p>
              <a:p>
                <a:pPr lvl="2"/>
                <a:r>
                  <a:rPr lang="en-US" dirty="0"/>
                  <a:t>Spatial locality!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6"/>
                </p:custDataLst>
              </p:nvPr>
            </p:nvSpPr>
            <p:spPr>
              <a:blipFill rotWithShape="0">
                <a:blip r:embed="rId7"/>
                <a:stretch>
                  <a:fillRect l="-291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6096000" y="450217"/>
            <a:ext cx="2743200" cy="629895"/>
          </a:xfrm>
          <a:prstGeom prst="roundRect">
            <a:avLst/>
          </a:prstGeom>
          <a:solidFill>
            <a:srgbClr val="FFCCCC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The textbook uses “B” for block size</a:t>
            </a:r>
          </a:p>
        </p:txBody>
      </p:sp>
    </p:spTree>
    <p:extLst>
      <p:ext uri="{BB962C8B-B14F-4D97-AF65-F5344CB8AC3E}">
        <p14:creationId xmlns:p14="http://schemas.microsoft.com/office/powerpoint/2010/main" val="169988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Cache Organization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Block Size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):  unit of transfer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$</m:t>
                    </m:r>
                  </m:oMath>
                </a14:m>
                <a:r>
                  <a:rPr lang="en-US" dirty="0"/>
                  <a:t> and Mem</a:t>
                </a:r>
              </a:p>
              <a:p>
                <a:pPr lvl="1"/>
                <a:r>
                  <a:rPr lang="en-US" dirty="0"/>
                  <a:t>Given in bytes and always a power of 2 (</a:t>
                </a:r>
                <a:r>
                  <a:rPr lang="en-US" i="1" dirty="0"/>
                  <a:t>e.g.</a:t>
                </a:r>
                <a:r>
                  <a:rPr lang="en-US" dirty="0"/>
                  <a:t> 64 B)</a:t>
                </a:r>
              </a:p>
              <a:p>
                <a:pPr lvl="1"/>
                <a:r>
                  <a:rPr lang="en-US" dirty="0"/>
                  <a:t>Blocks consist of adjacent bytes (differ in address by 1)</a:t>
                </a:r>
              </a:p>
              <a:p>
                <a:pPr lvl="2"/>
                <a:r>
                  <a:rPr lang="en-US" dirty="0"/>
                  <a:t>Spatial locality!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dirty="0"/>
                  <a:t>Offset field </a:t>
                </a:r>
              </a:p>
              <a:p>
                <a:pPr lvl="1"/>
                <a:r>
                  <a:rPr lang="en-US" dirty="0"/>
                  <a:t>Low-order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dirty="0"/>
                  <a:t> bits of address tell you which byte within a block</a:t>
                </a:r>
              </a:p>
              <a:p>
                <a:pPr lvl="2"/>
                <a:r>
                  <a:rPr lang="en-US" dirty="0"/>
                  <a:t>(address) mod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lowest bits of address</a:t>
                </a:r>
                <a:endParaRPr lang="en-US" b="1" dirty="0"/>
              </a:p>
              <a:p>
                <a:pPr lvl="1"/>
                <a:r>
                  <a:rPr lang="en-US" dirty="0"/>
                  <a:t>(address) modulo (# of bytes in a block)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1"/>
                </p:custDataLst>
              </p:nvPr>
            </p:nvSpPr>
            <p:spPr>
              <a:blipFill rotWithShape="0">
                <a:blip r:embed="rId12"/>
                <a:stretch>
                  <a:fillRect l="-291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463040" y="5486400"/>
            <a:ext cx="6145392" cy="931639"/>
            <a:chOff x="438288" y="5760720"/>
            <a:chExt cx="6145392" cy="931639"/>
          </a:xfrm>
        </p:grpSpPr>
        <p:sp>
          <p:nvSpPr>
            <p:cNvPr id="7" name="Rectangle 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60320" y="6035040"/>
              <a:ext cx="2743200" cy="36662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Block Number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303520" y="6035040"/>
              <a:ext cx="1279902" cy="36662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Block Offset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7"/>
                <p:cNvSpPr txBox="1">
                  <a:spLocks noChangeArrowheads="1"/>
                </p:cNvSpPr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438288" y="6035484"/>
                  <a:ext cx="2400009" cy="65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101882" tIns="50941" rIns="101882" bIns="50941" anchor="ctr">
                  <a:spAutoFit/>
                </a:bodyPr>
                <a:lstStyle>
                  <a:lvl1pPr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9pPr>
                </a:lstStyle>
                <a:p>
                  <a:pPr algn="ctr"/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</m:oMath>
                  </a14:m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-bit address:</a:t>
                  </a:r>
                </a:p>
                <a:p>
                  <a:pPr algn="ctr"/>
                  <a:r>
                    <a:rPr lang="en-US" sz="1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(refers to byte in memory)</a:t>
                  </a:r>
                </a:p>
              </p:txBody>
            </p:sp>
          </mc:Choice>
          <mc:Fallback xmlns="">
            <p:sp>
              <p:nvSpPr>
                <p:cNvPr id="9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438288" y="6035484"/>
                  <a:ext cx="2400009" cy="65687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254" t="-3704" b="-1018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8"/>
                <p:cNvSpPr txBox="1">
                  <a:spLocks noChangeArrowheads="1"/>
                </p:cNvSpPr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5303520" y="5760720"/>
                  <a:ext cx="1280160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>
                  <a:normAutofit/>
                </a:bodyPr>
                <a:lstStyle>
                  <a:lvl1pPr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9pPr>
                </a:lstStyle>
                <a:p>
                  <a:pPr algn="ctr"/>
                  <a14:m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𝒌</m:t>
                      </m:r>
                    </m:oMath>
                  </a14:m>
                  <a:r>
                    <a:rPr lang="en-US" sz="1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bits</a:t>
                  </a:r>
                </a:p>
              </p:txBody>
            </p:sp>
          </mc:Choice>
          <mc:Fallback xmlns="">
            <p:sp>
              <p:nvSpPr>
                <p:cNvPr id="10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5303520" y="5760720"/>
                  <a:ext cx="1280160" cy="274320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t="-17778" b="-400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 Box 9"/>
                <p:cNvSpPr txBox="1">
                  <a:spLocks noChangeArrowheads="1"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2560320" y="5760720"/>
                  <a:ext cx="2743200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>
                  <a:normAutofit/>
                </a:bodyPr>
                <a:lstStyle>
                  <a:lvl1pPr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9pPr>
                </a:lstStyle>
                <a:p>
                  <a:pPr algn="ctr"/>
                  <a14:m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𝒌</m:t>
                      </m:r>
                    </m:oMath>
                  </a14:m>
                  <a:r>
                    <a:rPr lang="en-US" sz="1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bits</a:t>
                  </a:r>
                </a:p>
              </p:txBody>
            </p:sp>
          </mc:Choice>
          <mc:Fallback xmlns="">
            <p:sp>
              <p:nvSpPr>
                <p:cNvPr id="11" name="Text 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2560320" y="5760720"/>
                  <a:ext cx="2743200" cy="274320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t="-17778" b="-400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ounded Rectangle 12"/>
          <p:cNvSpPr/>
          <p:nvPr/>
        </p:nvSpPr>
        <p:spPr bwMode="auto">
          <a:xfrm>
            <a:off x="6096000" y="450217"/>
            <a:ext cx="2743200" cy="629895"/>
          </a:xfrm>
          <a:prstGeom prst="roundRect">
            <a:avLst/>
          </a:prstGeom>
          <a:solidFill>
            <a:srgbClr val="FFCCCC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The textbook uses “b” for offset bits</a:t>
            </a:r>
          </a:p>
        </p:txBody>
      </p:sp>
    </p:spTree>
    <p:extLst>
      <p:ext uri="{BB962C8B-B14F-4D97-AF65-F5344CB8AC3E}">
        <p14:creationId xmlns:p14="http://schemas.microsoft.com/office/powerpoint/2010/main" val="301979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we have 6-bit addresses and block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= 4 B, which block and byte does 0x15 refer to?</a:t>
                </a:r>
              </a:p>
              <a:p>
                <a:pPr lvl="2"/>
                <a:endParaRPr lang="en-US" dirty="0"/>
              </a:p>
              <a:p>
                <a:pPr marL="363474" lvl="1" indent="0">
                  <a:buNone/>
                </a:pPr>
                <a:r>
                  <a:rPr lang="en-US" dirty="0"/>
                  <a:t> 	</a:t>
                </a:r>
                <a:r>
                  <a:rPr lang="en-US" b="1" dirty="0"/>
                  <a:t>Block </a:t>
                </a:r>
                <a:r>
                  <a:rPr lang="en-US" b="1" dirty="0" err="1"/>
                  <a:t>Num</a:t>
                </a:r>
                <a:r>
                  <a:rPr lang="en-US" b="1" dirty="0"/>
                  <a:t>	Block Offset</a:t>
                </a: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FF9900"/>
                    </a:solidFill>
                  </a:rPr>
                  <a:t>       1		        1</a:t>
                </a:r>
                <a:endParaRPr lang="en-US" b="1" baseline="-25000" dirty="0">
                  <a:solidFill>
                    <a:srgbClr val="FF990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00B050"/>
                    </a:solidFill>
                  </a:rPr>
                  <a:t>       1		        5</a:t>
                </a:r>
                <a:endParaRPr lang="en-US" b="1" baseline="-25000" dirty="0">
                  <a:solidFill>
                    <a:srgbClr val="00B05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FF3399"/>
                    </a:solidFill>
                  </a:rPr>
                  <a:t>       5		        1</a:t>
                </a:r>
                <a:endParaRPr lang="en-US" b="1" baseline="-25000" dirty="0">
                  <a:solidFill>
                    <a:srgbClr val="FF3399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00B0F0"/>
                    </a:solidFill>
                  </a:rPr>
                  <a:t>       5		        5</a:t>
                </a: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996633"/>
                    </a:solidFill>
                  </a:rPr>
                  <a:t>We’re lost…</a:t>
                </a:r>
                <a:endParaRPr lang="en-US" b="1" baseline="-25000" dirty="0">
                  <a:solidFill>
                    <a:srgbClr val="996633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03" t="-1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45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Organization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Cache Size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):  amount of </a:t>
                </a:r>
                <a:r>
                  <a:rPr lang="en-US" i="1" dirty="0"/>
                  <a:t>data</a:t>
                </a:r>
                <a:r>
                  <a:rPr lang="en-US" dirty="0"/>
                  <a:t>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$</m:t>
                    </m:r>
                  </m:oMath>
                </a14:m>
                <a:r>
                  <a:rPr lang="en-US" dirty="0"/>
                  <a:t> can store</a:t>
                </a:r>
              </a:p>
              <a:p>
                <a:pPr lvl="1"/>
                <a:r>
                  <a:rPr lang="en-US" dirty="0"/>
                  <a:t>Cache can only hold so much data (subset of next level)</a:t>
                </a:r>
              </a:p>
              <a:p>
                <a:pPr lvl="1"/>
                <a:r>
                  <a:rPr lang="en-US" dirty="0"/>
                  <a:t>Given in bytes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) or number of blocks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u="sng" dirty="0"/>
                  <a:t>Example</a:t>
                </a:r>
                <a:r>
                  <a:rPr lang="en-US" dirty="0"/>
                  <a:t>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= 32 KiB = 512 blocks if using 64-B blocks</a:t>
                </a:r>
              </a:p>
              <a:p>
                <a:pPr lvl="2"/>
                <a:endParaRPr lang="en-US" dirty="0"/>
              </a:p>
              <a:p>
                <a:pPr>
                  <a:spcBef>
                    <a:spcPts val="0"/>
                  </a:spcBef>
                </a:pPr>
                <a:r>
                  <a:rPr lang="en-US" dirty="0"/>
                  <a:t>Where should data go in the cache?</a:t>
                </a:r>
              </a:p>
              <a:p>
                <a:pPr lvl="1"/>
                <a:r>
                  <a:rPr lang="en-US" dirty="0"/>
                  <a:t>We need a mapping from memory addresses to specific locations in the cache to make checking the cache for an address </a:t>
                </a:r>
                <a:r>
                  <a:rPr lang="en-US" b="1" dirty="0"/>
                  <a:t>fast</a:t>
                </a:r>
                <a:endParaRPr lang="en-US" dirty="0"/>
              </a:p>
              <a:p>
                <a:pPr>
                  <a:spcBef>
                    <a:spcPts val="1800"/>
                  </a:spcBef>
                </a:pPr>
                <a:r>
                  <a:rPr lang="en-US" dirty="0"/>
                  <a:t>What is a data structure that provides fast lookup?</a:t>
                </a:r>
              </a:p>
              <a:p>
                <a:pPr lvl="1"/>
                <a:r>
                  <a:rPr lang="en-US" dirty="0"/>
                  <a:t>Hash table!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91" t="-1103" b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5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Review:  Hash Tables for Fast Lookup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734627"/>
              </p:ext>
            </p:extLst>
          </p:nvPr>
        </p:nvGraphicFramePr>
        <p:xfrm>
          <a:off x="5394960" y="2011680"/>
          <a:ext cx="2286000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>
            <p:custDataLst>
              <p:tags r:id="rId3"/>
            </p:custDataLst>
          </p:nvPr>
        </p:nvSpPr>
        <p:spPr>
          <a:xfrm>
            <a:off x="1802054" y="1828800"/>
            <a:ext cx="112402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atin typeface="Calibri" panose="020F0502020204030204" pitchFamily="34" charset="0"/>
                <a:cs typeface="Courier New"/>
              </a:rPr>
              <a:t>Insert:</a:t>
            </a:r>
            <a:br>
              <a:rPr lang="en-US" sz="2800" dirty="0">
                <a:latin typeface="Anonymous Pro" panose="02060609030202000504" pitchFamily="49" charset="0"/>
                <a:cs typeface="Courier New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algn="r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27</a:t>
            </a:r>
          </a:p>
          <a:p>
            <a:pPr algn="r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34</a:t>
            </a:r>
          </a:p>
          <a:p>
            <a:pPr algn="r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102</a:t>
            </a:r>
          </a:p>
          <a:p>
            <a:pPr algn="r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3192" y="4754880"/>
            <a:ext cx="4347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Apply hash function to map data to “buckets”</a:t>
            </a:r>
          </a:p>
        </p:txBody>
      </p:sp>
    </p:spTree>
    <p:extLst>
      <p:ext uri="{BB962C8B-B14F-4D97-AF65-F5344CB8AC3E}">
        <p14:creationId xmlns:p14="http://schemas.microsoft.com/office/powerpoint/2010/main" val="106716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Place Data in Cache by Hashing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/>
              <p:cNvSpPr>
                <a:spLocks noGrp="1"/>
              </p:cNvSpPr>
              <p:nvPr>
                <p:ph idx="1"/>
              </p:nvPr>
            </p:nvSpPr>
            <p:spPr>
              <a:xfrm>
                <a:off x="3840480" y="3474720"/>
                <a:ext cx="5029200" cy="2743200"/>
              </a:xfrm>
            </p:spPr>
            <p:txBody>
              <a:bodyPr lIns="91440" rIns="0"/>
              <a:lstStyle/>
              <a:p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Map to </a:t>
                </a:r>
                <a:r>
                  <a:rPr lang="en-US" i="1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cache</a:t>
                </a:r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 </a:t>
                </a:r>
                <a:r>
                  <a:rPr lang="en-US" i="1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index</a:t>
                </a:r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 from block address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Use next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bits </a:t>
                </a:r>
                <a:endParaRPr lang="en-US" dirty="0">
                  <a:solidFill>
                    <a:schemeClr val="tx1"/>
                  </a:solidFill>
                  <a:effectLst>
                    <a:glow rad="63500">
                      <a:schemeClr val="accent3">
                        <a:satMod val="175000"/>
                      </a:schemeClr>
                    </a:glow>
                  </a:effectLst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(block address) mod (# blocks in cache)</a:t>
                </a:r>
              </a:p>
              <a:p>
                <a:pPr lvl="1"/>
                <a:r>
                  <a:rPr lang="en-US" dirty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How many bits do I need to specify an index in the cache</a:t>
                </a:r>
                <a:endParaRPr lang="en-US" dirty="0">
                  <a:solidFill>
                    <a:schemeClr val="tx1"/>
                  </a:solidFill>
                  <a:effectLst>
                    <a:glow rad="63500">
                      <a:schemeClr val="accent3">
                        <a:satMod val="175000"/>
                      </a:schemeClr>
                    </a:glow>
                  </a:effectLst>
                </a:endParaRPr>
              </a:p>
              <a:p>
                <a:pPr lvl="1"/>
                <a:endParaRPr lang="en-US" dirty="0">
                  <a:solidFill>
                    <a:schemeClr val="tx1"/>
                  </a:solidFill>
                  <a:effectLst>
                    <a:glow rad="63500">
                      <a:schemeClr val="accent3">
                        <a:satMod val="175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32" name="Content Placeholder 3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0480" y="3474720"/>
                <a:ext cx="5029200" cy="2743200"/>
              </a:xfrm>
              <a:blipFill>
                <a:blip r:embed="rId9"/>
                <a:stretch>
                  <a:fillRect l="-1259" t="-3687" r="-3778" b="-14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34640" y="2240280"/>
            <a:ext cx="2011681" cy="3566160"/>
            <a:chOff x="3291839" y="2240280"/>
            <a:chExt cx="2011681" cy="356616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3291840" y="2240280"/>
              <a:ext cx="201168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3291839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H="1">
              <a:off x="3294364" y="2514600"/>
              <a:ext cx="2009155" cy="329184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291840" y="3063240"/>
              <a:ext cx="201168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12646"/>
              </p:ext>
            </p:extLst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94419"/>
              </p:ext>
            </p:extLst>
          </p:nvPr>
        </p:nvGraphicFramePr>
        <p:xfrm>
          <a:off x="4663440" y="1828800"/>
          <a:ext cx="201168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10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3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Place Data in Cache by Hashing Address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840480" y="3474720"/>
            <a:ext cx="5029200" cy="2743200"/>
          </a:xfrm>
        </p:spPr>
        <p:txBody>
          <a:bodyPr lIns="91440" rIns="0"/>
          <a:lstStyle/>
          <a:p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Map to </a:t>
            </a:r>
            <a:r>
              <a:rPr lang="en-US" i="1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cache</a:t>
            </a:r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 </a:t>
            </a:r>
            <a:r>
              <a:rPr lang="en-US" i="1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index</a:t>
            </a:r>
            <a:r>
              <a:rPr lang="en-US" dirty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 from block address</a:t>
            </a:r>
          </a:p>
          <a:p>
            <a:pPr lvl="1"/>
            <a:r>
              <a:rPr lang="en-US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Let </a:t>
            </a:r>
            <a:r>
              <a:rPr lang="en-US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adjacent blocks fit in cache simultaneously!</a:t>
            </a:r>
          </a:p>
          <a:p>
            <a:pPr lvl="2"/>
            <a:r>
              <a:rPr lang="en-US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Consecutive blocks go in consecutive cache indices</a:t>
            </a:r>
          </a:p>
          <a:p>
            <a:pPr lvl="1"/>
            <a:endParaRPr lang="en-US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34640" y="2240280"/>
            <a:ext cx="2011681" cy="3566160"/>
            <a:chOff x="3291839" y="2240280"/>
            <a:chExt cx="2011681" cy="356616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3291840" y="2240280"/>
              <a:ext cx="201168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3291839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H="1">
              <a:off x="3294364" y="2514600"/>
              <a:ext cx="2009155" cy="329184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291840" y="3063240"/>
              <a:ext cx="201168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1110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1111</a:t>
                      </a: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4663440" y="1828800"/>
          <a:ext cx="201168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8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75785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13755</TotalTime>
  <Words>1902</Words>
  <Application>Microsoft Macintosh PowerPoint</Application>
  <PresentationFormat>On-screen Show (4:3)</PresentationFormat>
  <Paragraphs>530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Anonymous Pro</vt:lpstr>
      <vt:lpstr>Arial</vt:lpstr>
      <vt:lpstr>Arial Narrow</vt:lpstr>
      <vt:lpstr>Calibri</vt:lpstr>
      <vt:lpstr>Cambria Math</vt:lpstr>
      <vt:lpstr>Courier New</vt:lpstr>
      <vt:lpstr>Roboto Regular</vt:lpstr>
      <vt:lpstr>Times New Roman</vt:lpstr>
      <vt:lpstr>Trebuchet MS</vt:lpstr>
      <vt:lpstr>Wingdings</vt:lpstr>
      <vt:lpstr>UWTheme-351-Au18</vt:lpstr>
      <vt:lpstr>Caches II </vt:lpstr>
      <vt:lpstr>Making memory accesses fast!</vt:lpstr>
      <vt:lpstr>Cache Organization (1)</vt:lpstr>
      <vt:lpstr>Cache Organization (1)</vt:lpstr>
      <vt:lpstr>Peer Instruction Question</vt:lpstr>
      <vt:lpstr>Cache Organization (2)</vt:lpstr>
      <vt:lpstr>Review:  Hash Tables for Fast Lookup</vt:lpstr>
      <vt:lpstr>Place Data in Cache by Hashing Address</vt:lpstr>
      <vt:lpstr>Place Data in Cache by Hashing Address</vt:lpstr>
      <vt:lpstr>Practice Question</vt:lpstr>
      <vt:lpstr>Place Data in Cache by Hashing Address</vt:lpstr>
      <vt:lpstr>Tags Differentiate Blocks in Same Index</vt:lpstr>
      <vt:lpstr>Checking for a Requested Address</vt:lpstr>
      <vt:lpstr>Cache Puzzle</vt:lpstr>
      <vt:lpstr>Direct-Mapped Cache</vt:lpstr>
      <vt:lpstr>Direct-Mapped Cache Problem</vt:lpstr>
      <vt:lpstr>Associativity</vt:lpstr>
      <vt:lpstr>Cache Organization (3)</vt:lpstr>
      <vt:lpstr>Example Placement</vt:lpstr>
      <vt:lpstr>Block Replacement</vt:lpstr>
      <vt:lpstr>Peer Instruction Question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Caches II CSE 351 Autumn 2016</dc:title>
  <dc:creator>Justin Hsia</dc:creator>
  <cp:lastModifiedBy>Arrvindh Shriraman</cp:lastModifiedBy>
  <cp:revision>145</cp:revision>
  <cp:lastPrinted>2018-11-05T07:44:12Z</cp:lastPrinted>
  <dcterms:created xsi:type="dcterms:W3CDTF">2016-11-03T00:48:32Z</dcterms:created>
  <dcterms:modified xsi:type="dcterms:W3CDTF">2020-09-04T15:32:08Z</dcterms:modified>
</cp:coreProperties>
</file>