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handoutMasterIdLst>
    <p:handoutMasterId r:id="rId35"/>
  </p:handoutMasterIdLst>
  <p:sldIdLst>
    <p:sldId id="298" r:id="rId2"/>
    <p:sldId id="391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85" r:id="rId13"/>
    <p:sldId id="308" r:id="rId14"/>
    <p:sldId id="310" r:id="rId15"/>
    <p:sldId id="309" r:id="rId16"/>
    <p:sldId id="312" r:id="rId17"/>
    <p:sldId id="313" r:id="rId18"/>
    <p:sldId id="314" r:id="rId19"/>
    <p:sldId id="315" r:id="rId20"/>
    <p:sldId id="316" r:id="rId21"/>
    <p:sldId id="380" r:id="rId22"/>
    <p:sldId id="375" r:id="rId23"/>
    <p:sldId id="261" r:id="rId24"/>
    <p:sldId id="262" r:id="rId25"/>
    <p:sldId id="263" r:id="rId26"/>
    <p:sldId id="283" r:id="rId27"/>
    <p:sldId id="284" r:id="rId28"/>
    <p:sldId id="381" r:id="rId29"/>
    <p:sldId id="382" r:id="rId30"/>
    <p:sldId id="321" r:id="rId31"/>
    <p:sldId id="383" r:id="rId32"/>
    <p:sldId id="384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683" autoAdjust="0"/>
    <p:restoredTop sz="74080" autoAdjust="0"/>
  </p:normalViewPr>
  <p:slideViewPr>
    <p:cSldViewPr snapToGrid="0">
      <p:cViewPr varScale="1">
        <p:scale>
          <a:sx n="225" d="100"/>
          <a:sy n="225" d="100"/>
        </p:scale>
        <p:origin x="2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1BCA0AE7-DFC2-B94F-BED1-B20CC8733D57}"/>
    <pc:docChg chg="custSel modSld">
      <pc:chgData name="Max Willsey" userId="4991600_tp_dropbox" providerId="OAuth2" clId="{1BCA0AE7-DFC2-B94F-BED1-B20CC8733D57}" dt="2019-02-22T17:21:38.291" v="0" actId="7634"/>
      <pc:docMkLst>
        <pc:docMk/>
      </pc:docMkLst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914082664" sldId="27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914082664" sldId="279"/>
            <ac:inkMk id="5" creationId="{0940287E-7B70-C341-B2E1-A79D1AC8727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109235355" sldId="31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109235355" sldId="317"/>
            <ac:inkMk id="6" creationId="{DBD346FD-6503-AD4C-A880-3E3AA8E50F6F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807180285" sldId="31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807180285" sldId="318"/>
            <ac:inkMk id="2" creationId="{914FF5DD-E667-9B43-ACAF-4242861A22E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57140407" sldId="320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57140407" sldId="320"/>
            <ac:inkMk id="2" creationId="{E48BF754-88A4-9246-9AE2-5BC87EB19C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850605541" sldId="32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850605541" sldId="322"/>
            <ac:inkMk id="7" creationId="{4FD3D1CD-E15F-AD44-B404-A670CE782AC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01056570" sldId="32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01056570" sldId="323"/>
            <ac:inkMk id="2" creationId="{B5D026C8-E938-F443-A820-6462F6E8643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35481891" sldId="32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35481891" sldId="325"/>
            <ac:inkMk id="8" creationId="{E458B38F-886C-CB4F-8958-50B19F0392A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57433728" sldId="32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57433728" sldId="326"/>
            <ac:inkMk id="2" creationId="{790900BD-5158-514C-8EB8-E1A15A2FD69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508636036" sldId="32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508636036" sldId="327"/>
            <ac:inkMk id="5" creationId="{18D77546-728D-E147-A9B6-6C11900E22F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801643253" sldId="32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801643253" sldId="328"/>
            <ac:inkMk id="7" creationId="{01E539CA-58BC-B449-9305-379ECF8131A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02433697" sldId="32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02433697" sldId="329"/>
            <ac:inkMk id="7" creationId="{A7824DE6-11BF-5144-BECD-18B9EF027C1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4485535" sldId="33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4485535" sldId="331"/>
            <ac:inkMk id="5" creationId="{711384CD-B8C2-8E4B-902D-499744F6C05E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02795708" sldId="33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02795708" sldId="332"/>
            <ac:inkMk id="3" creationId="{761877C9-0602-EB4B-A018-8B4F9A20917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7888381" sldId="33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7888381" sldId="333"/>
            <ac:inkMk id="3" creationId="{1BC79189-D25D-2D4F-A777-9C52E4FC0B2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75158620" sldId="33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75158620" sldId="334"/>
            <ac:inkMk id="3" creationId="{8167C4D8-8699-9C4A-8B87-3AFEC0771F7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0798134" sldId="33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0798134" sldId="335"/>
            <ac:inkMk id="4" creationId="{1251DEB8-2745-8A44-AB45-245A9C43A54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25352972" sldId="33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25352972" sldId="337"/>
            <ac:inkMk id="2" creationId="{E6F0E45B-FD71-6A4F-A636-31A3EE901D5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195082517" sldId="36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195082517" sldId="361"/>
            <ac:inkMk id="4" creationId="{7FDCFC3B-A869-6144-8DB0-03FF34456FB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713897528" sldId="36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713897528" sldId="364"/>
            <ac:inkMk id="7" creationId="{38155689-394C-134D-99CB-08EED90C495D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61646789" sldId="36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61646789" sldId="365"/>
            <ac:inkMk id="3" creationId="{EEBD53F6-E10D-2844-B1A4-347A1CF5ADC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39144306" sldId="36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39144306" sldId="366"/>
            <ac:inkMk id="3" creationId="{27DBF149-4AC9-5347-8CB2-27F674E26BC7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126831592" sldId="36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126831592" sldId="367"/>
            <ac:inkMk id="5" creationId="{99D8A217-75D3-1143-B131-9709834100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57050211" sldId="36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57050211" sldId="368"/>
            <ac:inkMk id="12" creationId="{5278BC79-BDA4-5B48-8F0C-AFDD3CD5F62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de957305e_0_1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5de957305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52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736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3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82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72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00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843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617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5782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10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also do Rd B, Rd A, Wr A, Wr B.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5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5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9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27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95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279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A: smaller block size pulls fewer bytes into $ </a:t>
            </a:r>
            <a:r>
              <a:rPr lang="en-US"/>
              <a:t>on miss</a:t>
            </a:r>
            <a:endParaRPr lang="en-US" dirty="0"/>
          </a:p>
          <a:p>
            <a:r>
              <a:rPr lang="en-US" dirty="0"/>
              <a:t>B: more options to place blocks before need to evict</a:t>
            </a:r>
          </a:p>
          <a:p>
            <a:r>
              <a:rPr lang="en-US" dirty="0"/>
              <a:t>C: </a:t>
            </a:r>
            <a:r>
              <a:rPr lang="en-US" dirty="0" err="1"/>
              <a:t>freq</a:t>
            </a:r>
            <a:r>
              <a:rPr lang="en-US" dirty="0"/>
              <a:t> used blocks rarely get evicted, so fewer write-backs</a:t>
            </a:r>
          </a:p>
          <a:p>
            <a:r>
              <a:rPr lang="en-US" dirty="0"/>
              <a:t>D: yes, write-through!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6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9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408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2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957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de957305e_0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5de957305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854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3653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2" name="Google Shape;9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53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9445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51" name="Google Shape;951;p5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57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5 — Large and Fast: Exploiting Memory Hierarchy</a:t>
            </a:r>
            <a:endParaRPr/>
          </a:p>
        </p:txBody>
      </p:sp>
      <p:sp>
        <p:nvSpPr>
          <p:cNvPr id="953" name="Google Shape;953;p5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7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5" name="Google Shape;955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228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QPI – QuickPath Interconnect (for floating point)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5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67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2" name="Google Shape;1012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5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5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6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41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41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8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38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88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3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710" y="-2231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IV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de957305e_0_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e957305e_0_1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>
              <a:solidFill>
                <a:srgbClr val="B7B7B7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e957305e_0_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e957305e_0_1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5de957305e_0_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3"/>
          <p:cNvSpPr txBox="1">
            <a:spLocks noGrp="1"/>
          </p:cNvSpPr>
          <p:nvPr>
            <p:ph type="body" idx="1"/>
          </p:nvPr>
        </p:nvSpPr>
        <p:spPr>
          <a:xfrm>
            <a:off x="1" y="1280954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4-way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/* number of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STRETCHes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go up to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down from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for(j=STRETCH-1;j&gt;=0;j--)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 hits same indices as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loop, but in reverse order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traverse full SIZE, regardless of STRETCH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7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4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329738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2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double our STRETCH from 1 to 2 to 4 (…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we notice the number of cache misses doesn’t change!  What is the largest value of STRETCH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cache misses changes?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4"/>
          <p:cNvSpPr txBox="1"/>
          <p:nvPr/>
        </p:nvSpPr>
        <p:spPr>
          <a:xfrm>
            <a:off x="569949" y="5568625"/>
            <a:ext cx="7188163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 KiB, when STRETCH exactly equals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069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5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4869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5"/>
          <p:cNvSpPr txBox="1"/>
          <p:nvPr/>
        </p:nvSpPr>
        <p:spPr>
          <a:xfrm>
            <a:off x="317137" y="4547155"/>
            <a:ext cx="9169763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Now STRETCH = 64 KiB.  Moving sequentially by byte, so each block for entire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inner loop has 1 miss and 7 hits (7:1).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Upper half of STRETCH lives in cache, so first half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inner loop is 8 hits/block (8:0).  Second half is as before (7:1).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7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g5def3de3de_0_0"/>
          <p:cNvSpPr txBox="1"/>
          <p:nvPr/>
        </p:nvSpPr>
        <p:spPr>
          <a:xfrm>
            <a:off x="4778150" y="4465700"/>
            <a:ext cx="279355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Cache fills up again entirely with the remaining 32 KiB [A[2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], 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- 1]] (red)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5" name="Google Shape;845;g5def3de3de_0_0"/>
          <p:cNvSpPr txBox="1"/>
          <p:nvPr/>
        </p:nvSpPr>
        <p:spPr>
          <a:xfrm>
            <a:off x="4778150" y="5344975"/>
            <a:ext cx="3814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So when we go through the second iteration (in reverse), red elements (2nd half) are still in the cache and green elements (first half) will need to be loaded again.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6"/>
          <p:cNvSpPr txBox="1">
            <a:spLocks noGrp="1"/>
          </p:cNvSpPr>
          <p:nvPr>
            <p:ph type="body" idx="1"/>
          </p:nvPr>
        </p:nvSpPr>
        <p:spPr>
          <a:xfrm>
            <a:off x="1" y="1280160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for(j=STRETCH-1;j&gt;=0;j++) prod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779" name="Google Shape;7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46"/>
          <p:cNvSpPr txBox="1"/>
          <p:nvPr/>
        </p:nvSpPr>
        <p:spPr>
          <a:xfrm>
            <a:off x="328937" y="4645890"/>
            <a:ext cx="7969937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Considering the equal-sized chunks of half of each inner for loop, we have loop 1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1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2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(8:0), and loop 2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6"/>
          <p:cNvSpPr txBox="1"/>
          <p:nvPr/>
        </p:nvSpPr>
        <p:spPr>
          <a:xfrm>
            <a:off x="1605340" y="5953370"/>
            <a:ext cx="5933319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7+7+8+7 : 1+1+0+1 =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29:3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sizeof(uint8_t) =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SwapLeft(uint8_t *A, uint8_t *B, int n)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tmp = A[i];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A[i] = B[i];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B[i] =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1" name="Google Shape;86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48"/>
          <p:cNvSpPr txBox="1"/>
          <p:nvPr/>
        </p:nvSpPr>
        <p:spPr>
          <a:xfrm>
            <a:off x="6150488" y="4147456"/>
            <a:ext cx="2432461" cy="1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times: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B[i], Write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256314" y="2862552"/>
            <a:ext cx="4277327" cy="686266"/>
            <a:chOff x="4256314" y="2862552"/>
            <a:chExt cx="4277327" cy="686266"/>
          </a:xfrm>
        </p:grpSpPr>
        <p:sp>
          <p:nvSpPr>
            <p:cNvPr id="866" name="Google Shape;866;p48"/>
            <p:cNvSpPr txBox="1"/>
            <p:nvPr/>
          </p:nvSpPr>
          <p:spPr>
            <a:xfrm>
              <a:off x="6150488" y="2862552"/>
              <a:ext cx="2383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Array data size is 1 byte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7" name="Google Shape;867;p48"/>
            <p:cNvCxnSpPr/>
            <p:nvPr/>
          </p:nvCxnSpPr>
          <p:spPr>
            <a:xfrm flipH="1">
              <a:off x="4256314" y="3047218"/>
              <a:ext cx="1894174" cy="25076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8" name="Google Shape;868;p48"/>
            <p:cNvCxnSpPr>
              <a:stCxn id="866" idx="1"/>
            </p:cNvCxnSpPr>
            <p:nvPr/>
          </p:nvCxnSpPr>
          <p:spPr>
            <a:xfrm flipH="1">
              <a:off x="5192588" y="3047218"/>
              <a:ext cx="957900" cy="501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080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cache is direct-mapped and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is “H:1”, what is the block size in bytes?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Best case is A[i] and B[i] DON’T map to same slot.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Use every value of i ϵ [0,n) only once.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Hit, Hit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4*(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-1)+2:2 = 4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-2:2 = 2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-1:1 = H:1 → </a:t>
            </a:r>
            <a:endParaRPr sz="1900" u="none" strike="noStrike" cap="none">
              <a:solidFill>
                <a:srgbClr val="FF0000"/>
              </a:solidFill>
            </a:endParaRPr>
          </a:p>
        </p:txBody>
      </p:sp>
      <p:sp>
        <p:nvSpPr>
          <p:cNvPr id="875" name="Google Shape;87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9"/>
          <p:cNvSpPr txBox="1"/>
          <p:nvPr/>
        </p:nvSpPr>
        <p:spPr>
          <a:xfrm>
            <a:off x="5889200" y="5476650"/>
            <a:ext cx="1501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(H+1)/2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2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Miss, Miss (all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because blocks keep replacing each other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0"/>
          <p:cNvSpPr txBox="1"/>
          <p:nvPr/>
        </p:nvSpPr>
        <p:spPr>
          <a:xfrm>
            <a:off x="457200" y="4699700"/>
            <a:ext cx="3074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0:1 (or 0:&lt;anything&gt;)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51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48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3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code for SwapRight so that it does the same thing as SwapLeft but improves the (b) hit:miss ratio.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SwapRight(uint8_t *A, uint8_t *B, int n)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tmpA, tmpB;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51"/>
          <p:cNvSpPr txBox="1"/>
          <p:nvPr/>
        </p:nvSpPr>
        <p:spPr>
          <a:xfrm>
            <a:off x="3276600" y="3178629"/>
            <a:ext cx="2166259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tmpA = A[i];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tmpB = B[i];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B[i] = tmpA;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A[i] = tmpB;</a:t>
            </a:r>
            <a:endParaRPr sz="19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1" name="Google Shape;901;p51"/>
          <p:cNvSpPr txBox="1"/>
          <p:nvPr/>
        </p:nvSpPr>
        <p:spPr>
          <a:xfrm>
            <a:off x="6455229" y="3178629"/>
            <a:ext cx="1774372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A[i]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22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4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for SwapRight?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B, Wr A 	→ Miss, Miss, Hit, Miss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Miss, Hit, Miss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-1)*2+1:(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-1)*2+3 = 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2"/>
          <p:cNvSpPr txBox="1"/>
          <p:nvPr/>
        </p:nvSpPr>
        <p:spPr>
          <a:xfrm>
            <a:off x="4111075" y="4746425"/>
            <a:ext cx="1513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-1:2</a:t>
            </a: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53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5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cache to be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2-way set-associative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Cache size 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block size 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for SwapLeft with the following replacement policy?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 and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cache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Even if A[i] and B[i] map to same set, they can both co-exist.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Hit, Hit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18" name="Google Shape;91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3"/>
          <p:cNvSpPr txBox="1"/>
          <p:nvPr/>
        </p:nvSpPr>
        <p:spPr>
          <a:xfrm>
            <a:off x="1027775" y="4400700"/>
            <a:ext cx="3018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-1:1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(from part (a))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7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914400" y="3675887"/>
            <a:ext cx="7916519" cy="523220"/>
            <a:chOff x="917648" y="1743731"/>
            <a:chExt cx="7394595" cy="392422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1371600" y="1743731"/>
              <a:ext cx="6940643" cy="392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17648" y="1763469"/>
              <a:ext cx="529551" cy="34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914400" y="4305274"/>
            <a:ext cx="7940038" cy="533914"/>
            <a:chOff x="914400" y="3486236"/>
            <a:chExt cx="7940038" cy="533914"/>
          </a:xfrm>
        </p:grpSpPr>
        <p:sp>
          <p:nvSpPr>
            <p:cNvPr id="165" name="Google Shape;165;p5"/>
            <p:cNvSpPr txBox="1"/>
            <p:nvPr/>
          </p:nvSpPr>
          <p:spPr>
            <a:xfrm>
              <a:off x="1371599" y="3496930"/>
              <a:ext cx="74828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14400" y="3486236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914399" y="4956048"/>
            <a:ext cx="7162801" cy="523220"/>
            <a:chOff x="914399" y="4411330"/>
            <a:chExt cx="7162801" cy="523220"/>
          </a:xfrm>
        </p:grpSpPr>
        <p:sp>
          <p:nvSpPr>
            <p:cNvPr id="168" name="Google Shape;168;p5"/>
            <p:cNvSpPr txBox="1"/>
            <p:nvPr/>
          </p:nvSpPr>
          <p:spPr>
            <a:xfrm>
              <a:off x="1371600" y="4411330"/>
              <a:ext cx="6705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14399" y="4415874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914400" y="5589786"/>
            <a:ext cx="7523792" cy="529562"/>
            <a:chOff x="914400" y="5319388"/>
            <a:chExt cx="7523792" cy="529562"/>
          </a:xfrm>
        </p:grpSpPr>
        <p:sp>
          <p:nvSpPr>
            <p:cNvPr id="171" name="Google Shape;171;p5"/>
            <p:cNvSpPr txBox="1"/>
            <p:nvPr/>
          </p:nvSpPr>
          <p:spPr>
            <a:xfrm>
              <a:off x="1371599" y="5325730"/>
              <a:ext cx="7066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914400" y="5319388"/>
              <a:ext cx="57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47075" y="566799"/>
            <a:ext cx="7772400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63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182" name="Google Shape;182;p6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914400" y="4305274"/>
            <a:ext cx="7940099" cy="533894"/>
            <a:chOff x="914400" y="3486236"/>
            <a:chExt cx="7940099" cy="533894"/>
          </a:xfrm>
        </p:grpSpPr>
        <p:sp>
          <p:nvSpPr>
            <p:cNvPr id="185" name="Google Shape;185;p6"/>
            <p:cNvSpPr txBox="1"/>
            <p:nvPr/>
          </p:nvSpPr>
          <p:spPr>
            <a:xfrm>
              <a:off x="1371599" y="3496930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914400" y="3486236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188" name="Google Shape;188;p6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191" name="Google Shape;191;p6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7075" y="566799"/>
            <a:ext cx="7772400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                         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 bit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 rot="10800000">
            <a:off x="3286975" y="2762625"/>
            <a:ext cx="1852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6"/>
          <p:cNvSpPr txBox="1"/>
          <p:nvPr/>
        </p:nvSpPr>
        <p:spPr>
          <a:xfrm>
            <a:off x="6487475" y="3584950"/>
            <a:ext cx="23433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bits per slot?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72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6708867" y="1596695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÷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7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205" name="Google Shape;205;p7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914300" y="4435009"/>
            <a:ext cx="7969018" cy="530812"/>
            <a:chOff x="1481625" y="1382345"/>
            <a:chExt cx="7969018" cy="530812"/>
          </a:xfrm>
        </p:grpSpPr>
        <p:sp>
          <p:nvSpPr>
            <p:cNvPr id="208" name="Google Shape;208;p7"/>
            <p:cNvSpPr txBox="1"/>
            <p:nvPr/>
          </p:nvSpPr>
          <p:spPr>
            <a:xfrm>
              <a:off x="1967743" y="1389957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</a:t>
              </a:r>
              <a:r>
                <a:rPr lang="en-US" sz="2800" b="0" i="0" u="none" strike="noStrike" cap="none" dirty="0" err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481625" y="1382345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211" name="Google Shape;211;p7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</a:t>
              </a:r>
              <a:r>
                <a:rPr lang="en-US" sz="2800" b="0" i="0" u="none" strike="noStrike" cap="none" dirty="0" err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214" name="Google Shape;214;p7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347075" y="566799"/>
            <a:ext cx="6304949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in cache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914399" y="3724288"/>
            <a:ext cx="53034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6706056" y="68377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each slot: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Data: 16B * 8 bits per byte = 128 bits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00" b="0" i="0" u="none" strike="noStrike" cap="none" baseline="30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6647567" y="3182130"/>
            <a:ext cx="25668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I O: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O: log</a:t>
            </a:r>
            <a:r>
              <a:rPr lang="en-US" sz="2800" b="0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(16)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I: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 / 4 ways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sets so I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= 16 - 4 - 4 = 8 = 2^3 bits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159846" y="5886234"/>
            <a:ext cx="2735452" cy="6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 and dirty: 2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$L2, with $L2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1.3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1.1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18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18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18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91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de957305e_0_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5de957305e_0_11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100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(5 + 0.05 × 100)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5de957305e_0_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5de957305e_0_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5de957305e_0_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e957305e_0_115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g5de957305e_0_115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g5de957305e_0_115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g5de957305e_0_115"/>
          <p:cNvCxnSpPr/>
          <p:nvPr/>
        </p:nvCxnSpPr>
        <p:spPr>
          <a:xfrm>
            <a:off x="3098800" y="4837950"/>
            <a:ext cx="2426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g5de957305e_0_115"/>
          <p:cNvCxnSpPr/>
          <p:nvPr/>
        </p:nvCxnSpPr>
        <p:spPr>
          <a:xfrm>
            <a:off x="3175000" y="6057150"/>
            <a:ext cx="4081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30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927" name="Google Shape;927;p5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Multilevel caches reduce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penalty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vs. global miss rate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first level to be fast (low HT)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lower levels to not miss (minimize MP)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performance depends heavily on cache design (there are many choices)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parameters and policies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vs. effectiveness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problems are hard!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7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</p:txBody>
      </p:sp>
      <p:sp>
        <p:nvSpPr>
          <p:cNvPr id="946" name="Google Shape;9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5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questions come in a few flavors: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Breakdown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analyze the performance of the given code/sequence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find best/worst case scenarios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given code/sequence, how does changing your cache parameters affect performance?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28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Google Shape;960;p57" descr="f05-39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17" y="333375"/>
            <a:ext cx="7614195" cy="599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25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8"/>
          <p:cNvSpPr txBox="1">
            <a:spLocks noGrp="1"/>
          </p:cNvSpPr>
          <p:nvPr>
            <p:ph type="title"/>
          </p:nvPr>
        </p:nvSpPr>
        <p:spPr>
          <a:xfrm>
            <a:off x="474133" y="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Intel Nehalem Die Photo</a:t>
            </a:r>
            <a:endParaRPr/>
          </a:p>
        </p:txBody>
      </p:sp>
      <p:sp>
        <p:nvSpPr>
          <p:cNvPr id="968" name="Google Shape;96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31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1" name="Google Shape;971;p58" descr="Nehalem_Die_Sho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06" y="778933"/>
            <a:ext cx="8389993" cy="5823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58"/>
          <p:cNvGrpSpPr/>
          <p:nvPr/>
        </p:nvGrpSpPr>
        <p:grpSpPr>
          <a:xfrm>
            <a:off x="863600" y="4622801"/>
            <a:ext cx="7433733" cy="1930400"/>
            <a:chOff x="863600" y="4622801"/>
            <a:chExt cx="7433733" cy="1930400"/>
          </a:xfrm>
        </p:grpSpPr>
        <p:sp>
          <p:nvSpPr>
            <p:cNvPr id="973" name="Google Shape;973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8"/>
            <p:cNvSpPr txBox="1"/>
            <p:nvPr/>
          </p:nvSpPr>
          <p:spPr>
            <a:xfrm>
              <a:off x="3031066" y="5283200"/>
              <a:ext cx="2917585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Shared L3 Cache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8"/>
          <p:cNvGrpSpPr/>
          <p:nvPr/>
        </p:nvGrpSpPr>
        <p:grpSpPr>
          <a:xfrm>
            <a:off x="914401" y="1625596"/>
            <a:ext cx="1676400" cy="2963332"/>
            <a:chOff x="863600" y="4622801"/>
            <a:chExt cx="7433733" cy="1930400"/>
          </a:xfrm>
        </p:grpSpPr>
        <p:sp>
          <p:nvSpPr>
            <p:cNvPr id="976" name="Google Shape;976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8"/>
          <p:cNvGrpSpPr/>
          <p:nvPr/>
        </p:nvGrpSpPr>
        <p:grpSpPr>
          <a:xfrm>
            <a:off x="2607735" y="1642528"/>
            <a:ext cx="1676400" cy="2963331"/>
            <a:chOff x="863600" y="4622801"/>
            <a:chExt cx="7433733" cy="1930400"/>
          </a:xfrm>
        </p:grpSpPr>
        <p:sp>
          <p:nvSpPr>
            <p:cNvPr id="979" name="Google Shape;979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8"/>
          <p:cNvGrpSpPr/>
          <p:nvPr/>
        </p:nvGrpSpPr>
        <p:grpSpPr>
          <a:xfrm>
            <a:off x="4910669" y="1625597"/>
            <a:ext cx="1676400" cy="2963332"/>
            <a:chOff x="863600" y="4622801"/>
            <a:chExt cx="7433733" cy="1930400"/>
          </a:xfrm>
        </p:grpSpPr>
        <p:sp>
          <p:nvSpPr>
            <p:cNvPr id="982" name="Google Shape;982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8"/>
          <p:cNvGrpSpPr/>
          <p:nvPr/>
        </p:nvGrpSpPr>
        <p:grpSpPr>
          <a:xfrm>
            <a:off x="6604015" y="1642530"/>
            <a:ext cx="1676400" cy="2963332"/>
            <a:chOff x="863600" y="4622801"/>
            <a:chExt cx="7433733" cy="1930400"/>
          </a:xfrm>
        </p:grpSpPr>
        <p:sp>
          <p:nvSpPr>
            <p:cNvPr id="985" name="Google Shape;985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8"/>
          <p:cNvGrpSpPr/>
          <p:nvPr/>
        </p:nvGrpSpPr>
        <p:grpSpPr>
          <a:xfrm>
            <a:off x="431800" y="711200"/>
            <a:ext cx="8319294" cy="2185988"/>
            <a:chOff x="431800" y="711200"/>
            <a:chExt cx="8319294" cy="2185988"/>
          </a:xfrm>
        </p:grpSpPr>
        <p:sp>
          <p:nvSpPr>
            <p:cNvPr id="988" name="Google Shape;988;p58"/>
            <p:cNvSpPr txBox="1"/>
            <p:nvPr/>
          </p:nvSpPr>
          <p:spPr>
            <a:xfrm>
              <a:off x="2866593" y="904597"/>
              <a:ext cx="47872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 Controller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58"/>
            <p:cNvGrpSpPr/>
            <p:nvPr/>
          </p:nvGrpSpPr>
          <p:grpSpPr>
            <a:xfrm>
              <a:off x="431800" y="711200"/>
              <a:ext cx="8319294" cy="2185988"/>
              <a:chOff x="431800" y="711200"/>
              <a:chExt cx="8319294" cy="2185988"/>
            </a:xfrm>
          </p:grpSpPr>
          <p:cxnSp>
            <p:nvCxnSpPr>
              <p:cNvPr id="990" name="Google Shape;990;p58"/>
              <p:cNvCxnSpPr/>
              <p:nvPr/>
            </p:nvCxnSpPr>
            <p:spPr>
              <a:xfrm>
                <a:off x="457200" y="762000"/>
                <a:ext cx="8280400" cy="508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1" name="Google Shape;991;p58"/>
              <p:cNvCxnSpPr/>
              <p:nvPr/>
            </p:nvCxnSpPr>
            <p:spPr>
              <a:xfrm rot="5400000">
                <a:off x="11906" y="1143000"/>
                <a:ext cx="864394" cy="79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2" name="Google Shape;992;p58"/>
              <p:cNvCxnSpPr/>
              <p:nvPr/>
            </p:nvCxnSpPr>
            <p:spPr>
              <a:xfrm rot="5400000">
                <a:off x="8350250" y="1212850"/>
                <a:ext cx="8001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3" name="Google Shape;993;p58"/>
              <p:cNvCxnSpPr/>
              <p:nvPr/>
            </p:nvCxnSpPr>
            <p:spPr>
              <a:xfrm rot="10800000">
                <a:off x="4914900" y="1612900"/>
                <a:ext cx="382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4" name="Google Shape;994;p58"/>
              <p:cNvCxnSpPr/>
              <p:nvPr/>
            </p:nvCxnSpPr>
            <p:spPr>
              <a:xfrm rot="5400000">
                <a:off x="4305300" y="2247900"/>
                <a:ext cx="12446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5" name="Google Shape;995;p58"/>
              <p:cNvCxnSpPr/>
              <p:nvPr/>
            </p:nvCxnSpPr>
            <p:spPr>
              <a:xfrm rot="10800000">
                <a:off x="4279900" y="2895600"/>
                <a:ext cx="6223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6" name="Google Shape;996;p58"/>
              <p:cNvCxnSpPr/>
              <p:nvPr/>
            </p:nvCxnSpPr>
            <p:spPr>
              <a:xfrm rot="-5400000">
                <a:off x="3625850" y="2228850"/>
                <a:ext cx="128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7" name="Google Shape;997;p58"/>
              <p:cNvCxnSpPr/>
              <p:nvPr/>
            </p:nvCxnSpPr>
            <p:spPr>
              <a:xfrm rot="10800000">
                <a:off x="431800" y="1587500"/>
                <a:ext cx="38354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</p:grpSp>
      </p:grpSp>
      <p:cxnSp>
        <p:nvCxnSpPr>
          <p:cNvPr id="998" name="Google Shape;998;p58"/>
          <p:cNvCxnSpPr/>
          <p:nvPr/>
        </p:nvCxnSpPr>
        <p:spPr>
          <a:xfrm>
            <a:off x="419100" y="6807200"/>
            <a:ext cx="8382000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99" name="Google Shape;999;p58"/>
          <p:cNvSpPr txBox="1"/>
          <p:nvPr/>
        </p:nvSpPr>
        <p:spPr>
          <a:xfrm>
            <a:off x="3558111" y="6514068"/>
            <a:ext cx="18530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18.9 mm (0.75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58"/>
          <p:cNvCxnSpPr/>
          <p:nvPr/>
        </p:nvCxnSpPr>
        <p:spPr>
          <a:xfrm rot="-5400000">
            <a:off x="-2628900" y="3657600"/>
            <a:ext cx="5905500" cy="38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01" name="Google Shape;1001;p58"/>
          <p:cNvSpPr txBox="1"/>
          <p:nvPr/>
        </p:nvSpPr>
        <p:spPr>
          <a:xfrm rot="-5400000">
            <a:off x="-664935" y="3242199"/>
            <a:ext cx="17607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13.6 mm (0.54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58"/>
          <p:cNvGrpSpPr/>
          <p:nvPr/>
        </p:nvGrpSpPr>
        <p:grpSpPr>
          <a:xfrm>
            <a:off x="4297680" y="3108960"/>
            <a:ext cx="640080" cy="1447769"/>
            <a:chOff x="10058400" y="3108960"/>
            <a:chExt cx="640080" cy="1447769"/>
          </a:xfrm>
        </p:grpSpPr>
        <p:sp>
          <p:nvSpPr>
            <p:cNvPr id="1003" name="Google Shape;1003;p58"/>
            <p:cNvSpPr txBox="1"/>
            <p:nvPr/>
          </p:nvSpPr>
          <p:spPr>
            <a:xfrm>
              <a:off x="10058400" y="3108960"/>
              <a:ext cx="365760" cy="1447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8"/>
            <p:cNvSpPr txBox="1"/>
            <p:nvPr/>
          </p:nvSpPr>
          <p:spPr>
            <a:xfrm>
              <a:off x="10332720" y="3200400"/>
              <a:ext cx="365760" cy="122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Queue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" name="Google Shape;1005;p58"/>
          <p:cNvSpPr txBox="1"/>
          <p:nvPr/>
        </p:nvSpPr>
        <p:spPr>
          <a:xfrm>
            <a:off x="468489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58"/>
          <p:cNvSpPr txBox="1"/>
          <p:nvPr/>
        </p:nvSpPr>
        <p:spPr>
          <a:xfrm>
            <a:off x="8376356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58"/>
          <p:cNvSpPr txBox="1"/>
          <p:nvPr/>
        </p:nvSpPr>
        <p:spPr>
          <a:xfrm>
            <a:off x="45720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58"/>
          <p:cNvSpPr txBox="1"/>
          <p:nvPr/>
        </p:nvSpPr>
        <p:spPr>
          <a:xfrm>
            <a:off x="832104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59" descr="Nehalem_Co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259866" y="1618826"/>
            <a:ext cx="6842384" cy="3604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59"/>
          <p:cNvGrpSpPr/>
          <p:nvPr/>
        </p:nvGrpSpPr>
        <p:grpSpPr>
          <a:xfrm>
            <a:off x="5421300" y="0"/>
            <a:ext cx="2052716" cy="2293465"/>
            <a:chOff x="5421300" y="0"/>
            <a:chExt cx="2052716" cy="2293465"/>
          </a:xfrm>
        </p:grpSpPr>
        <p:sp>
          <p:nvSpPr>
            <p:cNvPr id="1017" name="Google Shape;1017;p59"/>
            <p:cNvSpPr/>
            <p:nvPr/>
          </p:nvSpPr>
          <p:spPr>
            <a:xfrm rot="5400000">
              <a:off x="5300925" y="120375"/>
              <a:ext cx="2293465" cy="2052716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9"/>
            <p:cNvSpPr txBox="1"/>
            <p:nvPr/>
          </p:nvSpPr>
          <p:spPr>
            <a:xfrm rot="10800000" flipH="1">
              <a:off x="5803895" y="704074"/>
              <a:ext cx="137160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Execution Units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9" name="Google Shape;1019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4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Core Area Breakdown</a:t>
            </a:r>
            <a:endParaRPr/>
          </a:p>
        </p:txBody>
      </p:sp>
      <p:sp>
        <p:nvSpPr>
          <p:cNvPr id="1020" name="Google Shape;1020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32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3" name="Google Shape;1023;p59"/>
          <p:cNvGrpSpPr/>
          <p:nvPr/>
        </p:nvGrpSpPr>
        <p:grpSpPr>
          <a:xfrm rot="5400000">
            <a:off x="5567165" y="4884551"/>
            <a:ext cx="2686269" cy="1229396"/>
            <a:chOff x="863600" y="4622327"/>
            <a:chExt cx="7433733" cy="1930875"/>
          </a:xfrm>
        </p:grpSpPr>
        <p:sp>
          <p:nvSpPr>
            <p:cNvPr id="1024" name="Google Shape;1024;p59"/>
            <p:cNvSpPr txBox="1"/>
            <p:nvPr/>
          </p:nvSpPr>
          <p:spPr>
            <a:xfrm rot="-5400000">
              <a:off x="4052794" y="3566496"/>
              <a:ext cx="1806216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L2 Cache &amp; Interrupt Servicing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9"/>
          <p:cNvGrpSpPr/>
          <p:nvPr/>
        </p:nvGrpSpPr>
        <p:grpSpPr>
          <a:xfrm rot="5400000">
            <a:off x="2994789" y="5036754"/>
            <a:ext cx="2686269" cy="924990"/>
            <a:chOff x="863600" y="4622801"/>
            <a:chExt cx="7433733" cy="1930400"/>
          </a:xfrm>
        </p:grpSpPr>
        <p:sp>
          <p:nvSpPr>
            <p:cNvPr id="1027" name="Google Shape;1027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9"/>
            <p:cNvSpPr txBox="1"/>
            <p:nvPr/>
          </p:nvSpPr>
          <p:spPr>
            <a:xfrm rot="-5400000">
              <a:off x="4119536" y="3655321"/>
              <a:ext cx="1672752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Inst cache &amp; Inst Fetch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9"/>
          <p:cNvGrpSpPr/>
          <p:nvPr/>
        </p:nvGrpSpPr>
        <p:grpSpPr>
          <a:xfrm rot="5400000">
            <a:off x="6092867" y="2774966"/>
            <a:ext cx="1862648" cy="924990"/>
            <a:chOff x="863600" y="4622801"/>
            <a:chExt cx="7433733" cy="1930400"/>
          </a:xfrm>
        </p:grpSpPr>
        <p:sp>
          <p:nvSpPr>
            <p:cNvPr id="1030" name="Google Shape;1030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9"/>
            <p:cNvSpPr txBox="1"/>
            <p:nvPr/>
          </p:nvSpPr>
          <p:spPr>
            <a:xfrm rot="5400000" flipH="1">
              <a:off x="3492135" y="3352805"/>
              <a:ext cx="1643256" cy="442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Data cache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59"/>
          <p:cNvSpPr txBox="1"/>
          <p:nvPr/>
        </p:nvSpPr>
        <p:spPr>
          <a:xfrm>
            <a:off x="3027835" y="5761155"/>
            <a:ext cx="7313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L3 Cache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59"/>
          <p:cNvCxnSpPr/>
          <p:nvPr/>
        </p:nvCxnSpPr>
        <p:spPr>
          <a:xfrm rot="-5400000" flipH="1">
            <a:off x="3130849" y="6648754"/>
            <a:ext cx="395752" cy="2274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4" name="Google Shape;1034;p59"/>
          <p:cNvSpPr txBox="1"/>
          <p:nvPr/>
        </p:nvSpPr>
        <p:spPr>
          <a:xfrm>
            <a:off x="2768601" y="425548"/>
            <a:ext cx="11176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Controller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5" name="Google Shape;1035;p59"/>
          <p:cNvCxnSpPr>
            <a:stCxn id="1034" idx="1"/>
          </p:cNvCxnSpPr>
          <p:nvPr/>
        </p:nvCxnSpPr>
        <p:spPr>
          <a:xfrm rot="10800000" flipH="1">
            <a:off x="2768601" y="369480"/>
            <a:ext cx="12600" cy="425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6" name="Google Shape;1036;p59"/>
          <p:cNvSpPr txBox="1"/>
          <p:nvPr/>
        </p:nvSpPr>
        <p:spPr>
          <a:xfrm>
            <a:off x="7625192" y="5666070"/>
            <a:ext cx="9600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Store Queue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59"/>
          <p:cNvCxnSpPr/>
          <p:nvPr/>
        </p:nvCxnSpPr>
        <p:spPr>
          <a:xfrm rot="10800000" flipH="1">
            <a:off x="8233427" y="6248401"/>
            <a:ext cx="542273" cy="1440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8" name="Google Shape;1038;p59"/>
          <p:cNvSpPr/>
          <p:nvPr/>
        </p:nvSpPr>
        <p:spPr>
          <a:xfrm>
            <a:off x="241300" y="2178735"/>
            <a:ext cx="2959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I$ per core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D$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512KiB L2$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one 8-MiB L3$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4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Cache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important cache parameters?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figure these out from problem description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size, cache size, block size, associativity, replacement policy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for TIO breakdown, # of sets, set size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multiple levels?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applies to AMAT questions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starts in the cache?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always specified (best/worst case)</a:t>
            </a:r>
            <a:endParaRPr/>
          </a:p>
        </p:txBody>
      </p:sp>
      <p:sp>
        <p:nvSpPr>
          <p:cNvPr id="685" name="Google Shape;68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3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Arrays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stored sequentially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for spatial locality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arrays not necessarily next to each other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Remember to account for data size!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 is 1 byte, int is 4 bytes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shift, sum)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histogram, stride)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do we touch each element?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looping, consider “per iteration” and generalise</a:t>
            </a:r>
            <a:endParaRPr/>
          </a:p>
        </p:txBody>
      </p:sp>
      <p:sp>
        <p:nvSpPr>
          <p:cNvPr id="694" name="Google Shape;69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2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Linked Lists/Structs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stored separately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of nodes may be very different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and ordering of linking is important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account for size/ordering of struct elements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must start from “head”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struct elements are touched?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Again: can you generalise within a loop?</a:t>
            </a:r>
            <a:endParaRPr/>
          </a:p>
        </p:txBody>
      </p:sp>
      <p:sp>
        <p:nvSpPr>
          <p:cNvPr id="703" name="Google Shape;70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33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9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5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GiB address space, 100 cycles to go to memory.  Fill in the following table: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3" name="Google Shape;733;p42"/>
          <p:cNvGraphicFramePr/>
          <p:nvPr/>
        </p:nvGraphicFramePr>
        <p:xfrm>
          <a:off x="1567543" y="2194560"/>
          <a:ext cx="6096000" cy="3566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L1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L2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Cache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512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Block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Associativity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4-way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Direct-mapped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Hit Time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 cycle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33 cycles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Miss Rate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Write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Replacement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LRU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n/a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Tag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Index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Offset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AMAT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34" name="Google Shape;734;p42"/>
          <p:cNvSpPr txBox="1"/>
          <p:nvPr/>
        </p:nvSpPr>
        <p:spPr>
          <a:xfrm>
            <a:off x="5633162" y="5210853"/>
            <a:ext cx="202996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L2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 + 0.02 * 100 = 35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2"/>
          <p:cNvSpPr txBox="1"/>
          <p:nvPr/>
        </p:nvSpPr>
        <p:spPr>
          <a:xfrm>
            <a:off x="3603194" y="5205495"/>
            <a:ext cx="20299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L1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+ 0.1 * 35 = 4.5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2"/>
          <p:cNvSpPr txBox="1"/>
          <p:nvPr/>
        </p:nvSpPr>
        <p:spPr>
          <a:xfrm>
            <a:off x="44496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2"/>
          <p:cNvSpPr txBox="1"/>
          <p:nvPr/>
        </p:nvSpPr>
        <p:spPr>
          <a:xfrm>
            <a:off x="44496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2"/>
          <p:cNvSpPr txBox="1"/>
          <p:nvPr/>
        </p:nvSpPr>
        <p:spPr>
          <a:xfrm>
            <a:off x="43734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2"/>
          <p:cNvSpPr txBox="1"/>
          <p:nvPr/>
        </p:nvSpPr>
        <p:spPr>
          <a:xfrm>
            <a:off x="65070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2"/>
          <p:cNvSpPr txBox="1"/>
          <p:nvPr/>
        </p:nvSpPr>
        <p:spPr>
          <a:xfrm>
            <a:off x="64308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2"/>
          <p:cNvSpPr txBox="1"/>
          <p:nvPr/>
        </p:nvSpPr>
        <p:spPr>
          <a:xfrm>
            <a:off x="65070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6350</TotalTime>
  <Words>3140</Words>
  <Application>Microsoft Macintosh PowerPoint</Application>
  <PresentationFormat>On-screen Show (4:3)</PresentationFormat>
  <Paragraphs>424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Merriweather Sans</vt:lpstr>
      <vt:lpstr>Noto Sans Symbols</vt:lpstr>
      <vt:lpstr>Roboto Regular</vt:lpstr>
      <vt:lpstr>Times New Roman</vt:lpstr>
      <vt:lpstr>Wingdings</vt:lpstr>
      <vt:lpstr>UWTheme-351-Au18</vt:lpstr>
      <vt:lpstr>Agenda</vt:lpstr>
      <vt:lpstr>Access Patterns</vt:lpstr>
      <vt:lpstr>Anatomy of a Cache Question</vt:lpstr>
      <vt:lpstr>The Cache</vt:lpstr>
      <vt:lpstr>Code: Arrays</vt:lpstr>
      <vt:lpstr>Code: Linked Lists/Structs</vt:lpstr>
      <vt:lpstr>Access Patterns</vt:lpstr>
      <vt:lpstr>Agenda</vt:lpstr>
      <vt:lpstr>Example 1</vt:lpstr>
      <vt:lpstr>Example 1</vt:lpstr>
      <vt:lpstr>Example 1</vt:lpstr>
      <vt:lpstr>Example 1 (But visual)</vt:lpstr>
      <vt:lpstr>Example 1</vt:lpstr>
      <vt:lpstr>Example 1 (But visual)</vt:lpstr>
      <vt:lpstr>Example 1</vt:lpstr>
      <vt:lpstr>Example 2 </vt:lpstr>
      <vt:lpstr>Example 2 </vt:lpstr>
      <vt:lpstr>Example 2 </vt:lpstr>
      <vt:lpstr>Example 2 </vt:lpstr>
      <vt:lpstr>Example 2 </vt:lpstr>
      <vt:lpstr>Example 2 </vt:lpstr>
      <vt:lpstr>Peer Instruction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Agenda</vt:lpstr>
      <vt:lpstr>PowerPoint Presentation</vt:lpstr>
      <vt:lpstr>Intel Nehalem Die Photo</vt:lpstr>
      <vt:lpstr>Core Area Breakdown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Arrvindh Shriraman</cp:lastModifiedBy>
  <cp:revision>114</cp:revision>
  <cp:lastPrinted>2018-11-07T01:35:32Z</cp:lastPrinted>
  <dcterms:created xsi:type="dcterms:W3CDTF">2016-11-03T00:51:31Z</dcterms:created>
  <dcterms:modified xsi:type="dcterms:W3CDTF">2021-07-07T20:21:16Z</dcterms:modified>
</cp:coreProperties>
</file>