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444" r:id="rId4"/>
    <p:sldId id="446" r:id="rId5"/>
    <p:sldId id="282" r:id="rId6"/>
    <p:sldId id="277" r:id="rId7"/>
    <p:sldId id="278" r:id="rId8"/>
    <p:sldId id="280" r:id="rId9"/>
    <p:sldId id="281" r:id="rId10"/>
    <p:sldId id="367" r:id="rId11"/>
    <p:sldId id="372" r:id="rId12"/>
    <p:sldId id="373" r:id="rId13"/>
    <p:sldId id="374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13368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/>
              <a:t>How</a:t>
            </a:r>
            <a:r>
              <a:rPr lang="en-US" baseline="0" dirty="0"/>
              <a:t> to allocate time for the lab presentation:</a:t>
            </a:r>
          </a:p>
          <a:p>
            <a:r>
              <a:rPr lang="en-US" baseline="0" dirty="0"/>
              <a:t>Review: 10 mins</a:t>
            </a:r>
          </a:p>
          <a:p>
            <a:r>
              <a:rPr lang="en-US" baseline="0" dirty="0" err="1"/>
              <a:t>Realloc</a:t>
            </a:r>
            <a:r>
              <a:rPr lang="en-US" baseline="0" dirty="0"/>
              <a:t>: 5 mins</a:t>
            </a:r>
          </a:p>
          <a:p>
            <a:r>
              <a:rPr lang="en-US" baseline="0" dirty="0" err="1"/>
              <a:t>Structs</a:t>
            </a:r>
            <a:r>
              <a:rPr lang="en-US" baseline="0" dirty="0"/>
              <a:t>: 5 mins</a:t>
            </a:r>
          </a:p>
          <a:p>
            <a:r>
              <a:rPr lang="en-US" baseline="0" dirty="0"/>
              <a:t>Memory: 5 mins</a:t>
            </a:r>
          </a:p>
          <a:p>
            <a:r>
              <a:rPr lang="en-US" baseline="0" dirty="0"/>
              <a:t>Q&amp;A: 10 mins</a:t>
            </a:r>
          </a:p>
          <a:p>
            <a:r>
              <a:rPr lang="en-US" baseline="0" dirty="0"/>
              <a:t>Release solution when there are 20 mins left in the second week lab session, so that everyone finishes the assignment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5840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8919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Now, how do we use the </a:t>
            </a:r>
            <a:r>
              <a:rPr lang="en-US" dirty="0" err="1"/>
              <a:t>boolean</a:t>
            </a:r>
            <a:r>
              <a:rPr lang="en-US" dirty="0"/>
              <a:t> operators?</a:t>
            </a:r>
          </a:p>
          <a:p>
            <a:pPr lvl="1"/>
            <a:r>
              <a:rPr lang="en-US" dirty="0"/>
              <a:t>Typically on ”bit vectors”</a:t>
            </a:r>
            <a:r>
              <a:rPr lang="en-US" baseline="0" dirty="0"/>
              <a:t> (treat a byte, or multiple bytes) as a bit vector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66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 bit-twiddling puzzles in Lab 1</a:t>
            </a:r>
          </a:p>
        </p:txBody>
      </p:sp>
    </p:spTree>
    <p:extLst>
      <p:ext uri="{BB962C8B-B14F-4D97-AF65-F5344CB8AC3E}">
        <p14:creationId xmlns:p14="http://schemas.microsoft.com/office/powerpoint/2010/main" val="2793602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Roboto" charset="0"/>
                <a:ea typeface="Roboto" charset="0"/>
                <a:cs typeface="Roboto" charset="0"/>
              </a:rPr>
              <a:t>Useful operator when working with bit representations</a:t>
            </a:r>
          </a:p>
          <a:p>
            <a:r>
              <a:rPr lang="en-US" dirty="0">
                <a:latin typeface="Roboto" charset="0"/>
                <a:ea typeface="Roboto" charset="0"/>
                <a:cs typeface="Roboto" charset="0"/>
              </a:rPr>
              <a:t>Especially Lab 1</a:t>
            </a:r>
          </a:p>
          <a:p>
            <a:r>
              <a:rPr lang="en-US" b="1" dirty="0">
                <a:latin typeface="Roboto" charset="0"/>
                <a:ea typeface="Roboto" charset="0"/>
                <a:cs typeface="Roboto" charset="0"/>
              </a:rPr>
              <a:t>1001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9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!! to</a:t>
            </a:r>
            <a:r>
              <a:rPr lang="en-US" baseline="0" dirty="0"/>
              <a:t> force to 0/1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5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15240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26759"/>
            <a:ext cx="8405982" cy="571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021556"/>
            <a:ext cx="8366125" cy="3729038"/>
          </a:xfrm>
        </p:spPr>
        <p:txBody>
          <a:bodyPr/>
          <a:lstStyle>
            <a:lvl1pPr>
              <a:defRPr sz="2100" b="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4869180"/>
            <a:ext cx="609600" cy="273844"/>
          </a:xfrm>
        </p:spPr>
        <p:txBody>
          <a:bodyPr/>
          <a:lstStyle>
            <a:lvl1pPr algn="ctr">
              <a:defRPr sz="900">
                <a:solidFill>
                  <a:srgbClr val="4B2A85"/>
                </a:solidFill>
              </a:defRPr>
            </a:lvl1pPr>
          </a:lstStyle>
          <a:p>
            <a:fld id="{AC37DE08-BC57-4632-9E57-881D4F594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C Lab 3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/>
              <a:t>Masking and Shifting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0766"/>
                <a:ext cx="8366125" cy="3729038"/>
              </a:xfrm>
            </p:spPr>
            <p:txBody>
              <a:bodyPr/>
              <a:lstStyle/>
              <a:p>
                <a:r>
                  <a:rPr lang="en-US" dirty="0"/>
                  <a:t>Left shift (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x&lt;&lt;n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Fill with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</a:t>
                </a:r>
                <a:r>
                  <a:rPr lang="en-US" dirty="0"/>
                  <a:t>s on right</a:t>
                </a:r>
              </a:p>
              <a:p>
                <a:r>
                  <a:rPr lang="en-US" dirty="0"/>
                  <a:t>Right shift (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x&gt;&gt;n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Logical shift (for </a:t>
                </a:r>
                <a:r>
                  <a:rPr lang="en-US" dirty="0">
                    <a:solidFill>
                      <a:srgbClr val="0070C0"/>
                    </a:solidFill>
                  </a:rPr>
                  <a:t>unsigned</a:t>
                </a:r>
                <a:r>
                  <a:rPr lang="en-US" dirty="0"/>
                  <a:t> values)</a:t>
                </a:r>
              </a:p>
              <a:p>
                <a:pPr lvl="2"/>
                <a:r>
                  <a:rPr lang="en-US" dirty="0"/>
                  <a:t>Fill with 0s on left</a:t>
                </a:r>
              </a:p>
              <a:p>
                <a:pPr lvl="1"/>
                <a:r>
                  <a:rPr lang="en-US" dirty="0"/>
                  <a:t>Arithmetic shift (for </a:t>
                </a:r>
                <a:r>
                  <a:rPr lang="en-US" dirty="0">
                    <a:solidFill>
                      <a:srgbClr val="C00000"/>
                    </a:solidFill>
                  </a:rPr>
                  <a:t>signed</a:t>
                </a:r>
                <a:r>
                  <a:rPr lang="en-US" dirty="0"/>
                  <a:t> values)</a:t>
                </a:r>
              </a:p>
              <a:p>
                <a:pPr lvl="2"/>
                <a:r>
                  <a:rPr lang="en-US" dirty="0"/>
                  <a:t>Replicate most significant bit on left</a:t>
                </a:r>
              </a:p>
              <a:p>
                <a:r>
                  <a:rPr lang="en-US" dirty="0"/>
                  <a:t>Notes:</a:t>
                </a:r>
              </a:p>
              <a:p>
                <a:pPr lvl="1"/>
                <a:r>
                  <a:rPr lang="en-US" dirty="0"/>
                  <a:t>Shifts by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n&lt;0</a:t>
                </a:r>
                <a:r>
                  <a:rPr lang="en-US" dirty="0"/>
                  <a:t> or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≥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w</a:t>
                </a:r>
                <a:r>
                  <a:rPr lang="en-US" dirty="0"/>
                  <a:t> (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w</a:t>
                </a:r>
                <a:r>
                  <a:rPr lang="en-US" dirty="0"/>
                  <a:t> is bit width of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</a:t>
                </a:r>
                <a:r>
                  <a:rPr lang="en-US" dirty="0"/>
                  <a:t>) are </a:t>
                </a:r>
                <a:r>
                  <a:rPr lang="en-US" i="1" dirty="0"/>
                  <a:t>undefined</a:t>
                </a:r>
              </a:p>
              <a:p>
                <a:pPr lvl="1"/>
                <a:r>
                  <a:rPr lang="en-US" b="1" dirty="0"/>
                  <a:t>In C:</a:t>
                </a:r>
                <a:r>
                  <a:rPr lang="en-US" dirty="0"/>
                  <a:t>  behavior of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</a:t>
                </a:r>
                <a:r>
                  <a:rPr lang="en-US" dirty="0"/>
                  <a:t> is determined by compiler</a:t>
                </a:r>
              </a:p>
              <a:p>
                <a:pPr lvl="2"/>
                <a:r>
                  <a:rPr lang="en-US" dirty="0"/>
                  <a:t>In </a:t>
                </a:r>
                <a:r>
                  <a:rPr lang="en-US" dirty="0" err="1"/>
                  <a:t>gcc</a:t>
                </a:r>
                <a:r>
                  <a:rPr lang="en-US" dirty="0"/>
                  <a:t> / C </a:t>
                </a:r>
                <a:r>
                  <a:rPr lang="en-US" dirty="0" err="1"/>
                  <a:t>lang</a:t>
                </a:r>
                <a:r>
                  <a:rPr lang="en-US" dirty="0"/>
                  <a:t>, depends on data type of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</a:t>
                </a:r>
                <a:r>
                  <a:rPr lang="en-US" dirty="0"/>
                  <a:t> (signed/unsigned)</a:t>
                </a:r>
              </a:p>
              <a:p>
                <a:pPr lvl="1"/>
                <a:r>
                  <a:rPr lang="en-US" b="1" dirty="0"/>
                  <a:t>In Java:</a:t>
                </a:r>
                <a:r>
                  <a:rPr lang="en-US" dirty="0"/>
                  <a:t>  logical shift is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&gt;&gt;&gt;</a:t>
                </a:r>
                <a:r>
                  <a:rPr lang="en-US" dirty="0"/>
                  <a:t> and arithmetic shift is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0766"/>
                <a:ext cx="8366125" cy="3729038"/>
              </a:xfrm>
              <a:blipFill>
                <a:blip r:embed="rId2"/>
                <a:stretch>
                  <a:fillRect b="-34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7DE08-BC57-4632-9E57-881D4F594D5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257800" y="685800"/>
          <a:ext cx="260604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0010 0010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x&lt;&lt;3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logical: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x&gt;&gt;2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00 1000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arithmetic: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x&gt;&gt;2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00 1000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257800" y="2125980"/>
          <a:ext cx="260604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1010 0010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x&lt;&lt;3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logical: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x&gt;&gt;2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0 1000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arithmetic: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x&gt;&gt;2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5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0 1000</a:t>
                      </a: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76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631" y="545976"/>
            <a:ext cx="6274594" cy="3729038"/>
          </a:xfrm>
        </p:spPr>
        <p:txBody>
          <a:bodyPr/>
          <a:lstStyle/>
          <a:p>
            <a:r>
              <a:rPr lang="en-US" dirty="0"/>
              <a:t>Extract the 2</a:t>
            </a:r>
            <a:r>
              <a:rPr lang="en-US" baseline="30000" dirty="0"/>
              <a:t>nd</a:t>
            </a:r>
            <a:r>
              <a:rPr lang="en-US" dirty="0"/>
              <a:t> most significant </a:t>
            </a:r>
            <a:r>
              <a:rPr lang="en-US" i="1" dirty="0"/>
              <a:t>byte</a:t>
            </a:r>
            <a:r>
              <a:rPr lang="en-US" dirty="0"/>
              <a:t> of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shift, then mask: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(x&gt;&gt;16) &amp; 0xFF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pPr lvl="1"/>
            <a:r>
              <a:rPr lang="en-US" dirty="0"/>
              <a:t>Or first mask, then shift: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 &amp; 0xFF0000)&gt;&gt;16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7DE08-BC57-4632-9E57-881D4F594D52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946577"/>
              </p:ext>
            </p:extLst>
          </p:nvPr>
        </p:nvGraphicFramePr>
        <p:xfrm>
          <a:off x="1691640" y="1905130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93206"/>
              </p:ext>
            </p:extLst>
          </p:nvPr>
        </p:nvGraphicFramePr>
        <p:xfrm>
          <a:off x="1691640" y="2186308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(x&gt;&gt;16) &amp; 0xFF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40817"/>
              </p:ext>
            </p:extLst>
          </p:nvPr>
        </p:nvGraphicFramePr>
        <p:xfrm>
          <a:off x="1691640" y="1623952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698563"/>
              </p:ext>
            </p:extLst>
          </p:nvPr>
        </p:nvGraphicFramePr>
        <p:xfrm>
          <a:off x="1691640" y="1342774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5434509" y="1561136"/>
            <a:ext cx="1056048" cy="113599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91640" y="4203908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&amp; 0xFF0000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B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91640" y="4485086"/>
          <a:ext cx="576072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(x&amp;0xFF0000)&gt;&gt;16</a:t>
                      </a:r>
                      <a:endParaRPr lang="en-US" sz="15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00356"/>
              </p:ext>
            </p:extLst>
          </p:nvPr>
        </p:nvGraphicFramePr>
        <p:xfrm>
          <a:off x="1691640" y="3922730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84273"/>
              </p:ext>
            </p:extLst>
          </p:nvPr>
        </p:nvGraphicFramePr>
        <p:xfrm>
          <a:off x="1691640" y="3641552"/>
          <a:ext cx="5760720" cy="278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 bwMode="auto">
          <a:xfrm>
            <a:off x="5434509" y="4428286"/>
            <a:ext cx="1056048" cy="113599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itle 10">
            <a:extLst>
              <a:ext uri="{FF2B5EF4-FFF2-40B4-BE49-F238E27FC236}">
                <a16:creationId xmlns:a16="http://schemas.microsoft.com/office/drawing/2014/main" id="{44428074-F7AD-9144-A2CE-74F22E2B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1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Shifts and Masks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57" y="228029"/>
            <a:ext cx="8366125" cy="3729038"/>
          </a:xfrm>
        </p:spPr>
        <p:txBody>
          <a:bodyPr/>
          <a:lstStyle/>
          <a:p>
            <a:r>
              <a:rPr lang="en-US" dirty="0"/>
              <a:t>Extract the </a:t>
            </a:r>
            <a:r>
              <a:rPr lang="en-US" i="1" dirty="0"/>
              <a:t>sign bit </a:t>
            </a:r>
            <a:r>
              <a:rPr lang="en-US" dirty="0"/>
              <a:t>of a signed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 shift, then mask: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(x&gt;&gt;31) &amp; 0x1</a:t>
            </a:r>
          </a:p>
          <a:p>
            <a:pPr lvl="2"/>
            <a:r>
              <a:rPr lang="en-US" dirty="0"/>
              <a:t>Assuming arithmetic shift here, but this works in either case</a:t>
            </a:r>
          </a:p>
          <a:p>
            <a:pPr lvl="2"/>
            <a:r>
              <a:rPr lang="en-US" dirty="0"/>
              <a:t>Need mask to clear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cs typeface="Calibri" panose="020F0502020204030204" pitchFamily="34" charset="0"/>
              </a:rPr>
              <a:t>s possibly shifted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7DE08-BC57-4632-9E57-881D4F594D52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91640" y="2331720"/>
          <a:ext cx="57607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00000011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(x&gt;&gt;31) &amp; 0x1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91640" y="3634740"/>
          <a:ext cx="57607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10000001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00000011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x&gt;&gt;31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(x&gt;&gt;31) &amp; 0x1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3486606" y="2328386"/>
            <a:ext cx="3953254" cy="562356"/>
            <a:chOff x="3124807" y="3104515"/>
            <a:chExt cx="5271005" cy="749808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383280" y="3419856"/>
              <a:ext cx="4754880" cy="118872"/>
            </a:xfrm>
            <a:prstGeom prst="straightConnector1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124807" y="3104515"/>
              <a:ext cx="224287" cy="374904"/>
            </a:xfrm>
            <a:prstGeom prst="rect">
              <a:avLst/>
            </a:prstGeom>
            <a:solidFill>
              <a:srgbClr val="FFDBD0"/>
            </a:solidFill>
            <a:ln w="19050">
              <a:solidFill>
                <a:srgbClr val="FF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5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171525" y="3479419"/>
              <a:ext cx="224287" cy="374904"/>
            </a:xfrm>
            <a:prstGeom prst="rect">
              <a:avLst/>
            </a:prstGeom>
            <a:solidFill>
              <a:srgbClr val="FFDBD0"/>
            </a:solidFill>
            <a:ln w="19050">
              <a:solidFill>
                <a:srgbClr val="FF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5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86606" y="3631407"/>
            <a:ext cx="3953254" cy="559594"/>
            <a:chOff x="3124807" y="4841875"/>
            <a:chExt cx="5271005" cy="746125"/>
          </a:xfrm>
        </p:grpSpPr>
        <p:sp>
          <p:nvSpPr>
            <p:cNvPr id="13" name="TextBox 12"/>
            <p:cNvSpPr txBox="1"/>
            <p:nvPr/>
          </p:nvSpPr>
          <p:spPr>
            <a:xfrm>
              <a:off x="8171525" y="5213096"/>
              <a:ext cx="224287" cy="374904"/>
            </a:xfrm>
            <a:prstGeom prst="rect">
              <a:avLst/>
            </a:prstGeom>
            <a:solidFill>
              <a:srgbClr val="FFDBD0"/>
            </a:solidFill>
            <a:ln w="19050">
              <a:solidFill>
                <a:srgbClr val="FF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5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24807" y="4841875"/>
              <a:ext cx="224287" cy="374904"/>
            </a:xfrm>
            <a:prstGeom prst="rect">
              <a:avLst/>
            </a:prstGeom>
            <a:solidFill>
              <a:srgbClr val="FFDBD0"/>
            </a:solidFill>
            <a:ln w="19050">
              <a:solidFill>
                <a:srgbClr val="FF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5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3383280" y="5157216"/>
              <a:ext cx="4754880" cy="118872"/>
            </a:xfrm>
            <a:prstGeom prst="straightConnector1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43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Using Shifts and Masks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7972" y="707231"/>
            <a:ext cx="9659537" cy="3729038"/>
          </a:xfrm>
        </p:spPr>
        <p:txBody>
          <a:bodyPr/>
          <a:lstStyle/>
          <a:p>
            <a:r>
              <a:rPr lang="en-US" dirty="0"/>
              <a:t>Conditionals as Boolean expressions</a:t>
            </a:r>
          </a:p>
          <a:p>
            <a:pPr lvl="1"/>
            <a:r>
              <a:rPr lang="en-US" dirty="0"/>
              <a:t>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/>
              <a:t>, what 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(x&lt;&lt;31)&gt;&gt;31</a:t>
            </a:r>
            <a:r>
              <a:rPr lang="en-US" dirty="0"/>
              <a:t> do?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use in place of conditional:</a:t>
            </a:r>
          </a:p>
          <a:p>
            <a:pPr lvl="2"/>
            <a:r>
              <a:rPr lang="en-US" dirty="0"/>
              <a:t>In C: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if(x) {a=y;} else {a=z;}</a:t>
            </a:r>
            <a:r>
              <a:rPr lang="en-US" dirty="0"/>
              <a:t> equivalent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x?y:z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a=((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(x&lt;&lt;31)&gt;&gt;31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)&amp;y) |((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(!x&lt;&lt;31)&gt;&gt;31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)&amp;z);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7DE08-BC57-4632-9E57-881D4F594D5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82425"/>
              </p:ext>
            </p:extLst>
          </p:nvPr>
        </p:nvGraphicFramePr>
        <p:xfrm>
          <a:off x="1691640" y="1632005"/>
          <a:ext cx="5760720" cy="1668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x=!!123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x&lt;&lt;31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(x&lt;&lt;31)&gt;&gt;31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11111111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!x&lt;&lt;31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(!x&lt;&lt;31)&gt;&gt;31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03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Goals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Review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 dirty="0"/>
              <a:t>Shifts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 dirty="0"/>
              <a:t>Referencing/Dereferencing</a:t>
            </a:r>
          </a:p>
          <a:p>
            <a:pPr marL="457200" indent="-419100">
              <a:buFont typeface="Arial"/>
              <a:buChar char="●"/>
            </a:pPr>
            <a:r>
              <a:rPr lang="en" dirty="0"/>
              <a:t>free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malloc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structs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General Boolean Algebras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1450328" y="1021556"/>
                <a:ext cx="6274594" cy="3729038"/>
              </a:xfrm>
            </p:spPr>
            <p:txBody>
              <a:bodyPr/>
              <a:lstStyle/>
              <a:p>
                <a:pPr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Operate on bit vectors</a:t>
                </a:r>
              </a:p>
              <a:p>
                <a:pPr lvl="1"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Operations applied bitwise</a:t>
                </a:r>
              </a:p>
              <a:p>
                <a:pPr lvl="1"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All of the properties of Boolean algebra apply</a:t>
                </a:r>
              </a:p>
              <a:p>
                <a:pPr lvl="1"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endParaRPr lang="en-US" dirty="0"/>
              </a:p>
              <a:p>
                <a:pPr lvl="1"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endParaRPr lang="en-US" dirty="0"/>
              </a:p>
              <a:p>
                <a:pPr lvl="1">
                  <a:lnSpc>
                    <a:spcPct val="85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endParaRPr lang="en-US" dirty="0"/>
              </a:p>
              <a:p>
                <a:pPr>
                  <a:lnSpc>
                    <a:spcPct val="90000"/>
                  </a:lnSpc>
                  <a:spcBef>
                    <a:spcPts val="450"/>
                  </a:spcBef>
                  <a:tabLst>
                    <a:tab pos="941785" algn="l"/>
                    <a:tab pos="1716881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Examples of useful operations:</a:t>
                </a:r>
              </a:p>
              <a:p>
                <a:pPr lvl="2">
                  <a:lnSpc>
                    <a:spcPct val="90000"/>
                  </a:lnSpc>
                  <a:spcBef>
                    <a:spcPts val="450"/>
                  </a:spcBef>
                  <a:tabLst>
                    <a:tab pos="941785" algn="l"/>
                    <a:tab pos="1716881" algn="l"/>
                    <a:tab pos="3084910" algn="l"/>
                    <a:tab pos="4113610" algn="l"/>
                  </a:tabLst>
                  <a:defRPr/>
                </a:pPr>
                <a:endParaRPr lang="en-US" sz="900" dirty="0"/>
              </a:p>
              <a:p>
                <a:pPr marL="0" indent="0">
                  <a:lnSpc>
                    <a:spcPct val="90000"/>
                  </a:lnSpc>
                  <a:spcBef>
                    <a:spcPts val="900"/>
                  </a:spcBef>
                  <a:tabLst>
                    <a:tab pos="345281" algn="l"/>
                    <a:tab pos="1716881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^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	</a:t>
                </a:r>
              </a:p>
              <a:p>
                <a:pPr marL="272606" lvl="1" indent="0">
                  <a:lnSpc>
                    <a:spcPct val="97000"/>
                  </a:lnSpc>
                  <a:tabLst>
                    <a:tab pos="345281" algn="l"/>
                    <a:tab pos="1716881" algn="l"/>
                    <a:tab pos="3084910" algn="l"/>
                    <a:tab pos="4113610" algn="l"/>
                  </a:tabLst>
                  <a:defRPr/>
                </a:pPr>
                <a:r>
                  <a:rPr lang="en-US" dirty="0"/>
                  <a:t>	</a:t>
                </a:r>
              </a:p>
              <a:p>
                <a:pPr marL="272606" lvl="1" indent="0">
                  <a:lnSpc>
                    <a:spcPct val="97000"/>
                  </a:lnSpc>
                  <a:tabLst>
                    <a:tab pos="345281" algn="l"/>
                    <a:tab pos="1716881" algn="l"/>
                    <a:tab pos="3084910" algn="l"/>
                    <a:tab pos="4113610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21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100" i="1" dirty="0">
                        <a:latin typeface="Cambria Math" panose="02040503050406030204" pitchFamily="18" charset="0"/>
                      </a:rPr>
                      <m:t> | 1=1</m:t>
                    </m:r>
                  </m:oMath>
                </a14:m>
                <a:r>
                  <a:rPr lang="en-US" sz="2100" dirty="0"/>
                  <a:t>,	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100" i="1">
                        <a:latin typeface="Cambria Math" panose="02040503050406030204" pitchFamily="18" charset="0"/>
                      </a:rPr>
                      <m:t> | 0=</m:t>
                    </m:r>
                    <m:r>
                      <a:rPr lang="en-US" sz="2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2">
                  <a:lnSpc>
                    <a:spcPct val="97000"/>
                  </a:lnSpc>
                  <a:tabLst>
                    <a:tab pos="941785" algn="l"/>
                    <a:tab pos="1331119" algn="l"/>
                    <a:tab pos="3084910" algn="l"/>
                    <a:tab pos="4113610" algn="l"/>
                  </a:tabLst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26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2"/>
                </p:custDataLst>
              </p:nvPr>
            </p:nvSpPr>
            <p:spPr>
              <a:xfrm>
                <a:off x="1450328" y="1021556"/>
                <a:ext cx="6274594" cy="3729038"/>
              </a:xfrm>
              <a:blipFill>
                <a:blip r:embed="rId13"/>
                <a:stretch>
                  <a:fillRect t="-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253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59290" y="1988820"/>
            <a:ext cx="1569660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500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    01101001</a:t>
            </a:r>
          </a:p>
          <a:p>
            <a:pPr algn="r">
              <a:lnSpc>
                <a:spcPct val="100000"/>
              </a:lnSpc>
            </a:pPr>
            <a:r>
              <a:rPr lang="en-US" sz="1500" u="sng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&amp; 01010101</a:t>
            </a:r>
          </a:p>
        </p:txBody>
      </p:sp>
      <p:sp>
        <p:nvSpPr>
          <p:cNvPr id="22534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17074" y="1988820"/>
            <a:ext cx="1454245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500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   01101001</a:t>
            </a:r>
          </a:p>
          <a:p>
            <a:pPr algn="r">
              <a:lnSpc>
                <a:spcPct val="100000"/>
              </a:lnSpc>
            </a:pPr>
            <a:r>
              <a:rPr lang="en-US" sz="1500" u="sng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| 01010101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57254" y="1988820"/>
            <a:ext cx="1454245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500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   01101001</a:t>
            </a:r>
          </a:p>
          <a:p>
            <a:pPr algn="r">
              <a:lnSpc>
                <a:spcPct val="100000"/>
              </a:lnSpc>
            </a:pPr>
            <a:r>
              <a:rPr lang="en-US" sz="1500" u="sng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^ 01010101</a:t>
            </a:r>
          </a:p>
        </p:txBody>
      </p:sp>
      <p:sp>
        <p:nvSpPr>
          <p:cNvPr id="22538" name="Text Box 1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943600" y="1988820"/>
            <a:ext cx="1405890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500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  </a:t>
            </a:r>
          </a:p>
          <a:p>
            <a:pPr algn="r">
              <a:lnSpc>
                <a:spcPct val="100000"/>
              </a:lnSpc>
            </a:pPr>
            <a:r>
              <a:rPr lang="en-US" sz="1500" u="sng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~ 01010101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846320" y="4242761"/>
            <a:ext cx="1454244" cy="1015663"/>
            <a:chOff x="6400800" y="4468294"/>
            <a:chExt cx="1874520" cy="1354216"/>
          </a:xfrm>
        </p:grpSpPr>
        <p:sp>
          <p:nvSpPr>
            <p:cNvPr id="15" name="Text Box 11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400800" y="4468294"/>
              <a:ext cx="1874520" cy="13542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500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   01010101</a:t>
              </a:r>
            </a:p>
            <a:p>
              <a:pPr algn="r">
                <a:lnSpc>
                  <a:spcPct val="100000"/>
                </a:lnSpc>
              </a:pPr>
              <a:r>
                <a:rPr lang="en-US" sz="1500" u="sng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| 11110000</a:t>
              </a:r>
            </a:p>
            <a:p>
              <a:pPr algn="r">
                <a:lnSpc>
                  <a:spcPct val="100000"/>
                </a:lnSpc>
              </a:pPr>
              <a:r>
                <a:rPr lang="en-US" sz="1500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  11110101</a:t>
              </a: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6951186" y="4536132"/>
              <a:ext cx="1179937" cy="561949"/>
            </a:xfrm>
            <a:prstGeom prst="rect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846320" y="3154681"/>
            <a:ext cx="1405890" cy="1015663"/>
            <a:chOff x="4937760" y="4206240"/>
            <a:chExt cx="1874520" cy="1354216"/>
          </a:xfrm>
        </p:grpSpPr>
        <p:sp>
          <p:nvSpPr>
            <p:cNvPr id="18" name="Text Box 1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937760" y="4206240"/>
              <a:ext cx="1874520" cy="13542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500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   01010101</a:t>
              </a:r>
            </a:p>
            <a:p>
              <a:pPr algn="r">
                <a:lnSpc>
                  <a:spcPct val="100000"/>
                </a:lnSpc>
              </a:pPr>
              <a:r>
                <a:rPr lang="en-US" sz="1500" u="sng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^ 01010101</a:t>
              </a:r>
            </a:p>
            <a:p>
              <a:pPr algn="r">
                <a:lnSpc>
                  <a:spcPct val="100000"/>
                </a:lnSpc>
              </a:pPr>
              <a:r>
                <a:rPr lang="en-US" sz="1500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  00000000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95544" y="4206240"/>
              <a:ext cx="1243584" cy="958082"/>
            </a:xfrm>
            <a:prstGeom prst="rect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2995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Bit-Level Operations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cs typeface="Calibri" panose="020F0502020204030204" pitchFamily="34" charset="0"/>
              </a:rPr>
              <a:t> (AND)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|</a:t>
            </a:r>
            <a:r>
              <a:rPr lang="en-US" dirty="0">
                <a:cs typeface="Calibri" panose="020F0502020204030204" pitchFamily="34" charset="0"/>
              </a:rPr>
              <a:t> (OR)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^</a:t>
            </a:r>
            <a:r>
              <a:rPr lang="en-US" dirty="0">
                <a:cs typeface="Calibri" panose="020F0502020204030204" pitchFamily="34" charset="0"/>
              </a:rPr>
              <a:t> (XOR)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~</a:t>
            </a:r>
            <a:r>
              <a:rPr lang="en-US" dirty="0">
                <a:cs typeface="Calibri" panose="020F0502020204030204" pitchFamily="34" charset="0"/>
              </a:rPr>
              <a:t> (NOT)</a:t>
            </a:r>
          </a:p>
          <a:p>
            <a:pPr lvl="1"/>
            <a:r>
              <a:rPr lang="en-US" dirty="0"/>
              <a:t>View arguments as bit vectors, apply operations bitwise</a:t>
            </a:r>
          </a:p>
          <a:p>
            <a:pPr lvl="1"/>
            <a:r>
              <a:rPr lang="en-US" dirty="0"/>
              <a:t>Apply to any “integral” data type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</a:p>
          <a:p>
            <a:r>
              <a:rPr lang="en-US" dirty="0"/>
              <a:t>Examples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a, b, c;</a:t>
            </a:r>
          </a:p>
          <a:p>
            <a:pPr lvl="1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a = (char) 0x41;	// 0x41-&gt;0b 0100 0001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b = ~a;			//       0b          -&gt;0x</a:t>
            </a:r>
          </a:p>
          <a:p>
            <a:pPr lvl="1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a = (char) 0x69;	// 0x69-&gt;0b 0110 1001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b = (char) 0x55;	// 0x55-&gt;0b 0101 0101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c = a &amp; b;		//       0b          -&gt;0x  </a:t>
            </a:r>
          </a:p>
          <a:p>
            <a:pPr lvl="1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a = (char) 0x41;	// 0x41-&gt;0b 0100 0001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b = a;			//       0b 0100 0001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c = a ^ b;		//       0b          -&gt;0x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80258-DC00-4EB7-9E0E-1FD39B8D82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4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Shift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88937" y="707230"/>
            <a:ext cx="8366125" cy="4161949"/>
          </a:xfrm>
        </p:spPr>
        <p:txBody>
          <a:bodyPr/>
          <a:lstStyle/>
          <a:p>
            <a:r>
              <a:rPr lang="en-US" dirty="0"/>
              <a:t>Left shift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x&lt;&lt;n</a:t>
            </a:r>
            <a:r>
              <a:rPr lang="en-US" dirty="0"/>
              <a:t>) bit vector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positions</a:t>
            </a:r>
          </a:p>
          <a:p>
            <a:pPr lvl="1"/>
            <a:r>
              <a:rPr lang="en-US" dirty="0"/>
              <a:t>Throw away (drop) extra bits on left</a:t>
            </a:r>
          </a:p>
          <a:p>
            <a:pPr lvl="1"/>
            <a:r>
              <a:rPr lang="en-US" dirty="0"/>
              <a:t>Fill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s on right</a:t>
            </a:r>
          </a:p>
          <a:p>
            <a:r>
              <a:rPr lang="en-US" dirty="0"/>
              <a:t>Right shift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x&gt;&gt;n</a:t>
            </a:r>
            <a:r>
              <a:rPr lang="en-US" dirty="0"/>
              <a:t>) bit-vector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positions</a:t>
            </a:r>
          </a:p>
          <a:p>
            <a:pPr lvl="1"/>
            <a:r>
              <a:rPr lang="en-US" dirty="0"/>
              <a:t>Throw away (drop) extra bits on right</a:t>
            </a:r>
          </a:p>
          <a:p>
            <a:pPr lvl="1"/>
            <a:r>
              <a:rPr lang="en-US" dirty="0"/>
              <a:t>Logical shift (for </a:t>
            </a:r>
            <a:r>
              <a:rPr lang="en-US" dirty="0">
                <a:solidFill>
                  <a:srgbClr val="0070C0"/>
                </a:solidFill>
              </a:rPr>
              <a:t>unsigned</a:t>
            </a:r>
            <a:r>
              <a:rPr lang="en-US" dirty="0"/>
              <a:t> values)</a:t>
            </a:r>
          </a:p>
          <a:p>
            <a:pPr lvl="2"/>
            <a:r>
              <a:rPr lang="en-US" dirty="0"/>
              <a:t>Fill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s on left</a:t>
            </a:r>
          </a:p>
          <a:p>
            <a:pPr lvl="1"/>
            <a:r>
              <a:rPr lang="en-US" dirty="0"/>
              <a:t>Arithmetic shift (for </a:t>
            </a:r>
            <a:r>
              <a:rPr lang="en-US" dirty="0">
                <a:solidFill>
                  <a:srgbClr val="C00000"/>
                </a:solidFill>
              </a:rPr>
              <a:t>signed</a:t>
            </a:r>
            <a:r>
              <a:rPr lang="en-US" dirty="0"/>
              <a:t> values)</a:t>
            </a:r>
          </a:p>
          <a:p>
            <a:pPr lvl="2"/>
            <a:r>
              <a:rPr lang="en-US" dirty="0"/>
              <a:t>Replicate most significant bit on left</a:t>
            </a:r>
          </a:p>
          <a:p>
            <a:pPr lvl="2"/>
            <a:r>
              <a:rPr lang="en-US" dirty="0"/>
              <a:t>Maintains sign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9FDB4C98-D2E6-A74A-9C3E-4BF05FFA5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86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4487" y="273844"/>
            <a:ext cx="5915026" cy="9941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t>Operators Recap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8806" y="1080292"/>
            <a:ext cx="6172201" cy="3840480"/>
          </a:xfrm>
          <a:prstGeom prst="rect">
            <a:avLst/>
          </a:prstGeom>
        </p:spPr>
        <p:txBody>
          <a:bodyPr/>
          <a:lstStyle/>
          <a:p>
            <a:r>
              <a:t>NOT: ~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This will flip all bits in the operand</a:t>
            </a:r>
            <a:endParaRPr sz="1300"/>
          </a:p>
          <a:p>
            <a:r>
              <a:t>AND: &amp;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This will perform a bitwise AND on every pair of bits</a:t>
            </a:r>
            <a:endParaRPr sz="1300"/>
          </a:p>
          <a:p>
            <a:r>
              <a:t>OR: |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This will perform a bitwise OR on every pair of bits</a:t>
            </a:r>
            <a:endParaRPr sz="1300"/>
          </a:p>
          <a:p>
            <a:r>
              <a:t>XOR: ^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This will perform a bitwise XOR on every pair of bits</a:t>
            </a:r>
            <a:endParaRPr sz="1300"/>
          </a:p>
          <a:p>
            <a:r>
              <a:t>SHIFT: &lt;&lt;, &gt;&gt;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This will shift the bits right or left</a:t>
            </a:r>
            <a:endParaRPr sz="1300"/>
          </a:p>
          <a:p>
            <a:pPr marL="642937" lvl="2" indent="-128587">
              <a:spcBef>
                <a:spcPts val="200"/>
              </a:spcBef>
              <a:defRPr sz="1800"/>
            </a:pPr>
            <a:r>
              <a:t>logical vs. arithmetic</a:t>
            </a:r>
          </a:p>
        </p:txBody>
      </p:sp>
    </p:spTree>
    <p:extLst>
      <p:ext uri="{BB962C8B-B14F-4D97-AF65-F5344CB8AC3E}">
        <p14:creationId xmlns:p14="http://schemas.microsoft.com/office/powerpoint/2010/main" val="139537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4487" y="273844"/>
            <a:ext cx="5915026" cy="9941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t>Operators Recap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8806" y="1080292"/>
            <a:ext cx="6172201" cy="3840480"/>
          </a:xfrm>
          <a:prstGeom prst="rect">
            <a:avLst/>
          </a:prstGeom>
        </p:spPr>
        <p:txBody>
          <a:bodyPr/>
          <a:lstStyle/>
          <a:p>
            <a:r>
              <a:t>NOT: !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Evaluates the entire operand, rather than each bit</a:t>
            </a:r>
            <a:endParaRPr sz="1300"/>
          </a:p>
          <a:p>
            <a:pPr marL="385763" lvl="1" indent="-128588">
              <a:spcBef>
                <a:spcPts val="200"/>
              </a:spcBef>
              <a:defRPr sz="1800"/>
            </a:pPr>
            <a:r>
              <a:t>Produces a 1 if == 0, produces 0 if nonzero</a:t>
            </a:r>
            <a:endParaRPr sz="1300"/>
          </a:p>
          <a:p>
            <a:r>
              <a:t>AND: &amp;&amp;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Produces 1 if both operands are nonzero</a:t>
            </a:r>
            <a:endParaRPr sz="1300"/>
          </a:p>
          <a:p>
            <a:r>
              <a:t>OR: ||</a:t>
            </a:r>
          </a:p>
          <a:p>
            <a:pPr marL="385763" lvl="1" indent="-128588">
              <a:spcBef>
                <a:spcPts val="200"/>
              </a:spcBef>
              <a:defRPr sz="1800"/>
            </a:pPr>
            <a:r>
              <a:t>Produces 1 if either operand is nonzero</a:t>
            </a:r>
          </a:p>
        </p:txBody>
      </p:sp>
    </p:spTree>
    <p:extLst>
      <p:ext uri="{BB962C8B-B14F-4D97-AF65-F5344CB8AC3E}">
        <p14:creationId xmlns:p14="http://schemas.microsoft.com/office/powerpoint/2010/main" val="334174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4487" y="273844"/>
            <a:ext cx="5915026" cy="9941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t>Examples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57810" y="1446052"/>
            <a:ext cx="8786190" cy="3840480"/>
          </a:xfrm>
          <a:prstGeom prst="rect">
            <a:avLst/>
          </a:prstGeom>
        </p:spPr>
        <p:txBody>
          <a:bodyPr/>
          <a:lstStyle/>
          <a:p>
            <a:pPr marL="0" indent="30861">
              <a:buSzTx/>
              <a:defRPr sz="1800"/>
            </a:pPr>
            <a:r>
              <a:rPr dirty="0"/>
              <a:t>Create 0xFFFFFFFF using only one operator</a:t>
            </a:r>
          </a:p>
          <a:p>
            <a:pPr marL="246888" indent="-216027"/>
            <a:endParaRPr dirty="0"/>
          </a:p>
          <a:p>
            <a:pPr marL="246888" indent="-216027"/>
            <a:r>
              <a:rPr dirty="0"/>
              <a:t>Limited to constants from 0x00 to 0xFF</a:t>
            </a:r>
          </a:p>
          <a:p>
            <a:pPr marL="246888" indent="-216027"/>
            <a:r>
              <a:rPr dirty="0"/>
              <a:t>Naïve approach:</a:t>
            </a:r>
          </a:p>
          <a:p>
            <a:pPr marL="0" indent="0">
              <a:buSzTx/>
              <a:defRPr sz="1800"/>
            </a:pPr>
            <a:r>
              <a:rPr dirty="0"/>
              <a:t>0xFF + (0xFF &lt;&lt; 8) + (0xFF &lt;&lt; 16) …</a:t>
            </a:r>
          </a:p>
          <a:p>
            <a:pPr marL="246888" indent="-216027"/>
            <a:r>
              <a:rPr dirty="0"/>
              <a:t>Better approach:</a:t>
            </a:r>
          </a:p>
          <a:p>
            <a:pPr marL="0" indent="0">
              <a:buSzTx/>
              <a:defRPr sz="1800"/>
            </a:pPr>
            <a:r>
              <a:rPr dirty="0"/>
              <a:t>~0x00 = 0xFFFFFFFF</a:t>
            </a:r>
          </a:p>
        </p:txBody>
      </p:sp>
    </p:spTree>
    <p:extLst>
      <p:ext uri="{BB962C8B-B14F-4D97-AF65-F5344CB8AC3E}">
        <p14:creationId xmlns:p14="http://schemas.microsoft.com/office/powerpoint/2010/main" val="142639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4487" y="273844"/>
            <a:ext cx="5915026" cy="9941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t>Examples</a:t>
            </a:r>
          </a:p>
        </p:txBody>
      </p:sp>
      <p:sp>
        <p:nvSpPr>
          <p:cNvPr id="217" name="Shape 217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8806" y="1080292"/>
            <a:ext cx="6172201" cy="3840480"/>
          </a:xfrm>
          <a:prstGeom prst="rect">
            <a:avLst/>
          </a:prstGeom>
        </p:spPr>
        <p:txBody>
          <a:bodyPr/>
          <a:lstStyle/>
          <a:p>
            <a:pPr marL="0" indent="30861">
              <a:buSzTx/>
              <a:defRPr sz="1800"/>
            </a:pPr>
            <a:r>
              <a:rPr dirty="0"/>
              <a:t>Replace the leftmost byte of a 32-bit integer with 0xAB</a:t>
            </a:r>
          </a:p>
          <a:p>
            <a:pPr marL="246888" indent="-216027"/>
            <a:endParaRPr sz="1800" dirty="0"/>
          </a:p>
          <a:p>
            <a:pPr marL="246888" indent="-216027"/>
            <a:r>
              <a:rPr dirty="0"/>
              <a:t>Let our integer be x</a:t>
            </a:r>
          </a:p>
          <a:p>
            <a:pPr marL="246888" indent="-216027"/>
            <a:r>
              <a:rPr dirty="0"/>
              <a:t>First, we want to create a mask for the lower 24 bits</a:t>
            </a:r>
            <a:endParaRPr b="1" dirty="0"/>
          </a:p>
          <a:p>
            <a:pPr marL="504062" lvl="1" indent="-216027">
              <a:spcBef>
                <a:spcPts val="200"/>
              </a:spcBef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~(0xFF &lt;&lt; 24)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500" dirty="0">
                <a:latin typeface="Calibri"/>
                <a:ea typeface="Calibri"/>
                <a:cs typeface="Calibri"/>
                <a:sym typeface="Calibri"/>
              </a:rPr>
              <a:t>will do that using just two operators</a:t>
            </a:r>
            <a:endParaRPr sz="1300" dirty="0"/>
          </a:p>
          <a:p>
            <a:pPr marL="246888" indent="-216027"/>
            <a:r>
              <a:rPr dirty="0"/>
              <a:t>(x &amp; mask) will zero out the leftmost 8 bits</a:t>
            </a:r>
          </a:p>
          <a:p>
            <a:pPr marL="246888" indent="-216027"/>
            <a:r>
              <a:rPr dirty="0"/>
              <a:t>Now, we want to OR in 0xAB to those zeroed-out bits</a:t>
            </a:r>
          </a:p>
          <a:p>
            <a:pPr marL="246888" indent="-216027"/>
            <a:r>
              <a:rPr dirty="0"/>
              <a:t>Final result:</a:t>
            </a:r>
          </a:p>
          <a:p>
            <a:pPr marL="504062" lvl="1" indent="-216027">
              <a:spcBef>
                <a:spcPts val="200"/>
              </a:spcBef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(x &amp; mask) | (0xAB &lt;&lt; 24)</a:t>
            </a:r>
            <a:endParaRPr sz="1300" dirty="0"/>
          </a:p>
          <a:p>
            <a:pPr marL="246888" indent="-216027"/>
            <a:r>
              <a:t>Total operators: 5</a:t>
            </a:r>
          </a:p>
        </p:txBody>
      </p:sp>
    </p:spTree>
    <p:extLst>
      <p:ext uri="{BB962C8B-B14F-4D97-AF65-F5344CB8AC3E}">
        <p14:creationId xmlns:p14="http://schemas.microsoft.com/office/powerpoint/2010/main" val="262625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 spd="fast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1144</Words>
  <Application>Microsoft Macintosh PowerPoint</Application>
  <PresentationFormat>On-screen Show (16:9)</PresentationFormat>
  <Paragraphs>287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Courier New</vt:lpstr>
      <vt:lpstr>Roboto</vt:lpstr>
      <vt:lpstr>modern</vt:lpstr>
      <vt:lpstr>C Lab 3</vt:lpstr>
      <vt:lpstr>Goals</vt:lpstr>
      <vt:lpstr>General Boolean Algebras</vt:lpstr>
      <vt:lpstr>Bit-Level Operations in C</vt:lpstr>
      <vt:lpstr>Shift Operations</vt:lpstr>
      <vt:lpstr>Operators Recap</vt:lpstr>
      <vt:lpstr>Operators Recap</vt:lpstr>
      <vt:lpstr>Examples</vt:lpstr>
      <vt:lpstr>Examples</vt:lpstr>
      <vt:lpstr>Shift Operations</vt:lpstr>
      <vt:lpstr>PowerPoint Presentation</vt:lpstr>
      <vt:lpstr>Using Shifts and Masks</vt:lpstr>
      <vt:lpstr>Using Shifts and Masks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Lab 2</dc:title>
  <dc:creator>akroy</dc:creator>
  <cp:lastModifiedBy>Arrvindh Shriraman</cp:lastModifiedBy>
  <cp:revision>20</cp:revision>
  <dcterms:modified xsi:type="dcterms:W3CDTF">2020-07-18T20:49:28Z</dcterms:modified>
</cp:coreProperties>
</file>