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9" r:id="rId4"/>
    <p:sldId id="278" r:id="rId5"/>
    <p:sldId id="262" r:id="rId6"/>
    <p:sldId id="279" r:id="rId7"/>
    <p:sldId id="282" r:id="rId8"/>
    <p:sldId id="271" r:id="rId9"/>
    <p:sldId id="263" r:id="rId10"/>
    <p:sldId id="283" r:id="rId11"/>
    <p:sldId id="289" r:id="rId12"/>
    <p:sldId id="281" r:id="rId13"/>
    <p:sldId id="284" r:id="rId14"/>
    <p:sldId id="290" r:id="rId15"/>
    <p:sldId id="291" r:id="rId16"/>
    <p:sldId id="292" r:id="rId17"/>
    <p:sldId id="285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 varScale="1">
        <p:scale>
          <a:sx n="139" d="100"/>
          <a:sy n="139" d="100"/>
        </p:scale>
        <p:origin x="216" y="5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5:57:13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119 257 8027,'-36'-44'0,"11"1"0,6-8 0,1-6 0,7 24 0,2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5:57:13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119 257 8027,'-36'-44'0,"11"1"0,6-8 0,1-6 0,7 24 0,2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8361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34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59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64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62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Just bring up why malloc returns a void *, and how we casted it to a char * for the string manipulation last time.</a:t>
            </a:r>
          </a:p>
        </p:txBody>
      </p:sp>
    </p:spTree>
    <p:extLst>
      <p:ext uri="{BB962C8B-B14F-4D97-AF65-F5344CB8AC3E}">
        <p14:creationId xmlns:p14="http://schemas.microsoft.com/office/powerpoint/2010/main" val="194953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Mention that the sequence: malloc, free, malloc, free, … , free</a:t>
            </a:r>
          </a:p>
          <a:p>
            <a:pPr>
              <a:buNone/>
            </a:pPr>
            <a:r>
              <a:rPr lang="en"/>
              <a:t>is ok.</a:t>
            </a:r>
          </a:p>
        </p:txBody>
      </p:sp>
    </p:spTree>
    <p:extLst>
      <p:ext uri="{BB962C8B-B14F-4D97-AF65-F5344CB8AC3E}">
        <p14:creationId xmlns:p14="http://schemas.microsoft.com/office/powerpoint/2010/main" val="44058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Mention that the sequence: malloc, free, malloc, free, … , free</a:t>
            </a:r>
          </a:p>
          <a:p>
            <a:pPr>
              <a:buNone/>
            </a:pPr>
            <a:r>
              <a:rPr lang="en"/>
              <a:t>is ok.</a:t>
            </a:r>
          </a:p>
        </p:txBody>
      </p:sp>
    </p:spTree>
    <p:extLst>
      <p:ext uri="{BB962C8B-B14F-4D97-AF65-F5344CB8AC3E}">
        <p14:creationId xmlns:p14="http://schemas.microsoft.com/office/powerpoint/2010/main" val="400364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Answer: If the memory is found in a separate segment of memory, ptr will</a:t>
            </a:r>
            <a:r>
              <a:rPr lang="en" baseline="0"/>
              <a:t> now point to invalid memory</a:t>
            </a:r>
            <a:r>
              <a:rPr lang="e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63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RISC V Lab </a:t>
            </a:r>
            <a:r>
              <a:rPr lang="en-US" dirty="0"/>
              <a:t>4</a:t>
            </a:r>
            <a:endParaRPr lang="en" dirty="0"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/>
              <a:t>Disassembler and Emulator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8F73-EFA7-F64D-BB47-CCF2E9DD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7"/>
            <a:ext cx="8686800" cy="1141499"/>
          </a:xfrm>
        </p:spPr>
        <p:txBody>
          <a:bodyPr/>
          <a:lstStyle/>
          <a:p>
            <a:r>
              <a:rPr lang="en-US" dirty="0"/>
              <a:t>Structs in Instruction Union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161EA-E085-F047-829E-67148FBE5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859"/>
            <a:ext cx="9144000" cy="2058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22825A-0067-274D-A59C-985F5781E9E9}"/>
                  </a:ext>
                </a:extLst>
              </p14:cNvPr>
              <p14:cNvContentPartPr/>
              <p14:nvPr/>
            </p14:nvContentPartPr>
            <p14:xfrm>
              <a:off x="3876788" y="3105788"/>
              <a:ext cx="42840" cy="9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22825A-0067-274D-A59C-985F5781E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1668" y="3090308"/>
                <a:ext cx="73440" cy="1234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7395661-6FBC-5D4C-92F3-9F94913DDF1B}"/>
              </a:ext>
            </a:extLst>
          </p:cNvPr>
          <p:cNvSpPr/>
          <p:nvPr/>
        </p:nvSpPr>
        <p:spPr>
          <a:xfrm>
            <a:off x="148282" y="3823871"/>
            <a:ext cx="6555668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3B2C8-21DA-CE4E-8F2B-98818ADF1E31}"/>
              </a:ext>
            </a:extLst>
          </p:cNvPr>
          <p:cNvSpPr/>
          <p:nvPr/>
        </p:nvSpPr>
        <p:spPr>
          <a:xfrm>
            <a:off x="6703950" y="3823871"/>
            <a:ext cx="1561070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opcode</a:t>
            </a:r>
          </a:p>
        </p:txBody>
      </p:sp>
    </p:spTree>
    <p:extLst>
      <p:ext uri="{BB962C8B-B14F-4D97-AF65-F5344CB8AC3E}">
        <p14:creationId xmlns:p14="http://schemas.microsoft.com/office/powerpoint/2010/main" val="327602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8F73-EFA7-F64D-BB47-CCF2E9DD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7"/>
            <a:ext cx="8686800" cy="1141499"/>
          </a:xfrm>
        </p:spPr>
        <p:txBody>
          <a:bodyPr/>
          <a:lstStyle/>
          <a:p>
            <a:r>
              <a:rPr lang="en-US" dirty="0" err="1"/>
              <a:t>Disas</a:t>
            </a:r>
            <a:r>
              <a:rPr lang="en-US" dirty="0"/>
              <a:t>. R-Type :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161EA-E085-F047-829E-67148FBE5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3459"/>
            <a:ext cx="9144000" cy="2058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22825A-0067-274D-A59C-985F5781E9E9}"/>
                  </a:ext>
                </a:extLst>
              </p14:cNvPr>
              <p14:cNvContentPartPr/>
              <p14:nvPr/>
            </p14:nvContentPartPr>
            <p14:xfrm>
              <a:off x="3876788" y="3743161"/>
              <a:ext cx="42840" cy="9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22825A-0067-274D-A59C-985F5781E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1668" y="3727681"/>
                <a:ext cx="73440" cy="1234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7395661-6FBC-5D4C-92F3-9F94913DDF1B}"/>
              </a:ext>
            </a:extLst>
          </p:cNvPr>
          <p:cNvSpPr/>
          <p:nvPr/>
        </p:nvSpPr>
        <p:spPr>
          <a:xfrm>
            <a:off x="148282" y="4461244"/>
            <a:ext cx="6555668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3B2C8-21DA-CE4E-8F2B-98818ADF1E31}"/>
              </a:ext>
            </a:extLst>
          </p:cNvPr>
          <p:cNvSpPr/>
          <p:nvPr/>
        </p:nvSpPr>
        <p:spPr>
          <a:xfrm>
            <a:off x="6703950" y="4461244"/>
            <a:ext cx="1561070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opcode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1ADE5-3BEA-B64C-82B0-61867984D56E}"/>
              </a:ext>
            </a:extLst>
          </p:cNvPr>
          <p:cNvSpPr/>
          <p:nvPr/>
        </p:nvSpPr>
        <p:spPr>
          <a:xfrm>
            <a:off x="0" y="3072214"/>
            <a:ext cx="9069859" cy="1865309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660211-96FD-CD43-AB56-83D263B48378}"/>
              </a:ext>
            </a:extLst>
          </p:cNvPr>
          <p:cNvSpPr/>
          <p:nvPr/>
        </p:nvSpPr>
        <p:spPr>
          <a:xfrm>
            <a:off x="1974643" y="1513092"/>
            <a:ext cx="5509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Input: </a:t>
            </a:r>
            <a:r>
              <a:rPr lang="en-US" dirty="0"/>
              <a:t>0x00000433  (0000 0000 0000 0000 0000 0100 0011 0011) </a:t>
            </a:r>
          </a:p>
        </p:txBody>
      </p:sp>
    </p:spTree>
    <p:extLst>
      <p:ext uri="{BB962C8B-B14F-4D97-AF65-F5344CB8AC3E}">
        <p14:creationId xmlns:p14="http://schemas.microsoft.com/office/powerpoint/2010/main" val="120236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9DF6-2CAD-4D49-B6D9-E72D7BBA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708" y="477794"/>
            <a:ext cx="9539416" cy="737876"/>
          </a:xfrm>
        </p:spPr>
        <p:txBody>
          <a:bodyPr/>
          <a:lstStyle/>
          <a:p>
            <a:r>
              <a:rPr lang="en-US" dirty="0" err="1"/>
              <a:t>Disas</a:t>
            </a:r>
            <a:r>
              <a:rPr lang="en-US" dirty="0"/>
              <a:t>. R-Type : Get opcode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69439-19FF-CB41-9D72-A6D14647DF8C}"/>
              </a:ext>
            </a:extLst>
          </p:cNvPr>
          <p:cNvSpPr/>
          <p:nvPr/>
        </p:nvSpPr>
        <p:spPr>
          <a:xfrm>
            <a:off x="685800" y="1529093"/>
            <a:ext cx="4572000" cy="3837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" lvl="0">
              <a:lnSpc>
                <a:spcPct val="115000"/>
              </a:lnSpc>
              <a:buClr>
                <a:schemeClr val="dk2"/>
              </a:buClr>
              <a:buSzPct val="100000"/>
            </a:pPr>
            <a:r>
              <a:rPr lang="en" sz="1800" dirty="0" err="1"/>
              <a:t>Utils.c</a:t>
            </a:r>
            <a:r>
              <a:rPr lang="en" sz="1800" dirty="0"/>
              <a:t> – line 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34AD3-1D65-E549-A2FA-CBDF4472197F}"/>
              </a:ext>
            </a:extLst>
          </p:cNvPr>
          <p:cNvSpPr/>
          <p:nvPr/>
        </p:nvSpPr>
        <p:spPr>
          <a:xfrm>
            <a:off x="3700228" y="1571975"/>
            <a:ext cx="2667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instruction_bits</a:t>
            </a:r>
            <a:r>
              <a:rPr lang="en-US" b="1" dirty="0"/>
              <a:t>: </a:t>
            </a:r>
            <a:r>
              <a:rPr lang="en-US" dirty="0"/>
              <a:t>0x00000433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5D2BE-27EB-5548-8296-1B71E86A5E1D}"/>
              </a:ext>
            </a:extLst>
          </p:cNvPr>
          <p:cNvSpPr/>
          <p:nvPr/>
        </p:nvSpPr>
        <p:spPr>
          <a:xfrm>
            <a:off x="788773" y="1912852"/>
            <a:ext cx="7269892" cy="246221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Instruction </a:t>
            </a:r>
            <a:r>
              <a:rPr lang="en-US" dirty="0" err="1">
                <a:solidFill>
                  <a:srgbClr val="A6E22E"/>
                </a:solidFill>
                <a:latin typeface="Menlo" panose="020B0609030804020204" pitchFamily="49" charset="0"/>
              </a:rPr>
              <a:t>parse_instruction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US" i="1" dirty="0">
                <a:solidFill>
                  <a:srgbClr val="66D9EF"/>
                </a:solidFill>
                <a:latin typeface="Menlo" panose="020B0609030804020204" pitchFamily="49" charset="0"/>
              </a:rPr>
              <a:t>uint32_t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i="1" dirty="0" err="1">
                <a:solidFill>
                  <a:srgbClr val="FD971F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Instruction instruction;</a:t>
            </a:r>
          </a:p>
          <a:p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/* YOUR CODE HERE. */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instruction.opcode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((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U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7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-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// Shift right to move to pointer to interpret next fields in instruction.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&gt;&gt;=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7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……</a:t>
            </a:r>
          </a:p>
          <a:p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47486E-C54A-BA4E-95E9-3C1C619AAF20}"/>
              </a:ext>
            </a:extLst>
          </p:cNvPr>
          <p:cNvSpPr/>
          <p:nvPr/>
        </p:nvSpPr>
        <p:spPr>
          <a:xfrm>
            <a:off x="788773" y="4665706"/>
            <a:ext cx="5447270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05524-ADAB-CF43-BFB7-E4D39ECBFF1F}"/>
              </a:ext>
            </a:extLst>
          </p:cNvPr>
          <p:cNvSpPr/>
          <p:nvPr/>
        </p:nvSpPr>
        <p:spPr>
          <a:xfrm>
            <a:off x="685800" y="4408165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Instruction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80F7D-43CA-0D48-AF8A-DDE9945FC497}"/>
              </a:ext>
            </a:extLst>
          </p:cNvPr>
          <p:cNvSpPr/>
          <p:nvPr/>
        </p:nvSpPr>
        <p:spPr>
          <a:xfrm>
            <a:off x="6236043" y="4665706"/>
            <a:ext cx="1822622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0x33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65B334-B751-8744-9A7B-CF7DC29F9A9C}"/>
              </a:ext>
            </a:extLst>
          </p:cNvPr>
          <p:cNvSpPr/>
          <p:nvPr/>
        </p:nvSpPr>
        <p:spPr>
          <a:xfrm>
            <a:off x="6823094" y="4375065"/>
            <a:ext cx="819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opcode</a:t>
            </a:r>
          </a:p>
        </p:txBody>
      </p:sp>
    </p:spTree>
    <p:extLst>
      <p:ext uri="{BB962C8B-B14F-4D97-AF65-F5344CB8AC3E}">
        <p14:creationId xmlns:p14="http://schemas.microsoft.com/office/powerpoint/2010/main" val="389092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9DF6-2CAD-4D49-B6D9-E72D7BBA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708" y="477794"/>
            <a:ext cx="9539416" cy="737876"/>
          </a:xfrm>
        </p:spPr>
        <p:txBody>
          <a:bodyPr/>
          <a:lstStyle/>
          <a:p>
            <a:r>
              <a:rPr lang="en-US" dirty="0" err="1"/>
              <a:t>Disas</a:t>
            </a:r>
            <a:r>
              <a:rPr lang="en-US" dirty="0"/>
              <a:t>. R-Type : Get Rd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69439-19FF-CB41-9D72-A6D14647DF8C}"/>
              </a:ext>
            </a:extLst>
          </p:cNvPr>
          <p:cNvSpPr/>
          <p:nvPr/>
        </p:nvSpPr>
        <p:spPr>
          <a:xfrm>
            <a:off x="685800" y="1529093"/>
            <a:ext cx="4572000" cy="3837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" lvl="0">
              <a:lnSpc>
                <a:spcPct val="115000"/>
              </a:lnSpc>
              <a:buClr>
                <a:schemeClr val="dk2"/>
              </a:buClr>
              <a:buSzPct val="100000"/>
            </a:pPr>
            <a:r>
              <a:rPr lang="en" sz="1800" dirty="0" err="1"/>
              <a:t>Utils.c</a:t>
            </a:r>
            <a:r>
              <a:rPr lang="en" sz="1800" dirty="0"/>
              <a:t> – line 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34AD3-1D65-E549-A2FA-CBDF4472197F}"/>
              </a:ext>
            </a:extLst>
          </p:cNvPr>
          <p:cNvSpPr/>
          <p:nvPr/>
        </p:nvSpPr>
        <p:spPr>
          <a:xfrm>
            <a:off x="3700228" y="1571975"/>
            <a:ext cx="2667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instruction_bits</a:t>
            </a:r>
            <a:r>
              <a:rPr lang="en-US" b="1" dirty="0"/>
              <a:t>: </a:t>
            </a:r>
            <a:r>
              <a:rPr lang="en-US" dirty="0"/>
              <a:t>0x00000433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47486E-C54A-BA4E-95E9-3C1C619AAF20}"/>
              </a:ext>
            </a:extLst>
          </p:cNvPr>
          <p:cNvSpPr/>
          <p:nvPr/>
        </p:nvSpPr>
        <p:spPr>
          <a:xfrm>
            <a:off x="788773" y="4665706"/>
            <a:ext cx="3950204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05524-ADAB-CF43-BFB7-E4D39ECBFF1F}"/>
              </a:ext>
            </a:extLst>
          </p:cNvPr>
          <p:cNvSpPr/>
          <p:nvPr/>
        </p:nvSpPr>
        <p:spPr>
          <a:xfrm>
            <a:off x="685800" y="4408165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Instruction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80F7D-43CA-0D48-AF8A-DDE9945FC497}"/>
              </a:ext>
            </a:extLst>
          </p:cNvPr>
          <p:cNvSpPr/>
          <p:nvPr/>
        </p:nvSpPr>
        <p:spPr>
          <a:xfrm>
            <a:off x="6236043" y="4665706"/>
            <a:ext cx="1822622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0x33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65B334-B751-8744-9A7B-CF7DC29F9A9C}"/>
              </a:ext>
            </a:extLst>
          </p:cNvPr>
          <p:cNvSpPr/>
          <p:nvPr/>
        </p:nvSpPr>
        <p:spPr>
          <a:xfrm>
            <a:off x="6823094" y="4375065"/>
            <a:ext cx="819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opcode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F3543-828F-BE46-92FA-326226B03064}"/>
              </a:ext>
            </a:extLst>
          </p:cNvPr>
          <p:cNvSpPr/>
          <p:nvPr/>
        </p:nvSpPr>
        <p:spPr>
          <a:xfrm>
            <a:off x="2286000" y="2355912"/>
            <a:ext cx="4572000" cy="116955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// instruction: 0000 0000 0000 0000 0000 destination : 01000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instruction.rtype.rd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((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U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5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-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&gt;&gt;=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5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2ADC7-D6BC-BA4D-AF99-56A708F90709}"/>
              </a:ext>
            </a:extLst>
          </p:cNvPr>
          <p:cNvSpPr/>
          <p:nvPr/>
        </p:nvSpPr>
        <p:spPr>
          <a:xfrm>
            <a:off x="4738977" y="4665705"/>
            <a:ext cx="149706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0x8 (Rd)</a:t>
            </a:r>
          </a:p>
        </p:txBody>
      </p:sp>
    </p:spTree>
    <p:extLst>
      <p:ext uri="{BB962C8B-B14F-4D97-AF65-F5344CB8AC3E}">
        <p14:creationId xmlns:p14="http://schemas.microsoft.com/office/powerpoint/2010/main" val="83086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9DF6-2CAD-4D49-B6D9-E72D7BBA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708" y="477794"/>
            <a:ext cx="9539416" cy="737876"/>
          </a:xfrm>
        </p:spPr>
        <p:txBody>
          <a:bodyPr/>
          <a:lstStyle/>
          <a:p>
            <a:r>
              <a:rPr lang="en-US" dirty="0" err="1"/>
              <a:t>Disas</a:t>
            </a:r>
            <a:r>
              <a:rPr lang="en-US" dirty="0"/>
              <a:t>. R-Type : Get funct3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69439-19FF-CB41-9D72-A6D14647DF8C}"/>
              </a:ext>
            </a:extLst>
          </p:cNvPr>
          <p:cNvSpPr/>
          <p:nvPr/>
        </p:nvSpPr>
        <p:spPr>
          <a:xfrm>
            <a:off x="685800" y="1529093"/>
            <a:ext cx="4572000" cy="3837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" lvl="0">
              <a:lnSpc>
                <a:spcPct val="115000"/>
              </a:lnSpc>
              <a:buClr>
                <a:schemeClr val="dk2"/>
              </a:buClr>
              <a:buSzPct val="100000"/>
            </a:pPr>
            <a:r>
              <a:rPr lang="en" sz="1800" dirty="0" err="1"/>
              <a:t>Utils.c</a:t>
            </a:r>
            <a:r>
              <a:rPr lang="en" sz="1800" dirty="0"/>
              <a:t> – line 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34AD3-1D65-E549-A2FA-CBDF4472197F}"/>
              </a:ext>
            </a:extLst>
          </p:cNvPr>
          <p:cNvSpPr/>
          <p:nvPr/>
        </p:nvSpPr>
        <p:spPr>
          <a:xfrm>
            <a:off x="3700228" y="1571975"/>
            <a:ext cx="2667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instruction_bits</a:t>
            </a:r>
            <a:r>
              <a:rPr lang="en-US" b="1" dirty="0"/>
              <a:t>: </a:t>
            </a:r>
            <a:r>
              <a:rPr lang="en-US" dirty="0"/>
              <a:t>0x00000433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47486E-C54A-BA4E-95E9-3C1C619AAF20}"/>
              </a:ext>
            </a:extLst>
          </p:cNvPr>
          <p:cNvSpPr/>
          <p:nvPr/>
        </p:nvSpPr>
        <p:spPr>
          <a:xfrm>
            <a:off x="788773" y="4665706"/>
            <a:ext cx="2248625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05524-ADAB-CF43-BFB7-E4D39ECBFF1F}"/>
              </a:ext>
            </a:extLst>
          </p:cNvPr>
          <p:cNvSpPr/>
          <p:nvPr/>
        </p:nvSpPr>
        <p:spPr>
          <a:xfrm>
            <a:off x="685800" y="4408165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Instruction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80F7D-43CA-0D48-AF8A-DDE9945FC497}"/>
              </a:ext>
            </a:extLst>
          </p:cNvPr>
          <p:cNvSpPr/>
          <p:nvPr/>
        </p:nvSpPr>
        <p:spPr>
          <a:xfrm>
            <a:off x="6236043" y="4665706"/>
            <a:ext cx="1822622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0x33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65B334-B751-8744-9A7B-CF7DC29F9A9C}"/>
              </a:ext>
            </a:extLst>
          </p:cNvPr>
          <p:cNvSpPr/>
          <p:nvPr/>
        </p:nvSpPr>
        <p:spPr>
          <a:xfrm>
            <a:off x="6823094" y="4375065"/>
            <a:ext cx="819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opcode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F3543-828F-BE46-92FA-326226B03064}"/>
              </a:ext>
            </a:extLst>
          </p:cNvPr>
          <p:cNvSpPr/>
          <p:nvPr/>
        </p:nvSpPr>
        <p:spPr>
          <a:xfrm>
            <a:off x="2286000" y="2355912"/>
            <a:ext cx="4572000" cy="116955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// instruction: 0000 0000 0000 0000 0 func3 : 000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instruction.rtype.funct3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((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U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3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-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&gt;&gt;=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3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2ADC7-D6BC-BA4D-AF99-56A708F90709}"/>
              </a:ext>
            </a:extLst>
          </p:cNvPr>
          <p:cNvSpPr/>
          <p:nvPr/>
        </p:nvSpPr>
        <p:spPr>
          <a:xfrm>
            <a:off x="4738977" y="4665705"/>
            <a:ext cx="149706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0x8 (Rd)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D3C894-08CC-4146-B723-66F113C1860A}"/>
              </a:ext>
            </a:extLst>
          </p:cNvPr>
          <p:cNvSpPr/>
          <p:nvPr/>
        </p:nvSpPr>
        <p:spPr>
          <a:xfrm>
            <a:off x="3241911" y="4657367"/>
            <a:ext cx="149706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0x0 (funct3)</a:t>
            </a:r>
          </a:p>
        </p:txBody>
      </p:sp>
    </p:spTree>
    <p:extLst>
      <p:ext uri="{BB962C8B-B14F-4D97-AF65-F5344CB8AC3E}">
        <p14:creationId xmlns:p14="http://schemas.microsoft.com/office/powerpoint/2010/main" val="375929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9DF6-2CAD-4D49-B6D9-E72D7BBA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708" y="477794"/>
            <a:ext cx="9539416" cy="737876"/>
          </a:xfrm>
        </p:spPr>
        <p:txBody>
          <a:bodyPr/>
          <a:lstStyle/>
          <a:p>
            <a:r>
              <a:rPr lang="en-US" dirty="0" err="1"/>
              <a:t>Disas</a:t>
            </a:r>
            <a:r>
              <a:rPr lang="en-US" dirty="0"/>
              <a:t>. R-Type : Get RS1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69439-19FF-CB41-9D72-A6D14647DF8C}"/>
              </a:ext>
            </a:extLst>
          </p:cNvPr>
          <p:cNvSpPr/>
          <p:nvPr/>
        </p:nvSpPr>
        <p:spPr>
          <a:xfrm>
            <a:off x="685800" y="1529093"/>
            <a:ext cx="4572000" cy="3837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" lvl="0">
              <a:lnSpc>
                <a:spcPct val="115000"/>
              </a:lnSpc>
              <a:buClr>
                <a:schemeClr val="dk2"/>
              </a:buClr>
              <a:buSzPct val="100000"/>
            </a:pPr>
            <a:r>
              <a:rPr lang="en" sz="1800" dirty="0" err="1"/>
              <a:t>Utils.c</a:t>
            </a:r>
            <a:r>
              <a:rPr lang="en" sz="1800" dirty="0"/>
              <a:t> – line 39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34AD3-1D65-E549-A2FA-CBDF4472197F}"/>
              </a:ext>
            </a:extLst>
          </p:cNvPr>
          <p:cNvSpPr/>
          <p:nvPr/>
        </p:nvSpPr>
        <p:spPr>
          <a:xfrm>
            <a:off x="3700228" y="1571975"/>
            <a:ext cx="2667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instruction_bits</a:t>
            </a:r>
            <a:r>
              <a:rPr lang="en-US" b="1" dirty="0"/>
              <a:t>: </a:t>
            </a:r>
            <a:r>
              <a:rPr lang="en-US" dirty="0"/>
              <a:t>0x00000433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47486E-C54A-BA4E-95E9-3C1C619AAF20}"/>
              </a:ext>
            </a:extLst>
          </p:cNvPr>
          <p:cNvSpPr/>
          <p:nvPr/>
        </p:nvSpPr>
        <p:spPr>
          <a:xfrm>
            <a:off x="867330" y="4657367"/>
            <a:ext cx="1010213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05524-ADAB-CF43-BFB7-E4D39ECBFF1F}"/>
              </a:ext>
            </a:extLst>
          </p:cNvPr>
          <p:cNvSpPr/>
          <p:nvPr/>
        </p:nvSpPr>
        <p:spPr>
          <a:xfrm>
            <a:off x="685800" y="4408165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Instruction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80F7D-43CA-0D48-AF8A-DDE9945FC497}"/>
              </a:ext>
            </a:extLst>
          </p:cNvPr>
          <p:cNvSpPr/>
          <p:nvPr/>
        </p:nvSpPr>
        <p:spPr>
          <a:xfrm>
            <a:off x="6236043" y="4665706"/>
            <a:ext cx="1822622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0x33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65B334-B751-8744-9A7B-CF7DC29F9A9C}"/>
              </a:ext>
            </a:extLst>
          </p:cNvPr>
          <p:cNvSpPr/>
          <p:nvPr/>
        </p:nvSpPr>
        <p:spPr>
          <a:xfrm>
            <a:off x="6823094" y="4375065"/>
            <a:ext cx="819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opcode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2ADC7-D6BC-BA4D-AF99-56A708F90709}"/>
              </a:ext>
            </a:extLst>
          </p:cNvPr>
          <p:cNvSpPr/>
          <p:nvPr/>
        </p:nvSpPr>
        <p:spPr>
          <a:xfrm>
            <a:off x="4738977" y="4665705"/>
            <a:ext cx="149706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0x8 (Rd)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D3C894-08CC-4146-B723-66F113C1860A}"/>
              </a:ext>
            </a:extLst>
          </p:cNvPr>
          <p:cNvSpPr/>
          <p:nvPr/>
        </p:nvSpPr>
        <p:spPr>
          <a:xfrm>
            <a:off x="3241911" y="4657367"/>
            <a:ext cx="149706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0x0 (funct3)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B4A71-15D1-5F44-BD11-87A7B0F74F61}"/>
              </a:ext>
            </a:extLst>
          </p:cNvPr>
          <p:cNvSpPr/>
          <p:nvPr/>
        </p:nvSpPr>
        <p:spPr>
          <a:xfrm>
            <a:off x="2251094" y="2269157"/>
            <a:ext cx="4572000" cy="116955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// instruction: 0000 0000 0000 src1: 00000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instruction.rtype.rs1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((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U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5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-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&gt;&gt;=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5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46BB8-25D7-FB48-B0E9-CD3421E58AAA}"/>
              </a:ext>
            </a:extLst>
          </p:cNvPr>
          <p:cNvSpPr/>
          <p:nvPr/>
        </p:nvSpPr>
        <p:spPr>
          <a:xfrm>
            <a:off x="1901959" y="4657367"/>
            <a:ext cx="131553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0x0 (RS1)</a:t>
            </a:r>
          </a:p>
        </p:txBody>
      </p:sp>
    </p:spTree>
    <p:extLst>
      <p:ext uri="{BB962C8B-B14F-4D97-AF65-F5344CB8AC3E}">
        <p14:creationId xmlns:p14="http://schemas.microsoft.com/office/powerpoint/2010/main" val="204714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9DF6-2CAD-4D49-B6D9-E72D7BBA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708" y="477794"/>
            <a:ext cx="9539416" cy="737876"/>
          </a:xfrm>
        </p:spPr>
        <p:txBody>
          <a:bodyPr/>
          <a:lstStyle/>
          <a:p>
            <a:r>
              <a:rPr lang="en-US" dirty="0" err="1"/>
              <a:t>Disas</a:t>
            </a:r>
            <a:r>
              <a:rPr lang="en-US" dirty="0"/>
              <a:t>. R-Type : Get RS2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69439-19FF-CB41-9D72-A6D14647DF8C}"/>
              </a:ext>
            </a:extLst>
          </p:cNvPr>
          <p:cNvSpPr/>
          <p:nvPr/>
        </p:nvSpPr>
        <p:spPr>
          <a:xfrm>
            <a:off x="685800" y="1529093"/>
            <a:ext cx="4572000" cy="3837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" lvl="0">
              <a:lnSpc>
                <a:spcPct val="115000"/>
              </a:lnSpc>
              <a:buClr>
                <a:schemeClr val="dk2"/>
              </a:buClr>
              <a:buSzPct val="100000"/>
            </a:pPr>
            <a:r>
              <a:rPr lang="en" sz="1800" dirty="0" err="1"/>
              <a:t>Utils.c</a:t>
            </a:r>
            <a:r>
              <a:rPr lang="en" sz="1800" dirty="0"/>
              <a:t> – line 39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34AD3-1D65-E549-A2FA-CBDF4472197F}"/>
              </a:ext>
            </a:extLst>
          </p:cNvPr>
          <p:cNvSpPr/>
          <p:nvPr/>
        </p:nvSpPr>
        <p:spPr>
          <a:xfrm>
            <a:off x="3700228" y="1571975"/>
            <a:ext cx="2667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instruction_bits</a:t>
            </a:r>
            <a:r>
              <a:rPr lang="en-US" b="1" dirty="0"/>
              <a:t>: </a:t>
            </a:r>
            <a:r>
              <a:rPr lang="en-US" dirty="0"/>
              <a:t>0x00000433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05524-ADAB-CF43-BFB7-E4D39ECBFF1F}"/>
              </a:ext>
            </a:extLst>
          </p:cNvPr>
          <p:cNvSpPr/>
          <p:nvPr/>
        </p:nvSpPr>
        <p:spPr>
          <a:xfrm>
            <a:off x="685800" y="4408165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Instruction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80F7D-43CA-0D48-AF8A-DDE9945FC497}"/>
              </a:ext>
            </a:extLst>
          </p:cNvPr>
          <p:cNvSpPr/>
          <p:nvPr/>
        </p:nvSpPr>
        <p:spPr>
          <a:xfrm>
            <a:off x="6236043" y="4665706"/>
            <a:ext cx="1822622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0x33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65B334-B751-8744-9A7B-CF7DC29F9A9C}"/>
              </a:ext>
            </a:extLst>
          </p:cNvPr>
          <p:cNvSpPr/>
          <p:nvPr/>
        </p:nvSpPr>
        <p:spPr>
          <a:xfrm>
            <a:off x="6823094" y="4375065"/>
            <a:ext cx="819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opcode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2ADC7-D6BC-BA4D-AF99-56A708F90709}"/>
              </a:ext>
            </a:extLst>
          </p:cNvPr>
          <p:cNvSpPr/>
          <p:nvPr/>
        </p:nvSpPr>
        <p:spPr>
          <a:xfrm>
            <a:off x="4738977" y="4665705"/>
            <a:ext cx="149706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0x8 (Rd)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D3C894-08CC-4146-B723-66F113C1860A}"/>
              </a:ext>
            </a:extLst>
          </p:cNvPr>
          <p:cNvSpPr/>
          <p:nvPr/>
        </p:nvSpPr>
        <p:spPr>
          <a:xfrm>
            <a:off x="3241911" y="4657367"/>
            <a:ext cx="149706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0x0 (funct3)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B4A71-15D1-5F44-BD11-87A7B0F74F61}"/>
              </a:ext>
            </a:extLst>
          </p:cNvPr>
          <p:cNvSpPr/>
          <p:nvPr/>
        </p:nvSpPr>
        <p:spPr>
          <a:xfrm>
            <a:off x="2251094" y="2269157"/>
            <a:ext cx="4572000" cy="116955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// instruction: 0000 0000 0000 src1: 00000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instruction.rtype.rs1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((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U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5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-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&gt;&gt;=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5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46BB8-25D7-FB48-B0E9-CD3421E58AAA}"/>
              </a:ext>
            </a:extLst>
          </p:cNvPr>
          <p:cNvSpPr/>
          <p:nvPr/>
        </p:nvSpPr>
        <p:spPr>
          <a:xfrm>
            <a:off x="1901959" y="4657367"/>
            <a:ext cx="131553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0x0 (RS1)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71B1EC-9688-7A4B-A6F1-089B04F8C111}"/>
              </a:ext>
            </a:extLst>
          </p:cNvPr>
          <p:cNvSpPr/>
          <p:nvPr/>
        </p:nvSpPr>
        <p:spPr>
          <a:xfrm>
            <a:off x="586423" y="4657367"/>
            <a:ext cx="131553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0x0 (RS2)</a:t>
            </a:r>
          </a:p>
        </p:txBody>
      </p:sp>
    </p:spTree>
    <p:extLst>
      <p:ext uri="{BB962C8B-B14F-4D97-AF65-F5344CB8AC3E}">
        <p14:creationId xmlns:p14="http://schemas.microsoft.com/office/powerpoint/2010/main" val="135396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9DF6-2CAD-4D49-B6D9-E72D7BBA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708" y="477794"/>
            <a:ext cx="9539416" cy="737876"/>
          </a:xfrm>
        </p:spPr>
        <p:txBody>
          <a:bodyPr/>
          <a:lstStyle/>
          <a:p>
            <a:r>
              <a:rPr lang="en-US" dirty="0" err="1"/>
              <a:t>Disas</a:t>
            </a:r>
            <a:r>
              <a:rPr lang="en-US" dirty="0"/>
              <a:t>. R-Type : Get Func7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69439-19FF-CB41-9D72-A6D14647DF8C}"/>
              </a:ext>
            </a:extLst>
          </p:cNvPr>
          <p:cNvSpPr/>
          <p:nvPr/>
        </p:nvSpPr>
        <p:spPr>
          <a:xfrm>
            <a:off x="685800" y="1529093"/>
            <a:ext cx="4572000" cy="3837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" lvl="0">
              <a:lnSpc>
                <a:spcPct val="115000"/>
              </a:lnSpc>
              <a:buClr>
                <a:schemeClr val="dk2"/>
              </a:buClr>
              <a:buSzPct val="100000"/>
            </a:pPr>
            <a:r>
              <a:rPr lang="en" sz="1800" dirty="0" err="1"/>
              <a:t>Utils.c</a:t>
            </a:r>
            <a:r>
              <a:rPr lang="en" sz="1800" dirty="0"/>
              <a:t> – line 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34AD3-1D65-E549-A2FA-CBDF4472197F}"/>
              </a:ext>
            </a:extLst>
          </p:cNvPr>
          <p:cNvSpPr/>
          <p:nvPr/>
        </p:nvSpPr>
        <p:spPr>
          <a:xfrm>
            <a:off x="3700228" y="1571975"/>
            <a:ext cx="2667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instruction_bits</a:t>
            </a:r>
            <a:r>
              <a:rPr lang="en-US" b="1" dirty="0"/>
              <a:t>: </a:t>
            </a:r>
            <a:r>
              <a:rPr lang="en-US" dirty="0"/>
              <a:t>0x00000433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47486E-C54A-BA4E-95E9-3C1C619AAF20}"/>
              </a:ext>
            </a:extLst>
          </p:cNvPr>
          <p:cNvSpPr/>
          <p:nvPr/>
        </p:nvSpPr>
        <p:spPr>
          <a:xfrm>
            <a:off x="788773" y="4665706"/>
            <a:ext cx="712677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05524-ADAB-CF43-BFB7-E4D39ECBFF1F}"/>
              </a:ext>
            </a:extLst>
          </p:cNvPr>
          <p:cNvSpPr/>
          <p:nvPr/>
        </p:nvSpPr>
        <p:spPr>
          <a:xfrm>
            <a:off x="685800" y="4408165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Instruction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F21A01-E72D-174D-89A4-3AF9D9D14981}"/>
              </a:ext>
            </a:extLst>
          </p:cNvPr>
          <p:cNvSpPr/>
          <p:nvPr/>
        </p:nvSpPr>
        <p:spPr>
          <a:xfrm>
            <a:off x="2075688" y="1986273"/>
            <a:ext cx="4572000" cy="95410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b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// funct7: 0000 000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instruction.rtype.funct7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instruction_bits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((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U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7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 </a:t>
            </a:r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-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98929E-A602-C340-B864-A2E878BF6D4D}"/>
              </a:ext>
            </a:extLst>
          </p:cNvPr>
          <p:cNvSpPr/>
          <p:nvPr/>
        </p:nvSpPr>
        <p:spPr>
          <a:xfrm>
            <a:off x="7151070" y="4674045"/>
            <a:ext cx="1822622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0x33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0321CD-9607-A940-92C5-56FA3361DC70}"/>
              </a:ext>
            </a:extLst>
          </p:cNvPr>
          <p:cNvSpPr/>
          <p:nvPr/>
        </p:nvSpPr>
        <p:spPr>
          <a:xfrm>
            <a:off x="5654004" y="4674044"/>
            <a:ext cx="149706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0x8 (Rd)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13A7E2-F140-A248-9605-FD151416896C}"/>
              </a:ext>
            </a:extLst>
          </p:cNvPr>
          <p:cNvSpPr/>
          <p:nvPr/>
        </p:nvSpPr>
        <p:spPr>
          <a:xfrm>
            <a:off x="4156938" y="4665706"/>
            <a:ext cx="149706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0x0 (funct3)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7F4C6E-90EA-8C40-BAE5-4862DD028A81}"/>
              </a:ext>
            </a:extLst>
          </p:cNvPr>
          <p:cNvSpPr/>
          <p:nvPr/>
        </p:nvSpPr>
        <p:spPr>
          <a:xfrm>
            <a:off x="2816986" y="4665706"/>
            <a:ext cx="131553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0x0 (RS1)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F0F2E7-FA28-234F-BE36-D97B022951E7}"/>
              </a:ext>
            </a:extLst>
          </p:cNvPr>
          <p:cNvSpPr/>
          <p:nvPr/>
        </p:nvSpPr>
        <p:spPr>
          <a:xfrm>
            <a:off x="1501450" y="4665706"/>
            <a:ext cx="1315536" cy="37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0x0 (RS2)</a:t>
            </a:r>
          </a:p>
        </p:txBody>
      </p:sp>
    </p:spTree>
    <p:extLst>
      <p:ext uri="{BB962C8B-B14F-4D97-AF65-F5344CB8AC3E}">
        <p14:creationId xmlns:p14="http://schemas.microsoft.com/office/powerpoint/2010/main" val="329187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Goals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Review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dirty="0"/>
              <a:t>Bitfields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dirty="0"/>
              <a:t>Unions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  <a:p>
            <a:pPr marL="457200" lvl="0" indent="-419100">
              <a:buFont typeface="Arial"/>
              <a:buChar char="●"/>
            </a:pPr>
            <a:r>
              <a:rPr lang="en" dirty="0"/>
              <a:t>Disassembler and Instruction Parsing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/>
              <a:t>Review</a:t>
            </a:r>
            <a:endParaRPr lang="en"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50000"/>
              </a:lnSpc>
              <a:buFont typeface="Arial"/>
              <a:buChar char="●"/>
            </a:pPr>
            <a:r>
              <a:rPr lang="en-US" dirty="0"/>
              <a:t>Unions and bit-fields are minor extensions to the struct syntax. </a:t>
            </a:r>
          </a:p>
          <a:p>
            <a:pPr marL="457200" lvl="0" indent="-419100">
              <a:lnSpc>
                <a:spcPct val="150000"/>
              </a:lnSpc>
              <a:buFont typeface="Arial"/>
              <a:buChar char="●"/>
            </a:pPr>
            <a:r>
              <a:rPr lang="en-US" dirty="0"/>
              <a:t>Be aware that code based on either is very system dependent, meaning that it is generally not portable across operating systems, hardware, or both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FF6AB8C6-C98D-5A4E-925F-1F7E3E517EA6}"/>
              </a:ext>
            </a:extLst>
          </p:cNvPr>
          <p:cNvSpPr txBox="1">
            <a:spLocks noChangeArrowheads="1"/>
          </p:cNvSpPr>
          <p:nvPr/>
        </p:nvSpPr>
        <p:spPr>
          <a:xfrm>
            <a:off x="1132840" y="2232660"/>
            <a:ext cx="7858760" cy="250444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 dirty="0">
                <a:latin typeface="Courier New" panose="02070309020205020404" pitchFamily="49" charset="0"/>
              </a:rPr>
              <a:t>struct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statusReg</a:t>
            </a:r>
            <a:r>
              <a:rPr lang="en-US" altLang="en-US" sz="2000" b="1" dirty="0">
                <a:latin typeface="Courier New" panose="02070309020205020404" pitchFamily="49" charset="0"/>
              </a:rPr>
              <a:t> {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unsigned int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emptyPaperTray</a:t>
            </a:r>
            <a:r>
              <a:rPr lang="en-US" altLang="en-US" sz="2000" b="1" dirty="0">
                <a:latin typeface="Courier New" panose="02070309020205020404" pitchFamily="49" charset="0"/>
              </a:rPr>
              <a:t> :1;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unsigned int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paperJam</a:t>
            </a:r>
            <a:r>
              <a:rPr lang="en-US" altLang="en-US" sz="2000" b="1" dirty="0">
                <a:latin typeface="Courier New" panose="02070309020205020404" pitchFamily="49" charset="0"/>
              </a:rPr>
              <a:t>       :1;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                        :1;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unsigned int count          :5;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                        :1;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unsigned int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lowInk</a:t>
            </a:r>
            <a:r>
              <a:rPr lang="en-US" altLang="en-US" sz="2000" b="1" dirty="0">
                <a:latin typeface="Courier New" panose="02070309020205020404" pitchFamily="49" charset="0"/>
              </a:rPr>
              <a:t>         :1;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                        :1;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unsigned int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needsCleaning</a:t>
            </a:r>
            <a:r>
              <a:rPr lang="en-US" altLang="en-US" sz="2000" b="1" dirty="0">
                <a:latin typeface="Courier New" panose="02070309020205020404" pitchFamily="49" charset="0"/>
              </a:rPr>
              <a:t>  :1;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                        :1;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858A68F-0F41-9944-AF28-9D971346CEF4}"/>
              </a:ext>
            </a:extLst>
          </p:cNvPr>
          <p:cNvSpPr txBox="1">
            <a:spLocks noChangeArrowheads="1"/>
          </p:cNvSpPr>
          <p:nvPr/>
        </p:nvSpPr>
        <p:spPr bwMode="auto">
          <a:xfrm rot="3600000">
            <a:off x="6428584" y="1787196"/>
            <a:ext cx="153049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Courier New" panose="02070309020205020404" pitchFamily="49" charset="0"/>
              </a:rPr>
              <a:t>Empty paper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EEC105D-030A-524F-907B-FEBD9E92CEEA}"/>
              </a:ext>
            </a:extLst>
          </p:cNvPr>
          <p:cNvSpPr txBox="1">
            <a:spLocks noChangeArrowheads="1"/>
          </p:cNvSpPr>
          <p:nvPr/>
        </p:nvSpPr>
        <p:spPr bwMode="auto">
          <a:xfrm rot="3600000">
            <a:off x="5922687" y="2005012"/>
            <a:ext cx="1725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latin typeface="Courier New" panose="02070309020205020404" pitchFamily="49" charset="0"/>
              </a:rPr>
              <a:t>Paper jam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505718-92CA-0449-9610-C4F2EBE29BFF}"/>
              </a:ext>
            </a:extLst>
          </p:cNvPr>
          <p:cNvSpPr txBox="1">
            <a:spLocks noChangeArrowheads="1"/>
          </p:cNvSpPr>
          <p:nvPr/>
        </p:nvSpPr>
        <p:spPr bwMode="auto">
          <a:xfrm rot="3600000">
            <a:off x="2452919" y="1505371"/>
            <a:ext cx="9739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Courier New" panose="02070309020205020404" pitchFamily="49" charset="0"/>
              </a:rPr>
              <a:t>Low ink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787CDAB-DDD4-2C4C-92B9-479516C831C9}"/>
              </a:ext>
            </a:extLst>
          </p:cNvPr>
          <p:cNvSpPr txBox="1">
            <a:spLocks noChangeArrowheads="1"/>
          </p:cNvSpPr>
          <p:nvPr/>
        </p:nvSpPr>
        <p:spPr bwMode="auto">
          <a:xfrm rot="3600000">
            <a:off x="1552787" y="1614129"/>
            <a:ext cx="9168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latin typeface="Courier New" panose="02070309020205020404" pitchFamily="49" charset="0"/>
              </a:rPr>
              <a:t>Clean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B38CD0E-FCD6-384D-ADFA-22A6850A2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8840" y="406400"/>
            <a:ext cx="462280" cy="92456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F270CAD4-66F9-FB4B-BD05-B714BB0EB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7628" y="406400"/>
            <a:ext cx="462280" cy="92456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69B8C9D-C535-4F4D-8AA3-0225F174D8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3240" y="406400"/>
            <a:ext cx="462280" cy="92456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D9ADF23-F145-E844-B10D-4BFD62248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2028" y="406400"/>
            <a:ext cx="462280" cy="92456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3200ADB-14AA-C147-83CA-5E31F74069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49228" y="406399"/>
            <a:ext cx="460674" cy="92455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3B1A9E-3855-7F4A-BD09-2C8B4A7F70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04840" y="406400"/>
            <a:ext cx="462280" cy="92456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019DD598-E192-2048-B0C0-7C778706D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2040" y="406400"/>
            <a:ext cx="462280" cy="92456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9F4B736C-78DC-4849-A7F1-8F7DB63AD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19240" y="406400"/>
            <a:ext cx="462280" cy="92456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E8E3056F-2D85-F74F-8FBD-9472DA56D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1640" y="406400"/>
            <a:ext cx="462280" cy="92456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93D450D-3337-6544-8916-22FB339687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4440" y="406400"/>
            <a:ext cx="462280" cy="92456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4407DC4-BDFC-9B49-9F92-7429AA6A1B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2840" y="406400"/>
            <a:ext cx="462280" cy="92456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CBE828A4-754E-1E41-8C33-862C193B77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7240" y="406400"/>
            <a:ext cx="462280" cy="92456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46FA0D9F-DA32-5746-8525-264D29E8FB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0040" y="406400"/>
            <a:ext cx="462280" cy="92456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60380878-7BAA-6847-85E4-28930064F330}"/>
              </a:ext>
            </a:extLst>
          </p:cNvPr>
          <p:cNvGrpSpPr>
            <a:grpSpLocks/>
          </p:cNvGrpSpPr>
          <p:nvPr/>
        </p:nvGrpSpPr>
        <p:grpSpPr bwMode="auto">
          <a:xfrm>
            <a:off x="3418840" y="1397000"/>
            <a:ext cx="2311400" cy="278271"/>
            <a:chOff x="2448" y="1392"/>
            <a:chExt cx="1440" cy="192"/>
          </a:xfrm>
        </p:grpSpPr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42525542-2101-AF44-83B8-1C13464AB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392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Courier New" panose="02070309020205020404" pitchFamily="49" charset="0"/>
                </a:rPr>
                <a:t>count</a:t>
              </a: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42D071B6-2C2D-D54B-9863-189FA8C66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4DE3E506-D13D-8E46-890E-58B7B0935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335920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/>
              <a:t>Review: Unions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6EF63-EB02-8541-9B19-69EE7EA84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915640"/>
            <a:ext cx="5087620" cy="32278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6AB24F-4967-4343-BE08-7F54BCDDEDF5}"/>
              </a:ext>
            </a:extLst>
          </p:cNvPr>
          <p:cNvSpPr/>
          <p:nvPr/>
        </p:nvSpPr>
        <p:spPr>
          <a:xfrm>
            <a:off x="1422400" y="1482759"/>
            <a:ext cx="251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In </a:t>
            </a:r>
            <a:r>
              <a:rPr lang="en-US" b="1" dirty="0">
                <a:solidFill>
                  <a:srgbClr val="333333"/>
                </a:solidFill>
                <a:latin typeface="cambria" panose="02040503050406030204" pitchFamily="18" charset="0"/>
              </a:rPr>
              <a:t>structure </a:t>
            </a:r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every member of structure has its own storage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6E609-71EF-8E43-8568-3D4A6C5AA1BB}"/>
              </a:ext>
            </a:extLst>
          </p:cNvPr>
          <p:cNvSpPr/>
          <p:nvPr/>
        </p:nvSpPr>
        <p:spPr>
          <a:xfrm>
            <a:off x="4182110" y="1467532"/>
            <a:ext cx="2635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All members of </a:t>
            </a:r>
            <a:r>
              <a:rPr lang="en-US" b="1" dirty="0">
                <a:solidFill>
                  <a:srgbClr val="333333"/>
                </a:solidFill>
                <a:latin typeface="cambria" panose="02040503050406030204" pitchFamily="18" charset="0"/>
              </a:rPr>
              <a:t>union</a:t>
            </a:r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 uses the single memory location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FC4A-6880-954A-9CCA-BF11E770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240" y="205977"/>
            <a:ext cx="9540240" cy="1141499"/>
          </a:xfrm>
        </p:spPr>
        <p:txBody>
          <a:bodyPr/>
          <a:lstStyle/>
          <a:p>
            <a:r>
              <a:rPr lang="en-US" dirty="0"/>
              <a:t>An Instruction – Union Bitfield</a:t>
            </a:r>
          </a:p>
        </p:txBody>
      </p:sp>
      <p:sp>
        <p:nvSpPr>
          <p:cNvPr id="4" name="Shape 47">
            <a:extLst>
              <a:ext uri="{FF2B5EF4-FFF2-40B4-BE49-F238E27FC236}">
                <a16:creationId xmlns:a16="http://schemas.microsoft.com/office/drawing/2014/main" id="{683ABA60-03E4-D344-8DF5-F34E3E5634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50000"/>
              </a:lnSpc>
              <a:buFont typeface="Arial"/>
              <a:buChar char="●"/>
            </a:pPr>
            <a:r>
              <a:rPr lang="en-US" dirty="0"/>
              <a:t>Why union ? – Need to reinterpret or cast 4 bytes read from executable file as different instructions.</a:t>
            </a:r>
          </a:p>
          <a:p>
            <a:pPr marL="457200" lvl="0" indent="-419100">
              <a:lnSpc>
                <a:spcPct val="150000"/>
              </a:lnSpc>
              <a:buFont typeface="Arial"/>
              <a:buChar char="●"/>
            </a:pPr>
            <a:r>
              <a:rPr lang="en-US" dirty="0"/>
              <a:t>Why bitfield ? – Dereference bits within an instruction to understand the instruction.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0785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br>
              <a:rPr lang="en-US" dirty="0"/>
            </a:br>
            <a:r>
              <a:rPr lang="en-US" dirty="0"/>
              <a:t>What is a disassembler?</a:t>
            </a:r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DD5D79-DB86-974E-9A4B-B96622207A43}"/>
              </a:ext>
            </a:extLst>
          </p:cNvPr>
          <p:cNvSpPr/>
          <p:nvPr/>
        </p:nvSpPr>
        <p:spPr>
          <a:xfrm>
            <a:off x="2094398" y="2188977"/>
            <a:ext cx="49552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Input: </a:t>
            </a:r>
            <a:r>
              <a:rPr lang="en-US" sz="3600" dirty="0"/>
              <a:t>0x00000433 </a:t>
            </a:r>
          </a:p>
          <a:p>
            <a:r>
              <a:rPr lang="en-US" sz="3600" dirty="0"/>
              <a:t>		to </a:t>
            </a:r>
          </a:p>
          <a:p>
            <a:r>
              <a:rPr lang="en-US" sz="3600" b="1" dirty="0"/>
              <a:t>Output</a:t>
            </a:r>
            <a:r>
              <a:rPr lang="en-US" sz="3600" dirty="0"/>
              <a:t>: </a:t>
            </a:r>
            <a:r>
              <a:rPr lang="en-US" sz="3600" b="1" dirty="0"/>
              <a:t>add x8, x0, x0</a:t>
            </a:r>
          </a:p>
        </p:txBody>
      </p:sp>
    </p:spTree>
    <p:extLst>
      <p:ext uri="{BB962C8B-B14F-4D97-AF65-F5344CB8AC3E}">
        <p14:creationId xmlns:p14="http://schemas.microsoft.com/office/powerpoint/2010/main" val="3392640747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br>
              <a:rPr lang="en-US" dirty="0"/>
            </a:br>
            <a:r>
              <a:rPr lang="en-US" dirty="0"/>
              <a:t>What is a disassembler?</a:t>
            </a:r>
            <a:endParaRPr lang="e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4B39D-99A8-6D43-B6D4-405DE6157F1A}"/>
              </a:ext>
            </a:extLst>
          </p:cNvPr>
          <p:cNvSpPr/>
          <p:nvPr/>
        </p:nvSpPr>
        <p:spPr>
          <a:xfrm>
            <a:off x="1063255" y="2740036"/>
            <a:ext cx="7225393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66D9EF"/>
                </a:solidFill>
                <a:latin typeface="Menlo" panose="020B0609030804020204" pitchFamily="49" charset="0"/>
              </a:rPr>
              <a:t>void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A6E22E"/>
                </a:solidFill>
                <a:latin typeface="Menlo" panose="020B0609030804020204" pitchFamily="49" charset="0"/>
              </a:rPr>
              <a:t>load_program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US" sz="1600" i="1" dirty="0">
                <a:solidFill>
                  <a:srgbClr val="66D9EF"/>
                </a:solidFill>
                <a:latin typeface="Menlo" panose="020B0609030804020204" pitchFamily="49" charset="0"/>
              </a:rPr>
              <a:t>uint8_t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1600" i="1" dirty="0">
                <a:solidFill>
                  <a:srgbClr val="FD971F"/>
                </a:solidFill>
                <a:latin typeface="Menlo" panose="020B0609030804020204" pitchFamily="49" charset="0"/>
              </a:rPr>
              <a:t>mem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, </a:t>
            </a:r>
            <a:r>
              <a:rPr lang="en-US" sz="1600" i="1" dirty="0" err="1">
                <a:solidFill>
                  <a:srgbClr val="66D9EF"/>
                </a:solidFill>
                <a:latin typeface="Menlo" panose="020B0609030804020204" pitchFamily="49" charset="0"/>
              </a:rPr>
              <a:t>size_t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1600" i="1" dirty="0" err="1">
                <a:solidFill>
                  <a:srgbClr val="FD971F"/>
                </a:solidFill>
                <a:latin typeface="Menlo" panose="020B0609030804020204" pitchFamily="49" charset="0"/>
              </a:rPr>
              <a:t>memsize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, </a:t>
            </a:r>
            <a:r>
              <a:rPr lang="en-US" sz="16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1600" i="1" dirty="0" err="1">
                <a:solidFill>
                  <a:srgbClr val="FD971F"/>
                </a:solidFill>
                <a:latin typeface="Menlo" panose="020B0609030804020204" pitchFamily="49" charset="0"/>
              </a:rPr>
              <a:t>startaddr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, </a:t>
            </a:r>
            <a:r>
              <a:rPr lang="en-US" sz="1600" dirty="0">
                <a:solidFill>
                  <a:srgbClr val="F92672"/>
                </a:solidFill>
                <a:latin typeface="Menlo" panose="020B0609030804020204" pitchFamily="49" charset="0"/>
              </a:rPr>
              <a:t>const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1600" i="1" dirty="0">
                <a:solidFill>
                  <a:srgbClr val="66D9EF"/>
                </a:solidFill>
                <a:latin typeface="Menlo" panose="020B0609030804020204" pitchFamily="49" charset="0"/>
              </a:rPr>
              <a:t>char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1600" i="1" dirty="0">
                <a:solidFill>
                  <a:srgbClr val="FD971F"/>
                </a:solidFill>
                <a:latin typeface="Menlo" panose="020B0609030804020204" pitchFamily="49" charset="0"/>
              </a:rPr>
              <a:t>filename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, </a:t>
            </a:r>
            <a:r>
              <a:rPr lang="en-US" sz="16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1600" i="1" dirty="0" err="1">
                <a:solidFill>
                  <a:srgbClr val="FD971F"/>
                </a:solidFill>
                <a:latin typeface="Menlo" panose="020B0609030804020204" pitchFamily="49" charset="0"/>
              </a:rPr>
              <a:t>disasm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FILE </a:t>
            </a:r>
            <a:r>
              <a:rPr lang="en-US" sz="16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file </a:t>
            </a:r>
            <a:r>
              <a:rPr lang="en-US" sz="16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A6E22E"/>
                </a:solidFill>
                <a:latin typeface="Menlo" panose="020B0609030804020204" pitchFamily="49" charset="0"/>
              </a:rPr>
              <a:t>fopen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(filename, </a:t>
            </a:r>
            <a:r>
              <a:rPr lang="en-US" sz="1600" dirty="0">
                <a:solidFill>
                  <a:srgbClr val="E6DB74"/>
                </a:solidFill>
                <a:latin typeface="Menlo" panose="020B0609030804020204" pitchFamily="49" charset="0"/>
              </a:rPr>
              <a:t>"r"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………</a:t>
            </a:r>
            <a:b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US" sz="1600" dirty="0">
                <a:solidFill>
                  <a:srgbClr val="F92672"/>
                </a:solidFill>
                <a:latin typeface="Menlo" panose="020B0609030804020204" pitchFamily="49" charset="0"/>
              </a:rPr>
              <a:t>while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1600" dirty="0" err="1">
                <a:solidFill>
                  <a:srgbClr val="A6E22E"/>
                </a:solidFill>
                <a:latin typeface="Menlo" panose="020B0609030804020204" pitchFamily="49" charset="0"/>
              </a:rPr>
              <a:t>fgets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(line, MAX_SIZE, file) </a:t>
            </a:r>
            <a:r>
              <a:rPr lang="en-US" sz="1600" dirty="0">
                <a:solidFill>
                  <a:srgbClr val="F92672"/>
                </a:solidFill>
                <a:latin typeface="Menlo" panose="020B0609030804020204" pitchFamily="49" charset="0"/>
              </a:rPr>
              <a:t>!=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AE81FF"/>
                </a:solidFill>
                <a:latin typeface="Menlo" panose="020B0609030804020204" pitchFamily="49" charset="0"/>
              </a:rPr>
              <a:t>NULL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instruction </a:t>
            </a:r>
            <a:r>
              <a:rPr lang="en-US" sz="16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US" sz="1600" i="1" dirty="0">
                <a:solidFill>
                  <a:srgbClr val="66D9EF"/>
                </a:solidFill>
                <a:latin typeface="Menlo" panose="020B0609030804020204" pitchFamily="49" charset="0"/>
              </a:rPr>
              <a:t>int32_t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) </a:t>
            </a:r>
            <a:r>
              <a:rPr lang="en-US" sz="1600" dirty="0" err="1">
                <a:solidFill>
                  <a:srgbClr val="A6E22E"/>
                </a:solidFill>
                <a:latin typeface="Menlo" panose="020B0609030804020204" pitchFamily="49" charset="0"/>
              </a:rPr>
              <a:t>strtol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(line, </a:t>
            </a:r>
            <a:r>
              <a:rPr lang="en-US" sz="1600" dirty="0">
                <a:solidFill>
                  <a:srgbClr val="AE81FF"/>
                </a:solidFill>
                <a:latin typeface="Menlo" panose="020B0609030804020204" pitchFamily="49" charset="0"/>
              </a:rPr>
              <a:t>NULL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, </a:t>
            </a:r>
            <a:r>
              <a:rPr lang="en-US" sz="1600" dirty="0">
                <a:solidFill>
                  <a:srgbClr val="AE81FF"/>
                </a:solidFill>
                <a:latin typeface="Menlo" panose="020B0609030804020204" pitchFamily="49" charset="0"/>
              </a:rPr>
              <a:t>16</a:t>
            </a:r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600" dirty="0">
                <a:solidFill>
                  <a:srgbClr val="A6E22E"/>
                </a:solidFill>
                <a:latin typeface="Menlo" panose="020B0609030804020204" pitchFamily="49" charset="0"/>
              </a:rPr>
              <a:t>….</a:t>
            </a:r>
          </a:p>
          <a:p>
            <a:r>
              <a:rPr lang="en-US" sz="1600" b="1" dirty="0" err="1">
                <a:solidFill>
                  <a:srgbClr val="A6E22E"/>
                </a:solidFill>
                <a:latin typeface="Menlo" panose="020B0609030804020204" pitchFamily="49" charset="0"/>
              </a:rPr>
              <a:t>decode_instruction</a:t>
            </a:r>
            <a:r>
              <a:rPr lang="en-US" sz="1600" b="1" dirty="0">
                <a:solidFill>
                  <a:srgbClr val="F8F8F2"/>
                </a:solidFill>
                <a:latin typeface="Menlo" panose="020B0609030804020204" pitchFamily="49" charset="0"/>
              </a:rPr>
              <a:t>((</a:t>
            </a:r>
            <a:r>
              <a:rPr lang="en-US" sz="1600" b="1" i="1" dirty="0">
                <a:solidFill>
                  <a:srgbClr val="66D9EF"/>
                </a:solidFill>
                <a:latin typeface="Menlo" panose="020B0609030804020204" pitchFamily="49" charset="0"/>
              </a:rPr>
              <a:t>uint32_t</a:t>
            </a:r>
            <a:r>
              <a:rPr lang="en-US" sz="1600" b="1" dirty="0">
                <a:solidFill>
                  <a:srgbClr val="F8F8F2"/>
                </a:solidFill>
                <a:latin typeface="Menlo" panose="020B0609030804020204" pitchFamily="49" charset="0"/>
              </a:rPr>
              <a:t>) instruction);</a:t>
            </a:r>
          </a:p>
          <a:p>
            <a:r>
              <a:rPr lang="en-US" sz="16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10" name="Shape 47">
            <a:extLst>
              <a:ext uri="{FF2B5EF4-FFF2-40B4-BE49-F238E27FC236}">
                <a16:creationId xmlns:a16="http://schemas.microsoft.com/office/drawing/2014/main" id="{A49BA06F-1AF0-5B4C-9480-810498AC38D8}"/>
              </a:ext>
            </a:extLst>
          </p:cNvPr>
          <p:cNvSpPr txBox="1">
            <a:spLocks/>
          </p:cNvSpPr>
          <p:nvPr/>
        </p:nvSpPr>
        <p:spPr>
          <a:xfrm>
            <a:off x="0" y="1088359"/>
            <a:ext cx="91440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" dirty="0"/>
              <a:t>Line 50-60 </a:t>
            </a:r>
            <a:r>
              <a:rPr lang="en" dirty="0" err="1"/>
              <a:t>riscv.c</a:t>
            </a:r>
            <a:r>
              <a:rPr lang="en" dirty="0"/>
              <a:t> </a:t>
            </a:r>
          </a:p>
          <a:p>
            <a:pPr marL="457200" indent="-419100">
              <a:lnSpc>
                <a:spcPct val="150000"/>
              </a:lnSpc>
              <a:buFont typeface="Arial"/>
              <a:buChar char="●"/>
            </a:pPr>
            <a:r>
              <a:rPr lang="en" dirty="0"/>
              <a:t>Read program from file, decode 4 bytes at a time.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91440" y="205977"/>
            <a:ext cx="1020064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Live : </a:t>
            </a:r>
            <a:r>
              <a:rPr lang="en" dirty="0" err="1"/>
              <a:t>Types.h</a:t>
            </a:r>
            <a:endParaRPr lang="e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DB157-1F7B-2E4B-8D51-234C5CEE030F}"/>
              </a:ext>
            </a:extLst>
          </p:cNvPr>
          <p:cNvSpPr/>
          <p:nvPr/>
        </p:nvSpPr>
        <p:spPr>
          <a:xfrm>
            <a:off x="1322614" y="1764602"/>
            <a:ext cx="6498771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92672"/>
                </a:solidFill>
                <a:latin typeface="Menlo" panose="020B0609030804020204" pitchFamily="49" charset="0"/>
              </a:rPr>
              <a:t>typedef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i="1" dirty="0">
                <a:solidFill>
                  <a:srgbClr val="66D9EF"/>
                </a:solidFill>
                <a:latin typeface="Menlo" panose="020B0609030804020204" pitchFamily="49" charset="0"/>
              </a:rPr>
              <a:t>union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/* access opcode with: 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instruction.opcode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 */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i="1" dirty="0">
                <a:solidFill>
                  <a:srgbClr val="66D9EF"/>
                </a:solidFill>
                <a:latin typeface="Menlo" panose="020B0609030804020204" pitchFamily="49" charset="0"/>
              </a:rPr>
              <a:t>struct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i="1" dirty="0">
                <a:solidFill>
                  <a:srgbClr val="66D9EF"/>
                </a:solidFill>
                <a:latin typeface="Menlo" panose="020B0609030804020204" pitchFamily="49" charset="0"/>
              </a:rPr>
              <a:t>unsigned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opcode :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7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i="1" dirty="0">
                <a:solidFill>
                  <a:srgbClr val="66D9EF"/>
                </a:solidFill>
                <a:latin typeface="Menlo" panose="020B0609030804020204" pitchFamily="49" charset="0"/>
              </a:rPr>
              <a:t>unsigned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US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rest : </a:t>
            </a:r>
            <a:r>
              <a:rPr lang="en-US" dirty="0">
                <a:solidFill>
                  <a:srgbClr val="AE81FF"/>
                </a:solidFill>
                <a:latin typeface="Menlo" panose="020B0609030804020204" pitchFamily="49" charset="0"/>
              </a:rPr>
              <a:t>25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};</a:t>
            </a:r>
          </a:p>
          <a:p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/* access 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rtype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 with: </a:t>
            </a:r>
            <a:r>
              <a:rPr lang="en-US" dirty="0" err="1">
                <a:solidFill>
                  <a:srgbClr val="88846F"/>
                </a:solidFill>
                <a:latin typeface="Menlo" panose="020B0609030804020204" pitchFamily="49" charset="0"/>
              </a:rPr>
              <a:t>instruction.rtype</a:t>
            </a:r>
            <a:r>
              <a:rPr lang="en-US" dirty="0">
                <a:solidFill>
                  <a:srgbClr val="88846F"/>
                </a:solidFill>
                <a:latin typeface="Menlo" panose="020B0609030804020204" pitchFamily="49" charset="0"/>
              </a:rPr>
              <a:t>.(opcode|rd|funct3|rs1|rs2|funct7) */</a:t>
            </a:r>
            <a:endParaRPr lang="en-US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US" i="1" dirty="0">
                <a:solidFill>
                  <a:srgbClr val="66D9EF"/>
                </a:solidFill>
                <a:latin typeface="Menlo" panose="020B0609030804020204" pitchFamily="49" charset="0"/>
              </a:rPr>
              <a:t>struct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………</a:t>
            </a: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} </a:t>
            </a:r>
            <a:r>
              <a:rPr lang="en-US" dirty="0" err="1">
                <a:solidFill>
                  <a:srgbClr val="F8F8F2"/>
                </a:solidFill>
                <a:latin typeface="Menlo" panose="020B0609030804020204" pitchFamily="49" charset="0"/>
              </a:rPr>
              <a:t>rtype</a:t>
            </a:r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F8F8F2"/>
                </a:solidFill>
                <a:latin typeface="Menlo" panose="020B0609030804020204" pitchFamily="49" charset="0"/>
              </a:rPr>
              <a:t>} instruction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880</Words>
  <Application>Microsoft Macintosh PowerPoint</Application>
  <PresentationFormat>On-screen Show (16:9)</PresentationFormat>
  <Paragraphs>140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</vt:lpstr>
      <vt:lpstr>Courier New</vt:lpstr>
      <vt:lpstr>Menlo</vt:lpstr>
      <vt:lpstr>Times New Roman</vt:lpstr>
      <vt:lpstr>modern</vt:lpstr>
      <vt:lpstr>RISC V Lab 4</vt:lpstr>
      <vt:lpstr>Goals</vt:lpstr>
      <vt:lpstr>Review</vt:lpstr>
      <vt:lpstr>PowerPoint Presentation</vt:lpstr>
      <vt:lpstr>Review: Unions</vt:lpstr>
      <vt:lpstr>An Instruction – Union Bitfield</vt:lpstr>
      <vt:lpstr> What is a disassembler?</vt:lpstr>
      <vt:lpstr> What is a disassembler?</vt:lpstr>
      <vt:lpstr>Live : Types.h</vt:lpstr>
      <vt:lpstr>Structs in Instruction Union</vt:lpstr>
      <vt:lpstr>Disas. R-Type : Overview</vt:lpstr>
      <vt:lpstr>Disas. R-Type : Get opcode</vt:lpstr>
      <vt:lpstr>Disas. R-Type : Get Rd </vt:lpstr>
      <vt:lpstr>Disas. R-Type : Get funct3 </vt:lpstr>
      <vt:lpstr>Disas. R-Type : Get RS1 </vt:lpstr>
      <vt:lpstr>Disas. R-Type : Get RS2 </vt:lpstr>
      <vt:lpstr>Disas. R-Type : Get Func7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Lab 3</dc:title>
  <cp:lastModifiedBy>Arrvindh Shriraman</cp:lastModifiedBy>
  <cp:revision>39</cp:revision>
  <dcterms:modified xsi:type="dcterms:W3CDTF">2020-05-14T20:41:45Z</dcterms:modified>
</cp:coreProperties>
</file>