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57" r:id="rId3"/>
    <p:sldId id="259" r:id="rId4"/>
    <p:sldId id="293" r:id="rId5"/>
    <p:sldId id="294" r:id="rId6"/>
    <p:sldId id="295" r:id="rId7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0"/>
    <p:restoredTop sz="94694"/>
  </p:normalViewPr>
  <p:slideViewPr>
    <p:cSldViewPr snapToGrid="0" snapToObjects="1">
      <p:cViewPr>
        <p:scale>
          <a:sx n="110" d="100"/>
          <a:sy n="110" d="100"/>
        </p:scale>
        <p:origin x="1992" y="10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183614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1345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1593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8641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3093234"/>
            <a:ext cx="8458200" cy="712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marL="0"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2pPr>
            <a:lvl3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3pPr>
            <a:lvl4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4pPr>
            <a:lvl5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5pPr>
            <a:lvl6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6pPr>
            <a:lvl7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7pPr>
            <a:lvl8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8pPr>
            <a:lvl9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4406309"/>
            <a:ext cx="8686800" cy="519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indent="152400">
              <a:spcBef>
                <a:spcPts val="0"/>
              </a:spcBef>
              <a:buClr>
                <a:schemeClr val="lt1"/>
              </a:buClr>
              <a:buSzPct val="100000"/>
              <a:buNone/>
              <a:defRPr sz="2400" b="1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1pPr>
            <a:lvl2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2pPr>
            <a:lvl3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3pPr>
            <a:lvl4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4pPr>
            <a:lvl5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5pPr>
            <a:lvl6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6pPr>
            <a:lvl7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7pPr>
            <a:lvl8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8pPr>
            <a:lvl9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/>
              <a:t>RISC V Lab </a:t>
            </a:r>
            <a:r>
              <a:rPr lang="en-US" dirty="0"/>
              <a:t>7</a:t>
            </a:r>
            <a:endParaRPr lang="en" dirty="0"/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-US" dirty="0"/>
              <a:t>Dot Product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Goals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Review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Arial"/>
              <a:buChar char="○"/>
            </a:pPr>
            <a:r>
              <a:rPr lang="en" dirty="0"/>
              <a:t>Venus command line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Arial"/>
              <a:buChar char="○"/>
            </a:pPr>
            <a:endParaRPr lang="en" dirty="0"/>
          </a:p>
          <a:p>
            <a:pPr marL="457200" lvl="0" indent="-419100">
              <a:buFont typeface="Arial"/>
              <a:buChar char="●"/>
            </a:pPr>
            <a:r>
              <a:rPr lang="en" dirty="0"/>
              <a:t>Calling convention</a:t>
            </a:r>
          </a:p>
          <a:p>
            <a:pPr marL="857250" lvl="1" indent="-419100">
              <a:buFont typeface="Arial"/>
              <a:buChar char="●"/>
            </a:pPr>
            <a:r>
              <a:rPr lang="en-US" dirty="0"/>
              <a:t>P</a:t>
            </a:r>
            <a:r>
              <a:rPr lang="en" dirty="0" err="1"/>
              <a:t>rologue</a:t>
            </a:r>
            <a:r>
              <a:rPr lang="en" dirty="0"/>
              <a:t> and Epilogue</a:t>
            </a:r>
          </a:p>
          <a:p>
            <a:pPr marL="457200" indent="-419100">
              <a:buFont typeface="Arial"/>
              <a:buChar char="●"/>
            </a:pPr>
            <a:r>
              <a:rPr lang="en" dirty="0"/>
              <a:t>Read file</a:t>
            </a:r>
          </a:p>
          <a:p>
            <a:pPr marL="457200" indent="-419100">
              <a:buFont typeface="Arial"/>
              <a:buChar char="●"/>
            </a:pPr>
            <a:r>
              <a:rPr lang="en" dirty="0"/>
              <a:t>Iterate over arrays and compute dot product</a:t>
            </a:r>
          </a:p>
          <a:p>
            <a:pPr marL="457200" indent="-419100">
              <a:buFont typeface="Arial"/>
              <a:buChar char="●"/>
            </a:pP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US" dirty="0"/>
              <a:t>Venus command line</a:t>
            </a:r>
            <a:endParaRPr lang="en" dirty="0"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14576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>
              <a:lnSpc>
                <a:spcPct val="150000"/>
              </a:lnSpc>
              <a:buFont typeface="Arial"/>
              <a:buChar char="●"/>
            </a:pPr>
            <a:r>
              <a:rPr lang="en-US" dirty="0"/>
              <a:t>java -jar </a:t>
            </a:r>
            <a:r>
              <a:rPr lang="en-US" dirty="0" err="1"/>
              <a:t>venus.jar</a:t>
            </a:r>
            <a:r>
              <a:rPr lang="en-US" dirty="0"/>
              <a:t> ./</a:t>
            </a:r>
            <a:r>
              <a:rPr lang="en-US" dirty="0" err="1"/>
              <a:t>test_files</a:t>
            </a:r>
            <a:r>
              <a:rPr lang="en-US" dirty="0"/>
              <a:t>/</a:t>
            </a:r>
            <a:r>
              <a:rPr lang="en-US" dirty="0" err="1"/>
              <a:t>main.s</a:t>
            </a:r>
            <a:r>
              <a:rPr lang="en-US" dirty="0"/>
              <a:t> ../inputs/m0.bin ../inputs/m1.bin -</a:t>
            </a:r>
            <a:r>
              <a:rPr lang="en-US" dirty="0" err="1"/>
              <a:t>ms</a:t>
            </a:r>
            <a:r>
              <a:rPr lang="en-US" dirty="0"/>
              <a:t> -1</a:t>
            </a:r>
          </a:p>
          <a:p>
            <a:pPr marL="457200" indent="-419100">
              <a:lnSpc>
                <a:spcPct val="150000"/>
              </a:lnSpc>
              <a:buFont typeface="Arial"/>
              <a:buChar char="●"/>
            </a:pPr>
            <a:r>
              <a:rPr lang="en-US" dirty="0"/>
              <a:t>java -jar </a:t>
            </a:r>
            <a:r>
              <a:rPr lang="en-US" dirty="0" err="1"/>
              <a:t>venus.jar</a:t>
            </a:r>
            <a:r>
              <a:rPr lang="en-US" dirty="0"/>
              <a:t> ./</a:t>
            </a:r>
            <a:r>
              <a:rPr lang="en-US" dirty="0" err="1"/>
              <a:t>test_files</a:t>
            </a:r>
            <a:r>
              <a:rPr lang="en-US" dirty="0"/>
              <a:t>/</a:t>
            </a:r>
            <a:r>
              <a:rPr lang="en-US" dirty="0" err="1"/>
              <a:t>test_read_vector.s</a:t>
            </a:r>
            <a:r>
              <a:rPr lang="en-US" dirty="0"/>
              <a:t> -</a:t>
            </a:r>
            <a:r>
              <a:rPr lang="en-US" dirty="0" err="1"/>
              <a:t>ms</a:t>
            </a:r>
            <a:r>
              <a:rPr lang="en-US" dirty="0"/>
              <a:t> -1 -t -</a:t>
            </a:r>
            <a:r>
              <a:rPr lang="en-US" dirty="0" err="1"/>
              <a:t>tp</a:t>
            </a:r>
            <a:r>
              <a:rPr lang="en-US" dirty="0"/>
              <a:t> "Instruction: %pc% \n" -tb 16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52F06-1DE4-564D-8CF4-0C9AF6425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RISC V Call Convention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32B5A-04FB-E84E-A18A-E10D13E90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17196" y="4774431"/>
            <a:ext cx="1626042" cy="47453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D2F8F4-B688-8345-B174-1F76529CF109}"/>
              </a:ext>
            </a:extLst>
          </p:cNvPr>
          <p:cNvSpPr/>
          <p:nvPr/>
        </p:nvSpPr>
        <p:spPr>
          <a:xfrm>
            <a:off x="91439" y="1550972"/>
            <a:ext cx="4198291" cy="353943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A6E22E"/>
                </a:solidFill>
                <a:latin typeface="Menlo" panose="020B0609030804020204" pitchFamily="49" charset="0"/>
              </a:rPr>
              <a:t>dot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:</a:t>
            </a:r>
          </a:p>
          <a:p>
            <a:r>
              <a:rPr lang="en-US" dirty="0">
                <a:solidFill>
                  <a:srgbClr val="88846F"/>
                </a:solidFill>
                <a:latin typeface="Menlo" panose="020B0609030804020204" pitchFamily="49" charset="0"/>
              </a:rPr>
              <a:t># Prologue</a:t>
            </a:r>
            <a:endParaRPr lang="en-US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addi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-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36  # Allocate space on stack. #S registers*4 + 4 (RA)</a:t>
            </a:r>
            <a:endParaRPr lang="en-US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sw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ra,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0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# Save ra first. Needed to return back to caller.</a:t>
            </a:r>
            <a:endParaRPr lang="en-US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sw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s0,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4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# Save S registers</a:t>
            </a:r>
            <a:endParaRPr lang="en-US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sw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s1,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8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 </a:t>
            </a:r>
            <a:endParaRPr lang="en-US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sw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s2,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12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sw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s3,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16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sw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s4,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20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sw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s5,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24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sw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s6,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28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sw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s7,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32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</a:p>
          <a:p>
            <a:endParaRPr lang="en-US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endParaRPr lang="en-US" dirty="0">
              <a:solidFill>
                <a:srgbClr val="F8F8F2"/>
              </a:solidFill>
              <a:latin typeface="Menlo" panose="020B06090308040202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EEA3EE-E29F-7A49-9A72-9C7EEEC9B059}"/>
              </a:ext>
            </a:extLst>
          </p:cNvPr>
          <p:cNvSpPr/>
          <p:nvPr/>
        </p:nvSpPr>
        <p:spPr>
          <a:xfrm>
            <a:off x="4854272" y="1550972"/>
            <a:ext cx="4051191" cy="310854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A6E22E"/>
                </a:solidFill>
                <a:latin typeface="Menlo" panose="020B0609030804020204" pitchFamily="49" charset="0"/>
              </a:rPr>
              <a:t>end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:</a:t>
            </a:r>
            <a:b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</a:br>
            <a:r>
              <a:rPr lang="en-US" dirty="0">
                <a:solidFill>
                  <a:srgbClr val="88846F"/>
                </a:solidFill>
                <a:latin typeface="Menlo" panose="020B0609030804020204" pitchFamily="49" charset="0"/>
              </a:rPr>
              <a:t># Epilogue</a:t>
            </a:r>
            <a:endParaRPr lang="en-US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lw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ra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0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# Restore return address</a:t>
            </a:r>
            <a:endParaRPr lang="en-US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lw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s0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4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# Restore s registers</a:t>
            </a:r>
            <a:endParaRPr lang="en-US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lw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s1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8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lw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s2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12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lw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s3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16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lw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s4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20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lw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s5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24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lw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s6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28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lw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s7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32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dirty="0" err="1">
                <a:solidFill>
                  <a:srgbClr val="66D9EF"/>
                </a:solidFill>
                <a:latin typeface="Menlo" panose="020B0609030804020204" pitchFamily="49" charset="0"/>
              </a:rPr>
              <a:t>addi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F8F8F2"/>
                </a:solidFill>
                <a:latin typeface="Menlo" panose="020B0609030804020204" pitchFamily="49" charset="0"/>
              </a:rPr>
              <a:t>sp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36 # Deallocate space</a:t>
            </a:r>
            <a:endParaRPr lang="en-US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dirty="0">
                <a:solidFill>
                  <a:srgbClr val="66D9EF"/>
                </a:solidFill>
                <a:latin typeface="Menlo" panose="020B0609030804020204" pitchFamily="49" charset="0"/>
              </a:rPr>
              <a:t>ret </a:t>
            </a:r>
            <a:r>
              <a:rPr lang="en-US" dirty="0">
                <a:solidFill>
                  <a:srgbClr val="AE81FF"/>
                </a:solidFill>
                <a:latin typeface="Menlo" panose="020B0609030804020204" pitchFamily="49" charset="0"/>
              </a:rPr>
              <a:t># Return back to caller. </a:t>
            </a:r>
            <a:endParaRPr lang="en-US" dirty="0">
              <a:solidFill>
                <a:srgbClr val="66D9EF"/>
              </a:solidFill>
              <a:latin typeface="Menlo" panose="020B0609030804020204" pitchFamily="49" charset="0"/>
            </a:endParaRPr>
          </a:p>
          <a:p>
            <a:endParaRPr lang="en-US" dirty="0">
              <a:solidFill>
                <a:srgbClr val="F8F8F2"/>
              </a:solidFill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61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8BD9A-DDBA-054D-A3AD-23B193D3B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60" y="205977"/>
            <a:ext cx="8229600" cy="1141499"/>
          </a:xfrm>
        </p:spPr>
        <p:txBody>
          <a:bodyPr/>
          <a:lstStyle/>
          <a:p>
            <a:r>
              <a:rPr lang="en-US" dirty="0"/>
              <a:t>Save a registers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B42BD-17F5-DF48-8E39-1838671C8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760" y="2944959"/>
            <a:ext cx="8876869" cy="1850777"/>
          </a:xfrm>
        </p:spPr>
        <p:txBody>
          <a:bodyPr/>
          <a:lstStyle/>
          <a:p>
            <a:r>
              <a:rPr lang="en-US" sz="1800" dirty="0"/>
              <a:t>You might call other functions and hence may need to use a registers within function. </a:t>
            </a:r>
          </a:p>
          <a:p>
            <a:pPr marL="647700" indent="-457200">
              <a:buFontTx/>
              <a:buChar char="-"/>
            </a:pPr>
            <a:r>
              <a:rPr lang="en-US" sz="1800" dirty="0"/>
              <a:t>Move them to s registers to use within function</a:t>
            </a:r>
          </a:p>
          <a:p>
            <a:pPr marL="647700" indent="-457200">
              <a:buFontTx/>
              <a:buChar char="-"/>
            </a:pPr>
            <a:r>
              <a:rPr lang="en-US" sz="1800" dirty="0"/>
              <a:t>Return values in a0 to caller. </a:t>
            </a:r>
          </a:p>
          <a:p>
            <a:pPr marL="647700" indent="-457200">
              <a:buFontTx/>
              <a:buChar char="-"/>
            </a:pPr>
            <a:r>
              <a:rPr lang="en-US" sz="1800" dirty="0"/>
              <a:t>Caller cannot rely on a regs being preserved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E0D42C-669D-0D4C-A280-C2B89E985382}"/>
              </a:ext>
            </a:extLst>
          </p:cNvPr>
          <p:cNvSpPr/>
          <p:nvPr/>
        </p:nvSpPr>
        <p:spPr>
          <a:xfrm>
            <a:off x="393590" y="1617643"/>
            <a:ext cx="4572000" cy="954107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r>
              <a:rPr lang="en-US" dirty="0">
                <a:solidFill>
                  <a:srgbClr val="88846F"/>
                </a:solidFill>
                <a:latin typeface="Menlo" panose="020B0609030804020204" pitchFamily="49" charset="0"/>
              </a:rPr>
              <a:t># Save arguments</a:t>
            </a:r>
            <a:endParaRPr lang="en-US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dirty="0">
                <a:solidFill>
                  <a:srgbClr val="66D9EF"/>
                </a:solidFill>
                <a:latin typeface="Menlo" panose="020B0609030804020204" pitchFamily="49" charset="0"/>
              </a:rPr>
              <a:t>mv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s0 a0</a:t>
            </a:r>
          </a:p>
          <a:p>
            <a:r>
              <a:rPr lang="en-US" dirty="0">
                <a:solidFill>
                  <a:srgbClr val="66D9EF"/>
                </a:solidFill>
                <a:latin typeface="Menlo" panose="020B0609030804020204" pitchFamily="49" charset="0"/>
              </a:rPr>
              <a:t>mv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s1 a1</a:t>
            </a:r>
          </a:p>
          <a:p>
            <a:r>
              <a:rPr lang="en-US" dirty="0">
                <a:solidFill>
                  <a:srgbClr val="66D9EF"/>
                </a:solidFill>
                <a:latin typeface="Menlo" panose="020B0609030804020204" pitchFamily="49" charset="0"/>
              </a:rPr>
              <a:t>mv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 s2 a2</a:t>
            </a:r>
          </a:p>
        </p:txBody>
      </p:sp>
    </p:spTree>
    <p:extLst>
      <p:ext uri="{BB962C8B-B14F-4D97-AF65-F5344CB8AC3E}">
        <p14:creationId xmlns:p14="http://schemas.microsoft.com/office/powerpoint/2010/main" val="3041774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0219-2A35-3B47-89A9-62EA8E481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a file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1C221-AAD9-A34D-935E-42D1A5417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4552" y="2704289"/>
            <a:ext cx="9173183" cy="2991992"/>
          </a:xfrm>
        </p:spPr>
        <p:txBody>
          <a:bodyPr/>
          <a:lstStyle/>
          <a:p>
            <a:r>
              <a:rPr lang="en-US" sz="1800" dirty="0"/>
              <a:t>void </a:t>
            </a:r>
            <a:r>
              <a:rPr lang="en-US" sz="1800" dirty="0" err="1"/>
              <a:t>read_matrix</a:t>
            </a:r>
            <a:r>
              <a:rPr lang="en-US" sz="1800" dirty="0"/>
              <a:t>(char *filename)  {</a:t>
            </a:r>
          </a:p>
          <a:p>
            <a:r>
              <a:rPr lang="en-US" sz="1800" dirty="0"/>
              <a:t>	int *a =  malloc(</a:t>
            </a:r>
            <a:r>
              <a:rPr lang="en-US" sz="1800" dirty="0" err="1"/>
              <a:t>sizeof</a:t>
            </a:r>
            <a:r>
              <a:rPr lang="en-US" sz="1800" dirty="0"/>
              <a:t>(int));  // Step 1</a:t>
            </a:r>
          </a:p>
          <a:p>
            <a:r>
              <a:rPr lang="en-US" sz="1800" dirty="0"/>
              <a:t>	 </a:t>
            </a:r>
            <a:r>
              <a:rPr lang="en-US" sz="1800" dirty="0" err="1"/>
              <a:t>fp</a:t>
            </a:r>
            <a:r>
              <a:rPr lang="en-US" sz="1800" dirty="0"/>
              <a:t> = </a:t>
            </a:r>
            <a:r>
              <a:rPr lang="en-US" sz="1800" dirty="0" err="1"/>
              <a:t>fopen</a:t>
            </a:r>
            <a:r>
              <a:rPr lang="en-US" sz="1800" dirty="0"/>
              <a:t> (filename, ”</a:t>
            </a:r>
            <a:r>
              <a:rPr lang="en-US" sz="1800" dirty="0" err="1"/>
              <a:t>rb</a:t>
            </a:r>
            <a:r>
              <a:rPr lang="en-US" sz="1800" dirty="0"/>
              <a:t>");  // Step 2</a:t>
            </a:r>
          </a:p>
          <a:p>
            <a:r>
              <a:rPr lang="en-US" sz="1800" dirty="0"/>
              <a:t>	 </a:t>
            </a:r>
            <a:r>
              <a:rPr lang="en-US" sz="1800" dirty="0" err="1"/>
              <a:t>fread</a:t>
            </a:r>
            <a:r>
              <a:rPr lang="en-US" sz="1800" dirty="0"/>
              <a:t>(</a:t>
            </a:r>
            <a:r>
              <a:rPr lang="en-US" sz="1800" dirty="0" err="1"/>
              <a:t>a,sizeof</a:t>
            </a:r>
            <a:r>
              <a:rPr lang="en-US" sz="1800" dirty="0"/>
              <a:t>(int),1,fp);    // Step 3</a:t>
            </a:r>
            <a:br>
              <a:rPr lang="en-US" sz="1800" dirty="0"/>
            </a:br>
            <a:r>
              <a:rPr lang="en-US" sz="1800" dirty="0"/>
              <a:t> void* </a:t>
            </a:r>
            <a:r>
              <a:rPr lang="en-US" sz="1800" dirty="0" err="1"/>
              <a:t>vec</a:t>
            </a:r>
            <a:r>
              <a:rPr lang="en-US" sz="1800" dirty="0"/>
              <a:t> = malloc(</a:t>
            </a:r>
            <a:r>
              <a:rPr lang="en-US" sz="1800" dirty="0" err="1"/>
              <a:t>sizeof</a:t>
            </a:r>
            <a:r>
              <a:rPr lang="en-US" sz="1800" dirty="0"/>
              <a:t>(int)* (*a));  // Step 4</a:t>
            </a:r>
          </a:p>
          <a:p>
            <a:r>
              <a:rPr lang="en-US" sz="1800" dirty="0"/>
              <a:t>	 </a:t>
            </a:r>
            <a:r>
              <a:rPr lang="en-US" sz="1800" dirty="0" err="1"/>
              <a:t>fread</a:t>
            </a:r>
            <a:r>
              <a:rPr lang="en-US" sz="1800" dirty="0"/>
              <a:t>(</a:t>
            </a:r>
            <a:r>
              <a:rPr lang="en-US" sz="1800" dirty="0" err="1"/>
              <a:t>vec,sizeof</a:t>
            </a:r>
            <a:r>
              <a:rPr lang="en-US" sz="1800" dirty="0"/>
              <a:t>(int),(*a),</a:t>
            </a:r>
            <a:r>
              <a:rPr lang="en-US" sz="1800" dirty="0" err="1"/>
              <a:t>fp</a:t>
            </a:r>
            <a:r>
              <a:rPr lang="en-US" sz="1800" dirty="0"/>
              <a:t>); // reads 4*(*a) byes </a:t>
            </a:r>
            <a:r>
              <a:rPr lang="en-US" sz="1800"/>
              <a:t>// Step 5</a:t>
            </a:r>
            <a:endParaRPr lang="en-US" sz="1800" dirty="0"/>
          </a:p>
          <a:p>
            <a:r>
              <a:rPr lang="en-US" sz="1800" dirty="0"/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1E14CE-7EE0-4F42-BAD3-8AD69F6988D0}"/>
              </a:ext>
            </a:extLst>
          </p:cNvPr>
          <p:cNvSpPr/>
          <p:nvPr/>
        </p:nvSpPr>
        <p:spPr>
          <a:xfrm>
            <a:off x="457200" y="1458528"/>
            <a:ext cx="4572000" cy="1169551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00000000: 0900 0000 0100 0000 0200 0000 0300 0000  ................</a:t>
            </a:r>
          </a:p>
          <a:p>
            <a:r>
              <a:rPr lang="en-US" dirty="0">
                <a:solidFill>
                  <a:schemeClr val="bg1"/>
                </a:solidFill>
              </a:rPr>
              <a:t>00000010: 0400 0000 0500 0000 0600 0000 0700 0000  ................</a:t>
            </a:r>
          </a:p>
          <a:p>
            <a:r>
              <a:rPr lang="en-US" dirty="0">
                <a:solidFill>
                  <a:schemeClr val="bg1"/>
                </a:solidFill>
              </a:rPr>
              <a:t>00000020: 0800 0000 0900 0000                      ........</a:t>
            </a:r>
          </a:p>
        </p:txBody>
      </p:sp>
    </p:spTree>
    <p:extLst>
      <p:ext uri="{BB962C8B-B14F-4D97-AF65-F5344CB8AC3E}">
        <p14:creationId xmlns:p14="http://schemas.microsoft.com/office/powerpoint/2010/main" val="4088183232"/>
      </p:ext>
    </p:extLst>
  </p:cSld>
  <p:clrMapOvr>
    <a:masterClrMapping/>
  </p:clrMapOvr>
</p:sld>
</file>

<file path=ppt/theme/theme1.xml><?xml version="1.0" encoding="utf-8"?>
<a:theme xmlns:a="http://schemas.openxmlformats.org/drawingml/2006/main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471</Words>
  <Application>Microsoft Macintosh PowerPoint</Application>
  <PresentationFormat>On-screen Show (16:9)</PresentationFormat>
  <Paragraphs>57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Menlo</vt:lpstr>
      <vt:lpstr>modern</vt:lpstr>
      <vt:lpstr>RISC V Lab 7</vt:lpstr>
      <vt:lpstr>Goals</vt:lpstr>
      <vt:lpstr>Venus command line</vt:lpstr>
      <vt:lpstr>RISC V Call Convention</vt:lpstr>
      <vt:lpstr>Save a registers</vt:lpstr>
      <vt:lpstr>Read a file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Lab 3</dc:title>
  <cp:lastModifiedBy>Arrvindh Shriraman</cp:lastModifiedBy>
  <cp:revision>46</cp:revision>
  <dcterms:modified xsi:type="dcterms:W3CDTF">2020-06-30T04:36:35Z</dcterms:modified>
</cp:coreProperties>
</file>