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10"/>
  </p:notesMasterIdLst>
  <p:handoutMasterIdLst>
    <p:handoutMasterId r:id="rId11"/>
  </p:handoutMasterIdLst>
  <p:sldIdLst>
    <p:sldId id="261" r:id="rId2"/>
    <p:sldId id="790" r:id="rId3"/>
    <p:sldId id="791" r:id="rId4"/>
    <p:sldId id="269" r:id="rId5"/>
    <p:sldId id="793" r:id="rId6"/>
    <p:sldId id="792" r:id="rId7"/>
    <p:sldId id="794" r:id="rId8"/>
    <p:sldId id="795" r:id="rId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D5F1CF"/>
    <a:srgbClr val="0000FF"/>
    <a:srgbClr val="4B2A85"/>
    <a:srgbClr val="F6F5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483" autoAdjust="0"/>
    <p:restoredTop sz="87746" autoAdjust="0"/>
  </p:normalViewPr>
  <p:slideViewPr>
    <p:cSldViewPr snapToGrid="0">
      <p:cViewPr varScale="1">
        <p:scale>
          <a:sx n="107" d="100"/>
          <a:sy n="107" d="100"/>
        </p:scale>
        <p:origin x="10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1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DBD8D-73C8-400A-8ABF-65EB621E4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8197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1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8BBE38-42BE-46F6-BB7C-9400E78F8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7762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52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80000"/>
              </a:lnSpc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r">
              <a:buNone/>
              <a:defRPr sz="32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7C8F36-2C5D-4980-8FC5-5544ECC98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789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E27C8F36-2C5D-4980-8FC5-5544ECC98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15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E27C8F36-2C5D-4980-8FC5-5544ECC98AD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8200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365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38912"/>
            <a:ext cx="8405238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7C8F36-2C5D-4980-8FC5-5544ECC98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3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7C8F36-2C5D-4980-8FC5-5544ECC98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045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itle Text"/>
          <p:cNvSpPr txBox="1">
            <a:spLocks noGrp="1"/>
          </p:cNvSpPr>
          <p:nvPr>
            <p:ph type="title"/>
          </p:nvPr>
        </p:nvSpPr>
        <p:spPr>
          <a:xfrm>
            <a:off x="438150" y="82550"/>
            <a:ext cx="7080250" cy="652781"/>
          </a:xfrm>
          <a:prstGeom prst="rect">
            <a:avLst/>
          </a:prstGeom>
        </p:spPr>
        <p:txBody>
          <a:bodyPr/>
          <a:lstStyle>
            <a:lvl1pPr marR="2540">
              <a:lnSpc>
                <a:spcPts val="4000"/>
              </a:lnSpc>
              <a:spcBef>
                <a:spcPts val="850"/>
              </a:spcBef>
              <a:defRPr sz="3900" spc="-232"/>
            </a:lvl1pPr>
          </a:lstStyle>
          <a:p>
            <a:r>
              <a:t>Title Text</a:t>
            </a:r>
          </a:p>
        </p:txBody>
      </p:sp>
      <p:sp>
        <p:nvSpPr>
          <p:cNvPr id="124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69900" y="1593850"/>
            <a:ext cx="7876541" cy="218059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500">
                <a:latin typeface="+mj-lt"/>
                <a:ea typeface="+mj-ea"/>
                <a:cs typeface="+mj-cs"/>
                <a:sym typeface="Helvetica Neue"/>
              </a:defRPr>
            </a:lvl1pPr>
            <a:lvl2pPr>
              <a:defRPr sz="2500">
                <a:latin typeface="+mj-lt"/>
                <a:ea typeface="+mj-ea"/>
                <a:cs typeface="+mj-cs"/>
                <a:sym typeface="Helvetica Neue"/>
              </a:defRPr>
            </a:lvl2pPr>
            <a:lvl3pPr>
              <a:defRPr sz="2500">
                <a:latin typeface="+mj-lt"/>
                <a:ea typeface="+mj-ea"/>
                <a:cs typeface="+mj-cs"/>
                <a:sym typeface="Helvetica Neue"/>
              </a:defRPr>
            </a:lvl3pPr>
            <a:lvl4pPr>
              <a:defRPr sz="2500">
                <a:latin typeface="+mj-lt"/>
                <a:ea typeface="+mj-ea"/>
                <a:cs typeface="+mj-cs"/>
                <a:sym typeface="Helvetica Neue"/>
              </a:defRPr>
            </a:lvl4pPr>
            <a:lvl5pPr>
              <a:defRPr sz="2500">
                <a:latin typeface="+mj-lt"/>
                <a:ea typeface="+mj-ea"/>
                <a:cs typeface="+mj-cs"/>
                <a:sym typeface="Helvetica Neu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53348" y="6377940"/>
            <a:ext cx="133452" cy="1365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  <a:sym typeface="Helvetica Neu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2276336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4B2A8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E27C8F36-2C5D-4980-8FC5-5544ECC98AD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407901" y="-2231"/>
            <a:ext cx="736099" cy="2308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r"/>
            <a:r>
              <a:rPr lang="en-US" sz="900" b="0" i="0" dirty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CMPT 295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54567" y="-2231"/>
            <a:ext cx="223490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b="0" i="0" dirty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L22: Parallelism and Vector Instructions</a:t>
            </a:r>
          </a:p>
        </p:txBody>
      </p:sp>
    </p:spTree>
    <p:extLst>
      <p:ext uri="{BB962C8B-B14F-4D97-AF65-F5344CB8AC3E}">
        <p14:creationId xmlns:p14="http://schemas.microsoft.com/office/powerpoint/2010/main" val="874313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2" r:id="rId6"/>
  </p:sldLayoutIdLst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60000"/>
        <a:buFont typeface="Wingdings" panose="05000000000000000000" pitchFamily="2" charset="2"/>
        <a:buChar char="v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49224" indent="-28575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8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itchFamily="34" charset="0"/>
        </a:defRPr>
      </a:lvl3pPr>
      <a:lvl4pPr marL="1170432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Char char="–"/>
        <a:defRPr sz="2000">
          <a:solidFill>
            <a:schemeClr val="tx1"/>
          </a:solidFill>
          <a:latin typeface="Calibri" pitchFamily="34" charset="0"/>
        </a:defRPr>
      </a:lvl4pPr>
      <a:lvl5pPr marL="1444752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.sfu.ca/~ashriram/Courses/CS295/labs/Lab9/intrinsics.html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.cs.sfu.ca/~ashriram/Courses/CS295/labs/Lab9/#loop-control" TargetMode="External"/><Relationship Id="rId2" Type="http://schemas.openxmlformats.org/officeDocument/2006/relationships/hyperlink" Target="https://www2.cs.sfu.ca/~ashriram/Courses/CS295/labs/Lab9/#vector-types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2.cs.sfu.ca/~ashriram/Courses/CS295/labs/Lab9/#log-and-debugging" TargetMode="External"/><Relationship Id="rId5" Type="http://schemas.openxmlformats.org/officeDocument/2006/relationships/hyperlink" Target="https://www2.cs.sfu.ca/~ashriram/Courses/CS295/labs/Lab9/#vector-computation-and-store" TargetMode="External"/><Relationship Id="rId4" Type="http://schemas.openxmlformats.org/officeDocument/2006/relationships/hyperlink" Target="https://www2.cs.sfu.ca/~ashriram/Courses/CS295/labs/Lab9/#vector-memory-ops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object 4"/>
          <p:cNvSpPr txBox="1"/>
          <p:nvPr/>
        </p:nvSpPr>
        <p:spPr>
          <a:xfrm>
            <a:off x="7837367" y="6607644"/>
            <a:ext cx="1236663" cy="169277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spAutoFit/>
          </a:bodyPr>
          <a:lstStyle/>
          <a:p>
            <a:pPr indent="6350">
              <a:defRPr sz="2200" spc="-155">
                <a:latin typeface="+mj-lt"/>
                <a:ea typeface="+mj-ea"/>
                <a:cs typeface="+mj-cs"/>
                <a:sym typeface="Helvetica Neue"/>
              </a:defRPr>
            </a:pPr>
            <a:endParaRPr sz="1100"/>
          </a:p>
        </p:txBody>
      </p:sp>
      <p:sp>
        <p:nvSpPr>
          <p:cNvPr id="163" name="object 2"/>
          <p:cNvSpPr txBox="1">
            <a:spLocks noGrp="1"/>
          </p:cNvSpPr>
          <p:nvPr>
            <p:ph type="title"/>
          </p:nvPr>
        </p:nvSpPr>
        <p:spPr>
          <a:xfrm>
            <a:off x="0" y="289163"/>
            <a:ext cx="7080250" cy="652781"/>
          </a:xfrm>
          <a:prstGeom prst="rect">
            <a:avLst/>
          </a:prstGeom>
        </p:spPr>
        <p:txBody>
          <a:bodyPr/>
          <a:lstStyle>
            <a:lvl1pPr indent="12700">
              <a:defRPr spc="0"/>
            </a:lvl1pPr>
          </a:lstStyle>
          <a:p>
            <a:r>
              <a:rPr lang="en-US" dirty="0"/>
              <a:t>Scalar Loop</a:t>
            </a:r>
            <a:endParaRPr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469C852-4198-7C49-9317-F111060D4F2A}"/>
              </a:ext>
            </a:extLst>
          </p:cNvPr>
          <p:cNvSpPr/>
          <p:nvPr/>
        </p:nvSpPr>
        <p:spPr>
          <a:xfrm>
            <a:off x="-66675" y="1063258"/>
            <a:ext cx="9277350" cy="1938992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rgbClr val="F92672"/>
                </a:solidFill>
                <a:latin typeface="Menlo" panose="020B0609030804020204" pitchFamily="49" charset="0"/>
              </a:rPr>
              <a:t>for</a:t>
            </a:r>
            <a:r>
              <a:rPr lang="en-US" sz="4000" dirty="0">
                <a:solidFill>
                  <a:srgbClr val="F8F8F2"/>
                </a:solidFill>
                <a:latin typeface="Menlo" panose="020B0609030804020204" pitchFamily="49" charset="0"/>
              </a:rPr>
              <a:t> (</a:t>
            </a:r>
            <a:r>
              <a:rPr lang="en-US" sz="4000" dirty="0" err="1">
                <a:solidFill>
                  <a:srgbClr val="F8F8F2"/>
                </a:solidFill>
                <a:latin typeface="Menlo" panose="020B0609030804020204" pitchFamily="49" charset="0"/>
              </a:rPr>
              <a:t>i</a:t>
            </a:r>
            <a:r>
              <a:rPr lang="en-US" sz="4000" dirty="0">
                <a:solidFill>
                  <a:srgbClr val="F8F8F2"/>
                </a:solidFill>
                <a:latin typeface="Menlo" panose="020B0609030804020204" pitchFamily="49" charset="0"/>
              </a:rPr>
              <a:t> </a:t>
            </a:r>
            <a:r>
              <a:rPr lang="en-US" sz="4000" dirty="0">
                <a:solidFill>
                  <a:srgbClr val="F92672"/>
                </a:solidFill>
                <a:latin typeface="Menlo" panose="020B0609030804020204" pitchFamily="49" charset="0"/>
              </a:rPr>
              <a:t>=</a:t>
            </a:r>
            <a:r>
              <a:rPr lang="en-US" sz="4000" dirty="0">
                <a:solidFill>
                  <a:srgbClr val="F8F8F2"/>
                </a:solidFill>
                <a:latin typeface="Menlo" panose="020B0609030804020204" pitchFamily="49" charset="0"/>
              </a:rPr>
              <a:t> </a:t>
            </a:r>
            <a:r>
              <a:rPr lang="en-US" sz="4000" dirty="0">
                <a:solidFill>
                  <a:srgbClr val="AE81FF"/>
                </a:solidFill>
                <a:latin typeface="Menlo" panose="020B0609030804020204" pitchFamily="49" charset="0"/>
              </a:rPr>
              <a:t>0</a:t>
            </a:r>
            <a:r>
              <a:rPr lang="en-US" sz="4000" dirty="0">
                <a:solidFill>
                  <a:srgbClr val="F8F8F2"/>
                </a:solidFill>
                <a:latin typeface="Menlo" panose="020B0609030804020204" pitchFamily="49" charset="0"/>
              </a:rPr>
              <a:t>; </a:t>
            </a:r>
            <a:r>
              <a:rPr lang="en-US" sz="4000" dirty="0" err="1">
                <a:solidFill>
                  <a:srgbClr val="F8F8F2"/>
                </a:solidFill>
                <a:latin typeface="Menlo" panose="020B0609030804020204" pitchFamily="49" charset="0"/>
              </a:rPr>
              <a:t>i</a:t>
            </a:r>
            <a:r>
              <a:rPr lang="en-US" sz="4000" dirty="0">
                <a:solidFill>
                  <a:srgbClr val="F8F8F2"/>
                </a:solidFill>
                <a:latin typeface="Menlo" panose="020B0609030804020204" pitchFamily="49" charset="0"/>
              </a:rPr>
              <a:t> </a:t>
            </a:r>
            <a:r>
              <a:rPr lang="en-US" sz="4000" dirty="0">
                <a:solidFill>
                  <a:srgbClr val="F92672"/>
                </a:solidFill>
                <a:latin typeface="Menlo" panose="020B0609030804020204" pitchFamily="49" charset="0"/>
              </a:rPr>
              <a:t>&lt;</a:t>
            </a:r>
            <a:r>
              <a:rPr lang="en-US" sz="4000" dirty="0">
                <a:solidFill>
                  <a:srgbClr val="F8F8F2"/>
                </a:solidFill>
                <a:latin typeface="Menlo" panose="020B0609030804020204" pitchFamily="49" charset="0"/>
              </a:rPr>
              <a:t> N; </a:t>
            </a:r>
            <a:r>
              <a:rPr lang="en-US" sz="4000" dirty="0" err="1">
                <a:solidFill>
                  <a:srgbClr val="F8F8F2"/>
                </a:solidFill>
                <a:latin typeface="Menlo" panose="020B0609030804020204" pitchFamily="49" charset="0"/>
              </a:rPr>
              <a:t>i</a:t>
            </a:r>
            <a:r>
              <a:rPr lang="en-US" sz="4000" dirty="0">
                <a:solidFill>
                  <a:srgbClr val="F92672"/>
                </a:solidFill>
                <a:latin typeface="Menlo" panose="020B0609030804020204" pitchFamily="49" charset="0"/>
              </a:rPr>
              <a:t>++</a:t>
            </a:r>
            <a:r>
              <a:rPr lang="en-US" sz="4000" dirty="0">
                <a:solidFill>
                  <a:srgbClr val="F8F8F2"/>
                </a:solidFill>
                <a:latin typeface="Menlo" panose="020B0609030804020204" pitchFamily="49" charset="0"/>
              </a:rPr>
              <a:t>){</a:t>
            </a:r>
          </a:p>
          <a:p>
            <a:r>
              <a:rPr lang="en-US" sz="4000" dirty="0">
                <a:solidFill>
                  <a:srgbClr val="F8F8F2"/>
                </a:solidFill>
                <a:latin typeface="Menlo" panose="020B0609030804020204" pitchFamily="49" charset="0"/>
              </a:rPr>
              <a:t>  output[</a:t>
            </a:r>
            <a:r>
              <a:rPr lang="en-US" sz="4000" dirty="0" err="1">
                <a:solidFill>
                  <a:srgbClr val="F8F8F2"/>
                </a:solidFill>
                <a:latin typeface="Menlo" panose="020B0609030804020204" pitchFamily="49" charset="0"/>
              </a:rPr>
              <a:t>i</a:t>
            </a:r>
            <a:r>
              <a:rPr lang="en-US" sz="4000" dirty="0">
                <a:solidFill>
                  <a:srgbClr val="F8F8F2"/>
                </a:solidFill>
                <a:latin typeface="Menlo" panose="020B0609030804020204" pitchFamily="49" charset="0"/>
              </a:rPr>
              <a:t>] </a:t>
            </a:r>
            <a:r>
              <a:rPr lang="en-US" sz="4000" dirty="0">
                <a:solidFill>
                  <a:srgbClr val="F92672"/>
                </a:solidFill>
                <a:latin typeface="Menlo" panose="020B0609030804020204" pitchFamily="49" charset="0"/>
              </a:rPr>
              <a:t>=</a:t>
            </a:r>
            <a:r>
              <a:rPr lang="en-US" sz="4000" dirty="0">
                <a:solidFill>
                  <a:srgbClr val="F8F8F2"/>
                </a:solidFill>
                <a:latin typeface="Menlo" panose="020B0609030804020204" pitchFamily="49" charset="0"/>
              </a:rPr>
              <a:t> x[</a:t>
            </a:r>
            <a:r>
              <a:rPr lang="en-US" sz="4000" dirty="0" err="1">
                <a:solidFill>
                  <a:srgbClr val="F8F8F2"/>
                </a:solidFill>
                <a:latin typeface="Menlo" panose="020B0609030804020204" pitchFamily="49" charset="0"/>
              </a:rPr>
              <a:t>i</a:t>
            </a:r>
            <a:r>
              <a:rPr lang="en-US" sz="4000" dirty="0">
                <a:solidFill>
                  <a:srgbClr val="F8F8F2"/>
                </a:solidFill>
                <a:latin typeface="Menlo" panose="020B0609030804020204" pitchFamily="49" charset="0"/>
              </a:rPr>
              <a:t>] </a:t>
            </a:r>
            <a:r>
              <a:rPr lang="en-US" sz="4000" dirty="0">
                <a:solidFill>
                  <a:srgbClr val="F92672"/>
                </a:solidFill>
                <a:latin typeface="Menlo" panose="020B0609030804020204" pitchFamily="49" charset="0"/>
              </a:rPr>
              <a:t>*</a:t>
            </a:r>
            <a:r>
              <a:rPr lang="en-US" sz="4000" dirty="0">
                <a:solidFill>
                  <a:srgbClr val="F8F8F2"/>
                </a:solidFill>
                <a:latin typeface="Menlo" panose="020B0609030804020204" pitchFamily="49" charset="0"/>
              </a:rPr>
              <a:t> y[</a:t>
            </a:r>
            <a:r>
              <a:rPr lang="en-US" sz="4000" dirty="0" err="1">
                <a:solidFill>
                  <a:srgbClr val="F8F8F2"/>
                </a:solidFill>
                <a:latin typeface="Menlo" panose="020B0609030804020204" pitchFamily="49" charset="0"/>
              </a:rPr>
              <a:t>i</a:t>
            </a:r>
            <a:r>
              <a:rPr lang="en-US" sz="4000" dirty="0">
                <a:solidFill>
                  <a:srgbClr val="F8F8F2"/>
                </a:solidFill>
                <a:latin typeface="Menlo" panose="020B0609030804020204" pitchFamily="49" charset="0"/>
              </a:rPr>
              <a:t>];</a:t>
            </a:r>
          </a:p>
          <a:p>
            <a:r>
              <a:rPr lang="en-US" sz="4000" dirty="0">
                <a:solidFill>
                  <a:srgbClr val="F8F8F2"/>
                </a:solidFill>
                <a:latin typeface="Menlo" panose="020B0609030804020204" pitchFamily="49" charset="0"/>
              </a:rPr>
              <a:t>}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F3892F2-9ACC-4B4B-BF27-2D7FD7BC85A9}"/>
              </a:ext>
            </a:extLst>
          </p:cNvPr>
          <p:cNvSpPr/>
          <p:nvPr/>
        </p:nvSpPr>
        <p:spPr>
          <a:xfrm>
            <a:off x="-66676" y="4082124"/>
            <a:ext cx="9210676" cy="2554545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rgbClr val="F92672"/>
                </a:solidFill>
                <a:latin typeface="Menlo" panose="020B0609030804020204" pitchFamily="49" charset="0"/>
              </a:rPr>
              <a:t>for</a:t>
            </a:r>
            <a:r>
              <a:rPr lang="en-US" sz="4000" dirty="0">
                <a:solidFill>
                  <a:srgbClr val="F8F8F2"/>
                </a:solidFill>
                <a:latin typeface="Menlo" panose="020B0609030804020204" pitchFamily="49" charset="0"/>
              </a:rPr>
              <a:t> (</a:t>
            </a:r>
            <a:r>
              <a:rPr lang="en-US" sz="4000" dirty="0" err="1">
                <a:solidFill>
                  <a:srgbClr val="F8F8F2"/>
                </a:solidFill>
                <a:latin typeface="Menlo" panose="020B0609030804020204" pitchFamily="49" charset="0"/>
              </a:rPr>
              <a:t>i</a:t>
            </a:r>
            <a:r>
              <a:rPr lang="en-US" sz="4000" dirty="0">
                <a:solidFill>
                  <a:srgbClr val="F8F8F2"/>
                </a:solidFill>
                <a:latin typeface="Menlo" panose="020B0609030804020204" pitchFamily="49" charset="0"/>
              </a:rPr>
              <a:t> </a:t>
            </a:r>
            <a:r>
              <a:rPr lang="en-US" sz="4000" dirty="0">
                <a:solidFill>
                  <a:srgbClr val="F92672"/>
                </a:solidFill>
                <a:latin typeface="Menlo" panose="020B0609030804020204" pitchFamily="49" charset="0"/>
              </a:rPr>
              <a:t>=</a:t>
            </a:r>
            <a:r>
              <a:rPr lang="en-US" sz="4000" dirty="0">
                <a:solidFill>
                  <a:srgbClr val="F8F8F2"/>
                </a:solidFill>
                <a:latin typeface="Menlo" panose="020B0609030804020204" pitchFamily="49" charset="0"/>
              </a:rPr>
              <a:t> </a:t>
            </a:r>
            <a:r>
              <a:rPr lang="en-US" sz="4000" dirty="0">
                <a:solidFill>
                  <a:srgbClr val="AE81FF"/>
                </a:solidFill>
                <a:latin typeface="Menlo" panose="020B0609030804020204" pitchFamily="49" charset="0"/>
              </a:rPr>
              <a:t>0</a:t>
            </a:r>
            <a:r>
              <a:rPr lang="en-US" sz="4000" dirty="0">
                <a:solidFill>
                  <a:srgbClr val="F8F8F2"/>
                </a:solidFill>
                <a:latin typeface="Menlo" panose="020B0609030804020204" pitchFamily="49" charset="0"/>
              </a:rPr>
              <a:t>; </a:t>
            </a:r>
            <a:r>
              <a:rPr lang="en-US" sz="4000" dirty="0" err="1">
                <a:solidFill>
                  <a:srgbClr val="F8F8F2"/>
                </a:solidFill>
                <a:latin typeface="Menlo" panose="020B0609030804020204" pitchFamily="49" charset="0"/>
              </a:rPr>
              <a:t>i</a:t>
            </a:r>
            <a:r>
              <a:rPr lang="en-US" sz="4000" dirty="0">
                <a:solidFill>
                  <a:srgbClr val="F8F8F2"/>
                </a:solidFill>
                <a:latin typeface="Menlo" panose="020B0609030804020204" pitchFamily="49" charset="0"/>
              </a:rPr>
              <a:t> </a:t>
            </a:r>
            <a:r>
              <a:rPr lang="en-US" sz="4000" dirty="0">
                <a:solidFill>
                  <a:srgbClr val="F92672"/>
                </a:solidFill>
                <a:latin typeface="Menlo" panose="020B0609030804020204" pitchFamily="49" charset="0"/>
              </a:rPr>
              <a:t>&lt; </a:t>
            </a:r>
            <a:r>
              <a:rPr lang="en-US" sz="4000" dirty="0">
                <a:solidFill>
                  <a:srgbClr val="F8F8F2"/>
                </a:solidFill>
                <a:latin typeface="Menlo" panose="020B0609030804020204" pitchFamily="49" charset="0"/>
              </a:rPr>
              <a:t>N; </a:t>
            </a:r>
            <a:r>
              <a:rPr lang="en-US" sz="4000" dirty="0" err="1">
                <a:solidFill>
                  <a:srgbClr val="F8F8F2"/>
                </a:solidFill>
                <a:latin typeface="Menlo" panose="020B0609030804020204" pitchFamily="49" charset="0"/>
              </a:rPr>
              <a:t>i</a:t>
            </a:r>
            <a:r>
              <a:rPr lang="en-US" sz="4000" dirty="0">
                <a:solidFill>
                  <a:srgbClr val="F8F8F2"/>
                </a:solidFill>
                <a:latin typeface="Menlo" panose="020B0609030804020204" pitchFamily="49" charset="0"/>
              </a:rPr>
              <a:t>=</a:t>
            </a:r>
            <a:r>
              <a:rPr lang="en-US" sz="4000" dirty="0" err="1">
                <a:solidFill>
                  <a:srgbClr val="F8F8F2"/>
                </a:solidFill>
                <a:latin typeface="Menlo" panose="020B0609030804020204" pitchFamily="49" charset="0"/>
              </a:rPr>
              <a:t>i</a:t>
            </a:r>
            <a:r>
              <a:rPr lang="en-US" sz="4000" dirty="0" err="1">
                <a:solidFill>
                  <a:srgbClr val="F92672"/>
                </a:solidFill>
                <a:latin typeface="Menlo" panose="020B0609030804020204" pitchFamily="49" charset="0"/>
              </a:rPr>
              <a:t>+VLEN</a:t>
            </a:r>
            <a:r>
              <a:rPr lang="en-US" sz="4000" dirty="0">
                <a:solidFill>
                  <a:srgbClr val="F8F8F2"/>
                </a:solidFill>
                <a:latin typeface="Menlo" panose="020B0609030804020204" pitchFamily="49" charset="0"/>
              </a:rPr>
              <a:t>){</a:t>
            </a:r>
          </a:p>
          <a:p>
            <a:r>
              <a:rPr lang="en-US" sz="4000" dirty="0">
                <a:solidFill>
                  <a:srgbClr val="F8F8F2"/>
                </a:solidFill>
                <a:latin typeface="Menlo" panose="020B0609030804020204" pitchFamily="49" charset="0"/>
              </a:rPr>
              <a:t>  output[</a:t>
            </a:r>
            <a:r>
              <a:rPr lang="en-US" sz="4000" dirty="0" err="1">
                <a:solidFill>
                  <a:srgbClr val="F8F8F2"/>
                </a:solidFill>
                <a:latin typeface="Menlo" panose="020B0609030804020204" pitchFamily="49" charset="0"/>
              </a:rPr>
              <a:t>i:i+VLEN</a:t>
            </a:r>
            <a:r>
              <a:rPr lang="en-US" sz="4000" dirty="0">
                <a:solidFill>
                  <a:srgbClr val="F8F8F2"/>
                </a:solidFill>
                <a:latin typeface="Menlo" panose="020B0609030804020204" pitchFamily="49" charset="0"/>
              </a:rPr>
              <a:t>] </a:t>
            </a:r>
            <a:r>
              <a:rPr lang="en-US" sz="4000" dirty="0">
                <a:solidFill>
                  <a:srgbClr val="F92672"/>
                </a:solidFill>
                <a:latin typeface="Menlo" panose="020B0609030804020204" pitchFamily="49" charset="0"/>
              </a:rPr>
              <a:t>=</a:t>
            </a:r>
            <a:r>
              <a:rPr lang="en-US" sz="4000" dirty="0">
                <a:solidFill>
                  <a:srgbClr val="F8F8F2"/>
                </a:solidFill>
                <a:latin typeface="Menlo" panose="020B0609030804020204" pitchFamily="49" charset="0"/>
              </a:rPr>
              <a:t> </a:t>
            </a:r>
          </a:p>
          <a:p>
            <a:r>
              <a:rPr lang="en-US" sz="4000" dirty="0">
                <a:solidFill>
                  <a:srgbClr val="F8F8F2"/>
                </a:solidFill>
                <a:latin typeface="Menlo" panose="020B0609030804020204" pitchFamily="49" charset="0"/>
              </a:rPr>
              <a:t>    x[</a:t>
            </a:r>
            <a:r>
              <a:rPr lang="en-US" sz="4000" dirty="0" err="1">
                <a:solidFill>
                  <a:srgbClr val="F8F8F2"/>
                </a:solidFill>
                <a:latin typeface="Menlo" panose="020B0609030804020204" pitchFamily="49" charset="0"/>
              </a:rPr>
              <a:t>i:i+VLEN</a:t>
            </a:r>
            <a:r>
              <a:rPr lang="en-US" sz="4000" dirty="0">
                <a:solidFill>
                  <a:srgbClr val="F8F8F2"/>
                </a:solidFill>
                <a:latin typeface="Menlo" panose="020B0609030804020204" pitchFamily="49" charset="0"/>
              </a:rPr>
              <a:t>] </a:t>
            </a:r>
            <a:r>
              <a:rPr lang="en-US" sz="4000" dirty="0">
                <a:solidFill>
                  <a:srgbClr val="F92672"/>
                </a:solidFill>
                <a:latin typeface="Menlo" panose="020B0609030804020204" pitchFamily="49" charset="0"/>
              </a:rPr>
              <a:t>*</a:t>
            </a:r>
            <a:r>
              <a:rPr lang="en-US" sz="4000" dirty="0">
                <a:solidFill>
                  <a:srgbClr val="F8F8F2"/>
                </a:solidFill>
                <a:latin typeface="Menlo" panose="020B0609030804020204" pitchFamily="49" charset="0"/>
              </a:rPr>
              <a:t> y[</a:t>
            </a:r>
            <a:r>
              <a:rPr lang="en-US" sz="4000" dirty="0" err="1">
                <a:solidFill>
                  <a:srgbClr val="F8F8F2"/>
                </a:solidFill>
                <a:latin typeface="Menlo" panose="020B0609030804020204" pitchFamily="49" charset="0"/>
              </a:rPr>
              <a:t>i+VLEN</a:t>
            </a:r>
            <a:r>
              <a:rPr lang="en-US" sz="4000" dirty="0">
                <a:solidFill>
                  <a:srgbClr val="F8F8F2"/>
                </a:solidFill>
                <a:latin typeface="Menlo" panose="020B0609030804020204" pitchFamily="49" charset="0"/>
              </a:rPr>
              <a:t>];</a:t>
            </a:r>
          </a:p>
          <a:p>
            <a:r>
              <a:rPr lang="en-US" sz="4000" dirty="0">
                <a:solidFill>
                  <a:srgbClr val="F8F8F2"/>
                </a:solidFill>
                <a:latin typeface="Menlo" panose="020B0609030804020204" pitchFamily="49" charset="0"/>
              </a:rPr>
              <a:t>}</a:t>
            </a: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96307161-940F-6549-BC8D-4A081135447B}"/>
              </a:ext>
            </a:extLst>
          </p:cNvPr>
          <p:cNvSpPr txBox="1">
            <a:spLocks/>
          </p:cNvSpPr>
          <p:nvPr/>
        </p:nvSpPr>
        <p:spPr bwMode="auto">
          <a:xfrm>
            <a:off x="-213360" y="3429343"/>
            <a:ext cx="7080250" cy="652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19063" marR="2540" indent="12700" algn="l" rtl="0" eaLnBrk="1" fontAlgn="base" hangingPunct="1">
              <a:lnSpc>
                <a:spcPts val="4000"/>
              </a:lnSpc>
              <a:spcBef>
                <a:spcPts val="850"/>
              </a:spcBef>
              <a:spcAft>
                <a:spcPct val="0"/>
              </a:spcAft>
              <a:defRPr sz="3900" b="1" spc="0">
                <a:solidFill>
                  <a:schemeClr val="tx1"/>
                </a:solidFill>
                <a:latin typeface="Calibri" pitchFamily="34" charset="0"/>
                <a:ea typeface="+mj-ea"/>
                <a:cs typeface="+mj-cs"/>
              </a:defRPr>
            </a:lvl1pPr>
            <a:lvl2pPr marL="119063" indent="-1190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2pPr>
            <a:lvl3pPr marL="119063" indent="-1190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3pPr>
            <a:lvl4pPr marL="119063" indent="-1190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4pPr>
            <a:lvl5pPr marL="119063" indent="-1190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5pPr>
            <a:lvl6pPr marL="5762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6pPr>
            <a:lvl7pPr marL="10334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7pPr>
            <a:lvl8pPr marL="14906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8pPr>
            <a:lvl9pPr marL="19478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r>
              <a:rPr lang="en-US" kern="0" dirty="0"/>
              <a:t>Vector Loop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0FDDBA-EAC4-F444-8BC4-8DB7A225F357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2</a:t>
            </a:fld>
            <a:endParaRPr lang="en-US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2B656A8E-038B-C948-A1FA-065975E8E3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0981" y="1017270"/>
            <a:ext cx="4349829" cy="3761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94ED9CBE-48A9-EE4F-867E-B218574800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9906" y="1017270"/>
            <a:ext cx="5324094" cy="4697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08003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ADA0D-9892-3945-83C1-A1FEF4C05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" y="437754"/>
            <a:ext cx="7080250" cy="65278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8A324-8DB7-DC40-984A-1E084B0C8624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3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8B41C38-0BF8-0C47-8DE4-80ACA2EFF834}"/>
              </a:ext>
            </a:extLst>
          </p:cNvPr>
          <p:cNvSpPr/>
          <p:nvPr/>
        </p:nvSpPr>
        <p:spPr>
          <a:xfrm>
            <a:off x="198120" y="1472080"/>
            <a:ext cx="3684269" cy="4708981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A6E22E"/>
                </a:solidFill>
                <a:latin typeface="Menlo" panose="020B0609030804020204" pitchFamily="49" charset="0"/>
              </a:rPr>
              <a:t>loop</a:t>
            </a:r>
            <a:r>
              <a:rPr lang="en-US" sz="2000" dirty="0">
                <a:solidFill>
                  <a:srgbClr val="F8F8F2"/>
                </a:solidFill>
                <a:latin typeface="Menlo" panose="020B0609030804020204" pitchFamily="49" charset="0"/>
              </a:rPr>
              <a:t>:</a:t>
            </a:r>
          </a:p>
          <a:p>
            <a:r>
              <a:rPr lang="en-US" sz="2000" dirty="0">
                <a:solidFill>
                  <a:srgbClr val="88846F"/>
                </a:solidFill>
                <a:latin typeface="Menlo" panose="020B0609030804020204" pitchFamily="49" charset="0"/>
              </a:rPr>
              <a:t># load x[</a:t>
            </a:r>
            <a:r>
              <a:rPr lang="en-US" sz="2000" dirty="0" err="1">
                <a:solidFill>
                  <a:srgbClr val="88846F"/>
                </a:solidFill>
                <a:latin typeface="Menlo" panose="020B0609030804020204" pitchFamily="49" charset="0"/>
              </a:rPr>
              <a:t>i</a:t>
            </a:r>
            <a:r>
              <a:rPr lang="en-US" sz="2000" dirty="0">
                <a:solidFill>
                  <a:srgbClr val="88846F"/>
                </a:solidFill>
                <a:latin typeface="Menlo" panose="020B0609030804020204" pitchFamily="49" charset="0"/>
              </a:rPr>
              <a:t>] and y[</a:t>
            </a:r>
            <a:r>
              <a:rPr lang="en-US" sz="2000" dirty="0" err="1">
                <a:solidFill>
                  <a:srgbClr val="88846F"/>
                </a:solidFill>
                <a:latin typeface="Menlo" panose="020B0609030804020204" pitchFamily="49" charset="0"/>
              </a:rPr>
              <a:t>i</a:t>
            </a:r>
            <a:r>
              <a:rPr lang="en-US" sz="2000" dirty="0">
                <a:solidFill>
                  <a:srgbClr val="88846F"/>
                </a:solidFill>
                <a:latin typeface="Menlo" panose="020B0609030804020204" pitchFamily="49" charset="0"/>
              </a:rPr>
              <a:t>]</a:t>
            </a:r>
            <a:endParaRPr lang="en-US" sz="2000" dirty="0">
              <a:solidFill>
                <a:srgbClr val="F8F8F2"/>
              </a:solidFill>
              <a:latin typeface="Menlo" panose="020B0609030804020204" pitchFamily="49" charset="0"/>
            </a:endParaRPr>
          </a:p>
          <a:p>
            <a:r>
              <a:rPr lang="en-US" sz="2000" dirty="0" err="1">
                <a:solidFill>
                  <a:srgbClr val="66D9EF"/>
                </a:solidFill>
                <a:latin typeface="Menlo" panose="020B0609030804020204" pitchFamily="49" charset="0"/>
              </a:rPr>
              <a:t>lw</a:t>
            </a:r>
            <a:r>
              <a:rPr lang="en-US" sz="2000" dirty="0">
                <a:solidFill>
                  <a:srgbClr val="F8F8F2"/>
                </a:solidFill>
                <a:latin typeface="Menlo" panose="020B0609030804020204" pitchFamily="49" charset="0"/>
              </a:rPr>
              <a:t> a5,</a:t>
            </a:r>
            <a:r>
              <a:rPr lang="en-US" sz="2000" dirty="0">
                <a:solidFill>
                  <a:srgbClr val="AE81FF"/>
                </a:solidFill>
                <a:latin typeface="Menlo" panose="020B0609030804020204" pitchFamily="49" charset="0"/>
              </a:rPr>
              <a:t>0</a:t>
            </a:r>
            <a:r>
              <a:rPr lang="en-US" sz="2000" dirty="0">
                <a:solidFill>
                  <a:srgbClr val="F8F8F2"/>
                </a:solidFill>
                <a:latin typeface="Menlo" panose="020B0609030804020204" pitchFamily="49" charset="0"/>
              </a:rPr>
              <a:t>(a2)</a:t>
            </a:r>
          </a:p>
          <a:p>
            <a:r>
              <a:rPr lang="en-US" sz="2000" dirty="0" err="1">
                <a:solidFill>
                  <a:srgbClr val="66D9EF"/>
                </a:solidFill>
                <a:latin typeface="Menlo" panose="020B0609030804020204" pitchFamily="49" charset="0"/>
              </a:rPr>
              <a:t>lw</a:t>
            </a:r>
            <a:r>
              <a:rPr lang="en-US" sz="2000" dirty="0">
                <a:solidFill>
                  <a:srgbClr val="F8F8F2"/>
                </a:solidFill>
                <a:latin typeface="Menlo" panose="020B0609030804020204" pitchFamily="49" charset="0"/>
              </a:rPr>
              <a:t> a6,</a:t>
            </a:r>
            <a:r>
              <a:rPr lang="en-US" sz="2000" dirty="0">
                <a:solidFill>
                  <a:srgbClr val="AE81FF"/>
                </a:solidFill>
                <a:latin typeface="Menlo" panose="020B0609030804020204" pitchFamily="49" charset="0"/>
              </a:rPr>
              <a:t>0</a:t>
            </a:r>
            <a:r>
              <a:rPr lang="en-US" sz="2000" dirty="0">
                <a:solidFill>
                  <a:srgbClr val="F8F8F2"/>
                </a:solidFill>
                <a:latin typeface="Menlo" panose="020B0609030804020204" pitchFamily="49" charset="0"/>
              </a:rPr>
              <a:t>(a3)</a:t>
            </a:r>
          </a:p>
          <a:p>
            <a:r>
              <a:rPr lang="en-US" sz="2000" dirty="0">
                <a:solidFill>
                  <a:srgbClr val="88846F"/>
                </a:solidFill>
                <a:latin typeface="Menlo" panose="020B0609030804020204" pitchFamily="49" charset="0"/>
              </a:rPr>
              <a:t># addition</a:t>
            </a:r>
            <a:endParaRPr lang="en-US" sz="2000" dirty="0">
              <a:solidFill>
                <a:srgbClr val="F8F8F2"/>
              </a:solidFill>
              <a:latin typeface="Menlo" panose="020B0609030804020204" pitchFamily="49" charset="0"/>
            </a:endParaRPr>
          </a:p>
          <a:p>
            <a:r>
              <a:rPr lang="en-US" sz="2000" dirty="0">
                <a:solidFill>
                  <a:srgbClr val="66D9EF"/>
                </a:solidFill>
                <a:latin typeface="Menlo" panose="020B0609030804020204" pitchFamily="49" charset="0"/>
              </a:rPr>
              <a:t>add</a:t>
            </a:r>
            <a:r>
              <a:rPr lang="en-US" sz="2000" dirty="0">
                <a:solidFill>
                  <a:srgbClr val="F8F8F2"/>
                </a:solidFill>
                <a:latin typeface="Menlo" panose="020B0609030804020204" pitchFamily="49" charset="0"/>
              </a:rPr>
              <a:t> a5,a5,a6</a:t>
            </a:r>
          </a:p>
          <a:p>
            <a:r>
              <a:rPr lang="en-US" sz="2000" dirty="0">
                <a:solidFill>
                  <a:srgbClr val="88846F"/>
                </a:solidFill>
                <a:latin typeface="Menlo" panose="020B0609030804020204" pitchFamily="49" charset="0"/>
              </a:rPr>
              <a:t># store word</a:t>
            </a:r>
            <a:endParaRPr lang="en-US" sz="2000" dirty="0">
              <a:solidFill>
                <a:srgbClr val="F8F8F2"/>
              </a:solidFill>
              <a:latin typeface="Menlo" panose="020B0609030804020204" pitchFamily="49" charset="0"/>
            </a:endParaRPr>
          </a:p>
          <a:p>
            <a:r>
              <a:rPr lang="en-US" sz="2000" dirty="0" err="1">
                <a:solidFill>
                  <a:srgbClr val="66D9EF"/>
                </a:solidFill>
                <a:latin typeface="Menlo" panose="020B0609030804020204" pitchFamily="49" charset="0"/>
              </a:rPr>
              <a:t>sw</a:t>
            </a:r>
            <a:r>
              <a:rPr lang="en-US" sz="2000" dirty="0">
                <a:solidFill>
                  <a:srgbClr val="F8F8F2"/>
                </a:solidFill>
                <a:latin typeface="Menlo" panose="020B0609030804020204" pitchFamily="49" charset="0"/>
              </a:rPr>
              <a:t> a5,</a:t>
            </a:r>
            <a:r>
              <a:rPr lang="en-US" sz="2000" dirty="0">
                <a:solidFill>
                  <a:srgbClr val="AE81FF"/>
                </a:solidFill>
                <a:latin typeface="Menlo" panose="020B0609030804020204" pitchFamily="49" charset="0"/>
              </a:rPr>
              <a:t>0</a:t>
            </a:r>
            <a:r>
              <a:rPr lang="en-US" sz="2000" dirty="0">
                <a:solidFill>
                  <a:srgbClr val="F8F8F2"/>
                </a:solidFill>
                <a:latin typeface="Menlo" panose="020B0609030804020204" pitchFamily="49" charset="0"/>
              </a:rPr>
              <a:t>(a1)</a:t>
            </a:r>
          </a:p>
          <a:p>
            <a:r>
              <a:rPr lang="en-US" sz="2000" dirty="0">
                <a:solidFill>
                  <a:srgbClr val="88846F"/>
                </a:solidFill>
                <a:latin typeface="Menlo" panose="020B0609030804020204" pitchFamily="49" charset="0"/>
              </a:rPr>
              <a:t># Bump pointers</a:t>
            </a:r>
            <a:endParaRPr lang="en-US" sz="2000" dirty="0">
              <a:solidFill>
                <a:srgbClr val="F8F8F2"/>
              </a:solidFill>
              <a:latin typeface="Menlo" panose="020B0609030804020204" pitchFamily="49" charset="0"/>
            </a:endParaRPr>
          </a:p>
          <a:p>
            <a:r>
              <a:rPr lang="en-US" sz="2000" dirty="0" err="1">
                <a:solidFill>
                  <a:srgbClr val="66D9EF"/>
                </a:solidFill>
                <a:latin typeface="Menlo" panose="020B0609030804020204" pitchFamily="49" charset="0"/>
              </a:rPr>
              <a:t>addi</a:t>
            </a:r>
            <a:r>
              <a:rPr lang="en-US" sz="2000" dirty="0">
                <a:solidFill>
                  <a:srgbClr val="F8F8F2"/>
                </a:solidFill>
                <a:latin typeface="Menlo" panose="020B0609030804020204" pitchFamily="49" charset="0"/>
              </a:rPr>
              <a:t> a1,a0,</a:t>
            </a:r>
            <a:r>
              <a:rPr lang="en-US" sz="2000" dirty="0">
                <a:solidFill>
                  <a:srgbClr val="AE81FF"/>
                </a:solidFill>
                <a:latin typeface="Menlo" panose="020B0609030804020204" pitchFamily="49" charset="0"/>
              </a:rPr>
              <a:t>4</a:t>
            </a:r>
            <a:endParaRPr lang="en-US" sz="2000" dirty="0">
              <a:solidFill>
                <a:srgbClr val="F8F8F2"/>
              </a:solidFill>
              <a:latin typeface="Menlo" panose="020B0609030804020204" pitchFamily="49" charset="0"/>
            </a:endParaRPr>
          </a:p>
          <a:p>
            <a:r>
              <a:rPr lang="en-US" sz="2000" dirty="0" err="1">
                <a:solidFill>
                  <a:srgbClr val="66D9EF"/>
                </a:solidFill>
                <a:latin typeface="Menlo" panose="020B0609030804020204" pitchFamily="49" charset="0"/>
              </a:rPr>
              <a:t>addi</a:t>
            </a:r>
            <a:r>
              <a:rPr lang="en-US" sz="2000" dirty="0">
                <a:solidFill>
                  <a:srgbClr val="F8F8F2"/>
                </a:solidFill>
                <a:latin typeface="Menlo" panose="020B0609030804020204" pitchFamily="49" charset="0"/>
              </a:rPr>
              <a:t> a2,a1,</a:t>
            </a:r>
            <a:r>
              <a:rPr lang="en-US" sz="2000" dirty="0">
                <a:solidFill>
                  <a:srgbClr val="AE81FF"/>
                </a:solidFill>
                <a:latin typeface="Menlo" panose="020B0609030804020204" pitchFamily="49" charset="0"/>
              </a:rPr>
              <a:t>4</a:t>
            </a:r>
            <a:endParaRPr lang="en-US" sz="2000" dirty="0">
              <a:solidFill>
                <a:srgbClr val="F8F8F2"/>
              </a:solidFill>
              <a:latin typeface="Menlo" panose="020B0609030804020204" pitchFamily="49" charset="0"/>
            </a:endParaRPr>
          </a:p>
          <a:p>
            <a:r>
              <a:rPr lang="en-US" sz="2000" dirty="0" err="1">
                <a:solidFill>
                  <a:srgbClr val="66D9EF"/>
                </a:solidFill>
                <a:latin typeface="Menlo" panose="020B0609030804020204" pitchFamily="49" charset="0"/>
              </a:rPr>
              <a:t>addi</a:t>
            </a:r>
            <a:r>
              <a:rPr lang="en-US" sz="2000" dirty="0">
                <a:solidFill>
                  <a:srgbClr val="F8F8F2"/>
                </a:solidFill>
                <a:latin typeface="Menlo" panose="020B0609030804020204" pitchFamily="49" charset="0"/>
              </a:rPr>
              <a:t> a3,a2,</a:t>
            </a:r>
            <a:r>
              <a:rPr lang="en-US" sz="2000" dirty="0">
                <a:solidFill>
                  <a:srgbClr val="AE81FF"/>
                </a:solidFill>
                <a:latin typeface="Menlo" panose="020B0609030804020204" pitchFamily="49" charset="0"/>
              </a:rPr>
              <a:t>4</a:t>
            </a:r>
            <a:endParaRPr lang="en-US" sz="2000" dirty="0">
              <a:solidFill>
                <a:srgbClr val="F8F8F2"/>
              </a:solidFill>
              <a:latin typeface="Menlo" panose="020B0609030804020204" pitchFamily="49" charset="0"/>
            </a:endParaRPr>
          </a:p>
          <a:p>
            <a:r>
              <a:rPr lang="en-US" sz="2000" dirty="0" err="1">
                <a:solidFill>
                  <a:srgbClr val="66D9EF"/>
                </a:solidFill>
                <a:latin typeface="Menlo" panose="020B0609030804020204" pitchFamily="49" charset="0"/>
              </a:rPr>
              <a:t>addi</a:t>
            </a:r>
            <a:r>
              <a:rPr lang="en-US" sz="2000" dirty="0">
                <a:solidFill>
                  <a:srgbClr val="F8F8F2"/>
                </a:solidFill>
                <a:latin typeface="Menlo" panose="020B0609030804020204" pitchFamily="49" charset="0"/>
              </a:rPr>
              <a:t> a3,a2,</a:t>
            </a:r>
            <a:r>
              <a:rPr lang="en-US" sz="2000" dirty="0">
                <a:solidFill>
                  <a:srgbClr val="AE81FF"/>
                </a:solidFill>
                <a:latin typeface="Menlo" panose="020B0609030804020204" pitchFamily="49" charset="0"/>
              </a:rPr>
              <a:t>4</a:t>
            </a:r>
            <a:endParaRPr lang="en-US" sz="2000" dirty="0">
              <a:solidFill>
                <a:srgbClr val="F8F8F2"/>
              </a:solidFill>
              <a:latin typeface="Menlo" panose="020B0609030804020204" pitchFamily="49" charset="0"/>
            </a:endParaRPr>
          </a:p>
          <a:p>
            <a:r>
              <a:rPr lang="en-US" sz="2000" dirty="0">
                <a:solidFill>
                  <a:srgbClr val="66D9EF"/>
                </a:solidFill>
                <a:latin typeface="Menlo" panose="020B0609030804020204" pitchFamily="49" charset="0"/>
              </a:rPr>
              <a:t>sub  </a:t>
            </a:r>
            <a:r>
              <a:rPr lang="en-US" sz="2000" dirty="0">
                <a:solidFill>
                  <a:srgbClr val="F8F8F2"/>
                </a:solidFill>
                <a:latin typeface="Menlo" panose="020B0609030804020204" pitchFamily="49" charset="0"/>
              </a:rPr>
              <a:t>a0,a0,</a:t>
            </a:r>
            <a:r>
              <a:rPr lang="en-US" sz="2000" dirty="0">
                <a:solidFill>
                  <a:srgbClr val="AE81FF"/>
                </a:solidFill>
                <a:latin typeface="Menlo" panose="020B0609030804020204" pitchFamily="49" charset="0"/>
              </a:rPr>
              <a:t>1 </a:t>
            </a:r>
          </a:p>
          <a:p>
            <a:r>
              <a:rPr lang="en-US" sz="2000" dirty="0" err="1">
                <a:solidFill>
                  <a:srgbClr val="DCDCAA"/>
                </a:solidFill>
                <a:latin typeface="Menlo" panose="020B0609030804020204" pitchFamily="49" charset="0"/>
              </a:rPr>
              <a:t>bnez</a:t>
            </a:r>
            <a:r>
              <a:rPr lang="en-US" sz="20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9CDCFE"/>
                </a:solidFill>
                <a:latin typeface="Menlo" panose="020B0609030804020204" pitchFamily="49" charset="0"/>
              </a:rPr>
              <a:t>a0</a:t>
            </a:r>
            <a:r>
              <a:rPr lang="en-US" sz="2000" dirty="0">
                <a:solidFill>
                  <a:srgbClr val="D4D4D4"/>
                </a:solidFill>
                <a:latin typeface="Menlo" panose="020B0609030804020204" pitchFamily="49" charset="0"/>
              </a:rPr>
              <a:t>, loop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BAF43A-903F-394D-95A3-1C4614050CD9}"/>
              </a:ext>
            </a:extLst>
          </p:cNvPr>
          <p:cNvSpPr/>
          <p:nvPr/>
        </p:nvSpPr>
        <p:spPr>
          <a:xfrm>
            <a:off x="5002532" y="1472080"/>
            <a:ext cx="3943348" cy="452431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A6E22E"/>
                </a:solidFill>
                <a:latin typeface="Menlo" panose="020B0609030804020204" pitchFamily="49" charset="0"/>
              </a:rPr>
              <a:t>loop</a:t>
            </a:r>
            <a:r>
              <a:rPr lang="en-US" dirty="0">
                <a:solidFill>
                  <a:srgbClr val="F8F8F2"/>
                </a:solidFill>
                <a:latin typeface="Menlo" panose="020B0609030804020204" pitchFamily="49" charset="0"/>
              </a:rPr>
              <a:t>: # t0=VLEN</a:t>
            </a:r>
          </a:p>
          <a:p>
            <a:r>
              <a:rPr lang="en-US" dirty="0">
                <a:solidFill>
                  <a:srgbClr val="88846F"/>
                </a:solidFill>
                <a:latin typeface="Menlo" panose="020B0609030804020204" pitchFamily="49" charset="0"/>
              </a:rPr>
              <a:t># load x[</a:t>
            </a:r>
            <a:r>
              <a:rPr lang="en-US" dirty="0" err="1">
                <a:solidFill>
                  <a:srgbClr val="88846F"/>
                </a:solidFill>
                <a:latin typeface="Menlo" panose="020B0609030804020204" pitchFamily="49" charset="0"/>
              </a:rPr>
              <a:t>I,i+VLEN</a:t>
            </a:r>
            <a:r>
              <a:rPr lang="en-US" dirty="0">
                <a:solidFill>
                  <a:srgbClr val="88846F"/>
                </a:solidFill>
                <a:latin typeface="Menlo" panose="020B0609030804020204" pitchFamily="49" charset="0"/>
              </a:rPr>
              <a:t>], y[] </a:t>
            </a:r>
            <a:r>
              <a:rPr lang="en-US" dirty="0">
                <a:solidFill>
                  <a:srgbClr val="FF0000"/>
                </a:solidFill>
                <a:latin typeface="Menlo" panose="020B0609030804020204" pitchFamily="49" charset="0"/>
              </a:rPr>
              <a:t>vle32.v v8, (a2)</a:t>
            </a:r>
          </a:p>
          <a:p>
            <a:r>
              <a:rPr lang="en-US" dirty="0">
                <a:solidFill>
                  <a:srgbClr val="FF0000"/>
                </a:solidFill>
                <a:latin typeface="Menlo" panose="020B0609030804020204" pitchFamily="49" charset="0"/>
              </a:rPr>
              <a:t>vle32.v v16, (a3) </a:t>
            </a:r>
          </a:p>
          <a:p>
            <a:r>
              <a:rPr lang="en-US" dirty="0">
                <a:solidFill>
                  <a:srgbClr val="88846F"/>
                </a:solidFill>
                <a:latin typeface="Menlo" panose="020B0609030804020204" pitchFamily="49" charset="0"/>
              </a:rPr>
              <a:t># addition</a:t>
            </a:r>
            <a:endParaRPr lang="en-US" dirty="0">
              <a:solidFill>
                <a:srgbClr val="FF0000"/>
              </a:solidFill>
              <a:latin typeface="Menlo" panose="020B0609030804020204" pitchFamily="49" charset="0"/>
            </a:endParaRPr>
          </a:p>
          <a:p>
            <a:r>
              <a:rPr lang="en-US" dirty="0" err="1">
                <a:solidFill>
                  <a:srgbClr val="FF0000"/>
                </a:solidFill>
                <a:latin typeface="Menlo" panose="020B0609030804020204" pitchFamily="49" charset="0"/>
              </a:rPr>
              <a:t>vadd.vv</a:t>
            </a:r>
            <a:r>
              <a:rPr lang="en-US" dirty="0">
                <a:solidFill>
                  <a:srgbClr val="FF0000"/>
                </a:solidFill>
                <a:latin typeface="Menlo" panose="020B0609030804020204" pitchFamily="49" charset="0"/>
              </a:rPr>
              <a:t> v24,v8,v16 </a:t>
            </a:r>
          </a:p>
          <a:p>
            <a:r>
              <a:rPr lang="en-US" dirty="0">
                <a:solidFill>
                  <a:srgbClr val="88846F"/>
                </a:solidFill>
                <a:latin typeface="Menlo" panose="020B0609030804020204" pitchFamily="49" charset="0"/>
              </a:rPr>
              <a:t># store res[</a:t>
            </a:r>
            <a:r>
              <a:rPr lang="en-US" dirty="0" err="1">
                <a:solidFill>
                  <a:srgbClr val="88846F"/>
                </a:solidFill>
                <a:latin typeface="Menlo" panose="020B0609030804020204" pitchFamily="49" charset="0"/>
              </a:rPr>
              <a:t>i:i+VLEN</a:t>
            </a:r>
            <a:r>
              <a:rPr lang="en-US" dirty="0">
                <a:solidFill>
                  <a:srgbClr val="88846F"/>
                </a:solidFill>
                <a:latin typeface="Menlo" panose="020B0609030804020204" pitchFamily="49" charset="0"/>
              </a:rPr>
              <a:t>]</a:t>
            </a:r>
            <a:endParaRPr lang="en-US" dirty="0">
              <a:solidFill>
                <a:srgbClr val="FF0000"/>
              </a:solidFill>
              <a:latin typeface="Menlo" panose="020B060903080402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Menlo" panose="020B0609030804020204" pitchFamily="49" charset="0"/>
              </a:rPr>
              <a:t>vse32.v v24,(a1) </a:t>
            </a:r>
          </a:p>
          <a:p>
            <a:r>
              <a:rPr lang="en-US" dirty="0">
                <a:solidFill>
                  <a:srgbClr val="88846F"/>
                </a:solidFill>
                <a:latin typeface="Menlo" panose="020B0609030804020204" pitchFamily="49" charset="0"/>
              </a:rPr>
              <a:t># Bump pointers</a:t>
            </a:r>
          </a:p>
          <a:p>
            <a:r>
              <a:rPr lang="en-US" dirty="0" err="1">
                <a:solidFill>
                  <a:srgbClr val="DCDCAA"/>
                </a:solidFill>
                <a:latin typeface="Menlo" panose="020B0609030804020204" pitchFamily="49" charset="0"/>
              </a:rPr>
              <a:t>slli</a:t>
            </a:r>
            <a:r>
              <a:rPr lang="en-US" dirty="0">
                <a:solidFill>
                  <a:srgbClr val="DCDCAA"/>
                </a:solidFill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9CDCFE"/>
                </a:solidFill>
                <a:latin typeface="Menlo" panose="020B0609030804020204" pitchFamily="49" charset="0"/>
              </a:rPr>
              <a:t>t1</a:t>
            </a:r>
            <a:r>
              <a:rPr lang="en-US" dirty="0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-US" dirty="0">
                <a:solidFill>
                  <a:srgbClr val="9CDCFE"/>
                </a:solidFill>
                <a:latin typeface="Menlo" panose="020B0609030804020204" pitchFamily="49" charset="0"/>
              </a:rPr>
              <a:t>t0,2</a:t>
            </a:r>
            <a:r>
              <a:rPr lang="en-US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</a:p>
          <a:p>
            <a:r>
              <a:rPr lang="en-US" dirty="0">
                <a:solidFill>
                  <a:srgbClr val="DCDCAA"/>
                </a:solidFill>
                <a:latin typeface="Menlo" panose="020B0609030804020204" pitchFamily="49" charset="0"/>
              </a:rPr>
              <a:t>add</a:t>
            </a:r>
            <a:r>
              <a:rPr lang="en-US" dirty="0">
                <a:solidFill>
                  <a:srgbClr val="D4D4D4"/>
                </a:solidFill>
                <a:latin typeface="Menlo" panose="020B0609030804020204" pitchFamily="49" charset="0"/>
              </a:rPr>
              <a:t>  </a:t>
            </a:r>
            <a:r>
              <a:rPr lang="en-US" dirty="0">
                <a:solidFill>
                  <a:srgbClr val="9CDCFE"/>
                </a:solidFill>
                <a:latin typeface="Menlo" panose="020B0609030804020204" pitchFamily="49" charset="0"/>
              </a:rPr>
              <a:t>a2</a:t>
            </a:r>
            <a:r>
              <a:rPr lang="en-US" dirty="0">
                <a:solidFill>
                  <a:srgbClr val="D4D4D4"/>
                </a:solidFill>
                <a:latin typeface="Menlo" panose="020B0609030804020204" pitchFamily="49" charset="0"/>
              </a:rPr>
              <a:t>, </a:t>
            </a:r>
            <a:r>
              <a:rPr lang="en-US" dirty="0">
                <a:solidFill>
                  <a:srgbClr val="9CDCFE"/>
                </a:solidFill>
                <a:latin typeface="Menlo" panose="020B0609030804020204" pitchFamily="49" charset="0"/>
              </a:rPr>
              <a:t>a2</a:t>
            </a:r>
            <a:r>
              <a:rPr lang="en-US" dirty="0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-US" dirty="0">
                <a:solidFill>
                  <a:srgbClr val="9CDCFE"/>
                </a:solidFill>
                <a:latin typeface="Menlo" panose="020B0609030804020204" pitchFamily="49" charset="0"/>
              </a:rPr>
              <a:t>t1</a:t>
            </a:r>
            <a:r>
              <a:rPr lang="en-US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</a:p>
          <a:p>
            <a:r>
              <a:rPr lang="en-US" dirty="0">
                <a:solidFill>
                  <a:srgbClr val="DCDCAA"/>
                </a:solidFill>
                <a:latin typeface="Menlo" panose="020B0609030804020204" pitchFamily="49" charset="0"/>
              </a:rPr>
              <a:t>add</a:t>
            </a:r>
            <a:r>
              <a:rPr lang="en-US" dirty="0">
                <a:solidFill>
                  <a:srgbClr val="D4D4D4"/>
                </a:solidFill>
                <a:latin typeface="Menlo" panose="020B0609030804020204" pitchFamily="49" charset="0"/>
              </a:rPr>
              <a:t>  </a:t>
            </a:r>
            <a:r>
              <a:rPr lang="en-US" dirty="0">
                <a:solidFill>
                  <a:srgbClr val="9CDCFE"/>
                </a:solidFill>
                <a:latin typeface="Menlo" panose="020B0609030804020204" pitchFamily="49" charset="0"/>
              </a:rPr>
              <a:t>a3</a:t>
            </a:r>
            <a:r>
              <a:rPr lang="en-US" dirty="0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-US" dirty="0">
                <a:solidFill>
                  <a:srgbClr val="9CDCFE"/>
                </a:solidFill>
                <a:latin typeface="Menlo" panose="020B0609030804020204" pitchFamily="49" charset="0"/>
              </a:rPr>
              <a:t>a3</a:t>
            </a:r>
            <a:r>
              <a:rPr lang="en-US" dirty="0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-US" dirty="0">
                <a:solidFill>
                  <a:srgbClr val="9CDCFE"/>
                </a:solidFill>
                <a:latin typeface="Menlo" panose="020B0609030804020204" pitchFamily="49" charset="0"/>
              </a:rPr>
              <a:t>t1</a:t>
            </a:r>
            <a:endParaRPr lang="en-US" dirty="0">
              <a:solidFill>
                <a:srgbClr val="DCDCAA"/>
              </a:solidFill>
              <a:latin typeface="Menlo" panose="020B0609030804020204" pitchFamily="49" charset="0"/>
            </a:endParaRPr>
          </a:p>
          <a:p>
            <a:r>
              <a:rPr lang="en-US" dirty="0">
                <a:solidFill>
                  <a:srgbClr val="DCDCAA"/>
                </a:solidFill>
                <a:latin typeface="Menlo" panose="020B0609030804020204" pitchFamily="49" charset="0"/>
              </a:rPr>
              <a:t>add</a:t>
            </a:r>
            <a:r>
              <a:rPr lang="en-US" dirty="0">
                <a:solidFill>
                  <a:srgbClr val="D4D4D4"/>
                </a:solidFill>
                <a:latin typeface="Menlo" panose="020B0609030804020204" pitchFamily="49" charset="0"/>
              </a:rPr>
              <a:t>  </a:t>
            </a:r>
            <a:r>
              <a:rPr lang="en-US" dirty="0">
                <a:solidFill>
                  <a:srgbClr val="9CDCFE"/>
                </a:solidFill>
                <a:latin typeface="Menlo" panose="020B0609030804020204" pitchFamily="49" charset="0"/>
              </a:rPr>
              <a:t>a1</a:t>
            </a:r>
            <a:r>
              <a:rPr lang="en-US" dirty="0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-US" dirty="0">
                <a:solidFill>
                  <a:srgbClr val="9CDCFE"/>
                </a:solidFill>
                <a:latin typeface="Menlo" panose="020B0609030804020204" pitchFamily="49" charset="0"/>
              </a:rPr>
              <a:t>a1</a:t>
            </a:r>
            <a:r>
              <a:rPr lang="en-US" dirty="0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-US" dirty="0">
                <a:solidFill>
                  <a:srgbClr val="9CDCFE"/>
                </a:solidFill>
                <a:latin typeface="Menlo" panose="020B0609030804020204" pitchFamily="49" charset="0"/>
              </a:rPr>
              <a:t>t1</a:t>
            </a:r>
            <a:r>
              <a:rPr lang="en-US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</a:p>
          <a:p>
            <a:r>
              <a:rPr lang="en-US" dirty="0">
                <a:solidFill>
                  <a:srgbClr val="88846F"/>
                </a:solidFill>
                <a:latin typeface="Menlo" panose="020B0609030804020204" pitchFamily="49" charset="0"/>
              </a:rPr>
              <a:t># Bump loop by </a:t>
            </a:r>
            <a:r>
              <a:rPr lang="en-US" dirty="0" err="1">
                <a:solidFill>
                  <a:srgbClr val="88846F"/>
                </a:solidFill>
                <a:latin typeface="Menlo" panose="020B0609030804020204" pitchFamily="49" charset="0"/>
              </a:rPr>
              <a:t>vlen</a:t>
            </a:r>
            <a:endParaRPr lang="en-US" dirty="0">
              <a:solidFill>
                <a:srgbClr val="DCDCAA"/>
              </a:solidFill>
              <a:latin typeface="Menlo" panose="020B0609030804020204" pitchFamily="49" charset="0"/>
            </a:endParaRPr>
          </a:p>
          <a:p>
            <a:r>
              <a:rPr lang="en-US" dirty="0">
                <a:solidFill>
                  <a:srgbClr val="DCDCAA"/>
                </a:solidFill>
                <a:latin typeface="Menlo" panose="020B0609030804020204" pitchFamily="49" charset="0"/>
              </a:rPr>
              <a:t>sub</a:t>
            </a:r>
            <a:r>
              <a:rPr lang="en-US" dirty="0">
                <a:solidFill>
                  <a:srgbClr val="D4D4D4"/>
                </a:solidFill>
                <a:latin typeface="Menlo" panose="020B0609030804020204" pitchFamily="49" charset="0"/>
              </a:rPr>
              <a:t>  </a:t>
            </a:r>
            <a:r>
              <a:rPr lang="en-US" dirty="0">
                <a:solidFill>
                  <a:srgbClr val="9CDCFE"/>
                </a:solidFill>
                <a:latin typeface="Menlo" panose="020B0609030804020204" pitchFamily="49" charset="0"/>
              </a:rPr>
              <a:t>a0</a:t>
            </a:r>
            <a:r>
              <a:rPr lang="en-US" dirty="0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-US" dirty="0">
                <a:solidFill>
                  <a:srgbClr val="9CDCFE"/>
                </a:solidFill>
                <a:latin typeface="Menlo" panose="020B0609030804020204" pitchFamily="49" charset="0"/>
              </a:rPr>
              <a:t>a0</a:t>
            </a:r>
            <a:r>
              <a:rPr lang="en-US" dirty="0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-US" dirty="0">
                <a:solidFill>
                  <a:srgbClr val="9CDCFE"/>
                </a:solidFill>
                <a:latin typeface="Menlo" panose="020B0609030804020204" pitchFamily="49" charset="0"/>
              </a:rPr>
              <a:t>t0</a:t>
            </a:r>
          </a:p>
          <a:p>
            <a:r>
              <a:rPr lang="en-US" dirty="0" err="1">
                <a:solidFill>
                  <a:srgbClr val="DCDCAA"/>
                </a:solidFill>
                <a:latin typeface="Menlo" panose="020B0609030804020204" pitchFamily="49" charset="0"/>
              </a:rPr>
              <a:t>bnez</a:t>
            </a:r>
            <a:r>
              <a:rPr lang="en-US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9CDCFE"/>
                </a:solidFill>
                <a:latin typeface="Menlo" panose="020B0609030804020204" pitchFamily="49" charset="0"/>
              </a:rPr>
              <a:t>a0</a:t>
            </a:r>
            <a:r>
              <a:rPr lang="en-US" dirty="0">
                <a:solidFill>
                  <a:srgbClr val="D4D4D4"/>
                </a:solidFill>
                <a:latin typeface="Menlo" panose="020B0609030804020204" pitchFamily="49" charset="0"/>
              </a:rPr>
              <a:t>, loop</a:t>
            </a:r>
            <a:endParaRPr lang="en-US" b="0" dirty="0">
              <a:solidFill>
                <a:srgbClr val="D4D4D4"/>
              </a:solidFill>
              <a:effectLst/>
              <a:latin typeface="Menlo" panose="020B06090308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66609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object 38"/>
          <p:cNvSpPr txBox="1"/>
          <p:nvPr/>
        </p:nvSpPr>
        <p:spPr>
          <a:xfrm>
            <a:off x="7837367" y="6601294"/>
            <a:ext cx="1236663" cy="169277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spAutoFit/>
          </a:bodyPr>
          <a:lstStyle/>
          <a:p>
            <a:pPr indent="6350">
              <a:defRPr sz="2200" spc="-155"/>
            </a:pPr>
            <a:endParaRPr sz="1100"/>
          </a:p>
        </p:txBody>
      </p:sp>
      <p:sp>
        <p:nvSpPr>
          <p:cNvPr id="287" name="object 2"/>
          <p:cNvSpPr txBox="1">
            <a:spLocks noGrp="1"/>
          </p:cNvSpPr>
          <p:nvPr>
            <p:ph type="title"/>
          </p:nvPr>
        </p:nvSpPr>
        <p:spPr>
          <a:xfrm>
            <a:off x="66487" y="526713"/>
            <a:ext cx="9128760" cy="652781"/>
          </a:xfrm>
          <a:prstGeom prst="rect">
            <a:avLst/>
          </a:prstGeom>
        </p:spPr>
        <p:txBody>
          <a:bodyPr/>
          <a:lstStyle>
            <a:lvl1pPr indent="8889" defTabSz="640079">
              <a:spcBef>
                <a:spcPts val="0"/>
              </a:spcBef>
              <a:defRPr sz="5880" spc="0"/>
            </a:lvl1pPr>
          </a:lstStyle>
          <a:p>
            <a:r>
              <a:rPr lang="en-US" sz="5000" dirty="0"/>
              <a:t>Vector CPU: </a:t>
            </a:r>
            <a:r>
              <a:rPr sz="5000" dirty="0"/>
              <a:t>Add </a:t>
            </a:r>
            <a:r>
              <a:rPr lang="en-US" sz="5000" dirty="0"/>
              <a:t>arithmetic units</a:t>
            </a:r>
            <a:r>
              <a:rPr sz="5000" dirty="0"/>
              <a:t> to increase compute capability</a:t>
            </a:r>
          </a:p>
        </p:txBody>
      </p:sp>
      <p:sp>
        <p:nvSpPr>
          <p:cNvPr id="289" name="object 4"/>
          <p:cNvSpPr txBox="1"/>
          <p:nvPr/>
        </p:nvSpPr>
        <p:spPr>
          <a:xfrm>
            <a:off x="4044950" y="2037966"/>
            <a:ext cx="4897788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6350">
              <a:spcBef>
                <a:spcPts val="450"/>
              </a:spcBef>
              <a:defRPr sz="4800" spc="0"/>
            </a:pPr>
            <a:r>
              <a:rPr lang="en-US" sz="2400" dirty="0"/>
              <a:t>Single instruction, multiple data</a:t>
            </a:r>
          </a:p>
        </p:txBody>
      </p:sp>
      <p:sp>
        <p:nvSpPr>
          <p:cNvPr id="290" name="object 5"/>
          <p:cNvSpPr txBox="1"/>
          <p:nvPr/>
        </p:nvSpPr>
        <p:spPr>
          <a:xfrm>
            <a:off x="4250690" y="6858000"/>
            <a:ext cx="4044950" cy="721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R="2540" indent="6350">
              <a:lnSpc>
                <a:spcPct val="100699"/>
              </a:lnSpc>
              <a:defRPr sz="4800" spc="-419"/>
            </a:pPr>
            <a:r>
              <a:rPr sz="2400" dirty="0"/>
              <a:t>Same </a:t>
            </a:r>
            <a:r>
              <a:rPr sz="2400" spc="-150" dirty="0"/>
              <a:t>instruction </a:t>
            </a:r>
            <a:r>
              <a:rPr sz="2400" spc="-185" dirty="0"/>
              <a:t>broadcast </a:t>
            </a:r>
            <a:r>
              <a:rPr sz="2400" spc="-180" dirty="0"/>
              <a:t>to </a:t>
            </a:r>
            <a:r>
              <a:rPr sz="2400" spc="-93" dirty="0"/>
              <a:t>all </a:t>
            </a:r>
            <a:r>
              <a:rPr sz="2400" spc="-270" dirty="0"/>
              <a:t>ALUs  </a:t>
            </a:r>
            <a:r>
              <a:rPr sz="2400" spc="-195" dirty="0"/>
              <a:t>Executed </a:t>
            </a:r>
            <a:r>
              <a:rPr sz="2400" spc="-123" dirty="0"/>
              <a:t>in </a:t>
            </a:r>
            <a:r>
              <a:rPr sz="2400" spc="-133" dirty="0"/>
              <a:t>parallel </a:t>
            </a:r>
            <a:r>
              <a:rPr sz="2400" spc="-222" dirty="0"/>
              <a:t>on </a:t>
            </a:r>
            <a:r>
              <a:rPr sz="2400" spc="-93" dirty="0"/>
              <a:t>all</a:t>
            </a:r>
            <a:r>
              <a:rPr sz="2400" spc="-148" dirty="0"/>
              <a:t> </a:t>
            </a:r>
            <a:r>
              <a:rPr sz="2400" spc="-270" dirty="0"/>
              <a:t>ALUs</a:t>
            </a:r>
          </a:p>
        </p:txBody>
      </p:sp>
      <p:sp>
        <p:nvSpPr>
          <p:cNvPr id="292" name="object 7"/>
          <p:cNvSpPr/>
          <p:nvPr/>
        </p:nvSpPr>
        <p:spPr>
          <a:xfrm>
            <a:off x="483991" y="1308100"/>
            <a:ext cx="3150750" cy="49326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rgbClr val="515151"/>
            </a:solidFill>
          </a:ln>
        </p:spPr>
        <p:txBody>
          <a:bodyPr lIns="22860" rIns="22860"/>
          <a:lstStyle/>
          <a:p>
            <a:pPr>
              <a:defRPr sz="1800" b="0" spc="0"/>
            </a:pPr>
            <a:endParaRPr sz="900"/>
          </a:p>
        </p:txBody>
      </p:sp>
      <p:sp>
        <p:nvSpPr>
          <p:cNvPr id="294" name="object 9"/>
          <p:cNvSpPr txBox="1"/>
          <p:nvPr/>
        </p:nvSpPr>
        <p:spPr>
          <a:xfrm>
            <a:off x="628967" y="1510708"/>
            <a:ext cx="2857183" cy="768775"/>
          </a:xfrm>
          <a:prstGeom prst="rect">
            <a:avLst/>
          </a:prstGeom>
          <a:solidFill>
            <a:srgbClr val="E36E24"/>
          </a:solidFill>
          <a:ln w="254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marR="834707" indent="833755" algn="ctr">
              <a:lnSpc>
                <a:spcPts val="2150"/>
              </a:lnSpc>
              <a:spcBef>
                <a:spcPts val="550"/>
              </a:spcBef>
              <a:defRPr sz="3600" spc="34"/>
            </a:pPr>
            <a:endParaRPr spc="75" dirty="0"/>
          </a:p>
        </p:txBody>
      </p:sp>
      <p:sp>
        <p:nvSpPr>
          <p:cNvPr id="296" name="object 11"/>
          <p:cNvSpPr txBox="1"/>
          <p:nvPr/>
        </p:nvSpPr>
        <p:spPr>
          <a:xfrm>
            <a:off x="805282" y="2499730"/>
            <a:ext cx="509270" cy="200055"/>
          </a:xfrm>
          <a:prstGeom prst="rect">
            <a:avLst/>
          </a:prstGeom>
          <a:solidFill>
            <a:srgbClr val="FFBC19"/>
          </a:solidFill>
          <a:ln w="254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51752">
              <a:spcBef>
                <a:spcPts val="700"/>
              </a:spcBef>
              <a:defRPr sz="2600" spc="114"/>
            </a:pPr>
            <a:r>
              <a:rPr sz="1300"/>
              <a:t>ALU</a:t>
            </a:r>
            <a:r>
              <a:rPr sz="1300" spc="-57"/>
              <a:t> </a:t>
            </a:r>
            <a:r>
              <a:rPr sz="1300" spc="63"/>
              <a:t>0</a:t>
            </a:r>
          </a:p>
        </p:txBody>
      </p:sp>
      <p:sp>
        <p:nvSpPr>
          <p:cNvPr id="298" name="object 13"/>
          <p:cNvSpPr txBox="1"/>
          <p:nvPr/>
        </p:nvSpPr>
        <p:spPr>
          <a:xfrm>
            <a:off x="1455445" y="2499730"/>
            <a:ext cx="509270" cy="200055"/>
          </a:xfrm>
          <a:prstGeom prst="rect">
            <a:avLst/>
          </a:prstGeom>
          <a:solidFill>
            <a:srgbClr val="FFBC19"/>
          </a:solidFill>
          <a:ln w="254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55563">
              <a:spcBef>
                <a:spcPts val="700"/>
              </a:spcBef>
              <a:defRPr sz="2600" spc="114"/>
            </a:pPr>
            <a:r>
              <a:rPr sz="1300"/>
              <a:t>ALU</a:t>
            </a:r>
            <a:r>
              <a:rPr sz="1300" spc="-60"/>
              <a:t> </a:t>
            </a:r>
            <a:r>
              <a:rPr sz="1300" spc="63"/>
              <a:t>1</a:t>
            </a:r>
          </a:p>
        </p:txBody>
      </p:sp>
      <p:sp>
        <p:nvSpPr>
          <p:cNvPr id="300" name="object 15"/>
          <p:cNvSpPr txBox="1"/>
          <p:nvPr/>
        </p:nvSpPr>
        <p:spPr>
          <a:xfrm>
            <a:off x="2105609" y="2499730"/>
            <a:ext cx="509270" cy="200055"/>
          </a:xfrm>
          <a:prstGeom prst="rect">
            <a:avLst/>
          </a:prstGeom>
          <a:solidFill>
            <a:srgbClr val="FFBC19"/>
          </a:solidFill>
          <a:ln w="254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53340">
              <a:spcBef>
                <a:spcPts val="700"/>
              </a:spcBef>
              <a:defRPr sz="2600" spc="114"/>
            </a:pPr>
            <a:r>
              <a:rPr sz="1300"/>
              <a:t>ALU</a:t>
            </a:r>
            <a:r>
              <a:rPr sz="1300" spc="-57"/>
              <a:t> </a:t>
            </a:r>
            <a:r>
              <a:rPr sz="1300" spc="63"/>
              <a:t>2</a:t>
            </a:r>
          </a:p>
        </p:txBody>
      </p:sp>
      <p:sp>
        <p:nvSpPr>
          <p:cNvPr id="302" name="object 17"/>
          <p:cNvSpPr txBox="1"/>
          <p:nvPr/>
        </p:nvSpPr>
        <p:spPr>
          <a:xfrm>
            <a:off x="2755773" y="2499730"/>
            <a:ext cx="509270" cy="200055"/>
          </a:xfrm>
          <a:prstGeom prst="rect">
            <a:avLst/>
          </a:prstGeom>
          <a:solidFill>
            <a:srgbClr val="FFBC19"/>
          </a:solidFill>
          <a:ln w="254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50800">
              <a:spcBef>
                <a:spcPts val="700"/>
              </a:spcBef>
              <a:defRPr sz="2600" spc="114"/>
            </a:pPr>
            <a:r>
              <a:rPr sz="1300"/>
              <a:t>ALU</a:t>
            </a:r>
            <a:r>
              <a:rPr sz="1300" spc="-57"/>
              <a:t> </a:t>
            </a:r>
            <a:r>
              <a:rPr sz="1300" spc="63"/>
              <a:t>3</a:t>
            </a:r>
          </a:p>
        </p:txBody>
      </p:sp>
      <p:sp>
        <p:nvSpPr>
          <p:cNvPr id="304" name="object 19"/>
          <p:cNvSpPr txBox="1"/>
          <p:nvPr/>
        </p:nvSpPr>
        <p:spPr>
          <a:xfrm>
            <a:off x="804034" y="3021937"/>
            <a:ext cx="509270" cy="200055"/>
          </a:xfrm>
          <a:prstGeom prst="rect">
            <a:avLst/>
          </a:prstGeom>
          <a:solidFill>
            <a:srgbClr val="FFBC19"/>
          </a:solidFill>
          <a:ln w="254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53023">
              <a:spcBef>
                <a:spcPts val="700"/>
              </a:spcBef>
              <a:defRPr sz="2600" spc="114"/>
            </a:pPr>
            <a:r>
              <a:rPr sz="1300"/>
              <a:t>ALU</a:t>
            </a:r>
            <a:r>
              <a:rPr sz="1300" spc="-57"/>
              <a:t> </a:t>
            </a:r>
            <a:r>
              <a:rPr sz="1300" spc="63"/>
              <a:t>4</a:t>
            </a:r>
          </a:p>
        </p:txBody>
      </p:sp>
      <p:sp>
        <p:nvSpPr>
          <p:cNvPr id="306" name="object 21"/>
          <p:cNvSpPr txBox="1"/>
          <p:nvPr/>
        </p:nvSpPr>
        <p:spPr>
          <a:xfrm>
            <a:off x="1454198" y="3021937"/>
            <a:ext cx="509270" cy="200055"/>
          </a:xfrm>
          <a:prstGeom prst="rect">
            <a:avLst/>
          </a:prstGeom>
          <a:solidFill>
            <a:srgbClr val="FFBC19"/>
          </a:solidFill>
          <a:ln w="254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50482">
              <a:spcBef>
                <a:spcPts val="700"/>
              </a:spcBef>
              <a:defRPr sz="2600" spc="114"/>
            </a:pPr>
            <a:r>
              <a:rPr sz="1300"/>
              <a:t>ALU</a:t>
            </a:r>
            <a:r>
              <a:rPr sz="1300" spc="-57"/>
              <a:t> </a:t>
            </a:r>
            <a:r>
              <a:rPr sz="1300" spc="63"/>
              <a:t>5</a:t>
            </a:r>
          </a:p>
        </p:txBody>
      </p:sp>
      <p:sp>
        <p:nvSpPr>
          <p:cNvPr id="308" name="object 23"/>
          <p:cNvSpPr txBox="1"/>
          <p:nvPr/>
        </p:nvSpPr>
        <p:spPr>
          <a:xfrm>
            <a:off x="2104362" y="3021937"/>
            <a:ext cx="509270" cy="200055"/>
          </a:xfrm>
          <a:prstGeom prst="rect">
            <a:avLst/>
          </a:prstGeom>
          <a:solidFill>
            <a:srgbClr val="FFBC19"/>
          </a:solidFill>
          <a:ln w="254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54610">
              <a:spcBef>
                <a:spcPts val="700"/>
              </a:spcBef>
              <a:defRPr sz="2600" spc="114"/>
            </a:pPr>
            <a:r>
              <a:rPr sz="1300"/>
              <a:t>ALU</a:t>
            </a:r>
            <a:r>
              <a:rPr sz="1300" spc="-57"/>
              <a:t> </a:t>
            </a:r>
            <a:r>
              <a:rPr sz="1300" spc="63"/>
              <a:t>6</a:t>
            </a:r>
          </a:p>
        </p:txBody>
      </p:sp>
      <p:sp>
        <p:nvSpPr>
          <p:cNvPr id="310" name="object 25"/>
          <p:cNvSpPr txBox="1"/>
          <p:nvPr/>
        </p:nvSpPr>
        <p:spPr>
          <a:xfrm>
            <a:off x="2754526" y="3021937"/>
            <a:ext cx="509270" cy="200055"/>
          </a:xfrm>
          <a:prstGeom prst="rect">
            <a:avLst/>
          </a:prstGeom>
          <a:solidFill>
            <a:srgbClr val="FFBC19"/>
          </a:solidFill>
          <a:ln w="254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52070">
              <a:spcBef>
                <a:spcPts val="700"/>
              </a:spcBef>
              <a:defRPr sz="2600" spc="114"/>
            </a:pPr>
            <a:r>
              <a:rPr sz="1300"/>
              <a:t>ALU</a:t>
            </a:r>
            <a:r>
              <a:rPr sz="1300" spc="-57"/>
              <a:t> </a:t>
            </a:r>
            <a:r>
              <a:rPr sz="1300" spc="63"/>
              <a:t>7</a:t>
            </a:r>
          </a:p>
        </p:txBody>
      </p:sp>
      <p:sp>
        <p:nvSpPr>
          <p:cNvPr id="311" name="object 26"/>
          <p:cNvSpPr/>
          <p:nvPr/>
        </p:nvSpPr>
        <p:spPr>
          <a:xfrm>
            <a:off x="772462" y="3554254"/>
            <a:ext cx="2546352" cy="1911696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22860" rIns="22860"/>
          <a:lstStyle/>
          <a:p>
            <a:pPr>
              <a:defRPr sz="1800" b="0" spc="0"/>
            </a:pPr>
            <a:endParaRPr sz="900"/>
          </a:p>
        </p:txBody>
      </p:sp>
      <p:sp>
        <p:nvSpPr>
          <p:cNvPr id="312" name="object 27"/>
          <p:cNvSpPr/>
          <p:nvPr/>
        </p:nvSpPr>
        <p:spPr>
          <a:xfrm>
            <a:off x="790742" y="3572534"/>
            <a:ext cx="2482852" cy="1848196"/>
          </a:xfrm>
          <a:prstGeom prst="rect">
            <a:avLst/>
          </a:prstGeom>
          <a:solidFill>
            <a:srgbClr val="8492AF"/>
          </a:solidFill>
          <a:ln w="12700">
            <a:miter lim="400000"/>
          </a:ln>
        </p:spPr>
        <p:txBody>
          <a:bodyPr lIns="22860" rIns="22860"/>
          <a:lstStyle/>
          <a:p>
            <a:pPr>
              <a:defRPr sz="1800" b="0" spc="0"/>
            </a:pPr>
            <a:endParaRPr sz="900"/>
          </a:p>
        </p:txBody>
      </p:sp>
      <p:sp>
        <p:nvSpPr>
          <p:cNvPr id="313" name="object 28"/>
          <p:cNvSpPr/>
          <p:nvPr/>
        </p:nvSpPr>
        <p:spPr>
          <a:xfrm>
            <a:off x="790742" y="3572534"/>
            <a:ext cx="2482852" cy="1848196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lIns="22860" rIns="22860"/>
          <a:lstStyle/>
          <a:p>
            <a:pPr>
              <a:defRPr sz="1800" b="0" spc="0"/>
            </a:pPr>
            <a:endParaRPr sz="900"/>
          </a:p>
        </p:txBody>
      </p:sp>
      <p:graphicFrame>
        <p:nvGraphicFramePr>
          <p:cNvPr id="314" name="object 29"/>
          <p:cNvGraphicFramePr/>
          <p:nvPr/>
        </p:nvGraphicFramePr>
        <p:xfrm>
          <a:off x="877382" y="3693530"/>
          <a:ext cx="1082675" cy="280356"/>
        </p:xfrm>
        <a:graphic>
          <a:graphicData uri="http://schemas.openxmlformats.org/drawingml/2006/table">
            <a:tbl>
              <a:tblPr/>
              <a:tblGrid>
                <a:gridCol w="133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71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0356"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5" name="object 30"/>
          <p:cNvGraphicFramePr/>
          <p:nvPr/>
        </p:nvGraphicFramePr>
        <p:xfrm>
          <a:off x="2081766" y="3693530"/>
          <a:ext cx="1082675" cy="280356"/>
        </p:xfrm>
        <a:graphic>
          <a:graphicData uri="http://schemas.openxmlformats.org/drawingml/2006/table">
            <a:tbl>
              <a:tblPr/>
              <a:tblGrid>
                <a:gridCol w="133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71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0356"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6" name="object 31"/>
          <p:cNvGraphicFramePr/>
          <p:nvPr/>
        </p:nvGraphicFramePr>
        <p:xfrm>
          <a:off x="882034" y="4036430"/>
          <a:ext cx="1082675" cy="280356"/>
        </p:xfrm>
        <a:graphic>
          <a:graphicData uri="http://schemas.openxmlformats.org/drawingml/2006/table">
            <a:tbl>
              <a:tblPr/>
              <a:tblGrid>
                <a:gridCol w="133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71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0356"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7" name="object 32"/>
          <p:cNvGraphicFramePr/>
          <p:nvPr/>
        </p:nvGraphicFramePr>
        <p:xfrm>
          <a:off x="2086417" y="4036430"/>
          <a:ext cx="1082675" cy="280356"/>
        </p:xfrm>
        <a:graphic>
          <a:graphicData uri="http://schemas.openxmlformats.org/drawingml/2006/table">
            <a:tbl>
              <a:tblPr/>
              <a:tblGrid>
                <a:gridCol w="133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71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0356"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8" name="object 33"/>
          <p:cNvGraphicFramePr/>
          <p:nvPr/>
        </p:nvGraphicFramePr>
        <p:xfrm>
          <a:off x="882034" y="4376385"/>
          <a:ext cx="1082675" cy="280356"/>
        </p:xfrm>
        <a:graphic>
          <a:graphicData uri="http://schemas.openxmlformats.org/drawingml/2006/table">
            <a:tbl>
              <a:tblPr/>
              <a:tblGrid>
                <a:gridCol w="133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71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0356"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9" name="object 34"/>
          <p:cNvGraphicFramePr/>
          <p:nvPr/>
        </p:nvGraphicFramePr>
        <p:xfrm>
          <a:off x="2086417" y="4376385"/>
          <a:ext cx="1082675" cy="280356"/>
        </p:xfrm>
        <a:graphic>
          <a:graphicData uri="http://schemas.openxmlformats.org/drawingml/2006/table">
            <a:tbl>
              <a:tblPr/>
              <a:tblGrid>
                <a:gridCol w="133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71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0356"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0" name="object 35"/>
          <p:cNvGraphicFramePr/>
          <p:nvPr/>
        </p:nvGraphicFramePr>
        <p:xfrm>
          <a:off x="882034" y="4716340"/>
          <a:ext cx="1082675" cy="280356"/>
        </p:xfrm>
        <a:graphic>
          <a:graphicData uri="http://schemas.openxmlformats.org/drawingml/2006/table">
            <a:tbl>
              <a:tblPr/>
              <a:tblGrid>
                <a:gridCol w="133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71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0356"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1" name="object 36"/>
          <p:cNvGraphicFramePr/>
          <p:nvPr/>
        </p:nvGraphicFramePr>
        <p:xfrm>
          <a:off x="2086417" y="4716340"/>
          <a:ext cx="1082675" cy="280356"/>
        </p:xfrm>
        <a:graphic>
          <a:graphicData uri="http://schemas.openxmlformats.org/drawingml/2006/table">
            <a:tbl>
              <a:tblPr/>
              <a:tblGrid>
                <a:gridCol w="133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52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71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0356"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endParaRPr sz="1800"/>
                    </a:p>
                  </a:txBody>
                  <a:tcPr marL="0" marR="0" marT="0" marB="0" horzOverflow="overflow">
                    <a:lnL w="28575">
                      <a:solidFill>
                        <a:srgbClr val="BCCFF7"/>
                      </a:solidFill>
                    </a:lnL>
                    <a:lnR w="28575">
                      <a:solidFill>
                        <a:srgbClr val="BCCFF7"/>
                      </a:solidFill>
                    </a:lnR>
                    <a:lnT w="28575">
                      <a:solidFill>
                        <a:srgbClr val="BCCFF7"/>
                      </a:solidFill>
                    </a:lnT>
                    <a:lnB w="28575">
                      <a:solidFill>
                        <a:srgbClr val="BCCFF7"/>
                      </a:solidFill>
                    </a:lnB>
                    <a:solidFill>
                      <a:srgbClr val="9FB2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4CBB53D8-1BEA-E94D-83A8-81BCADE9E50E}"/>
              </a:ext>
            </a:extLst>
          </p:cNvPr>
          <p:cNvSpPr/>
          <p:nvPr/>
        </p:nvSpPr>
        <p:spPr>
          <a:xfrm>
            <a:off x="2358997" y="1641671"/>
            <a:ext cx="5021457" cy="406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834707" indent="833755" algn="ctr">
              <a:lnSpc>
                <a:spcPts val="2150"/>
              </a:lnSpc>
              <a:spcBef>
                <a:spcPts val="550"/>
              </a:spcBef>
              <a:defRPr sz="3600" spc="34"/>
            </a:pPr>
            <a:r>
              <a:rPr lang="en-US" spc="75" dirty="0"/>
              <a:t>Fetch Ins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CBA5C00-C5F9-E94D-A1AA-E4F70862B9B2}"/>
              </a:ext>
            </a:extLst>
          </p:cNvPr>
          <p:cNvSpPr/>
          <p:nvPr/>
        </p:nvSpPr>
        <p:spPr>
          <a:xfrm>
            <a:off x="821933" y="1609072"/>
            <a:ext cx="24968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Menlo" panose="020B0609030804020204" pitchFamily="49" charset="0"/>
              </a:rPr>
              <a:t>Fetch PC</a:t>
            </a:r>
          </a:p>
          <a:p>
            <a:r>
              <a:rPr lang="en-US" dirty="0" err="1">
                <a:latin typeface="Menlo" panose="020B0609030804020204" pitchFamily="49" charset="0"/>
              </a:rPr>
              <a:t>vmul</a:t>
            </a:r>
            <a:r>
              <a:rPr lang="en-US" dirty="0">
                <a:latin typeface="Menlo" panose="020B0609030804020204" pitchFamily="49" charset="0"/>
              </a:rPr>
              <a:t> v4,v4,v3</a:t>
            </a:r>
          </a:p>
        </p:txBody>
      </p:sp>
      <p:sp>
        <p:nvSpPr>
          <p:cNvPr id="41" name="object 37">
            <a:extLst>
              <a:ext uri="{FF2B5EF4-FFF2-40B4-BE49-F238E27FC236}">
                <a16:creationId xmlns:a16="http://schemas.microsoft.com/office/drawing/2014/main" id="{7D445F30-EAC8-B246-9217-C2B78F295C74}"/>
              </a:ext>
            </a:extLst>
          </p:cNvPr>
          <p:cNvSpPr txBox="1"/>
          <p:nvPr/>
        </p:nvSpPr>
        <p:spPr>
          <a:xfrm>
            <a:off x="1100475" y="5368151"/>
            <a:ext cx="2558516" cy="553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indent="6350">
              <a:defRPr sz="3600" spc="125"/>
            </a:pPr>
            <a:r>
              <a:rPr lang="en-US" dirty="0"/>
              <a:t>Vector Reg</a:t>
            </a:r>
          </a:p>
        </p:txBody>
      </p:sp>
      <p:sp>
        <p:nvSpPr>
          <p:cNvPr id="42" name="object 4">
            <a:extLst>
              <a:ext uri="{FF2B5EF4-FFF2-40B4-BE49-F238E27FC236}">
                <a16:creationId xmlns:a16="http://schemas.microsoft.com/office/drawing/2014/main" id="{432DAF0A-ACB1-C34F-91F9-7D3FD2EDA627}"/>
              </a:ext>
            </a:extLst>
          </p:cNvPr>
          <p:cNvSpPr txBox="1"/>
          <p:nvPr/>
        </p:nvSpPr>
        <p:spPr>
          <a:xfrm>
            <a:off x="4044950" y="2803593"/>
            <a:ext cx="4897788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6350">
              <a:spcBef>
                <a:spcPts val="450"/>
              </a:spcBef>
              <a:defRPr sz="4800" spc="0"/>
            </a:pPr>
            <a:r>
              <a:rPr lang="en-US" sz="2400" dirty="0"/>
              <a:t>- </a:t>
            </a:r>
            <a:r>
              <a:rPr lang="en-US" sz="2400" b="1" dirty="0"/>
              <a:t>Parallelism</a:t>
            </a:r>
            <a:r>
              <a:rPr lang="en-US" sz="2400" dirty="0"/>
              <a:t>: Multiple data elements</a:t>
            </a:r>
          </a:p>
        </p:txBody>
      </p:sp>
      <p:sp>
        <p:nvSpPr>
          <p:cNvPr id="43" name="object 4">
            <a:extLst>
              <a:ext uri="{FF2B5EF4-FFF2-40B4-BE49-F238E27FC236}">
                <a16:creationId xmlns:a16="http://schemas.microsoft.com/office/drawing/2014/main" id="{662D18F2-D796-3646-9D85-C362B0111114}"/>
              </a:ext>
            </a:extLst>
          </p:cNvPr>
          <p:cNvSpPr txBox="1"/>
          <p:nvPr/>
        </p:nvSpPr>
        <p:spPr>
          <a:xfrm>
            <a:off x="4044950" y="3244090"/>
            <a:ext cx="4897788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6350">
              <a:spcBef>
                <a:spcPts val="450"/>
              </a:spcBef>
              <a:defRPr sz="4800" spc="0"/>
            </a:pPr>
            <a:r>
              <a:rPr lang="en-US" sz="2400" dirty="0"/>
              <a:t>- </a:t>
            </a:r>
            <a:r>
              <a:rPr lang="en-US" sz="2400" b="1" dirty="0"/>
              <a:t>Efficiency</a:t>
            </a:r>
            <a:r>
              <a:rPr lang="en-US" sz="2400" dirty="0"/>
              <a:t>: Fetch single instruction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AED349C-3592-7D4D-98CE-D40C4B02761C}"/>
              </a:ext>
            </a:extLst>
          </p:cNvPr>
          <p:cNvSpPr/>
          <p:nvPr/>
        </p:nvSpPr>
        <p:spPr>
          <a:xfrm>
            <a:off x="4044950" y="4286508"/>
            <a:ext cx="5253922" cy="1264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350">
              <a:spcBef>
                <a:spcPts val="450"/>
              </a:spcBef>
              <a:defRPr sz="4800" spc="0"/>
            </a:pPr>
            <a:r>
              <a:rPr lang="en-US" sz="2400" dirty="0"/>
              <a:t>Same instruction broadcast on all ALUs</a:t>
            </a:r>
          </a:p>
          <a:p>
            <a:pPr indent="6350">
              <a:spcBef>
                <a:spcPts val="450"/>
              </a:spcBef>
              <a:defRPr sz="4800" spc="0"/>
            </a:pPr>
            <a:r>
              <a:rPr lang="en-US" sz="2400" dirty="0"/>
              <a:t>Each instruction updates/reads multiple elements from vector register 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86E97-DD26-EF48-A078-2C73C794A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045" y="3121659"/>
            <a:ext cx="7080250" cy="652781"/>
          </a:xfrm>
        </p:spPr>
        <p:txBody>
          <a:bodyPr/>
          <a:lstStyle/>
          <a:p>
            <a:r>
              <a:rPr lang="en-US" dirty="0" err="1"/>
              <a:t>Intrinsics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46A9F0-F2E5-F14B-92EC-5ED85C454200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5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0653B9-8B61-574A-A194-02FC13FF4E6C}"/>
              </a:ext>
            </a:extLst>
          </p:cNvPr>
          <p:cNvSpPr/>
          <p:nvPr/>
        </p:nvSpPr>
        <p:spPr>
          <a:xfrm>
            <a:off x="868044" y="3774440"/>
            <a:ext cx="69043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err="1">
                <a:hlinkClick r:id="rId2"/>
              </a:rPr>
              <a:t>www.cs.sfu.ca</a:t>
            </a:r>
            <a:r>
              <a:rPr lang="en-US" dirty="0">
                <a:hlinkClick r:id="rId2"/>
              </a:rPr>
              <a:t>/~</a:t>
            </a:r>
            <a:r>
              <a:rPr lang="en-US" dirty="0" err="1">
                <a:hlinkClick r:id="rId2"/>
              </a:rPr>
              <a:t>ashriram</a:t>
            </a:r>
            <a:r>
              <a:rPr lang="en-US" dirty="0">
                <a:hlinkClick r:id="rId2"/>
              </a:rPr>
              <a:t>/Courses/CS295/labs/Lab9/</a:t>
            </a:r>
            <a:r>
              <a:rPr lang="en-US" dirty="0" err="1">
                <a:hlinkClick r:id="rId2"/>
              </a:rPr>
              <a:t>intrinsics.html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266476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775A7-816C-3C4C-A943-D40503483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586" y="348468"/>
            <a:ext cx="7080250" cy="652781"/>
          </a:xfrm>
        </p:spPr>
        <p:txBody>
          <a:bodyPr/>
          <a:lstStyle/>
          <a:p>
            <a:r>
              <a:rPr lang="en-US"/>
              <a:t>Intrinsics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1F4125-1779-1E42-B72A-88AA77C804C3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6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2DE658-B2B5-1B4D-AD2C-A7A3E6A24EA0}"/>
              </a:ext>
            </a:extLst>
          </p:cNvPr>
          <p:cNvSpPr/>
          <p:nvPr/>
        </p:nvSpPr>
        <p:spPr>
          <a:xfrm>
            <a:off x="-1" y="1166383"/>
            <a:ext cx="708024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428BCA"/>
                </a:solidFill>
                <a:latin typeface="Helvetica Neue" panose="02000503000000020004" pitchFamily="2" charset="0"/>
                <a:hlinkClick r:id="rId2"/>
              </a:rPr>
              <a:t>Vector types</a:t>
            </a:r>
            <a:endParaRPr lang="en-US" sz="3200" dirty="0">
              <a:solidFill>
                <a:srgbClr val="333333"/>
              </a:solidFill>
              <a:latin typeface="Helvetica Neue" panose="02000503000000020004" pitchFamily="2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428BCA"/>
              </a:solidFill>
              <a:latin typeface="Helvetica Neue" panose="02000503000000020004" pitchFamily="2" charset="0"/>
              <a:hlinkClick r:id="rId3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428BCA"/>
                </a:solidFill>
                <a:latin typeface="Helvetica Neue" panose="02000503000000020004" pitchFamily="2" charset="0"/>
                <a:hlinkClick r:id="rId4"/>
              </a:rPr>
              <a:t>Vector Lane Activate</a:t>
            </a:r>
          </a:p>
          <a:p>
            <a:pPr lvl="1"/>
            <a:endParaRPr lang="en-US" sz="3200" dirty="0">
              <a:solidFill>
                <a:srgbClr val="428BCA"/>
              </a:solidFill>
              <a:latin typeface="Helvetica Neue" panose="02000503000000020004" pitchFamily="2" charset="0"/>
              <a:hlinkClick r:id="rId5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428BCA"/>
                </a:solidFill>
                <a:latin typeface="Helvetica Neue" panose="02000503000000020004" pitchFamily="2" charset="0"/>
                <a:hlinkClick r:id="rId5"/>
              </a:rPr>
              <a:t>Vector computation and store</a:t>
            </a:r>
            <a:endParaRPr lang="en-US" sz="3200" dirty="0">
              <a:solidFill>
                <a:srgbClr val="428BCA"/>
              </a:solidFill>
              <a:latin typeface="Helvetica Neue" panose="02000503000000020004" pitchFamily="2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428BCA"/>
              </a:solidFill>
              <a:latin typeface="Helvetica Neue" panose="02000503000000020004" pitchFamily="2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428BCA"/>
                </a:solidFill>
                <a:latin typeface="Helvetica Neue" panose="02000503000000020004" pitchFamily="2" charset="0"/>
                <a:hlinkClick r:id="rId4"/>
              </a:rPr>
              <a:t>Vector memory ops</a:t>
            </a:r>
            <a:endParaRPr lang="en-US" sz="3200" dirty="0">
              <a:solidFill>
                <a:srgbClr val="333333"/>
              </a:solidFill>
              <a:latin typeface="Helvetica Neue" panose="02000503000000020004" pitchFamily="2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428BCA"/>
              </a:solidFill>
              <a:latin typeface="Helvetica Neue" panose="02000503000000020004" pitchFamily="2" charset="0"/>
              <a:hlinkClick r:id="rId6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428BCA"/>
                </a:solidFill>
                <a:latin typeface="Helvetica Neue" panose="02000503000000020004" pitchFamily="2" charset="0"/>
                <a:hlinkClick r:id="rId6"/>
              </a:rPr>
              <a:t>Log and Debugging</a:t>
            </a:r>
            <a:endParaRPr lang="en-US" sz="3200" b="0" i="0" dirty="0">
              <a:solidFill>
                <a:srgbClr val="333333"/>
              </a:solidFill>
              <a:effectLst/>
              <a:latin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46476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E1B12-4D61-2040-9AF1-2EE0FBD72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900" y="428540"/>
            <a:ext cx="7080250" cy="652781"/>
          </a:xfrm>
        </p:spPr>
        <p:txBody>
          <a:bodyPr/>
          <a:lstStyle/>
          <a:p>
            <a:r>
              <a:rPr lang="en-US" dirty="0"/>
              <a:t>Vector types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8621A-40C8-AC47-8096-259E636C9B85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__cs295_vec_int  / __cs295_vec_float</a:t>
            </a:r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: The implementation of the vector registers of either float or int type. Each vector register holds a VECTOR_WIDTH number of elements. These registers can be passed as parameters to the vector functions.</a:t>
            </a:r>
          </a:p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__cs295_mask</a:t>
            </a:r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: Masks are bool vectors of width VECTOR_WIDTH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which specific whether a particular lane or index is active in an operation</a:t>
            </a:r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. We illustrate with </a:t>
            </a:r>
            <a:r>
              <a:rPr lang="en-US" b="0" dirty="0" err="1">
                <a:latin typeface="Calibri" panose="020F0502020204030204" pitchFamily="34" charset="0"/>
                <a:cs typeface="Calibri" panose="020F0502020204030204" pitchFamily="34" charset="0"/>
              </a:rPr>
              <a:t>vmult</a:t>
            </a:r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 below</a:t>
            </a:r>
          </a:p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C3CBF3-2B78-F24E-9CBF-D07F81462C57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7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7D1C17B-2532-524A-AB09-58CC1A9507D1}"/>
              </a:ext>
            </a:extLst>
          </p:cNvPr>
          <p:cNvSpPr/>
          <p:nvPr/>
        </p:nvSpPr>
        <p:spPr>
          <a:xfrm>
            <a:off x="469900" y="4704961"/>
            <a:ext cx="840225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_cs295_init_ones(width) :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Return a mask initialized to 1 in the first width lanes and 0 in the others </a:t>
            </a: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_cs295_cntbits(mask):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Count the number of 1s in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maska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|</a:t>
            </a:r>
            <a:endParaRPr lang="en-US" b="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2761CC3-2444-0248-AEAC-787D442CB562}"/>
              </a:ext>
            </a:extLst>
          </p:cNvPr>
          <p:cNvSpPr txBox="1">
            <a:spLocks/>
          </p:cNvSpPr>
          <p:nvPr/>
        </p:nvSpPr>
        <p:spPr bwMode="auto">
          <a:xfrm>
            <a:off x="284548" y="3960578"/>
            <a:ext cx="7080250" cy="652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19063" marR="2540" indent="-119063" algn="l" rtl="0" eaLnBrk="1" fontAlgn="base" hangingPunct="1">
              <a:lnSpc>
                <a:spcPts val="4000"/>
              </a:lnSpc>
              <a:spcBef>
                <a:spcPts val="850"/>
              </a:spcBef>
              <a:spcAft>
                <a:spcPct val="0"/>
              </a:spcAft>
              <a:defRPr sz="3900" b="1" spc="-232">
                <a:solidFill>
                  <a:schemeClr val="tx1"/>
                </a:solidFill>
                <a:latin typeface="Calibri" pitchFamily="34" charset="0"/>
                <a:ea typeface="+mj-ea"/>
                <a:cs typeface="+mj-cs"/>
              </a:defRPr>
            </a:lvl1pPr>
            <a:lvl2pPr marL="119063" indent="-1190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2pPr>
            <a:lvl3pPr marL="119063" indent="-1190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3pPr>
            <a:lvl4pPr marL="119063" indent="-1190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4pPr>
            <a:lvl5pPr marL="119063" indent="-1190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5pPr>
            <a:lvl6pPr marL="5762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6pPr>
            <a:lvl7pPr marL="10334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7pPr>
            <a:lvl8pPr marL="14906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8pPr>
            <a:lvl9pPr marL="19478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r>
              <a:rPr lang="en-US" kern="0" dirty="0"/>
              <a:t>Vector lanes</a:t>
            </a:r>
          </a:p>
        </p:txBody>
      </p:sp>
    </p:spTree>
    <p:extLst>
      <p:ext uri="{BB962C8B-B14F-4D97-AF65-F5344CB8AC3E}">
        <p14:creationId xmlns:p14="http://schemas.microsoft.com/office/powerpoint/2010/main" val="2834943004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E1B12-4D61-2040-9AF1-2EE0FBD72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900" y="428540"/>
            <a:ext cx="7080250" cy="652781"/>
          </a:xfrm>
        </p:spPr>
        <p:txBody>
          <a:bodyPr/>
          <a:lstStyle/>
          <a:p>
            <a:r>
              <a:rPr lang="en-US" dirty="0"/>
              <a:t>Vector compute ops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8621A-40C8-AC47-8096-259E636C9B85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284548" y="1248410"/>
            <a:ext cx="7876541" cy="2180590"/>
          </a:xfrm>
        </p:spPr>
        <p:txBody>
          <a:bodyPr>
            <a:normAutofit fontScale="85000" lnSpcReduction="10000"/>
          </a:bodyPr>
          <a:lstStyle/>
          <a:p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E.g., __cs295_vec_vadd_int / __cs295_vec_vmult_int</a:t>
            </a:r>
            <a:r>
              <a:rPr lang="en-US" sz="3100" b="0" dirty="0">
                <a:latin typeface="Calibri" panose="020F0502020204030204" pitchFamily="34" charset="0"/>
                <a:cs typeface="Calibri" panose="020F0502020204030204" pitchFamily="34" charset="0"/>
              </a:rPr>
              <a:t>: Return calculation of (</a:t>
            </a:r>
            <a:r>
              <a:rPr lang="en-US" sz="3100" b="0" dirty="0" err="1">
                <a:latin typeface="Calibri" panose="020F0502020204030204" pitchFamily="34" charset="0"/>
                <a:cs typeface="Calibri" panose="020F0502020204030204" pitchFamily="34" charset="0"/>
              </a:rPr>
              <a:t>x_v</a:t>
            </a:r>
            <a:r>
              <a:rPr lang="en-US" sz="3100" b="0" dirty="0"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en-US" sz="3100" b="0" dirty="0" err="1">
                <a:latin typeface="Calibri" panose="020F0502020204030204" pitchFamily="34" charset="0"/>
                <a:cs typeface="Calibri" panose="020F0502020204030204" pitchFamily="34" charset="0"/>
              </a:rPr>
              <a:t>y_v</a:t>
            </a:r>
            <a:r>
              <a:rPr lang="en-US" sz="3100" b="0" dirty="0">
                <a:latin typeface="Calibri" panose="020F0502020204030204" pitchFamily="34" charset="0"/>
                <a:cs typeface="Calibri" panose="020F0502020204030204" pitchFamily="34" charset="0"/>
              </a:rPr>
              <a:t>) if vector lane active. </a:t>
            </a:r>
            <a:r>
              <a:rPr lang="en-US" sz="3100" b="0" dirty="0" err="1">
                <a:latin typeface="Calibri" panose="020F0502020204030204" pitchFamily="34" charset="0"/>
                <a:cs typeface="Calibri" panose="020F0502020204030204" pitchFamily="34" charset="0"/>
              </a:rPr>
              <a:t>x_v</a:t>
            </a:r>
            <a:r>
              <a:rPr lang="en-US" sz="3100" b="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sz="3100" b="0" dirty="0" err="1">
                <a:latin typeface="Calibri" panose="020F0502020204030204" pitchFamily="34" charset="0"/>
                <a:cs typeface="Calibri" panose="020F0502020204030204" pitchFamily="34" charset="0"/>
              </a:rPr>
              <a:t>y_v</a:t>
            </a:r>
            <a:r>
              <a:rPr lang="en-US" sz="3100" b="0" dirty="0">
                <a:latin typeface="Calibri" panose="020F0502020204030204" pitchFamily="34" charset="0"/>
                <a:cs typeface="Calibri" panose="020F0502020204030204" pitchFamily="34" charset="0"/>
              </a:rPr>
              <a:t> are of type __cs295_vec_int/float. </a:t>
            </a:r>
            <a:r>
              <a:rPr lang="en-US" sz="3100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take a required mask parameter that activates/deactivates lanes</a:t>
            </a:r>
          </a:p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C3CBF3-2B78-F24E-9CBF-D07F81462C57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8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7D1C17B-2532-524A-AB09-58CC1A9507D1}"/>
              </a:ext>
            </a:extLst>
          </p:cNvPr>
          <p:cNvSpPr/>
          <p:nvPr/>
        </p:nvSpPr>
        <p:spPr>
          <a:xfrm>
            <a:off x="469900" y="4704961"/>
            <a:ext cx="84022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2761CC3-2444-0248-AEAC-787D442CB562}"/>
              </a:ext>
            </a:extLst>
          </p:cNvPr>
          <p:cNvSpPr txBox="1">
            <a:spLocks/>
          </p:cNvSpPr>
          <p:nvPr/>
        </p:nvSpPr>
        <p:spPr bwMode="auto">
          <a:xfrm>
            <a:off x="284548" y="3960578"/>
            <a:ext cx="7080250" cy="652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19063" marR="2540" indent="-119063" algn="l" rtl="0" eaLnBrk="1" fontAlgn="base" hangingPunct="1">
              <a:lnSpc>
                <a:spcPts val="4000"/>
              </a:lnSpc>
              <a:spcBef>
                <a:spcPts val="850"/>
              </a:spcBef>
              <a:spcAft>
                <a:spcPct val="0"/>
              </a:spcAft>
              <a:defRPr sz="3900" b="1" spc="-232">
                <a:solidFill>
                  <a:schemeClr val="tx1"/>
                </a:solidFill>
                <a:latin typeface="Calibri" pitchFamily="34" charset="0"/>
                <a:ea typeface="+mj-ea"/>
                <a:cs typeface="+mj-cs"/>
              </a:defRPr>
            </a:lvl1pPr>
            <a:lvl2pPr marL="119063" indent="-1190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2pPr>
            <a:lvl3pPr marL="119063" indent="-1190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3pPr>
            <a:lvl4pPr marL="119063" indent="-1190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4pPr>
            <a:lvl5pPr marL="119063" indent="-1190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5pPr>
            <a:lvl6pPr marL="5762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6pPr>
            <a:lvl7pPr marL="10334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7pPr>
            <a:lvl8pPr marL="14906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8pPr>
            <a:lvl9pPr marL="19478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r>
              <a:rPr lang="en-US" kern="0" dirty="0"/>
              <a:t>Vector memory ops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877D79A-2DA2-1644-A113-1C697451DB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578888"/>
              </p:ext>
            </p:extLst>
          </p:nvPr>
        </p:nvGraphicFramePr>
        <p:xfrm>
          <a:off x="0" y="3274460"/>
          <a:ext cx="8366125" cy="365760"/>
        </p:xfrm>
        <a:graphic>
          <a:graphicData uri="http://schemas.openxmlformats.org/drawingml/2006/table">
            <a:tbl>
              <a:tblPr/>
              <a:tblGrid>
                <a:gridCol w="8366125">
                  <a:extLst>
                    <a:ext uri="{9D8B030D-6E8A-4147-A177-3AD203B41FA5}">
                      <a16:colId xmlns:a16="http://schemas.microsoft.com/office/drawing/2014/main" val="221567148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922303"/>
                  </a:ext>
                </a:extLst>
              </a:tr>
            </a:tbl>
          </a:graphicData>
        </a:graphic>
      </p:graphicFrame>
      <p:sp>
        <p:nvSpPr>
          <p:cNvPr id="12" name="Rectangle 3">
            <a:extLst>
              <a:ext uri="{FF2B5EF4-FFF2-40B4-BE49-F238E27FC236}">
                <a16:creationId xmlns:a16="http://schemas.microsoft.com/office/drawing/2014/main" id="{58327060-E960-A842-8E83-7720F9ECA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707" y="3171970"/>
            <a:ext cx="5434629" cy="342701"/>
          </a:xfrm>
          <a:prstGeom prst="rect">
            <a:avLst/>
          </a:prstGeom>
          <a:solidFill>
            <a:srgbClr val="49483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6506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nlo" panose="020B0609030804020204" pitchFamily="49" charset="0"/>
              </a:rPr>
              <a:t>for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nlo" panose="020B060903080402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i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nlo" panose="020B0609030804020204" pitchFamily="49" charset="0"/>
              </a:rPr>
              <a:t>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=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nlo" panose="020B0609030804020204" pitchFamily="49" charset="0"/>
              </a:rPr>
              <a:t> 0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to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nlo" panose="020B060903080402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VECTOR_WIDTH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nlo" panose="020B0609030804020204" pitchFamily="49" charset="0"/>
              </a:rPr>
              <a:t>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nlo" panose="020B0609030804020204" pitchFamily="49" charset="0"/>
              </a:rPr>
              <a:t>if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nlo" panose="020B0609030804020204" pitchFamily="49" charset="0"/>
              </a:rPr>
              <a:t> (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m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nlo" panose="020B0609030804020204" pitchFamily="49" charset="0"/>
              </a:rPr>
              <a:t>[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i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nlo" panose="020B0609030804020204" pitchFamily="49" charset="0"/>
              </a:rPr>
              <a:t>]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==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nlo" panose="020B0609030804020204" pitchFamily="49" charset="0"/>
              </a:rPr>
              <a:t> 1)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res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nlo" panose="020B0609030804020204" pitchFamily="49" charset="0"/>
              </a:rPr>
              <a:t>[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i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nlo" panose="020B0609030804020204" pitchFamily="49" charset="0"/>
              </a:rPr>
              <a:t>]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=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nlo" panose="020B060903080402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x_v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nlo" panose="020B0609030804020204" pitchFamily="49" charset="0"/>
              </a:rPr>
              <a:t>[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i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nlo" panose="020B0609030804020204" pitchFamily="49" charset="0"/>
              </a:rPr>
              <a:t>]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*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nlo" panose="020B060903080402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y_v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nlo" panose="020B0609030804020204" pitchFamily="49" charset="0"/>
              </a:rPr>
              <a:t>[</a:t>
            </a: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i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enlo" panose="020B0609030804020204" pitchFamily="49" charset="0"/>
              </a:rPr>
              <a:t>];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6BAF01E9-6EEC-A04C-9176-C17512563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900" y="5112349"/>
            <a:ext cx="5787290" cy="342701"/>
          </a:xfrm>
          <a:prstGeom prst="rect">
            <a:avLst/>
          </a:prstGeom>
          <a:solidFill>
            <a:srgbClr val="49483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6506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nlo" panose="020B0609030804020204" pitchFamily="49" charset="0"/>
              </a:rPr>
              <a:t>for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nlo" panose="020B060903080402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i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nlo" panose="020B0609030804020204" pitchFamily="49" charset="0"/>
              </a:rPr>
              <a:t>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=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nlo" panose="020B0609030804020204" pitchFamily="49" charset="0"/>
              </a:rPr>
              <a:t> 0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to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nlo" panose="020B060903080402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VECTOR_WIDTH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nlo" panose="020B0609030804020204" pitchFamily="49" charset="0"/>
              </a:rPr>
              <a:t>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nlo" panose="020B0609030804020204" pitchFamily="49" charset="0"/>
              </a:rPr>
              <a:t>if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nlo" panose="020B0609030804020204" pitchFamily="49" charset="0"/>
              </a:rPr>
              <a:t> (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m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nlo" panose="020B0609030804020204" pitchFamily="49" charset="0"/>
              </a:rPr>
              <a:t>[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element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nlo" panose="020B0609030804020204" pitchFamily="49" charset="0"/>
              </a:rPr>
              <a:t>]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==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nlo" panose="020B0609030804020204" pitchFamily="49" charset="0"/>
              </a:rPr>
              <a:t> 1)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register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nlo" panose="020B0609030804020204" pitchFamily="49" charset="0"/>
              </a:rPr>
              <a:t>[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element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nlo" panose="020B0609030804020204" pitchFamily="49" charset="0"/>
              </a:rPr>
              <a:t>]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=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altLang="en-US" sz="1200" dirty="0">
                <a:solidFill>
                  <a:schemeClr val="bg1"/>
                </a:solidFill>
                <a:latin typeface="Arial" panose="020B0604020202020204" pitchFamily="34" charset="0"/>
              </a:rPr>
              <a:t>a[</a:t>
            </a:r>
            <a:r>
              <a:rPr lang="en-US" altLang="en-US" sz="1200" dirty="0" err="1">
                <a:solidFill>
                  <a:schemeClr val="bg1"/>
                </a:solidFill>
                <a:latin typeface="Arial" panose="020B0604020202020204" pitchFamily="34" charset="0"/>
              </a:rPr>
              <a:t>i</a:t>
            </a:r>
            <a:r>
              <a:rPr lang="en-US" altLang="en-US" sz="1200" dirty="0">
                <a:solidFill>
                  <a:schemeClr val="bg1"/>
                </a:solidFill>
                <a:latin typeface="Arial" panose="020B0604020202020204" pitchFamily="34" charset="0"/>
              </a:rPr>
              <a:t>]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64505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UWTheme-351-Au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smtClean="0">
            <a:solidFill>
              <a:srgbClr val="C00000"/>
            </a:solidFill>
            <a:latin typeface="Calibri" charset="0"/>
            <a:ea typeface="Calibri" charset="0"/>
            <a:cs typeface="Calibri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Theme-351-Au18" id="{5C6D7646-6FE6-4EA9-9440-0A3D5C463217}" vid="{2D96F9FA-743E-48FB-9478-12DCF3A4ECC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UWTheme-351-Au18</Template>
  <TotalTime>6797</TotalTime>
  <Words>637</Words>
  <Application>Microsoft Macintosh PowerPoint</Application>
  <PresentationFormat>On-screen Show (4:3)</PresentationFormat>
  <Paragraphs>89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Arial Narrow</vt:lpstr>
      <vt:lpstr>Calibri</vt:lpstr>
      <vt:lpstr>Helvetica Neue</vt:lpstr>
      <vt:lpstr>Menlo</vt:lpstr>
      <vt:lpstr>Roboto Regular</vt:lpstr>
      <vt:lpstr>Times New Roman</vt:lpstr>
      <vt:lpstr>Wingdings</vt:lpstr>
      <vt:lpstr>UWTheme-351-Au18</vt:lpstr>
      <vt:lpstr>Scalar Loop</vt:lpstr>
      <vt:lpstr>PowerPoint Presentation</vt:lpstr>
      <vt:lpstr>PowerPoint Presentation</vt:lpstr>
      <vt:lpstr>Vector CPU: Add arithmetic units to increase compute capability</vt:lpstr>
      <vt:lpstr>Intrinsics </vt:lpstr>
      <vt:lpstr>Intrinsics</vt:lpstr>
      <vt:lpstr>Vector types</vt:lpstr>
      <vt:lpstr>Vector compute ops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Roadmap</dc:title>
  <dc:creator>Justin Hsia</dc:creator>
  <cp:lastModifiedBy>Arrvindh Shriraman</cp:lastModifiedBy>
  <cp:revision>209</cp:revision>
  <cp:lastPrinted>2019-11-23T01:58:58Z</cp:lastPrinted>
  <dcterms:created xsi:type="dcterms:W3CDTF">2016-11-26T04:13:12Z</dcterms:created>
  <dcterms:modified xsi:type="dcterms:W3CDTF">2021-10-25T22:33:43Z</dcterms:modified>
</cp:coreProperties>
</file>