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3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4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5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notesSlides/notesSlide6.xml" ContentType="application/vnd.openxmlformats-officedocument.presentationml.notesSlide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7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notesSlides/notesSlide8.xml" ContentType="application/vnd.openxmlformats-officedocument.presentationml.notesSlid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302.xml" ContentType="application/vnd.openxmlformats-officedocument.presentationml.tags+xml"/>
  <Override PartName="/ppt/notesSlides/notesSlide14.xml" ContentType="application/vnd.openxmlformats-officedocument.presentationml.notesSlide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notesSlides/notesSlide15.xml" ContentType="application/vnd.openxmlformats-officedocument.presentationml.notesSlide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343.xml" ContentType="application/vnd.openxmlformats-officedocument.presentationml.tags+xml"/>
  <Override PartName="/ppt/notesSlides/notesSlide19.xml" ContentType="application/vnd.openxmlformats-officedocument.presentationml.notesSlide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notesSlides/notesSlide20.xml" ContentType="application/vnd.openxmlformats-officedocument.presentationml.notesSlide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21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notesSlides/notesSlide22.xml" ContentType="application/vnd.openxmlformats-officedocument.presentationml.notesSlide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notesSlides/notesSlide23.xml" ContentType="application/vnd.openxmlformats-officedocument.presentationml.notesSlide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notesSlides/notesSlide24.xml" ContentType="application/vnd.openxmlformats-officedocument.presentationml.notesSlide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notesSlides/notesSlide25.xml" ContentType="application/vnd.openxmlformats-officedocument.presentationml.notesSlide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notesSlides/notesSlide26.xml" ContentType="application/vnd.openxmlformats-officedocument.presentationml.notesSlide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notesSlides/notesSlide33.xml" ContentType="application/vnd.openxmlformats-officedocument.presentationml.notesSlide+xml"/>
  <Override PartName="/ppt/ink/ink1.xml" ContentType="application/inkml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notesSlides/notesSlide3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5590.xml" ContentType="application/vnd.openxmlformats-officedocument.presentationml.tags+xml"/>
  <Override PartName="/ppt/tags/tag3080.xml" ContentType="application/vnd.openxmlformats-officedocument.presentationml.tags+xml"/>
  <Override PartName="/ppt/tags/tag440.xml" ContentType="application/vnd.openxmlformats-officedocument.presentationml.tags+xml"/>
  <Override PartName="/ppt/tags/tag660.xml" ContentType="application/vnd.openxmlformats-officedocument.presentationml.tags+xml"/>
  <Override PartName="/ppt/tags/tag1490.xml" ContentType="application/vnd.openxmlformats-officedocument.presentationml.tags+xml"/>
  <Override PartName="/ppt/tags/tag1520.xml" ContentType="application/vnd.openxmlformats-officedocument.presentationml.tags+xml"/>
  <Override PartName="/ppt/tags/tag1540.xml" ContentType="application/vnd.openxmlformats-officedocument.presentationml.tags+xml"/>
  <Override PartName="/ppt/tags/tag1620.xml" ContentType="application/vnd.openxmlformats-officedocument.presentationml.tags+xml"/>
  <Override PartName="/ppt/tags/tag1630.xml" ContentType="application/vnd.openxmlformats-officedocument.presentationml.tags+xml"/>
  <Override PartName="/ppt/tags/tag1610.xml" ContentType="application/vnd.openxmlformats-officedocument.presentationml.tags+xml"/>
  <Override PartName="/ppt/tags/tag1590.xml" ContentType="application/vnd.openxmlformats-officedocument.presentationml.tags+xml"/>
  <Override PartName="/ppt/tags/tag1570.xml" ContentType="application/vnd.openxmlformats-officedocument.presentationml.tags+xml"/>
  <Override PartName="/ppt/tags/tag1550.xml" ContentType="application/vnd.openxmlformats-officedocument.presentationml.tags+xml"/>
  <Override PartName="/ppt/tags/tag910.xml" ContentType="application/vnd.openxmlformats-officedocument.presentationml.tags+xml"/>
  <Override PartName="/ppt/tags/tag1810.xml" ContentType="application/vnd.openxmlformats-officedocument.presentationml.tags+xml"/>
  <Override PartName="/ppt/tags/tag1910.xml" ContentType="application/vnd.openxmlformats-officedocument.presentationml.tags+xml"/>
  <Override PartName="/ppt/tags/tag2010.xml" ContentType="application/vnd.openxmlformats-officedocument.presentationml.tags+xml"/>
  <Override PartName="/ppt/tags/tag700.xml" ContentType="application/vnd.openxmlformats-officedocument.presentationml.tags+xml"/>
  <Override PartName="/ppt/tags/tag710.xml" ContentType="application/vnd.openxmlformats-officedocument.presentationml.tags+xml"/>
  <Override PartName="/ppt/tags/tag72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43"/>
  </p:notesMasterIdLst>
  <p:handoutMasterIdLst>
    <p:handoutMasterId r:id="rId44"/>
  </p:handoutMasterIdLst>
  <p:sldIdLst>
    <p:sldId id="376" r:id="rId2"/>
    <p:sldId id="457" r:id="rId3"/>
    <p:sldId id="277" r:id="rId4"/>
    <p:sldId id="427" r:id="rId5"/>
    <p:sldId id="279" r:id="rId6"/>
    <p:sldId id="458" r:id="rId7"/>
    <p:sldId id="459" r:id="rId8"/>
    <p:sldId id="315" r:id="rId9"/>
    <p:sldId id="460" r:id="rId10"/>
    <p:sldId id="463" r:id="rId11"/>
    <p:sldId id="350" r:id="rId12"/>
    <p:sldId id="352" r:id="rId13"/>
    <p:sldId id="464" r:id="rId14"/>
    <p:sldId id="465" r:id="rId15"/>
    <p:sldId id="380" r:id="rId16"/>
    <p:sldId id="381" r:id="rId17"/>
    <p:sldId id="377" r:id="rId18"/>
    <p:sldId id="378" r:id="rId19"/>
    <p:sldId id="387" r:id="rId20"/>
    <p:sldId id="351" r:id="rId21"/>
    <p:sldId id="358" r:id="rId22"/>
    <p:sldId id="357" r:id="rId23"/>
    <p:sldId id="360" r:id="rId24"/>
    <p:sldId id="365" r:id="rId25"/>
    <p:sldId id="280" r:id="rId26"/>
    <p:sldId id="281" r:id="rId27"/>
    <p:sldId id="355" r:id="rId28"/>
    <p:sldId id="282" r:id="rId29"/>
    <p:sldId id="367" r:id="rId30"/>
    <p:sldId id="368" r:id="rId31"/>
    <p:sldId id="369" r:id="rId32"/>
    <p:sldId id="370" r:id="rId33"/>
    <p:sldId id="371" r:id="rId34"/>
    <p:sldId id="375" r:id="rId35"/>
    <p:sldId id="366" r:id="rId36"/>
    <p:sldId id="386" r:id="rId37"/>
    <p:sldId id="372" r:id="rId38"/>
    <p:sldId id="373" r:id="rId39"/>
    <p:sldId id="374" r:id="rId40"/>
    <p:sldId id="346" r:id="rId41"/>
    <p:sldId id="347" r:id="rId4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BD0"/>
    <a:srgbClr val="4B2A85"/>
    <a:srgbClr val="FFFF99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56" autoAdjust="0"/>
    <p:restoredTop sz="72640" autoAdjust="0"/>
  </p:normalViewPr>
  <p:slideViewPr>
    <p:cSldViewPr snapToGrid="0">
      <p:cViewPr varScale="1">
        <p:scale>
          <a:sx n="103" d="100"/>
          <a:sy n="103" d="100"/>
        </p:scale>
        <p:origin x="184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5" d="100"/>
          <a:sy n="125" d="100"/>
        </p:scale>
        <p:origin x="216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s Ceze" userId="20450811_tp_dropbox" providerId="OAuth2" clId="{F993E1D9-4AC9-F04F-80D2-7D3129F0DBFC}"/>
    <pc:docChg chg="modSld">
      <pc:chgData name="Luis Ceze" userId="20450811_tp_dropbox" providerId="OAuth2" clId="{F993E1D9-4AC9-F04F-80D2-7D3129F0DBFC}" dt="2019-01-10T21:07:56.618" v="5"/>
      <pc:docMkLst>
        <pc:docMk/>
      </pc:docMkLst>
      <pc:sldChg chg="addSp">
        <pc:chgData name="Luis Ceze" userId="20450811_tp_dropbox" providerId="OAuth2" clId="{F993E1D9-4AC9-F04F-80D2-7D3129F0DBFC}" dt="2019-01-10T21:07:55.855" v="4"/>
        <pc:sldMkLst>
          <pc:docMk/>
          <pc:sldMk cId="181468571" sldId="376"/>
        </pc:sldMkLst>
        <pc:inkChg chg="add">
          <ac:chgData name="Luis Ceze" userId="20450811_tp_dropbox" providerId="OAuth2" clId="{F993E1D9-4AC9-F04F-80D2-7D3129F0DBFC}" dt="2019-01-10T21:07:55.855" v="4"/>
          <ac:inkMkLst>
            <pc:docMk/>
            <pc:sldMk cId="181468571" sldId="376"/>
            <ac:inkMk id="2" creationId="{B2052DD2-0D2D-3244-BF5E-03F21CA01ABE}"/>
          </ac:inkMkLst>
        </pc:inkChg>
      </pc:sldChg>
      <pc:sldChg chg="addSp delSp">
        <pc:chgData name="Luis Ceze" userId="20450811_tp_dropbox" providerId="OAuth2" clId="{F993E1D9-4AC9-F04F-80D2-7D3129F0DBFC}" dt="2019-01-10T21:07:55.026" v="3"/>
        <pc:sldMkLst>
          <pc:docMk/>
          <pc:sldMk cId="70725255" sldId="388"/>
        </pc:sldMkLst>
        <pc:inkChg chg="add del">
          <ac:chgData name="Luis Ceze" userId="20450811_tp_dropbox" providerId="OAuth2" clId="{F993E1D9-4AC9-F04F-80D2-7D3129F0DBFC}" dt="2019-01-10T21:07:55.026" v="3"/>
          <ac:inkMkLst>
            <pc:docMk/>
            <pc:sldMk cId="70725255" sldId="388"/>
            <ac:inkMk id="2" creationId="{D80EE33D-09A2-3341-A27F-2B798D14950C}"/>
          </ac:inkMkLst>
        </pc:inkChg>
        <pc:inkChg chg="add del">
          <ac:chgData name="Luis Ceze" userId="20450811_tp_dropbox" providerId="OAuth2" clId="{F993E1D9-4AC9-F04F-80D2-7D3129F0DBFC}" dt="2019-01-10T21:07:55.026" v="3"/>
          <ac:inkMkLst>
            <pc:docMk/>
            <pc:sldMk cId="70725255" sldId="388"/>
            <ac:inkMk id="3" creationId="{12DDF25A-FBF7-DB46-A98B-E153C7073FE4}"/>
          </ac:inkMkLst>
        </pc:inkChg>
        <pc:inkChg chg="add reco">
          <ac:chgData name="Luis Ceze" userId="20450811_tp_dropbox" providerId="OAuth2" clId="{F993E1D9-4AC9-F04F-80D2-7D3129F0DBFC}" dt="2019-01-10T21:07:55.026" v="3"/>
          <ac:inkMkLst>
            <pc:docMk/>
            <pc:sldMk cId="70725255" sldId="388"/>
            <ac:inkMk id="4" creationId="{37C973EB-62CD-2546-A325-1BB02A0D75BE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9ABE-ECDE-4645-AFC5-968F123CEE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0287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0-08T23:37:25.6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9274 9160 256 0,'-45'-3'96'0,"33"-2"-75"0,3-3 3 0,6 5-2 15,0-2-8-15,3 0 0 16,0-1-8-16,6 1-4 16,6 0-1-16,12-3-4 0,9-3 0 0,8-4 4 15,25-1 1-15,23 2 0 16,12-4-2-16,24-3 1 16,21-3 1-16,21-10-1 15,29-14 2-15,22-13 0 16,20-13 3-16,30 0 1 15,32-6 1-15,-5-4 2 16,18-6 4-16,17 3-4 16,15 2 2-16,-20 8-5 15,-1 0-2-15,4 9-2 16,-40 1-3-16,-11 7 5 16,-39 4 1-16,-17 6 2 15,-28 10 0-15,-32 6 0 16,-24-1 0-16,-18 9-4 15,-18 5-3-15,-15 5 4 0,-17 3 1 16,-16-1-20-16,-14 1-10 16,-15 3-37-16,-15-1-16 15</inkml:trace>
  <inkml:trace contextRef="#ctx0" brushRef="#br0" timeOffset="799.31">9845 7557 260 0,'-23'2'99'0,"17"-4"-77"0,3 2-9 16,0 0-7-16,0 0-6 16,0 0 2-16,3 0-3 15,0 0 0-15,0 0 1 16,0 0 4-16,3 5-4 16,3 3-4-16,6 2 6 15,8 1 5-15,13 2 1 16,18 8 1-16,20 11-3 15,9 8-1-15,28 10-1 16,23 11 0-16,14-6-2 16,34 6 1-1,23 0 0-15,31 16 1 16,35 2-2-16,20 6 1 0,16-11 0 16,11 3 3-16,22 7 1 0,-4 6 3 15,-5 3 4-15,-1-6 1 16,-6-7 0-16,-23-1 4 15,-6 8-13-15,-30-5-4 16,-6-8 3-16,-33-13 4 16,-3-8-5-16,-23-5 0 15,-16-11-7-15,-11 3 0 16,-15-1-48-16,-18-4-20 16,-21-9-72-1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2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A0AD6-6E04-43EA-994A-CFEA8AD5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59342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32113" y="531813"/>
            <a:ext cx="3481387" cy="26114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34720" y="3311238"/>
            <a:ext cx="7477760" cy="3136901"/>
          </a:xfrm>
          <a:noFill/>
          <a:ln/>
        </p:spPr>
        <p:txBody>
          <a:bodyPr wrap="none" anchor="ctr"/>
          <a:lstStyle/>
          <a:p>
            <a:pPr marL="137160" marR="0" lvl="0" indent="-13716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None/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  <a:tab pos="5591404" algn="l"/>
              </a:tabLst>
              <a:defRPr/>
            </a:pPr>
            <a:endParaRPr lang="en-US" sz="1900" dirty="0">
              <a:latin typeface="Helvetica Neue Regular" charset="0"/>
              <a:ea typeface="DejaVu Sans" charset="0"/>
              <a:cs typeface="DejaVu Sans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5" y="0"/>
            <a:ext cx="2033" cy="1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895" tIns="43448" rIns="86895" bIns="4344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441ED874-874C-1842-BE2E-39B303BA4202}" type="slidenum">
              <a:rPr lang="en-US" sz="2300" b="1">
                <a:solidFill>
                  <a:srgbClr val="000000"/>
                </a:solidFill>
                <a:latin typeface="Arial Narrow" pitchFamily="34" charset="0"/>
              </a:rPr>
              <a:pPr>
                <a:lnSpc>
                  <a:spcPct val="100000"/>
                </a:lnSpc>
              </a:pPr>
              <a:t>1</a:t>
            </a:fld>
            <a:endParaRPr lang="en-US" sz="23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1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Unsigned: 8 + 2 + 1 = 11</a:t>
            </a:r>
          </a:p>
          <a:p>
            <a:r>
              <a:rPr lang="en-US" dirty="0"/>
              <a:t>Signed = -8 + 2 + 1 = -5</a:t>
            </a:r>
          </a:p>
        </p:txBody>
      </p:sp>
    </p:spTree>
    <p:extLst>
      <p:ext uri="{BB962C8B-B14F-4D97-AF65-F5344CB8AC3E}">
        <p14:creationId xmlns:p14="http://schemas.microsoft.com/office/powerpoint/2010/main" val="134827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Roboto" charset="0"/>
                <a:ea typeface="Roboto" charset="0"/>
                <a:cs typeface="Roboto" charset="0"/>
              </a:rPr>
              <a:t>Ask class to help with math</a:t>
            </a:r>
          </a:p>
          <a:p>
            <a:r>
              <a:rPr lang="en-US" sz="1200" b="1" dirty="0">
                <a:latin typeface="Roboto" charset="0"/>
                <a:ea typeface="Roboto" charset="0"/>
                <a:cs typeface="Roboto" charset="0"/>
              </a:rPr>
              <a:t>Drop the carry!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02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can derive the negation trick from earlier</a:t>
            </a:r>
          </a:p>
          <a:p>
            <a:r>
              <a:rPr lang="en-US" dirty="0"/>
              <a:t>We want an additive inverse property. </a:t>
            </a:r>
          </a:p>
          <a:p>
            <a:r>
              <a:rPr lang="en-US" dirty="0"/>
              <a:t>X – X = 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12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an additive inverse property. </a:t>
            </a:r>
          </a:p>
          <a:p>
            <a:r>
              <a:rPr lang="en-US" dirty="0"/>
              <a:t>X – X = 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3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an additive inverse property. </a:t>
            </a:r>
          </a:p>
          <a:p>
            <a:r>
              <a:rPr lang="en-US" dirty="0"/>
              <a:t>X – X = 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02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75" y="527050"/>
            <a:ext cx="3473450" cy="2605088"/>
          </a:xfrm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dirty="0" err="1"/>
              <a:t>Tmax</a:t>
            </a:r>
            <a:r>
              <a:rPr lang="en-US" baseline="0" dirty="0"/>
              <a:t> = Two’s complement max value</a:t>
            </a:r>
          </a:p>
          <a:p>
            <a:r>
              <a:rPr lang="en-US" baseline="0" dirty="0" err="1"/>
              <a:t>Umax</a:t>
            </a:r>
            <a:r>
              <a:rPr lang="en-US" baseline="0" dirty="0"/>
              <a:t> = Unsigned max value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43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36875" y="527050"/>
            <a:ext cx="3473450" cy="26050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6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</a:tabLst>
            </a:pPr>
            <a:r>
              <a:rPr lang="en-US" sz="1900" dirty="0">
                <a:latin typeface="Helvetica Neue Regular" charset="0"/>
                <a:ea typeface="DejaVu Sans" charset="0"/>
                <a:cs typeface="DejaVu Sans" charset="0"/>
              </a:rPr>
              <a:t>Remember the mathematical and binary forms, not decimal.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96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user-chosen names, there is nothing special about starting your variable name with ‘t’ or ‘u’.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30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WARNING!</a:t>
            </a:r>
          </a:p>
          <a:p>
            <a:r>
              <a:rPr lang="en-US" dirty="0"/>
              <a:t>You will mess this up! When it happens suspect this</a:t>
            </a:r>
          </a:p>
          <a:p>
            <a:endParaRPr lang="en-US" dirty="0"/>
          </a:p>
          <a:p>
            <a:r>
              <a:rPr lang="en-US" dirty="0"/>
              <a:t>Unsigned dominates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579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= U</a:t>
            </a:r>
          </a:p>
          <a:p>
            <a:r>
              <a:rPr lang="en-US" dirty="0"/>
              <a:t>&lt; S</a:t>
            </a:r>
          </a:p>
          <a:p>
            <a:r>
              <a:rPr lang="en-US" dirty="0"/>
              <a:t>&gt; U </a:t>
            </a:r>
          </a:p>
          <a:p>
            <a:r>
              <a:rPr lang="en-US" dirty="0"/>
              <a:t>&gt; S</a:t>
            </a:r>
          </a:p>
          <a:p>
            <a:r>
              <a:rPr lang="en-US" dirty="0"/>
              <a:t>&lt; U </a:t>
            </a:r>
          </a:p>
          <a:p>
            <a:r>
              <a:rPr lang="en-US" dirty="0"/>
              <a:t>&gt; S </a:t>
            </a:r>
          </a:p>
          <a:p>
            <a:r>
              <a:rPr lang="en-US" dirty="0"/>
              <a:t>&gt; U </a:t>
            </a:r>
          </a:p>
          <a:p>
            <a:r>
              <a:rPr lang="en-US" dirty="0"/>
              <a:t>&lt; U </a:t>
            </a:r>
          </a:p>
          <a:p>
            <a:r>
              <a:rPr lang="en-US" dirty="0"/>
              <a:t>&gt; 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913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possibility; some good things</a:t>
            </a:r>
          </a:p>
          <a:p>
            <a:r>
              <a:rPr lang="en-US" dirty="0"/>
              <a:t>0b0010 = 2 in signed or unsigned</a:t>
            </a:r>
          </a:p>
        </p:txBody>
      </p:sp>
    </p:spTree>
    <p:extLst>
      <p:ext uri="{BB962C8B-B14F-4D97-AF65-F5344CB8AC3E}">
        <p14:creationId xmlns:p14="http://schemas.microsoft.com/office/powerpoint/2010/main" val="2554372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32113" y="531813"/>
            <a:ext cx="3481387" cy="26114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34720" y="3311238"/>
            <a:ext cx="7477760" cy="3136901"/>
          </a:xfrm>
          <a:noFill/>
          <a:ln/>
        </p:spPr>
        <p:txBody>
          <a:bodyPr wrap="none" anchor="ctr"/>
          <a:lstStyle/>
          <a:p>
            <a:pPr marL="137160" marR="0" lvl="0" indent="-13716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None/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  <a:tab pos="5591404" algn="l"/>
              </a:tabLst>
              <a:defRPr/>
            </a:pPr>
            <a:endParaRPr lang="en-US" sz="1900" dirty="0">
              <a:latin typeface="Helvetica Neue Regular" charset="0"/>
              <a:ea typeface="DejaVu Sans" charset="0"/>
              <a:cs typeface="DejaVu Sans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5" y="0"/>
            <a:ext cx="2033" cy="1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895" tIns="43448" rIns="86895" bIns="4344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441ED874-874C-1842-BE2E-39B303BA4202}" type="slidenum">
              <a:rPr lang="en-US" sz="2300" b="1">
                <a:solidFill>
                  <a:srgbClr val="000000"/>
                </a:solidFill>
                <a:latin typeface="Arial Narrow" pitchFamily="34" charset="0"/>
              </a:rPr>
              <a:pPr>
                <a:lnSpc>
                  <a:spcPct val="100000"/>
                </a:lnSpc>
              </a:pPr>
              <a:t>20</a:t>
            </a:fld>
            <a:endParaRPr lang="en-US" sz="23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3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32113" y="531813"/>
            <a:ext cx="3481387" cy="26114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994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</p:spPr>
        <p:txBody>
          <a:bodyPr wrap="none" anchor="ctr"/>
          <a:lstStyle/>
          <a:p>
            <a:pPr eaLnBrk="1">
              <a:spcBef>
                <a:spcPct val="0"/>
              </a:spcBef>
            </a:pPr>
            <a:endParaRPr lang="en-US" sz="1400" b="0" i="0" baseline="0" dirty="0">
              <a:latin typeface="Roboto" charset="0"/>
              <a:ea typeface="Roboto" charset="0"/>
              <a:cs typeface="Roboto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64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</a:t>
            </a:r>
            <a:r>
              <a:rPr lang="en-US" dirty="0" err="1"/>
              <a:t>TMax</a:t>
            </a:r>
            <a:r>
              <a:rPr lang="en-US" dirty="0"/>
              <a:t>, </a:t>
            </a:r>
            <a:r>
              <a:rPr lang="en-US" dirty="0" err="1"/>
              <a:t>TMin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97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75" y="527050"/>
            <a:ext cx="3473450" cy="2605088"/>
          </a:xfrm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</p:spPr>
        <p:txBody>
          <a:bodyPr/>
          <a:lstStyle/>
          <a:p>
            <a:endParaRPr lang="en-US" dirty="0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964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75" y="527050"/>
            <a:ext cx="3473450" cy="2605088"/>
          </a:xfrm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</p:spPr>
        <p:txBody>
          <a:bodyPr/>
          <a:lstStyle/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General algorithm for any number of bits</a:t>
            </a: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Formula is complicated, but visually simple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633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36875" y="527050"/>
            <a:ext cx="3473450" cy="2605088"/>
          </a:xfrm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45619" y="3313547"/>
            <a:ext cx="6855968" cy="3136901"/>
          </a:xfrm>
          <a:noFill/>
          <a:ln/>
        </p:spPr>
        <p:txBody>
          <a:bodyPr/>
          <a:lstStyle/>
          <a:p>
            <a:r>
              <a:rPr lang="en-US" dirty="0">
                <a:latin typeface="Times New Roman" pitchFamily="34" charset="0"/>
                <a:ea typeface="ＭＳ Ｐゴシック" pitchFamily="34" charset="-128"/>
                <a:cs typeface="ＭＳ Ｐゴシック" pitchFamily="34" charset="-128"/>
              </a:rPr>
              <a:t>0x3 = 0b0011</a:t>
            </a:r>
          </a:p>
          <a:p>
            <a:r>
              <a:rPr lang="en-US" dirty="0">
                <a:latin typeface="Times New Roman" pitchFamily="34" charset="0"/>
                <a:ea typeface="ＭＳ Ｐゴシック" pitchFamily="34" charset="-128"/>
                <a:cs typeface="ＭＳ Ｐゴシック" pitchFamily="34" charset="-128"/>
              </a:rPr>
              <a:t>0xC = 0b1100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23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932113" y="531813"/>
            <a:ext cx="3481387" cy="2611437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922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34720" y="3311238"/>
            <a:ext cx="7477760" cy="3136901"/>
          </a:xfrm>
          <a:noFill/>
          <a:ln/>
        </p:spPr>
        <p:txBody>
          <a:bodyPr wrap="none" anchor="ctr"/>
          <a:lstStyle/>
          <a:p>
            <a:pPr marL="137160" marR="0" lvl="0" indent="-137160" algn="l" defTabSz="4572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.AppleSystemUIFont" charset="-120"/>
              <a:buNone/>
              <a:tabLst>
                <a:tab pos="698925" algn="l"/>
                <a:tab pos="1397851" algn="l"/>
                <a:tab pos="2096776" algn="l"/>
                <a:tab pos="2795702" algn="l"/>
                <a:tab pos="3494627" algn="l"/>
                <a:tab pos="4193553" algn="l"/>
                <a:tab pos="4892478" algn="l"/>
                <a:tab pos="5591404" algn="l"/>
              </a:tabLst>
              <a:defRPr/>
            </a:pPr>
            <a:endParaRPr lang="en-US" sz="1900" dirty="0">
              <a:latin typeface="Helvetica Neue Regular" charset="0"/>
              <a:ea typeface="DejaVu Sans" charset="0"/>
              <a:cs typeface="DejaVu Sans" charset="0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5" y="0"/>
            <a:ext cx="2033" cy="11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6895" tIns="43448" rIns="86895" bIns="43448">
            <a:prstTxWarp prst="textNoShape">
              <a:avLst/>
            </a:prstTxWarp>
          </a:bodyPr>
          <a:lstStyle/>
          <a:p>
            <a:pPr>
              <a:lnSpc>
                <a:spcPct val="100000"/>
              </a:lnSpc>
            </a:pPr>
            <a:fld id="{441ED874-874C-1842-BE2E-39B303BA4202}" type="slidenum">
              <a:rPr lang="en-US" sz="2300" b="1">
                <a:solidFill>
                  <a:srgbClr val="000000"/>
                </a:solidFill>
                <a:latin typeface="Arial Narrow" pitchFamily="34" charset="0"/>
              </a:rPr>
              <a:pPr>
                <a:lnSpc>
                  <a:spcPct val="100000"/>
                </a:lnSpc>
              </a:pPr>
              <a:t>27</a:t>
            </a:fld>
            <a:endParaRPr lang="en-US" sz="23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91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Useful operator when working with bit representations</a:t>
            </a:r>
          </a:p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Especially Lab 1</a:t>
            </a:r>
          </a:p>
          <a:p>
            <a:r>
              <a:rPr lang="en-US" b="1" dirty="0">
                <a:latin typeface="Roboto" charset="0"/>
                <a:ea typeface="Roboto" charset="0"/>
                <a:cs typeface="Roboto" charset="0"/>
              </a:rPr>
              <a:t>1001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925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8 bit example</a:t>
            </a:r>
          </a:p>
          <a:p>
            <a:r>
              <a:rPr lang="en-US" dirty="0"/>
              <a:t>Undefined is BAD, eats your laundry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258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0100</a:t>
            </a:r>
            <a:r>
              <a:rPr lang="en-US" baseline="0" dirty="0"/>
              <a:t> (4) &gt;&gt; 1 = 0010 (2)</a:t>
            </a:r>
          </a:p>
          <a:p>
            <a:r>
              <a:rPr lang="en-US" baseline="0" dirty="0"/>
              <a:t>0001 (1) &lt;&lt; 2 = 0100 (4)</a:t>
            </a:r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89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To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help visualize these numbers, we’ll use this number wheel</a:t>
            </a:r>
          </a:p>
          <a:p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Binary goes up clockwise</a:t>
            </a:r>
          </a:p>
          <a:p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See how we start with </a:t>
            </a:r>
            <a:r>
              <a:rPr lang="en-US" b="1" i="0" baseline="0" dirty="0">
                <a:latin typeface="Roboto Light" charset="0"/>
                <a:ea typeface="Roboto Light" charset="0"/>
                <a:cs typeface="Roboto Light" charset="0"/>
              </a:rPr>
              <a:t>+0 – +7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on right side</a:t>
            </a:r>
          </a:p>
          <a:p>
            <a:r>
              <a:rPr lang="en-US" b="0" i="0" dirty="0">
                <a:latin typeface="Roboto Light" charset="0"/>
                <a:ea typeface="Roboto Light" charset="0"/>
                <a:cs typeface="Roboto Light" charset="0"/>
              </a:rPr>
              <a:t>Then the left side, which starts with 1, are</a:t>
            </a:r>
            <a:r>
              <a:rPr lang="en-US" b="0" i="0" baseline="0" dirty="0">
                <a:latin typeface="Roboto Light" charset="0"/>
                <a:ea typeface="Roboto Light" charset="0"/>
                <a:cs typeface="Roboto Light" charset="0"/>
              </a:rPr>
              <a:t> all negative, starting with -0 .. -7</a:t>
            </a:r>
            <a:endParaRPr lang="en-US" b="0" i="0" dirty="0">
              <a:latin typeface="Roboto Light" charset="0"/>
              <a:ea typeface="Roboto Light" charset="0"/>
              <a:cs typeface="Robo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5739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All x</a:t>
            </a:r>
          </a:p>
          <a:p>
            <a:pPr marL="171450" indent="-171450">
              <a:buFontTx/>
              <a:buChar char="-"/>
            </a:pPr>
            <a:r>
              <a:rPr lang="en-US" dirty="0"/>
              <a:t>X &lt; 0</a:t>
            </a:r>
          </a:p>
          <a:p>
            <a:pPr marL="171450" indent="-171450">
              <a:buFontTx/>
              <a:buChar char="-"/>
            </a:pPr>
            <a:r>
              <a:rPr lang="en-US" dirty="0"/>
              <a:t>X where lowest 2 bits are not 00</a:t>
            </a:r>
          </a:p>
          <a:p>
            <a:pPr marL="171450" indent="-171450">
              <a:buFontTx/>
              <a:buChar char="-"/>
            </a:pPr>
            <a:r>
              <a:rPr lang="en-US" dirty="0"/>
              <a:t>0 and -128 (0b10000000)</a:t>
            </a:r>
          </a:p>
          <a:p>
            <a:pPr marL="171450" indent="-171450">
              <a:buFontTx/>
              <a:buChar char="-"/>
            </a:pPr>
            <a:r>
              <a:rPr lang="en-US" dirty="0"/>
              <a:t>X where upper two bits are 0b01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68735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641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!! to</a:t>
            </a:r>
            <a:r>
              <a:rPr lang="en-US" baseline="0" dirty="0"/>
              <a:t> force to 0/1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98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7636"/>
            <a:ext cx="5142177" cy="4182458"/>
          </a:xfrm>
          <a:noFill/>
          <a:ln w="9525"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CSE 351 Lecture 6</a:t>
            </a:r>
          </a:p>
        </p:txBody>
      </p:sp>
    </p:spTree>
    <p:extLst>
      <p:ext uri="{BB962C8B-B14F-4D97-AF65-F5344CB8AC3E}">
        <p14:creationId xmlns:p14="http://schemas.microsoft.com/office/powerpoint/2010/main" val="16601952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3450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113" y="4417636"/>
            <a:ext cx="5142177" cy="4182458"/>
          </a:xfrm>
          <a:noFill/>
          <a:ln w="9525"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CSE 351 Lecture 6</a:t>
            </a:r>
          </a:p>
        </p:txBody>
      </p:sp>
    </p:spTree>
    <p:extLst>
      <p:ext uri="{BB962C8B-B14F-4D97-AF65-F5344CB8AC3E}">
        <p14:creationId xmlns:p14="http://schemas.microsoft.com/office/powerpoint/2010/main" val="1251311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63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Arithmetic is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cumbersome</a:t>
            </a:r>
          </a:p>
          <a:p>
            <a:r>
              <a:rPr lang="en-US" dirty="0">
                <a:latin typeface="Roboto" charset="0"/>
                <a:ea typeface="Roboto" charset="0"/>
                <a:cs typeface="Roboto" charset="0"/>
              </a:rPr>
              <a:t>4</a:t>
            </a:r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 – 3 should be 1, as we see on the left</a:t>
            </a:r>
          </a:p>
          <a:p>
            <a:r>
              <a:rPr lang="en-US" baseline="0" dirty="0">
                <a:latin typeface="Roboto" charset="0"/>
                <a:ea typeface="Roboto" charset="0"/>
                <a:cs typeface="Roboto" charset="0"/>
              </a:rPr>
              <a:t>But 4 + -3 should </a:t>
            </a:r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be </a:t>
            </a:r>
            <a:r>
              <a:rPr lang="en-US" i="1" baseline="0" dirty="0">
                <a:latin typeface="Roboto" charset="0"/>
                <a:ea typeface="Roboto" charset="0"/>
                <a:cs typeface="Roboto" charset="0"/>
              </a:rPr>
              <a:t>equivalent</a:t>
            </a:r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, but if we naively add the two together, it doesn’t work</a:t>
            </a:r>
          </a:p>
          <a:p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We have to make sure we change all plus-negatives to subtractions</a:t>
            </a:r>
          </a:p>
          <a:p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So, how do we solve these problems?</a:t>
            </a:r>
          </a:p>
          <a:p>
            <a:pPr lvl="1"/>
            <a:r>
              <a:rPr lang="en-US" i="0" baseline="0" dirty="0">
                <a:latin typeface="Roboto" charset="0"/>
                <a:ea typeface="Roboto" charset="0"/>
                <a:cs typeface="Roboto" charset="0"/>
              </a:rPr>
              <a:t>It turns out there’s a really clever other way of interpreting the MSB</a:t>
            </a:r>
            <a:endParaRPr lang="en-US" dirty="0">
              <a:latin typeface="Roboto" charset="0"/>
              <a:ea typeface="Roboto" charset="0"/>
              <a:cs typeface="Robot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90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Negative addition should work now</a:t>
            </a:r>
          </a:p>
        </p:txBody>
      </p:sp>
    </p:spTree>
    <p:extLst>
      <p:ext uri="{BB962C8B-B14F-4D97-AF65-F5344CB8AC3E}">
        <p14:creationId xmlns:p14="http://schemas.microsoft.com/office/powerpoint/2010/main" val="3988823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shift negatives so 0 == 0</a:t>
            </a:r>
          </a:p>
        </p:txBody>
      </p:sp>
    </p:spTree>
    <p:extLst>
      <p:ext uri="{BB962C8B-B14F-4D97-AF65-F5344CB8AC3E}">
        <p14:creationId xmlns:p14="http://schemas.microsoft.com/office/powerpoint/2010/main" val="1008738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895600" y="533400"/>
            <a:ext cx="3503613" cy="26273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29640" y="3329331"/>
            <a:ext cx="7437120" cy="3154042"/>
          </a:xfrm>
          <a:noFill/>
          <a:ln/>
        </p:spPr>
        <p:txBody>
          <a:bodyPr wrap="none" anchor="ctr"/>
          <a:lstStyle/>
          <a:p>
            <a:r>
              <a:rPr lang="en-US" dirty="0">
                <a:latin typeface="Times New Roman" pitchFamily="34" charset="0"/>
                <a:ea typeface="ＭＳ Ｐゴシック" pitchFamily="34" charset="-128"/>
                <a:cs typeface="ＭＳ Ｐゴシック" pitchFamily="34" charset="-128"/>
              </a:rPr>
              <a:t>Big negative shift!</a:t>
            </a:r>
          </a:p>
          <a:p>
            <a:r>
              <a:rPr lang="en-US" dirty="0">
                <a:latin typeface="Times New Roman" pitchFamily="34" charset="0"/>
                <a:ea typeface="ＭＳ Ｐゴシック" pitchFamily="34" charset="-128"/>
                <a:cs typeface="ＭＳ Ｐゴシック" pitchFamily="34" charset="-128"/>
              </a:rPr>
              <a:t>8 + 2 = 10</a:t>
            </a:r>
          </a:p>
          <a:p>
            <a:r>
              <a:rPr lang="en-US" dirty="0">
                <a:latin typeface="Times New Roman" pitchFamily="34" charset="0"/>
                <a:ea typeface="ＭＳ Ｐゴシック" pitchFamily="34" charset="-128"/>
                <a:cs typeface="ＭＳ Ｐゴシック" pitchFamily="34" charset="-128"/>
              </a:rPr>
              <a:t>-8 + 2 = -6</a:t>
            </a:r>
          </a:p>
          <a:p>
            <a:endParaRPr lang="en-US" dirty="0">
              <a:latin typeface="Times New Roman" pitchFamily="34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275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Memorize this trick. It’s very handy</a:t>
            </a:r>
          </a:p>
        </p:txBody>
      </p:sp>
    </p:spTree>
    <p:extLst>
      <p:ext uri="{BB962C8B-B14F-4D97-AF65-F5344CB8AC3E}">
        <p14:creationId xmlns:p14="http://schemas.microsoft.com/office/powerpoint/2010/main" val="3153404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45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C37DE08-BC57-4632-9E57-881D4F59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9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AC37DE08-BC57-4632-9E57-881D4F594D5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565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52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3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AC37DE08-BC57-4632-9E57-881D4F594D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06673" y="-2231"/>
            <a:ext cx="53732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79727" y="-2231"/>
            <a:ext cx="98456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L05:  Integers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II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85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26" Type="http://schemas.openxmlformats.org/officeDocument/2006/relationships/tags" Target="../tags/tag328.xml"/><Relationship Id="rId39" Type="http://schemas.openxmlformats.org/officeDocument/2006/relationships/tags" Target="../tags/tag3080.xml"/><Relationship Id="rId21" Type="http://schemas.openxmlformats.org/officeDocument/2006/relationships/tags" Target="../tags/tag323.xml"/><Relationship Id="rId34" Type="http://schemas.openxmlformats.org/officeDocument/2006/relationships/tags" Target="../tags/tag336.xml"/><Relationship Id="rId7" Type="http://schemas.openxmlformats.org/officeDocument/2006/relationships/tags" Target="../tags/tag309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5" Type="http://schemas.openxmlformats.org/officeDocument/2006/relationships/tags" Target="../tags/tag327.xml"/><Relationship Id="rId33" Type="http://schemas.openxmlformats.org/officeDocument/2006/relationships/tags" Target="../tags/tag335.xml"/><Relationship Id="rId38" Type="http://schemas.openxmlformats.org/officeDocument/2006/relationships/notesSlide" Target="../notesSlides/notesSlide15.xml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0" Type="http://schemas.openxmlformats.org/officeDocument/2006/relationships/tags" Target="../tags/tag322.xml"/><Relationship Id="rId29" Type="http://schemas.openxmlformats.org/officeDocument/2006/relationships/tags" Target="../tags/tag331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1" Type="http://schemas.openxmlformats.org/officeDocument/2006/relationships/tags" Target="../tags/tag313.xml"/><Relationship Id="rId24" Type="http://schemas.openxmlformats.org/officeDocument/2006/relationships/tags" Target="../tags/tag326.xml"/><Relationship Id="rId32" Type="http://schemas.openxmlformats.org/officeDocument/2006/relationships/tags" Target="../tags/tag334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60.png"/><Relationship Id="rId5" Type="http://schemas.openxmlformats.org/officeDocument/2006/relationships/tags" Target="../tags/tag307.xml"/><Relationship Id="rId15" Type="http://schemas.openxmlformats.org/officeDocument/2006/relationships/tags" Target="../tags/tag317.xml"/><Relationship Id="rId23" Type="http://schemas.openxmlformats.org/officeDocument/2006/relationships/tags" Target="../tags/tag325.xml"/><Relationship Id="rId28" Type="http://schemas.openxmlformats.org/officeDocument/2006/relationships/tags" Target="../tags/tag330.xml"/><Relationship Id="rId36" Type="http://schemas.openxmlformats.org/officeDocument/2006/relationships/tags" Target="../tags/tag338.xml"/><Relationship Id="rId10" Type="http://schemas.openxmlformats.org/officeDocument/2006/relationships/tags" Target="../tags/tag312.xml"/><Relationship Id="rId19" Type="http://schemas.openxmlformats.org/officeDocument/2006/relationships/tags" Target="../tags/tag321.xml"/><Relationship Id="rId31" Type="http://schemas.openxmlformats.org/officeDocument/2006/relationships/tags" Target="../tags/tag333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tags" Target="../tags/tag324.xml"/><Relationship Id="rId27" Type="http://schemas.openxmlformats.org/officeDocument/2006/relationships/tags" Target="../tags/tag329.xml"/><Relationship Id="rId30" Type="http://schemas.openxmlformats.org/officeDocument/2006/relationships/tags" Target="../tags/tag332.xml"/><Relationship Id="rId35" Type="http://schemas.openxmlformats.org/officeDocument/2006/relationships/tags" Target="../tags/tag337.xml"/><Relationship Id="rId8" Type="http://schemas.openxmlformats.org/officeDocument/2006/relationships/tags" Target="../tags/tag310.xml"/><Relationship Id="rId3" Type="http://schemas.openxmlformats.org/officeDocument/2006/relationships/tags" Target="../tags/tag30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341.xml"/><Relationship Id="rId7" Type="http://schemas.openxmlformats.org/officeDocument/2006/relationships/tags" Target="../tags/tag440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342.xml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346.xml"/><Relationship Id="rId2" Type="http://schemas.openxmlformats.org/officeDocument/2006/relationships/tags" Target="../tags/tag345.xml"/><Relationship Id="rId1" Type="http://schemas.openxmlformats.org/officeDocument/2006/relationships/tags" Target="../tags/tag344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8.xml"/><Relationship Id="rId1" Type="http://schemas.openxmlformats.org/officeDocument/2006/relationships/tags" Target="../tags/tag347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361.xml"/><Relationship Id="rId18" Type="http://schemas.openxmlformats.org/officeDocument/2006/relationships/tags" Target="../tags/tag366.xml"/><Relationship Id="rId26" Type="http://schemas.openxmlformats.org/officeDocument/2006/relationships/tags" Target="../tags/tag374.xml"/><Relationship Id="rId39" Type="http://schemas.openxmlformats.org/officeDocument/2006/relationships/tags" Target="../tags/tag387.xml"/><Relationship Id="rId21" Type="http://schemas.openxmlformats.org/officeDocument/2006/relationships/tags" Target="../tags/tag369.xml"/><Relationship Id="rId34" Type="http://schemas.openxmlformats.org/officeDocument/2006/relationships/tags" Target="../tags/tag382.xml"/><Relationship Id="rId42" Type="http://schemas.openxmlformats.org/officeDocument/2006/relationships/tags" Target="../tags/tag390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71.png"/><Relationship Id="rId7" Type="http://schemas.openxmlformats.org/officeDocument/2006/relationships/tags" Target="../tags/tag355.xml"/><Relationship Id="rId2" Type="http://schemas.openxmlformats.org/officeDocument/2006/relationships/tags" Target="../tags/tag350.xml"/><Relationship Id="rId16" Type="http://schemas.openxmlformats.org/officeDocument/2006/relationships/tags" Target="../tags/tag364.xml"/><Relationship Id="rId29" Type="http://schemas.openxmlformats.org/officeDocument/2006/relationships/tags" Target="../tags/tag377.xml"/><Relationship Id="rId11" Type="http://schemas.openxmlformats.org/officeDocument/2006/relationships/tags" Target="../tags/tag359.xml"/><Relationship Id="rId24" Type="http://schemas.openxmlformats.org/officeDocument/2006/relationships/tags" Target="../tags/tag372.xml"/><Relationship Id="rId32" Type="http://schemas.openxmlformats.org/officeDocument/2006/relationships/tags" Target="../tags/tag380.xml"/><Relationship Id="rId37" Type="http://schemas.openxmlformats.org/officeDocument/2006/relationships/tags" Target="../tags/tag385.xml"/><Relationship Id="rId40" Type="http://schemas.openxmlformats.org/officeDocument/2006/relationships/tags" Target="../tags/tag388.xml"/><Relationship Id="rId45" Type="http://schemas.openxmlformats.org/officeDocument/2006/relationships/tags" Target="../tags/tag393.xml"/><Relationship Id="rId5" Type="http://schemas.openxmlformats.org/officeDocument/2006/relationships/tags" Target="../tags/tag353.xml"/><Relationship Id="rId15" Type="http://schemas.openxmlformats.org/officeDocument/2006/relationships/tags" Target="../tags/tag363.xml"/><Relationship Id="rId23" Type="http://schemas.openxmlformats.org/officeDocument/2006/relationships/tags" Target="../tags/tag371.xml"/><Relationship Id="rId28" Type="http://schemas.openxmlformats.org/officeDocument/2006/relationships/tags" Target="../tags/tag376.xml"/><Relationship Id="rId36" Type="http://schemas.openxmlformats.org/officeDocument/2006/relationships/tags" Target="../tags/tag384.xml"/><Relationship Id="rId49" Type="http://schemas.openxmlformats.org/officeDocument/2006/relationships/tags" Target="../tags/tag660.xml"/><Relationship Id="rId10" Type="http://schemas.openxmlformats.org/officeDocument/2006/relationships/tags" Target="../tags/tag358.xml"/><Relationship Id="rId19" Type="http://schemas.openxmlformats.org/officeDocument/2006/relationships/tags" Target="../tags/tag367.xml"/><Relationship Id="rId31" Type="http://schemas.openxmlformats.org/officeDocument/2006/relationships/tags" Target="../tags/tag379.xml"/><Relationship Id="rId44" Type="http://schemas.openxmlformats.org/officeDocument/2006/relationships/tags" Target="../tags/tag392.xml"/><Relationship Id="rId4" Type="http://schemas.openxmlformats.org/officeDocument/2006/relationships/tags" Target="../tags/tag352.xml"/><Relationship Id="rId9" Type="http://schemas.openxmlformats.org/officeDocument/2006/relationships/tags" Target="../tags/tag357.xml"/><Relationship Id="rId14" Type="http://schemas.openxmlformats.org/officeDocument/2006/relationships/tags" Target="../tags/tag362.xml"/><Relationship Id="rId22" Type="http://schemas.openxmlformats.org/officeDocument/2006/relationships/tags" Target="../tags/tag370.xml"/><Relationship Id="rId27" Type="http://schemas.openxmlformats.org/officeDocument/2006/relationships/tags" Target="../tags/tag375.xml"/><Relationship Id="rId30" Type="http://schemas.openxmlformats.org/officeDocument/2006/relationships/tags" Target="../tags/tag378.xml"/><Relationship Id="rId35" Type="http://schemas.openxmlformats.org/officeDocument/2006/relationships/tags" Target="../tags/tag383.xml"/><Relationship Id="rId43" Type="http://schemas.openxmlformats.org/officeDocument/2006/relationships/tags" Target="../tags/tag391.xml"/><Relationship Id="rId48" Type="http://schemas.openxmlformats.org/officeDocument/2006/relationships/image" Target="../media/image61.png"/><Relationship Id="rId8" Type="http://schemas.openxmlformats.org/officeDocument/2006/relationships/tags" Target="../tags/tag356.xml"/><Relationship Id="rId3" Type="http://schemas.openxmlformats.org/officeDocument/2006/relationships/tags" Target="../tags/tag351.xml"/><Relationship Id="rId12" Type="http://schemas.openxmlformats.org/officeDocument/2006/relationships/tags" Target="../tags/tag360.xml"/><Relationship Id="rId17" Type="http://schemas.openxmlformats.org/officeDocument/2006/relationships/tags" Target="../tags/tag365.xml"/><Relationship Id="rId25" Type="http://schemas.openxmlformats.org/officeDocument/2006/relationships/tags" Target="../tags/tag373.xml"/><Relationship Id="rId33" Type="http://schemas.openxmlformats.org/officeDocument/2006/relationships/tags" Target="../tags/tag381.xml"/><Relationship Id="rId38" Type="http://schemas.openxmlformats.org/officeDocument/2006/relationships/tags" Target="../tags/tag386.xml"/><Relationship Id="rId46" Type="http://schemas.openxmlformats.org/officeDocument/2006/relationships/tags" Target="../tags/tag394.xml"/><Relationship Id="rId20" Type="http://schemas.openxmlformats.org/officeDocument/2006/relationships/tags" Target="../tags/tag368.xml"/><Relationship Id="rId41" Type="http://schemas.openxmlformats.org/officeDocument/2006/relationships/tags" Target="../tags/tag389.xml"/><Relationship Id="rId1" Type="http://schemas.openxmlformats.org/officeDocument/2006/relationships/tags" Target="../tags/tag349.xml"/><Relationship Id="rId6" Type="http://schemas.openxmlformats.org/officeDocument/2006/relationships/tags" Target="../tags/tag354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tags" Target="../tags/tag407.xml"/><Relationship Id="rId18" Type="http://schemas.openxmlformats.org/officeDocument/2006/relationships/tags" Target="../tags/tag412.xml"/><Relationship Id="rId26" Type="http://schemas.openxmlformats.org/officeDocument/2006/relationships/tags" Target="../tags/tag420.xml"/><Relationship Id="rId39" Type="http://schemas.openxmlformats.org/officeDocument/2006/relationships/tags" Target="../tags/tag433.xml"/><Relationship Id="rId21" Type="http://schemas.openxmlformats.org/officeDocument/2006/relationships/tags" Target="../tags/tag415.xml"/><Relationship Id="rId34" Type="http://schemas.openxmlformats.org/officeDocument/2006/relationships/tags" Target="../tags/tag428.xml"/><Relationship Id="rId42" Type="http://schemas.openxmlformats.org/officeDocument/2006/relationships/tags" Target="../tags/tag436.xml"/><Relationship Id="rId47" Type="http://schemas.openxmlformats.org/officeDocument/2006/relationships/notesSlide" Target="../notesSlides/notesSlide22.xml"/><Relationship Id="rId7" Type="http://schemas.openxmlformats.org/officeDocument/2006/relationships/tags" Target="../tags/tag401.xml"/><Relationship Id="rId2" Type="http://schemas.openxmlformats.org/officeDocument/2006/relationships/tags" Target="../tags/tag396.xml"/><Relationship Id="rId16" Type="http://schemas.openxmlformats.org/officeDocument/2006/relationships/tags" Target="../tags/tag410.xml"/><Relationship Id="rId29" Type="http://schemas.openxmlformats.org/officeDocument/2006/relationships/tags" Target="../tags/tag423.xml"/><Relationship Id="rId1" Type="http://schemas.openxmlformats.org/officeDocument/2006/relationships/tags" Target="../tags/tag395.xml"/><Relationship Id="rId6" Type="http://schemas.openxmlformats.org/officeDocument/2006/relationships/tags" Target="../tags/tag400.xml"/><Relationship Id="rId11" Type="http://schemas.openxmlformats.org/officeDocument/2006/relationships/tags" Target="../tags/tag405.xml"/><Relationship Id="rId24" Type="http://schemas.openxmlformats.org/officeDocument/2006/relationships/tags" Target="../tags/tag418.xml"/><Relationship Id="rId32" Type="http://schemas.openxmlformats.org/officeDocument/2006/relationships/tags" Target="../tags/tag426.xml"/><Relationship Id="rId37" Type="http://schemas.openxmlformats.org/officeDocument/2006/relationships/tags" Target="../tags/tag431.xml"/><Relationship Id="rId40" Type="http://schemas.openxmlformats.org/officeDocument/2006/relationships/tags" Target="../tags/tag434.xml"/><Relationship Id="rId45" Type="http://schemas.openxmlformats.org/officeDocument/2006/relationships/tags" Target="../tags/tag439.xml"/><Relationship Id="rId5" Type="http://schemas.openxmlformats.org/officeDocument/2006/relationships/tags" Target="../tags/tag399.xml"/><Relationship Id="rId15" Type="http://schemas.openxmlformats.org/officeDocument/2006/relationships/tags" Target="../tags/tag409.xml"/><Relationship Id="rId23" Type="http://schemas.openxmlformats.org/officeDocument/2006/relationships/tags" Target="../tags/tag417.xml"/><Relationship Id="rId28" Type="http://schemas.openxmlformats.org/officeDocument/2006/relationships/tags" Target="../tags/tag422.xml"/><Relationship Id="rId36" Type="http://schemas.openxmlformats.org/officeDocument/2006/relationships/tags" Target="../tags/tag430.xml"/><Relationship Id="rId10" Type="http://schemas.openxmlformats.org/officeDocument/2006/relationships/tags" Target="../tags/tag404.xml"/><Relationship Id="rId19" Type="http://schemas.openxmlformats.org/officeDocument/2006/relationships/tags" Target="../tags/tag413.xml"/><Relationship Id="rId31" Type="http://schemas.openxmlformats.org/officeDocument/2006/relationships/tags" Target="../tags/tag425.xml"/><Relationship Id="rId44" Type="http://schemas.openxmlformats.org/officeDocument/2006/relationships/tags" Target="../tags/tag438.xml"/><Relationship Id="rId4" Type="http://schemas.openxmlformats.org/officeDocument/2006/relationships/tags" Target="../tags/tag398.xml"/><Relationship Id="rId9" Type="http://schemas.openxmlformats.org/officeDocument/2006/relationships/tags" Target="../tags/tag403.xml"/><Relationship Id="rId14" Type="http://schemas.openxmlformats.org/officeDocument/2006/relationships/tags" Target="../tags/tag408.xml"/><Relationship Id="rId22" Type="http://schemas.openxmlformats.org/officeDocument/2006/relationships/tags" Target="../tags/tag416.xml"/><Relationship Id="rId27" Type="http://schemas.openxmlformats.org/officeDocument/2006/relationships/tags" Target="../tags/tag421.xml"/><Relationship Id="rId30" Type="http://schemas.openxmlformats.org/officeDocument/2006/relationships/tags" Target="../tags/tag424.xml"/><Relationship Id="rId35" Type="http://schemas.openxmlformats.org/officeDocument/2006/relationships/tags" Target="../tags/tag429.xml"/><Relationship Id="rId43" Type="http://schemas.openxmlformats.org/officeDocument/2006/relationships/tags" Target="../tags/tag437.xml"/><Relationship Id="rId48" Type="http://schemas.openxmlformats.org/officeDocument/2006/relationships/image" Target="../media/image8.png"/><Relationship Id="rId8" Type="http://schemas.openxmlformats.org/officeDocument/2006/relationships/tags" Target="../tags/tag402.xml"/><Relationship Id="rId3" Type="http://schemas.openxmlformats.org/officeDocument/2006/relationships/tags" Target="../tags/tag397.xml"/><Relationship Id="rId12" Type="http://schemas.openxmlformats.org/officeDocument/2006/relationships/tags" Target="../tags/tag406.xml"/><Relationship Id="rId17" Type="http://schemas.openxmlformats.org/officeDocument/2006/relationships/tags" Target="../tags/tag411.xml"/><Relationship Id="rId25" Type="http://schemas.openxmlformats.org/officeDocument/2006/relationships/tags" Target="../tags/tag419.xml"/><Relationship Id="rId33" Type="http://schemas.openxmlformats.org/officeDocument/2006/relationships/tags" Target="../tags/tag427.xml"/><Relationship Id="rId38" Type="http://schemas.openxmlformats.org/officeDocument/2006/relationships/tags" Target="../tags/tag432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414.xml"/><Relationship Id="rId41" Type="http://schemas.openxmlformats.org/officeDocument/2006/relationships/tags" Target="../tags/tag4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443.xml"/><Relationship Id="rId7" Type="http://schemas.openxmlformats.org/officeDocument/2006/relationships/image" Target="../media/image14.png"/><Relationship Id="rId2" Type="http://schemas.openxmlformats.org/officeDocument/2006/relationships/tags" Target="../tags/tag442.xml"/><Relationship Id="rId1" Type="http://schemas.openxmlformats.org/officeDocument/2006/relationships/tags" Target="../tags/tag441.xml"/><Relationship Id="rId6" Type="http://schemas.openxmlformats.org/officeDocument/2006/relationships/tags" Target="../tags/tag1490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456.xml"/><Relationship Id="rId18" Type="http://schemas.openxmlformats.org/officeDocument/2006/relationships/tags" Target="../tags/tag461.xml"/><Relationship Id="rId26" Type="http://schemas.openxmlformats.org/officeDocument/2006/relationships/tags" Target="../tags/tag469.xml"/><Relationship Id="rId39" Type="http://schemas.openxmlformats.org/officeDocument/2006/relationships/tags" Target="../tags/tag482.xml"/><Relationship Id="rId21" Type="http://schemas.openxmlformats.org/officeDocument/2006/relationships/tags" Target="../tags/tag464.xml"/><Relationship Id="rId34" Type="http://schemas.openxmlformats.org/officeDocument/2006/relationships/tags" Target="../tags/tag477.xml"/><Relationship Id="rId42" Type="http://schemas.openxmlformats.org/officeDocument/2006/relationships/tags" Target="../tags/tag485.xml"/><Relationship Id="rId47" Type="http://schemas.openxmlformats.org/officeDocument/2006/relationships/image" Target="../media/image12.png"/><Relationship Id="rId50" Type="http://schemas.openxmlformats.org/officeDocument/2006/relationships/tags" Target="../tags/tag1620.xml"/><Relationship Id="rId55" Type="http://schemas.openxmlformats.org/officeDocument/2006/relationships/image" Target="../media/image17.png"/><Relationship Id="rId7" Type="http://schemas.openxmlformats.org/officeDocument/2006/relationships/tags" Target="../tags/tag450.xml"/><Relationship Id="rId2" Type="http://schemas.openxmlformats.org/officeDocument/2006/relationships/tags" Target="../tags/tag445.xml"/><Relationship Id="rId16" Type="http://schemas.openxmlformats.org/officeDocument/2006/relationships/tags" Target="../tags/tag459.xml"/><Relationship Id="rId29" Type="http://schemas.openxmlformats.org/officeDocument/2006/relationships/tags" Target="../tags/tag472.xml"/><Relationship Id="rId11" Type="http://schemas.openxmlformats.org/officeDocument/2006/relationships/tags" Target="../tags/tag454.xml"/><Relationship Id="rId24" Type="http://schemas.openxmlformats.org/officeDocument/2006/relationships/tags" Target="../tags/tag467.xml"/><Relationship Id="rId32" Type="http://schemas.openxmlformats.org/officeDocument/2006/relationships/tags" Target="../tags/tag475.xml"/><Relationship Id="rId37" Type="http://schemas.openxmlformats.org/officeDocument/2006/relationships/tags" Target="../tags/tag480.xml"/><Relationship Id="rId40" Type="http://schemas.openxmlformats.org/officeDocument/2006/relationships/tags" Target="../tags/tag483.xml"/><Relationship Id="rId45" Type="http://schemas.openxmlformats.org/officeDocument/2006/relationships/notesSlide" Target="../notesSlides/notesSlide24.xml"/><Relationship Id="rId53" Type="http://schemas.openxmlformats.org/officeDocument/2006/relationships/image" Target="../media/image16.png"/><Relationship Id="rId58" Type="http://schemas.openxmlformats.org/officeDocument/2006/relationships/tags" Target="../tags/tag1570.xml"/><Relationship Id="rId5" Type="http://schemas.openxmlformats.org/officeDocument/2006/relationships/tags" Target="../tags/tag448.xml"/><Relationship Id="rId61" Type="http://schemas.openxmlformats.org/officeDocument/2006/relationships/image" Target="../media/image20.png"/><Relationship Id="rId19" Type="http://schemas.openxmlformats.org/officeDocument/2006/relationships/tags" Target="../tags/tag462.xml"/><Relationship Id="rId14" Type="http://schemas.openxmlformats.org/officeDocument/2006/relationships/tags" Target="../tags/tag457.xml"/><Relationship Id="rId22" Type="http://schemas.openxmlformats.org/officeDocument/2006/relationships/tags" Target="../tags/tag465.xml"/><Relationship Id="rId27" Type="http://schemas.openxmlformats.org/officeDocument/2006/relationships/tags" Target="../tags/tag470.xml"/><Relationship Id="rId30" Type="http://schemas.openxmlformats.org/officeDocument/2006/relationships/tags" Target="../tags/tag473.xml"/><Relationship Id="rId35" Type="http://schemas.openxmlformats.org/officeDocument/2006/relationships/tags" Target="../tags/tag478.xml"/><Relationship Id="rId43" Type="http://schemas.openxmlformats.org/officeDocument/2006/relationships/tags" Target="../tags/tag486.xml"/><Relationship Id="rId48" Type="http://schemas.openxmlformats.org/officeDocument/2006/relationships/tags" Target="../tags/tag1540.xml"/><Relationship Id="rId56" Type="http://schemas.openxmlformats.org/officeDocument/2006/relationships/tags" Target="../tags/tag1590.xml"/><Relationship Id="rId8" Type="http://schemas.openxmlformats.org/officeDocument/2006/relationships/tags" Target="../tags/tag451.xml"/><Relationship Id="rId51" Type="http://schemas.openxmlformats.org/officeDocument/2006/relationships/image" Target="../media/image15.png"/><Relationship Id="rId3" Type="http://schemas.openxmlformats.org/officeDocument/2006/relationships/tags" Target="../tags/tag446.xml"/><Relationship Id="rId12" Type="http://schemas.openxmlformats.org/officeDocument/2006/relationships/tags" Target="../tags/tag455.xml"/><Relationship Id="rId17" Type="http://schemas.openxmlformats.org/officeDocument/2006/relationships/tags" Target="../tags/tag460.xml"/><Relationship Id="rId25" Type="http://schemas.openxmlformats.org/officeDocument/2006/relationships/tags" Target="../tags/tag468.xml"/><Relationship Id="rId33" Type="http://schemas.openxmlformats.org/officeDocument/2006/relationships/tags" Target="../tags/tag476.xml"/><Relationship Id="rId38" Type="http://schemas.openxmlformats.org/officeDocument/2006/relationships/tags" Target="../tags/tag481.xml"/><Relationship Id="rId46" Type="http://schemas.openxmlformats.org/officeDocument/2006/relationships/tags" Target="../tags/tag1520.xml"/><Relationship Id="rId59" Type="http://schemas.openxmlformats.org/officeDocument/2006/relationships/image" Target="../media/image19.png"/><Relationship Id="rId20" Type="http://schemas.openxmlformats.org/officeDocument/2006/relationships/tags" Target="../tags/tag463.xml"/><Relationship Id="rId41" Type="http://schemas.openxmlformats.org/officeDocument/2006/relationships/tags" Target="../tags/tag484.xml"/><Relationship Id="rId54" Type="http://schemas.openxmlformats.org/officeDocument/2006/relationships/tags" Target="../tags/tag1610.xml"/><Relationship Id="rId1" Type="http://schemas.openxmlformats.org/officeDocument/2006/relationships/tags" Target="../tags/tag444.xml"/><Relationship Id="rId6" Type="http://schemas.openxmlformats.org/officeDocument/2006/relationships/tags" Target="../tags/tag449.xml"/><Relationship Id="rId15" Type="http://schemas.openxmlformats.org/officeDocument/2006/relationships/tags" Target="../tags/tag458.xml"/><Relationship Id="rId23" Type="http://schemas.openxmlformats.org/officeDocument/2006/relationships/tags" Target="../tags/tag466.xml"/><Relationship Id="rId28" Type="http://schemas.openxmlformats.org/officeDocument/2006/relationships/tags" Target="../tags/tag471.xml"/><Relationship Id="rId36" Type="http://schemas.openxmlformats.org/officeDocument/2006/relationships/tags" Target="../tags/tag479.xml"/><Relationship Id="rId49" Type="http://schemas.openxmlformats.org/officeDocument/2006/relationships/image" Target="../media/image1400.png"/><Relationship Id="rId57" Type="http://schemas.openxmlformats.org/officeDocument/2006/relationships/image" Target="../media/image18.png"/><Relationship Id="rId10" Type="http://schemas.openxmlformats.org/officeDocument/2006/relationships/tags" Target="../tags/tag453.xml"/><Relationship Id="rId31" Type="http://schemas.openxmlformats.org/officeDocument/2006/relationships/tags" Target="../tags/tag474.xml"/><Relationship Id="rId44" Type="http://schemas.openxmlformats.org/officeDocument/2006/relationships/slideLayout" Target="../slideLayouts/slideLayout2.xml"/><Relationship Id="rId52" Type="http://schemas.openxmlformats.org/officeDocument/2006/relationships/tags" Target="../tags/tag1630.xml"/><Relationship Id="rId60" Type="http://schemas.openxmlformats.org/officeDocument/2006/relationships/tags" Target="../tags/tag1550.xml"/><Relationship Id="rId4" Type="http://schemas.openxmlformats.org/officeDocument/2006/relationships/tags" Target="../tags/tag447.xml"/><Relationship Id="rId9" Type="http://schemas.openxmlformats.org/officeDocument/2006/relationships/tags" Target="../tags/tag45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489.xml"/><Relationship Id="rId7" Type="http://schemas.openxmlformats.org/officeDocument/2006/relationships/tags" Target="../tags/tag493.xml"/><Relationship Id="rId2" Type="http://schemas.openxmlformats.org/officeDocument/2006/relationships/tags" Target="../tags/tag488.xml"/><Relationship Id="rId1" Type="http://schemas.openxmlformats.org/officeDocument/2006/relationships/tags" Target="../tags/tag487.xml"/><Relationship Id="rId6" Type="http://schemas.openxmlformats.org/officeDocument/2006/relationships/tags" Target="../tags/tag492.xml"/><Relationship Id="rId5" Type="http://schemas.openxmlformats.org/officeDocument/2006/relationships/tags" Target="../tags/tag491.xml"/><Relationship Id="rId4" Type="http://schemas.openxmlformats.org/officeDocument/2006/relationships/tags" Target="../tags/tag490.xml"/><Relationship Id="rId9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96.xml"/><Relationship Id="rId2" Type="http://schemas.openxmlformats.org/officeDocument/2006/relationships/tags" Target="../tags/tag495.xml"/><Relationship Id="rId1" Type="http://schemas.openxmlformats.org/officeDocument/2006/relationships/tags" Target="../tags/tag494.xml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499.xml"/><Relationship Id="rId2" Type="http://schemas.openxmlformats.org/officeDocument/2006/relationships/tags" Target="../tags/tag498.xml"/><Relationship Id="rId1" Type="http://schemas.openxmlformats.org/officeDocument/2006/relationships/tags" Target="../tags/tag497.xml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30.xml"/><Relationship Id="rId21" Type="http://schemas.openxmlformats.org/officeDocument/2006/relationships/tags" Target="../tags/tag25.xml"/><Relationship Id="rId42" Type="http://schemas.openxmlformats.org/officeDocument/2006/relationships/tags" Target="../tags/tag46.xml"/><Relationship Id="rId47" Type="http://schemas.openxmlformats.org/officeDocument/2006/relationships/tags" Target="../tags/tag51.xml"/><Relationship Id="rId63" Type="http://schemas.openxmlformats.org/officeDocument/2006/relationships/tags" Target="../tags/tag67.xml"/><Relationship Id="rId68" Type="http://schemas.openxmlformats.org/officeDocument/2006/relationships/tags" Target="../tags/tag72.xml"/><Relationship Id="rId7" Type="http://schemas.openxmlformats.org/officeDocument/2006/relationships/tags" Target="../tags/tag11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9" Type="http://schemas.openxmlformats.org/officeDocument/2006/relationships/tags" Target="../tags/tag33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tags" Target="../tags/tag44.xml"/><Relationship Id="rId45" Type="http://schemas.openxmlformats.org/officeDocument/2006/relationships/tags" Target="../tags/tag49.xml"/><Relationship Id="rId53" Type="http://schemas.openxmlformats.org/officeDocument/2006/relationships/tags" Target="../tags/tag57.xml"/><Relationship Id="rId58" Type="http://schemas.openxmlformats.org/officeDocument/2006/relationships/tags" Target="../tags/tag62.xml"/><Relationship Id="rId66" Type="http://schemas.openxmlformats.org/officeDocument/2006/relationships/tags" Target="../tags/tag70.xml"/><Relationship Id="rId5" Type="http://schemas.openxmlformats.org/officeDocument/2006/relationships/tags" Target="../tags/tag9.xml"/><Relationship Id="rId61" Type="http://schemas.openxmlformats.org/officeDocument/2006/relationships/tags" Target="../tags/tag65.xml"/><Relationship Id="rId19" Type="http://schemas.openxmlformats.org/officeDocument/2006/relationships/tags" Target="../tags/tag2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tags" Target="../tags/tag47.xml"/><Relationship Id="rId48" Type="http://schemas.openxmlformats.org/officeDocument/2006/relationships/tags" Target="../tags/tag52.xml"/><Relationship Id="rId56" Type="http://schemas.openxmlformats.org/officeDocument/2006/relationships/tags" Target="../tags/tag60.xml"/><Relationship Id="rId64" Type="http://schemas.openxmlformats.org/officeDocument/2006/relationships/tags" Target="../tags/tag68.xml"/><Relationship Id="rId69" Type="http://schemas.openxmlformats.org/officeDocument/2006/relationships/tags" Target="../tags/tag73.xml"/><Relationship Id="rId8" Type="http://schemas.openxmlformats.org/officeDocument/2006/relationships/tags" Target="../tags/tag12.xml"/><Relationship Id="rId51" Type="http://schemas.openxmlformats.org/officeDocument/2006/relationships/tags" Target="../tags/tag55.xml"/><Relationship Id="rId72" Type="http://schemas.openxmlformats.org/officeDocument/2006/relationships/notesSlide" Target="../notesSlides/notesSlide3.xml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46" Type="http://schemas.openxmlformats.org/officeDocument/2006/relationships/tags" Target="../tags/tag50.xml"/><Relationship Id="rId59" Type="http://schemas.openxmlformats.org/officeDocument/2006/relationships/tags" Target="../tags/tag63.xml"/><Relationship Id="rId67" Type="http://schemas.openxmlformats.org/officeDocument/2006/relationships/tags" Target="../tags/tag71.xml"/><Relationship Id="rId20" Type="http://schemas.openxmlformats.org/officeDocument/2006/relationships/tags" Target="../tags/tag24.xml"/><Relationship Id="rId41" Type="http://schemas.openxmlformats.org/officeDocument/2006/relationships/tags" Target="../tags/tag45.xml"/><Relationship Id="rId54" Type="http://schemas.openxmlformats.org/officeDocument/2006/relationships/tags" Target="../tags/tag58.xml"/><Relationship Id="rId62" Type="http://schemas.openxmlformats.org/officeDocument/2006/relationships/tags" Target="../tags/tag66.xml"/><Relationship Id="rId70" Type="http://schemas.openxmlformats.org/officeDocument/2006/relationships/tags" Target="../tags/tag74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49" Type="http://schemas.openxmlformats.org/officeDocument/2006/relationships/tags" Target="../tags/tag53.xml"/><Relationship Id="rId57" Type="http://schemas.openxmlformats.org/officeDocument/2006/relationships/tags" Target="../tags/tag61.xml"/><Relationship Id="rId10" Type="http://schemas.openxmlformats.org/officeDocument/2006/relationships/tags" Target="../tags/tag14.xml"/><Relationship Id="rId31" Type="http://schemas.openxmlformats.org/officeDocument/2006/relationships/tags" Target="../tags/tag35.xml"/><Relationship Id="rId44" Type="http://schemas.openxmlformats.org/officeDocument/2006/relationships/tags" Target="../tags/tag48.xml"/><Relationship Id="rId52" Type="http://schemas.openxmlformats.org/officeDocument/2006/relationships/tags" Target="../tags/tag56.xml"/><Relationship Id="rId60" Type="http://schemas.openxmlformats.org/officeDocument/2006/relationships/tags" Target="../tags/tag64.xml"/><Relationship Id="rId65" Type="http://schemas.openxmlformats.org/officeDocument/2006/relationships/tags" Target="../tags/tag69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39" Type="http://schemas.openxmlformats.org/officeDocument/2006/relationships/tags" Target="../tags/tag43.xml"/><Relationship Id="rId34" Type="http://schemas.openxmlformats.org/officeDocument/2006/relationships/tags" Target="../tags/tag38.xml"/><Relationship Id="rId50" Type="http://schemas.openxmlformats.org/officeDocument/2006/relationships/tags" Target="../tags/tag54.xml"/><Relationship Id="rId55" Type="http://schemas.openxmlformats.org/officeDocument/2006/relationships/tags" Target="../tags/tag5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07.xml"/><Relationship Id="rId3" Type="http://schemas.openxmlformats.org/officeDocument/2006/relationships/tags" Target="../tags/tag502.xml"/><Relationship Id="rId7" Type="http://schemas.openxmlformats.org/officeDocument/2006/relationships/tags" Target="../tags/tag50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tags" Target="../tags/tag510.xml"/><Relationship Id="rId5" Type="http://schemas.openxmlformats.org/officeDocument/2006/relationships/tags" Target="../tags/tag504.xml"/><Relationship Id="rId10" Type="http://schemas.openxmlformats.org/officeDocument/2006/relationships/tags" Target="../tags/tag509.xml"/><Relationship Id="rId4" Type="http://schemas.openxmlformats.org/officeDocument/2006/relationships/tags" Target="../tags/tag503.xml"/><Relationship Id="rId9" Type="http://schemas.openxmlformats.org/officeDocument/2006/relationships/tags" Target="../tags/tag50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3" Type="http://schemas.openxmlformats.org/officeDocument/2006/relationships/tags" Target="../tags/tag513.xml"/><Relationship Id="rId7" Type="http://schemas.openxmlformats.org/officeDocument/2006/relationships/tags" Target="../tags/tag517.xml"/><Relationship Id="rId2" Type="http://schemas.openxmlformats.org/officeDocument/2006/relationships/tags" Target="../tags/tag512.xml"/><Relationship Id="rId1" Type="http://schemas.openxmlformats.org/officeDocument/2006/relationships/tags" Target="../tags/tag511.xml"/><Relationship Id="rId6" Type="http://schemas.openxmlformats.org/officeDocument/2006/relationships/tags" Target="../tags/tag516.xml"/><Relationship Id="rId5" Type="http://schemas.openxmlformats.org/officeDocument/2006/relationships/tags" Target="../tags/tag51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14.xml"/><Relationship Id="rId9" Type="http://schemas.openxmlformats.org/officeDocument/2006/relationships/tags" Target="../tags/tag51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27.xml"/><Relationship Id="rId3" Type="http://schemas.openxmlformats.org/officeDocument/2006/relationships/tags" Target="../tags/tag522.xml"/><Relationship Id="rId7" Type="http://schemas.openxmlformats.org/officeDocument/2006/relationships/tags" Target="../tags/tag526.xml"/><Relationship Id="rId2" Type="http://schemas.openxmlformats.org/officeDocument/2006/relationships/tags" Target="../tags/tag521.xml"/><Relationship Id="rId1" Type="http://schemas.openxmlformats.org/officeDocument/2006/relationships/tags" Target="../tags/tag520.xml"/><Relationship Id="rId6" Type="http://schemas.openxmlformats.org/officeDocument/2006/relationships/tags" Target="../tags/tag525.xml"/><Relationship Id="rId5" Type="http://schemas.openxmlformats.org/officeDocument/2006/relationships/tags" Target="../tags/tag524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23.xml"/><Relationship Id="rId9" Type="http://schemas.openxmlformats.org/officeDocument/2006/relationships/tags" Target="../tags/tag5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9" Type="http://schemas.openxmlformats.org/officeDocument/2006/relationships/notesSlide" Target="../notesSlides/notesSlide4.xml"/><Relationship Id="rId21" Type="http://schemas.openxmlformats.org/officeDocument/2006/relationships/tags" Target="../tags/tag95.xml"/><Relationship Id="rId34" Type="http://schemas.openxmlformats.org/officeDocument/2006/relationships/tags" Target="../tags/tag108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33" Type="http://schemas.openxmlformats.org/officeDocument/2006/relationships/tags" Target="../tags/tag107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29" Type="http://schemas.openxmlformats.org/officeDocument/2006/relationships/tags" Target="../tags/tag103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tags" Target="../tags/tag106.xml"/><Relationship Id="rId37" Type="http://schemas.openxmlformats.org/officeDocument/2006/relationships/tags" Target="../tags/tag111.xml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36" Type="http://schemas.openxmlformats.org/officeDocument/2006/relationships/tags" Target="../tags/tag110.xml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tags" Target="../tags/tag105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30" Type="http://schemas.openxmlformats.org/officeDocument/2006/relationships/tags" Target="../tags/tag104.xml"/><Relationship Id="rId35" Type="http://schemas.openxmlformats.org/officeDocument/2006/relationships/tags" Target="../tags/tag109.xml"/><Relationship Id="rId8" Type="http://schemas.openxmlformats.org/officeDocument/2006/relationships/tags" Target="../tags/tag82.xml"/><Relationship Id="rId3" Type="http://schemas.openxmlformats.org/officeDocument/2006/relationships/tags" Target="../tags/tag77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tags" Target="../tags/tag554.xml"/><Relationship Id="rId21" Type="http://schemas.openxmlformats.org/officeDocument/2006/relationships/tags" Target="../tags/tag549.xml"/><Relationship Id="rId34" Type="http://schemas.openxmlformats.org/officeDocument/2006/relationships/tags" Target="../tags/tag562.xml"/><Relationship Id="rId42" Type="http://schemas.openxmlformats.org/officeDocument/2006/relationships/tags" Target="../tags/tag570.xml"/><Relationship Id="rId47" Type="http://schemas.openxmlformats.org/officeDocument/2006/relationships/tags" Target="../tags/tag575.xml"/><Relationship Id="rId50" Type="http://schemas.openxmlformats.org/officeDocument/2006/relationships/tags" Target="../tags/tag578.xml"/><Relationship Id="rId55" Type="http://schemas.openxmlformats.org/officeDocument/2006/relationships/notesSlide" Target="../notesSlides/notesSlide33.xml"/><Relationship Id="rId63" Type="http://schemas.openxmlformats.org/officeDocument/2006/relationships/image" Target="../media/image62.png"/><Relationship Id="rId7" Type="http://schemas.openxmlformats.org/officeDocument/2006/relationships/tags" Target="../tags/tag535.xml"/><Relationship Id="rId2" Type="http://schemas.openxmlformats.org/officeDocument/2006/relationships/tags" Target="../tags/tag530.xml"/><Relationship Id="rId16" Type="http://schemas.openxmlformats.org/officeDocument/2006/relationships/tags" Target="../tags/tag544.xml"/><Relationship Id="rId29" Type="http://schemas.openxmlformats.org/officeDocument/2006/relationships/tags" Target="../tags/tag557.xml"/><Relationship Id="rId11" Type="http://schemas.openxmlformats.org/officeDocument/2006/relationships/tags" Target="../tags/tag539.xml"/><Relationship Id="rId24" Type="http://schemas.openxmlformats.org/officeDocument/2006/relationships/tags" Target="../tags/tag552.xml"/><Relationship Id="rId32" Type="http://schemas.openxmlformats.org/officeDocument/2006/relationships/tags" Target="../tags/tag560.xml"/><Relationship Id="rId37" Type="http://schemas.openxmlformats.org/officeDocument/2006/relationships/tags" Target="../tags/tag565.xml"/><Relationship Id="rId40" Type="http://schemas.openxmlformats.org/officeDocument/2006/relationships/tags" Target="../tags/tag568.xml"/><Relationship Id="rId45" Type="http://schemas.openxmlformats.org/officeDocument/2006/relationships/tags" Target="../tags/tag573.xml"/><Relationship Id="rId53" Type="http://schemas.openxmlformats.org/officeDocument/2006/relationships/tags" Target="../tags/tag581.xml"/><Relationship Id="rId58" Type="http://schemas.openxmlformats.org/officeDocument/2006/relationships/tags" Target="../tags/tag1810.xml"/><Relationship Id="rId5" Type="http://schemas.openxmlformats.org/officeDocument/2006/relationships/tags" Target="../tags/tag533.xml"/><Relationship Id="rId61" Type="http://schemas.openxmlformats.org/officeDocument/2006/relationships/image" Target="../media/image50.png"/><Relationship Id="rId19" Type="http://schemas.openxmlformats.org/officeDocument/2006/relationships/tags" Target="../tags/tag547.xml"/><Relationship Id="rId14" Type="http://schemas.openxmlformats.org/officeDocument/2006/relationships/tags" Target="../tags/tag542.xml"/><Relationship Id="rId22" Type="http://schemas.openxmlformats.org/officeDocument/2006/relationships/tags" Target="../tags/tag550.xml"/><Relationship Id="rId27" Type="http://schemas.openxmlformats.org/officeDocument/2006/relationships/tags" Target="../tags/tag555.xml"/><Relationship Id="rId30" Type="http://schemas.openxmlformats.org/officeDocument/2006/relationships/tags" Target="../tags/tag558.xml"/><Relationship Id="rId35" Type="http://schemas.openxmlformats.org/officeDocument/2006/relationships/tags" Target="../tags/tag563.xml"/><Relationship Id="rId43" Type="http://schemas.openxmlformats.org/officeDocument/2006/relationships/tags" Target="../tags/tag571.xml"/><Relationship Id="rId48" Type="http://schemas.openxmlformats.org/officeDocument/2006/relationships/tags" Target="../tags/tag576.xml"/><Relationship Id="rId56" Type="http://schemas.openxmlformats.org/officeDocument/2006/relationships/tags" Target="../tags/tag910.xml"/><Relationship Id="rId64" Type="http://schemas.openxmlformats.org/officeDocument/2006/relationships/customXml" Target="../ink/ink1.xml"/><Relationship Id="rId8" Type="http://schemas.openxmlformats.org/officeDocument/2006/relationships/tags" Target="../tags/tag536.xml"/><Relationship Id="rId51" Type="http://schemas.openxmlformats.org/officeDocument/2006/relationships/tags" Target="../tags/tag579.xml"/><Relationship Id="rId3" Type="http://schemas.openxmlformats.org/officeDocument/2006/relationships/tags" Target="../tags/tag531.xml"/><Relationship Id="rId12" Type="http://schemas.openxmlformats.org/officeDocument/2006/relationships/tags" Target="../tags/tag540.xml"/><Relationship Id="rId17" Type="http://schemas.openxmlformats.org/officeDocument/2006/relationships/tags" Target="../tags/tag545.xml"/><Relationship Id="rId25" Type="http://schemas.openxmlformats.org/officeDocument/2006/relationships/tags" Target="../tags/tag553.xml"/><Relationship Id="rId33" Type="http://schemas.openxmlformats.org/officeDocument/2006/relationships/tags" Target="../tags/tag561.xml"/><Relationship Id="rId38" Type="http://schemas.openxmlformats.org/officeDocument/2006/relationships/tags" Target="../tags/tag566.xml"/><Relationship Id="rId46" Type="http://schemas.openxmlformats.org/officeDocument/2006/relationships/tags" Target="../tags/tag574.xml"/><Relationship Id="rId59" Type="http://schemas.openxmlformats.org/officeDocument/2006/relationships/image" Target="../media/image41.png"/><Relationship Id="rId20" Type="http://schemas.openxmlformats.org/officeDocument/2006/relationships/tags" Target="../tags/tag548.xml"/><Relationship Id="rId41" Type="http://schemas.openxmlformats.org/officeDocument/2006/relationships/tags" Target="../tags/tag569.xml"/><Relationship Id="rId54" Type="http://schemas.openxmlformats.org/officeDocument/2006/relationships/slideLayout" Target="../slideLayouts/slideLayout2.xml"/><Relationship Id="rId62" Type="http://schemas.openxmlformats.org/officeDocument/2006/relationships/tags" Target="../tags/tag2010.xml"/><Relationship Id="rId1" Type="http://schemas.openxmlformats.org/officeDocument/2006/relationships/tags" Target="../tags/tag529.xml"/><Relationship Id="rId6" Type="http://schemas.openxmlformats.org/officeDocument/2006/relationships/tags" Target="../tags/tag534.xml"/><Relationship Id="rId15" Type="http://schemas.openxmlformats.org/officeDocument/2006/relationships/tags" Target="../tags/tag543.xml"/><Relationship Id="rId23" Type="http://schemas.openxmlformats.org/officeDocument/2006/relationships/tags" Target="../tags/tag551.xml"/><Relationship Id="rId28" Type="http://schemas.openxmlformats.org/officeDocument/2006/relationships/tags" Target="../tags/tag556.xml"/><Relationship Id="rId36" Type="http://schemas.openxmlformats.org/officeDocument/2006/relationships/tags" Target="../tags/tag564.xml"/><Relationship Id="rId49" Type="http://schemas.openxmlformats.org/officeDocument/2006/relationships/tags" Target="../tags/tag577.xml"/><Relationship Id="rId57" Type="http://schemas.openxmlformats.org/officeDocument/2006/relationships/image" Target="../media/image31.png"/><Relationship Id="rId10" Type="http://schemas.openxmlformats.org/officeDocument/2006/relationships/tags" Target="../tags/tag538.xml"/><Relationship Id="rId31" Type="http://schemas.openxmlformats.org/officeDocument/2006/relationships/tags" Target="../tags/tag559.xml"/><Relationship Id="rId44" Type="http://schemas.openxmlformats.org/officeDocument/2006/relationships/tags" Target="../tags/tag572.xml"/><Relationship Id="rId52" Type="http://schemas.openxmlformats.org/officeDocument/2006/relationships/tags" Target="../tags/tag580.xml"/><Relationship Id="rId60" Type="http://schemas.openxmlformats.org/officeDocument/2006/relationships/tags" Target="../tags/tag1910.xml"/><Relationship Id="rId65" Type="http://schemas.openxmlformats.org/officeDocument/2006/relationships/image" Target="../media/image40.emf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3" Type="http://schemas.openxmlformats.org/officeDocument/2006/relationships/tags" Target="../tags/tag541.xml"/><Relationship Id="rId18" Type="http://schemas.openxmlformats.org/officeDocument/2006/relationships/tags" Target="../tags/tag546.xml"/><Relationship Id="rId39" Type="http://schemas.openxmlformats.org/officeDocument/2006/relationships/tags" Target="../tags/tag567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594.xml"/><Relationship Id="rId18" Type="http://schemas.openxmlformats.org/officeDocument/2006/relationships/tags" Target="../tags/tag599.xml"/><Relationship Id="rId26" Type="http://schemas.openxmlformats.org/officeDocument/2006/relationships/tags" Target="../tags/tag607.xml"/><Relationship Id="rId39" Type="http://schemas.openxmlformats.org/officeDocument/2006/relationships/tags" Target="../tags/tag620.xml"/><Relationship Id="rId21" Type="http://schemas.openxmlformats.org/officeDocument/2006/relationships/tags" Target="../tags/tag602.xml"/><Relationship Id="rId34" Type="http://schemas.openxmlformats.org/officeDocument/2006/relationships/tags" Target="../tags/tag615.xml"/><Relationship Id="rId42" Type="http://schemas.openxmlformats.org/officeDocument/2006/relationships/tags" Target="../tags/tag623.xml"/><Relationship Id="rId47" Type="http://schemas.openxmlformats.org/officeDocument/2006/relationships/tags" Target="../tags/tag628.xml"/><Relationship Id="rId50" Type="http://schemas.openxmlformats.org/officeDocument/2006/relationships/tags" Target="../tags/tag631.xml"/><Relationship Id="rId55" Type="http://schemas.openxmlformats.org/officeDocument/2006/relationships/tags" Target="../tags/tag710.xml"/><Relationship Id="rId7" Type="http://schemas.openxmlformats.org/officeDocument/2006/relationships/tags" Target="../tags/tag588.xml"/><Relationship Id="rId2" Type="http://schemas.openxmlformats.org/officeDocument/2006/relationships/tags" Target="../tags/tag583.xml"/><Relationship Id="rId16" Type="http://schemas.openxmlformats.org/officeDocument/2006/relationships/tags" Target="../tags/tag597.xml"/><Relationship Id="rId29" Type="http://schemas.openxmlformats.org/officeDocument/2006/relationships/tags" Target="../tags/tag610.xml"/><Relationship Id="rId11" Type="http://schemas.openxmlformats.org/officeDocument/2006/relationships/tags" Target="../tags/tag592.xml"/><Relationship Id="rId24" Type="http://schemas.openxmlformats.org/officeDocument/2006/relationships/tags" Target="../tags/tag605.xml"/><Relationship Id="rId32" Type="http://schemas.openxmlformats.org/officeDocument/2006/relationships/tags" Target="../tags/tag613.xml"/><Relationship Id="rId37" Type="http://schemas.openxmlformats.org/officeDocument/2006/relationships/tags" Target="../tags/tag618.xml"/><Relationship Id="rId40" Type="http://schemas.openxmlformats.org/officeDocument/2006/relationships/tags" Target="../tags/tag621.xml"/><Relationship Id="rId45" Type="http://schemas.openxmlformats.org/officeDocument/2006/relationships/tags" Target="../tags/tag626.xml"/><Relationship Id="rId53" Type="http://schemas.openxmlformats.org/officeDocument/2006/relationships/tags" Target="../tags/tag700.xml"/><Relationship Id="rId58" Type="http://schemas.openxmlformats.org/officeDocument/2006/relationships/image" Target="../media/image90.png"/><Relationship Id="rId5" Type="http://schemas.openxmlformats.org/officeDocument/2006/relationships/tags" Target="../tags/tag586.xml"/><Relationship Id="rId19" Type="http://schemas.openxmlformats.org/officeDocument/2006/relationships/tags" Target="../tags/tag600.xml"/><Relationship Id="rId4" Type="http://schemas.openxmlformats.org/officeDocument/2006/relationships/tags" Target="../tags/tag585.xml"/><Relationship Id="rId9" Type="http://schemas.openxmlformats.org/officeDocument/2006/relationships/tags" Target="../tags/tag590.xml"/><Relationship Id="rId14" Type="http://schemas.openxmlformats.org/officeDocument/2006/relationships/tags" Target="../tags/tag595.xml"/><Relationship Id="rId22" Type="http://schemas.openxmlformats.org/officeDocument/2006/relationships/tags" Target="../tags/tag603.xml"/><Relationship Id="rId27" Type="http://schemas.openxmlformats.org/officeDocument/2006/relationships/tags" Target="../tags/tag608.xml"/><Relationship Id="rId30" Type="http://schemas.openxmlformats.org/officeDocument/2006/relationships/tags" Target="../tags/tag611.xml"/><Relationship Id="rId35" Type="http://schemas.openxmlformats.org/officeDocument/2006/relationships/tags" Target="../tags/tag616.xml"/><Relationship Id="rId43" Type="http://schemas.openxmlformats.org/officeDocument/2006/relationships/tags" Target="../tags/tag624.xml"/><Relationship Id="rId48" Type="http://schemas.openxmlformats.org/officeDocument/2006/relationships/tags" Target="../tags/tag629.xml"/><Relationship Id="rId56" Type="http://schemas.openxmlformats.org/officeDocument/2006/relationships/image" Target="../media/image80.png"/><Relationship Id="rId8" Type="http://schemas.openxmlformats.org/officeDocument/2006/relationships/tags" Target="../tags/tag589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584.xml"/><Relationship Id="rId12" Type="http://schemas.openxmlformats.org/officeDocument/2006/relationships/tags" Target="../tags/tag593.xml"/><Relationship Id="rId17" Type="http://schemas.openxmlformats.org/officeDocument/2006/relationships/tags" Target="../tags/tag598.xml"/><Relationship Id="rId25" Type="http://schemas.openxmlformats.org/officeDocument/2006/relationships/tags" Target="../tags/tag606.xml"/><Relationship Id="rId33" Type="http://schemas.openxmlformats.org/officeDocument/2006/relationships/tags" Target="../tags/tag614.xml"/><Relationship Id="rId38" Type="http://schemas.openxmlformats.org/officeDocument/2006/relationships/tags" Target="../tags/tag619.xml"/><Relationship Id="rId46" Type="http://schemas.openxmlformats.org/officeDocument/2006/relationships/tags" Target="../tags/tag627.xml"/><Relationship Id="rId20" Type="http://schemas.openxmlformats.org/officeDocument/2006/relationships/tags" Target="../tags/tag601.xml"/><Relationship Id="rId41" Type="http://schemas.openxmlformats.org/officeDocument/2006/relationships/tags" Target="../tags/tag622.xml"/><Relationship Id="rId54" Type="http://schemas.openxmlformats.org/officeDocument/2006/relationships/image" Target="../media/image70.png"/><Relationship Id="rId1" Type="http://schemas.openxmlformats.org/officeDocument/2006/relationships/tags" Target="../tags/tag582.xml"/><Relationship Id="rId6" Type="http://schemas.openxmlformats.org/officeDocument/2006/relationships/tags" Target="../tags/tag587.xml"/><Relationship Id="rId15" Type="http://schemas.openxmlformats.org/officeDocument/2006/relationships/tags" Target="../tags/tag596.xml"/><Relationship Id="rId23" Type="http://schemas.openxmlformats.org/officeDocument/2006/relationships/tags" Target="../tags/tag604.xml"/><Relationship Id="rId28" Type="http://schemas.openxmlformats.org/officeDocument/2006/relationships/tags" Target="../tags/tag609.xml"/><Relationship Id="rId36" Type="http://schemas.openxmlformats.org/officeDocument/2006/relationships/tags" Target="../tags/tag617.xml"/><Relationship Id="rId49" Type="http://schemas.openxmlformats.org/officeDocument/2006/relationships/tags" Target="../tags/tag630.xml"/><Relationship Id="rId57" Type="http://schemas.openxmlformats.org/officeDocument/2006/relationships/tags" Target="../tags/tag720.xml"/><Relationship Id="rId10" Type="http://schemas.openxmlformats.org/officeDocument/2006/relationships/tags" Target="../tags/tag591.xml"/><Relationship Id="rId31" Type="http://schemas.openxmlformats.org/officeDocument/2006/relationships/tags" Target="../tags/tag612.xml"/><Relationship Id="rId44" Type="http://schemas.openxmlformats.org/officeDocument/2006/relationships/tags" Target="../tags/tag625.xml"/><Relationship Id="rId52" Type="http://schemas.openxmlformats.org/officeDocument/2006/relationships/notesSlide" Target="../notesSlides/notesSlide34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24.xml"/><Relationship Id="rId18" Type="http://schemas.openxmlformats.org/officeDocument/2006/relationships/tags" Target="../tags/tag129.xml"/><Relationship Id="rId26" Type="http://schemas.openxmlformats.org/officeDocument/2006/relationships/tags" Target="../tags/tag137.xml"/><Relationship Id="rId39" Type="http://schemas.openxmlformats.org/officeDocument/2006/relationships/tags" Target="../tags/tag150.xml"/><Relationship Id="rId21" Type="http://schemas.openxmlformats.org/officeDocument/2006/relationships/tags" Target="../tags/tag132.xml"/><Relationship Id="rId34" Type="http://schemas.openxmlformats.org/officeDocument/2006/relationships/tags" Target="../tags/tag145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18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20" Type="http://schemas.openxmlformats.org/officeDocument/2006/relationships/tags" Target="../tags/tag131.xml"/><Relationship Id="rId29" Type="http://schemas.openxmlformats.org/officeDocument/2006/relationships/tags" Target="../tags/tag140.xml"/><Relationship Id="rId41" Type="http://schemas.openxmlformats.org/officeDocument/2006/relationships/tags" Target="../tags/tag152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24" Type="http://schemas.openxmlformats.org/officeDocument/2006/relationships/tags" Target="../tags/tag135.xml"/><Relationship Id="rId32" Type="http://schemas.openxmlformats.org/officeDocument/2006/relationships/tags" Target="../tags/tag143.xml"/><Relationship Id="rId37" Type="http://schemas.openxmlformats.org/officeDocument/2006/relationships/tags" Target="../tags/tag148.xml"/><Relationship Id="rId40" Type="http://schemas.openxmlformats.org/officeDocument/2006/relationships/tags" Target="../tags/tag151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23" Type="http://schemas.openxmlformats.org/officeDocument/2006/relationships/tags" Target="../tags/tag134.xml"/><Relationship Id="rId28" Type="http://schemas.openxmlformats.org/officeDocument/2006/relationships/tags" Target="../tags/tag139.xml"/><Relationship Id="rId36" Type="http://schemas.openxmlformats.org/officeDocument/2006/relationships/tags" Target="../tags/tag147.xml"/><Relationship Id="rId10" Type="http://schemas.openxmlformats.org/officeDocument/2006/relationships/tags" Target="../tags/tag121.xml"/><Relationship Id="rId19" Type="http://schemas.openxmlformats.org/officeDocument/2006/relationships/tags" Target="../tags/tag130.xml"/><Relationship Id="rId31" Type="http://schemas.openxmlformats.org/officeDocument/2006/relationships/tags" Target="../tags/tag142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Relationship Id="rId22" Type="http://schemas.openxmlformats.org/officeDocument/2006/relationships/tags" Target="../tags/tag133.xml"/><Relationship Id="rId27" Type="http://schemas.openxmlformats.org/officeDocument/2006/relationships/tags" Target="../tags/tag138.xml"/><Relationship Id="rId30" Type="http://schemas.openxmlformats.org/officeDocument/2006/relationships/tags" Target="../tags/tag141.xml"/><Relationship Id="rId35" Type="http://schemas.openxmlformats.org/officeDocument/2006/relationships/tags" Target="../tags/tag146.xml"/><Relationship Id="rId43" Type="http://schemas.openxmlformats.org/officeDocument/2006/relationships/notesSlide" Target="../notesSlides/notesSlide5.xml"/><Relationship Id="rId8" Type="http://schemas.openxmlformats.org/officeDocument/2006/relationships/tags" Target="../tags/tag119.xml"/><Relationship Id="rId3" Type="http://schemas.openxmlformats.org/officeDocument/2006/relationships/tags" Target="../tags/tag114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5" Type="http://schemas.openxmlformats.org/officeDocument/2006/relationships/tags" Target="../tags/tag136.xml"/><Relationship Id="rId33" Type="http://schemas.openxmlformats.org/officeDocument/2006/relationships/tags" Target="../tags/tag144.xml"/><Relationship Id="rId38" Type="http://schemas.openxmlformats.org/officeDocument/2006/relationships/tags" Target="../tags/tag14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65.xml"/><Relationship Id="rId18" Type="http://schemas.openxmlformats.org/officeDocument/2006/relationships/tags" Target="../tags/tag170.xml"/><Relationship Id="rId26" Type="http://schemas.openxmlformats.org/officeDocument/2006/relationships/tags" Target="../tags/tag178.xml"/><Relationship Id="rId3" Type="http://schemas.openxmlformats.org/officeDocument/2006/relationships/tags" Target="../tags/tag155.xml"/><Relationship Id="rId21" Type="http://schemas.openxmlformats.org/officeDocument/2006/relationships/tags" Target="../tags/tag173.xml"/><Relationship Id="rId34" Type="http://schemas.openxmlformats.org/officeDocument/2006/relationships/tags" Target="../tags/tag186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tags" Target="../tags/tag169.xml"/><Relationship Id="rId25" Type="http://schemas.openxmlformats.org/officeDocument/2006/relationships/tags" Target="../tags/tag177.xml"/><Relationship Id="rId33" Type="http://schemas.openxmlformats.org/officeDocument/2006/relationships/tags" Target="../tags/tag185.xml"/><Relationship Id="rId2" Type="http://schemas.openxmlformats.org/officeDocument/2006/relationships/tags" Target="../tags/tag154.xml"/><Relationship Id="rId16" Type="http://schemas.openxmlformats.org/officeDocument/2006/relationships/tags" Target="../tags/tag168.xml"/><Relationship Id="rId20" Type="http://schemas.openxmlformats.org/officeDocument/2006/relationships/tags" Target="../tags/tag172.xml"/><Relationship Id="rId29" Type="http://schemas.openxmlformats.org/officeDocument/2006/relationships/tags" Target="../tags/tag181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24" Type="http://schemas.openxmlformats.org/officeDocument/2006/relationships/tags" Target="../tags/tag176.xml"/><Relationship Id="rId32" Type="http://schemas.openxmlformats.org/officeDocument/2006/relationships/tags" Target="../tags/tag184.xml"/><Relationship Id="rId5" Type="http://schemas.openxmlformats.org/officeDocument/2006/relationships/tags" Target="../tags/tag157.xml"/><Relationship Id="rId15" Type="http://schemas.openxmlformats.org/officeDocument/2006/relationships/tags" Target="../tags/tag167.xml"/><Relationship Id="rId23" Type="http://schemas.openxmlformats.org/officeDocument/2006/relationships/tags" Target="../tags/tag175.xml"/><Relationship Id="rId28" Type="http://schemas.openxmlformats.org/officeDocument/2006/relationships/tags" Target="../tags/tag180.xml"/><Relationship Id="rId36" Type="http://schemas.openxmlformats.org/officeDocument/2006/relationships/notesSlide" Target="../notesSlides/notesSlide6.xml"/><Relationship Id="rId10" Type="http://schemas.openxmlformats.org/officeDocument/2006/relationships/tags" Target="../tags/tag162.xml"/><Relationship Id="rId19" Type="http://schemas.openxmlformats.org/officeDocument/2006/relationships/tags" Target="../tags/tag171.xml"/><Relationship Id="rId31" Type="http://schemas.openxmlformats.org/officeDocument/2006/relationships/tags" Target="../tags/tag183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tags" Target="../tags/tag166.xml"/><Relationship Id="rId22" Type="http://schemas.openxmlformats.org/officeDocument/2006/relationships/tags" Target="../tags/tag174.xml"/><Relationship Id="rId27" Type="http://schemas.openxmlformats.org/officeDocument/2006/relationships/tags" Target="../tags/tag179.xml"/><Relationship Id="rId30" Type="http://schemas.openxmlformats.org/officeDocument/2006/relationships/tags" Target="../tags/tag182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160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99.xml"/><Relationship Id="rId18" Type="http://schemas.openxmlformats.org/officeDocument/2006/relationships/tags" Target="../tags/tag204.xml"/><Relationship Id="rId26" Type="http://schemas.openxmlformats.org/officeDocument/2006/relationships/tags" Target="../tags/tag212.xml"/><Relationship Id="rId21" Type="http://schemas.openxmlformats.org/officeDocument/2006/relationships/tags" Target="../tags/tag207.xml"/><Relationship Id="rId34" Type="http://schemas.openxmlformats.org/officeDocument/2006/relationships/tags" Target="../tags/tag220.xml"/><Relationship Id="rId7" Type="http://schemas.openxmlformats.org/officeDocument/2006/relationships/tags" Target="../tags/tag193.xml"/><Relationship Id="rId12" Type="http://schemas.openxmlformats.org/officeDocument/2006/relationships/tags" Target="../tags/tag198.xml"/><Relationship Id="rId17" Type="http://schemas.openxmlformats.org/officeDocument/2006/relationships/tags" Target="../tags/tag203.xml"/><Relationship Id="rId25" Type="http://schemas.openxmlformats.org/officeDocument/2006/relationships/tags" Target="../tags/tag211.xml"/><Relationship Id="rId33" Type="http://schemas.openxmlformats.org/officeDocument/2006/relationships/tags" Target="../tags/tag219.xml"/><Relationship Id="rId2" Type="http://schemas.openxmlformats.org/officeDocument/2006/relationships/tags" Target="../tags/tag188.xml"/><Relationship Id="rId16" Type="http://schemas.openxmlformats.org/officeDocument/2006/relationships/tags" Target="../tags/tag202.xml"/><Relationship Id="rId20" Type="http://schemas.openxmlformats.org/officeDocument/2006/relationships/tags" Target="../tags/tag206.xml"/><Relationship Id="rId29" Type="http://schemas.openxmlformats.org/officeDocument/2006/relationships/tags" Target="../tags/tag215.xml"/><Relationship Id="rId1" Type="http://schemas.openxmlformats.org/officeDocument/2006/relationships/tags" Target="../tags/tag187.xml"/><Relationship Id="rId6" Type="http://schemas.openxmlformats.org/officeDocument/2006/relationships/tags" Target="../tags/tag192.xml"/><Relationship Id="rId11" Type="http://schemas.openxmlformats.org/officeDocument/2006/relationships/tags" Target="../tags/tag197.xml"/><Relationship Id="rId24" Type="http://schemas.openxmlformats.org/officeDocument/2006/relationships/tags" Target="../tags/tag210.xml"/><Relationship Id="rId32" Type="http://schemas.openxmlformats.org/officeDocument/2006/relationships/tags" Target="../tags/tag218.xml"/><Relationship Id="rId37" Type="http://schemas.openxmlformats.org/officeDocument/2006/relationships/image" Target="../media/image29.png"/><Relationship Id="rId5" Type="http://schemas.openxmlformats.org/officeDocument/2006/relationships/tags" Target="../tags/tag191.xml"/><Relationship Id="rId15" Type="http://schemas.openxmlformats.org/officeDocument/2006/relationships/tags" Target="../tags/tag201.xml"/><Relationship Id="rId23" Type="http://schemas.openxmlformats.org/officeDocument/2006/relationships/tags" Target="../tags/tag209.xml"/><Relationship Id="rId28" Type="http://schemas.openxmlformats.org/officeDocument/2006/relationships/tags" Target="../tags/tag214.xml"/><Relationship Id="rId36" Type="http://schemas.openxmlformats.org/officeDocument/2006/relationships/notesSlide" Target="../notesSlides/notesSlide7.xml"/><Relationship Id="rId10" Type="http://schemas.openxmlformats.org/officeDocument/2006/relationships/tags" Target="../tags/tag196.xml"/><Relationship Id="rId19" Type="http://schemas.openxmlformats.org/officeDocument/2006/relationships/tags" Target="../tags/tag205.xml"/><Relationship Id="rId31" Type="http://schemas.openxmlformats.org/officeDocument/2006/relationships/tags" Target="../tags/tag217.xml"/><Relationship Id="rId4" Type="http://schemas.openxmlformats.org/officeDocument/2006/relationships/tags" Target="../tags/tag190.xml"/><Relationship Id="rId9" Type="http://schemas.openxmlformats.org/officeDocument/2006/relationships/tags" Target="../tags/tag195.xml"/><Relationship Id="rId14" Type="http://schemas.openxmlformats.org/officeDocument/2006/relationships/tags" Target="../tags/tag200.xml"/><Relationship Id="rId22" Type="http://schemas.openxmlformats.org/officeDocument/2006/relationships/tags" Target="../tags/tag208.xml"/><Relationship Id="rId27" Type="http://schemas.openxmlformats.org/officeDocument/2006/relationships/tags" Target="../tags/tag213.xml"/><Relationship Id="rId30" Type="http://schemas.openxmlformats.org/officeDocument/2006/relationships/tags" Target="../tags/tag216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194.xml"/><Relationship Id="rId3" Type="http://schemas.openxmlformats.org/officeDocument/2006/relationships/tags" Target="../tags/tag189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233.xml"/><Relationship Id="rId18" Type="http://schemas.openxmlformats.org/officeDocument/2006/relationships/tags" Target="../tags/tag238.xml"/><Relationship Id="rId26" Type="http://schemas.openxmlformats.org/officeDocument/2006/relationships/tags" Target="../tags/tag246.xml"/><Relationship Id="rId39" Type="http://schemas.openxmlformats.org/officeDocument/2006/relationships/tags" Target="../tags/tag259.xml"/><Relationship Id="rId21" Type="http://schemas.openxmlformats.org/officeDocument/2006/relationships/tags" Target="../tags/tag241.xml"/><Relationship Id="rId34" Type="http://schemas.openxmlformats.org/officeDocument/2006/relationships/tags" Target="../tags/tag254.xml"/><Relationship Id="rId42" Type="http://schemas.openxmlformats.org/officeDocument/2006/relationships/tags" Target="../tags/tag262.xml"/><Relationship Id="rId47" Type="http://schemas.openxmlformats.org/officeDocument/2006/relationships/slideLayout" Target="../slideLayouts/slideLayout2.xml"/><Relationship Id="rId50" Type="http://schemas.openxmlformats.org/officeDocument/2006/relationships/image" Target="../media/image140.png"/><Relationship Id="rId7" Type="http://schemas.openxmlformats.org/officeDocument/2006/relationships/tags" Target="../tags/tag227.xml"/><Relationship Id="rId2" Type="http://schemas.openxmlformats.org/officeDocument/2006/relationships/tags" Target="../tags/tag222.xml"/><Relationship Id="rId16" Type="http://schemas.openxmlformats.org/officeDocument/2006/relationships/tags" Target="../tags/tag236.xml"/><Relationship Id="rId29" Type="http://schemas.openxmlformats.org/officeDocument/2006/relationships/tags" Target="../tags/tag249.xml"/><Relationship Id="rId11" Type="http://schemas.openxmlformats.org/officeDocument/2006/relationships/tags" Target="../tags/tag231.xml"/><Relationship Id="rId24" Type="http://schemas.openxmlformats.org/officeDocument/2006/relationships/tags" Target="../tags/tag244.xml"/><Relationship Id="rId32" Type="http://schemas.openxmlformats.org/officeDocument/2006/relationships/tags" Target="../tags/tag252.xml"/><Relationship Id="rId37" Type="http://schemas.openxmlformats.org/officeDocument/2006/relationships/tags" Target="../tags/tag257.xml"/><Relationship Id="rId40" Type="http://schemas.openxmlformats.org/officeDocument/2006/relationships/tags" Target="../tags/tag260.xml"/><Relationship Id="rId45" Type="http://schemas.openxmlformats.org/officeDocument/2006/relationships/tags" Target="../tags/tag265.xml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tags" Target="../tags/tag243.xml"/><Relationship Id="rId28" Type="http://schemas.openxmlformats.org/officeDocument/2006/relationships/tags" Target="../tags/tag248.xml"/><Relationship Id="rId36" Type="http://schemas.openxmlformats.org/officeDocument/2006/relationships/tags" Target="../tags/tag256.xml"/><Relationship Id="rId49" Type="http://schemas.openxmlformats.org/officeDocument/2006/relationships/tags" Target="../tags/tag5590.xml"/><Relationship Id="rId10" Type="http://schemas.openxmlformats.org/officeDocument/2006/relationships/tags" Target="../tags/tag230.xml"/><Relationship Id="rId19" Type="http://schemas.openxmlformats.org/officeDocument/2006/relationships/tags" Target="../tags/tag239.xml"/><Relationship Id="rId31" Type="http://schemas.openxmlformats.org/officeDocument/2006/relationships/tags" Target="../tags/tag251.xml"/><Relationship Id="rId44" Type="http://schemas.openxmlformats.org/officeDocument/2006/relationships/tags" Target="../tags/tag264.xml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tags" Target="../tags/tag242.xml"/><Relationship Id="rId27" Type="http://schemas.openxmlformats.org/officeDocument/2006/relationships/tags" Target="../tags/tag247.xml"/><Relationship Id="rId30" Type="http://schemas.openxmlformats.org/officeDocument/2006/relationships/tags" Target="../tags/tag250.xml"/><Relationship Id="rId35" Type="http://schemas.openxmlformats.org/officeDocument/2006/relationships/tags" Target="../tags/tag255.xml"/><Relationship Id="rId43" Type="http://schemas.openxmlformats.org/officeDocument/2006/relationships/tags" Target="../tags/tag263.xml"/><Relationship Id="rId48" Type="http://schemas.openxmlformats.org/officeDocument/2006/relationships/notesSlide" Target="../notesSlides/notesSlide8.xml"/><Relationship Id="rId8" Type="http://schemas.openxmlformats.org/officeDocument/2006/relationships/tags" Target="../tags/tag228.xml"/><Relationship Id="rId3" Type="http://schemas.openxmlformats.org/officeDocument/2006/relationships/tags" Target="../tags/tag223.xml"/><Relationship Id="rId12" Type="http://schemas.openxmlformats.org/officeDocument/2006/relationships/tags" Target="../tags/tag232.xml"/><Relationship Id="rId17" Type="http://schemas.openxmlformats.org/officeDocument/2006/relationships/tags" Target="../tags/tag237.xml"/><Relationship Id="rId25" Type="http://schemas.openxmlformats.org/officeDocument/2006/relationships/tags" Target="../tags/tag245.xml"/><Relationship Id="rId33" Type="http://schemas.openxmlformats.org/officeDocument/2006/relationships/tags" Target="../tags/tag253.xml"/><Relationship Id="rId38" Type="http://schemas.openxmlformats.org/officeDocument/2006/relationships/tags" Target="../tags/tag258.xml"/><Relationship Id="rId46" Type="http://schemas.openxmlformats.org/officeDocument/2006/relationships/tags" Target="../tags/tag266.xml"/><Relationship Id="rId20" Type="http://schemas.openxmlformats.org/officeDocument/2006/relationships/tags" Target="../tags/tag240.xml"/><Relationship Id="rId41" Type="http://schemas.openxmlformats.org/officeDocument/2006/relationships/tags" Target="../tags/tag261.xml"/><Relationship Id="rId1" Type="http://schemas.openxmlformats.org/officeDocument/2006/relationships/tags" Target="../tags/tag221.xml"/><Relationship Id="rId6" Type="http://schemas.openxmlformats.org/officeDocument/2006/relationships/tags" Target="../tags/tag226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79.xml"/><Relationship Id="rId18" Type="http://schemas.openxmlformats.org/officeDocument/2006/relationships/tags" Target="../tags/tag284.xml"/><Relationship Id="rId26" Type="http://schemas.openxmlformats.org/officeDocument/2006/relationships/tags" Target="../tags/tag292.xml"/><Relationship Id="rId21" Type="http://schemas.openxmlformats.org/officeDocument/2006/relationships/tags" Target="../tags/tag287.xml"/><Relationship Id="rId34" Type="http://schemas.openxmlformats.org/officeDocument/2006/relationships/tags" Target="../tags/tag300.xml"/><Relationship Id="rId7" Type="http://schemas.openxmlformats.org/officeDocument/2006/relationships/tags" Target="../tags/tag273.xml"/><Relationship Id="rId12" Type="http://schemas.openxmlformats.org/officeDocument/2006/relationships/tags" Target="../tags/tag278.xml"/><Relationship Id="rId17" Type="http://schemas.openxmlformats.org/officeDocument/2006/relationships/tags" Target="../tags/tag283.xml"/><Relationship Id="rId25" Type="http://schemas.openxmlformats.org/officeDocument/2006/relationships/tags" Target="../tags/tag291.xml"/><Relationship Id="rId33" Type="http://schemas.openxmlformats.org/officeDocument/2006/relationships/tags" Target="../tags/tag299.xml"/><Relationship Id="rId2" Type="http://schemas.openxmlformats.org/officeDocument/2006/relationships/tags" Target="../tags/tag268.xml"/><Relationship Id="rId16" Type="http://schemas.openxmlformats.org/officeDocument/2006/relationships/tags" Target="../tags/tag282.xml"/><Relationship Id="rId20" Type="http://schemas.openxmlformats.org/officeDocument/2006/relationships/tags" Target="../tags/tag286.xml"/><Relationship Id="rId29" Type="http://schemas.openxmlformats.org/officeDocument/2006/relationships/tags" Target="../tags/tag295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24" Type="http://schemas.openxmlformats.org/officeDocument/2006/relationships/tags" Target="../tags/tag290.xml"/><Relationship Id="rId32" Type="http://schemas.openxmlformats.org/officeDocument/2006/relationships/tags" Target="../tags/tag298.xml"/><Relationship Id="rId37" Type="http://schemas.openxmlformats.org/officeDocument/2006/relationships/notesSlide" Target="../notesSlides/notesSlide9.xml"/><Relationship Id="rId5" Type="http://schemas.openxmlformats.org/officeDocument/2006/relationships/tags" Target="../tags/tag271.xml"/><Relationship Id="rId15" Type="http://schemas.openxmlformats.org/officeDocument/2006/relationships/tags" Target="../tags/tag281.xml"/><Relationship Id="rId23" Type="http://schemas.openxmlformats.org/officeDocument/2006/relationships/tags" Target="../tags/tag289.xml"/><Relationship Id="rId28" Type="http://schemas.openxmlformats.org/officeDocument/2006/relationships/tags" Target="../tags/tag294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276.xml"/><Relationship Id="rId19" Type="http://schemas.openxmlformats.org/officeDocument/2006/relationships/tags" Target="../tags/tag285.xml"/><Relationship Id="rId31" Type="http://schemas.openxmlformats.org/officeDocument/2006/relationships/tags" Target="../tags/tag297.xml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tags" Target="../tags/tag280.xml"/><Relationship Id="rId22" Type="http://schemas.openxmlformats.org/officeDocument/2006/relationships/tags" Target="../tags/tag288.xml"/><Relationship Id="rId27" Type="http://schemas.openxmlformats.org/officeDocument/2006/relationships/tags" Target="../tags/tag293.xml"/><Relationship Id="rId30" Type="http://schemas.openxmlformats.org/officeDocument/2006/relationships/tags" Target="../tags/tag296.xml"/><Relationship Id="rId35" Type="http://schemas.openxmlformats.org/officeDocument/2006/relationships/tags" Target="../tags/tag301.xml"/><Relationship Id="rId8" Type="http://schemas.openxmlformats.org/officeDocument/2006/relationships/tags" Target="../tags/tag274.xml"/><Relationship Id="rId3" Type="http://schemas.openxmlformats.org/officeDocument/2006/relationships/tags" Target="../tags/tag2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</p:txBody>
      </p:sp>
      <p:sp>
        <p:nvSpPr>
          <p:cNvPr id="8195" name="Content Placeholder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Binary representation of integers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Unsigned and signed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Casting in C</a:t>
            </a:r>
          </a:p>
          <a:p>
            <a:r>
              <a:rPr lang="en-US" dirty="0"/>
              <a:t>Consequences of finite width representations</a:t>
            </a:r>
          </a:p>
          <a:p>
            <a:pPr lvl="1"/>
            <a:r>
              <a:rPr lang="en-US" dirty="0"/>
              <a:t>Overflow, sign extension</a:t>
            </a:r>
          </a:p>
          <a:p>
            <a:r>
              <a:rPr lang="en-US" dirty="0"/>
              <a:t>Shifting and arithmetic operations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8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4-bit number encoding </a:t>
            </a:r>
            <a:r>
              <a:rPr lang="en-US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= 0b1011</a:t>
            </a:r>
          </a:p>
          <a:p>
            <a:r>
              <a:rPr lang="en-US" dirty="0"/>
              <a:t>What’s it mean as an </a:t>
            </a:r>
            <a:r>
              <a:rPr lang="en-US" b="1" dirty="0"/>
              <a:t>unsigned</a:t>
            </a:r>
            <a:r>
              <a:rPr lang="en-US" dirty="0"/>
              <a:t> 4-bit integer?</a:t>
            </a:r>
          </a:p>
          <a:p>
            <a:r>
              <a:rPr lang="en-US" dirty="0"/>
              <a:t>What about </a:t>
            </a:r>
            <a:r>
              <a:rPr lang="en-US" b="1" dirty="0"/>
              <a:t>signed</a:t>
            </a:r>
            <a:r>
              <a:rPr lang="en-US" dirty="0"/>
              <a:t>?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-4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-5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11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-3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63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 Arithmetic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96875" y="1345649"/>
                <a:ext cx="8366125" cy="4972050"/>
              </a:xfrm>
            </p:spPr>
            <p:txBody>
              <a:bodyPr/>
              <a:lstStyle/>
              <a:p>
                <a:r>
                  <a:rPr lang="en-US" dirty="0"/>
                  <a:t>The same addition procedure works for both unsigned and two’s complement integers</a:t>
                </a:r>
              </a:p>
              <a:p>
                <a:pPr lvl="1"/>
                <a:r>
                  <a:rPr lang="en-US" b="1" dirty="0"/>
                  <a:t>Simplifies hardware:</a:t>
                </a:r>
                <a:r>
                  <a:rPr lang="en-US" dirty="0"/>
                  <a:t>  only one algorithm for addition</a:t>
                </a:r>
              </a:p>
              <a:p>
                <a:pPr lvl="1"/>
                <a:r>
                  <a:rPr lang="en-US" b="1" dirty="0"/>
                  <a:t>Algorithm:</a:t>
                </a:r>
                <a:r>
                  <a:rPr lang="en-US" dirty="0"/>
                  <a:t>  simple addition, </a:t>
                </a:r>
                <a:r>
                  <a:rPr lang="en-US" dirty="0">
                    <a:solidFill>
                      <a:srgbClr val="FF0000"/>
                    </a:solidFill>
                  </a:rPr>
                  <a:t>discard the highest carry bit</a:t>
                </a:r>
              </a:p>
              <a:p>
                <a:pPr lvl="2"/>
                <a:r>
                  <a:rPr lang="en-US" dirty="0"/>
                  <a:t>Called modular addition:  result is sum </a:t>
                </a:r>
                <a:r>
                  <a:rPr lang="en-US" i="1" dirty="0"/>
                  <a:t>modulo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4-bit Examples: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6875" y="1345649"/>
                <a:ext cx="8366125" cy="4972050"/>
              </a:xfrm>
              <a:blipFill rotWithShape="0">
                <a:blip r:embed="rId3"/>
                <a:stretch>
                  <a:fillRect l="-29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5984667"/>
              </p:ext>
            </p:extLst>
          </p:nvPr>
        </p:nvGraphicFramePr>
        <p:xfrm>
          <a:off x="1554480" y="4572000"/>
          <a:ext cx="6035040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4</a:t>
                      </a:r>
                    </a:p>
                    <a:p>
                      <a:pPr algn="r"/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+3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0100</a:t>
                      </a:r>
                    </a:p>
                    <a:p>
                      <a:pPr algn="r"/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+0011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-4</a:t>
                      </a:r>
                    </a:p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1100</a:t>
                      </a:r>
                    </a:p>
                    <a:p>
                      <a:pPr algn="r"/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+0011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4</a:t>
                      </a:r>
                    </a:p>
                    <a:p>
                      <a:pPr algn="r"/>
                      <a:r>
                        <a:rPr lang="en-US" sz="240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-3</a:t>
                      </a:r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0100</a:t>
                      </a:r>
                    </a:p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+1101</a:t>
                      </a:r>
                    </a:p>
                  </a:txBody>
                  <a:tcPr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=7</a:t>
                      </a:r>
                    </a:p>
                    <a:p>
                      <a:pPr algn="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=-1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=1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63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Two’s Complement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want: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Start with an observation: what’s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 + ~x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03" t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3027305"/>
                  </p:ext>
                </p:extLst>
              </p:nvPr>
            </p:nvGraphicFramePr>
            <p:xfrm>
              <a:off x="1368552" y="1920240"/>
              <a:ext cx="2697480" cy="947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9158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i="1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bit representation of</a:t>
                          </a:r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000" b="0" baseline="0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Roboto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000" b="0" i="1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bit representation of</a:t>
                          </a:r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–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baseline="0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80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dirty="0">
                              <a:solidFill>
                                <a:srgbClr val="4B2A85"/>
                              </a:solidFill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3027305"/>
                  </p:ext>
                </p:extLst>
              </p:nvPr>
            </p:nvGraphicFramePr>
            <p:xfrm>
              <a:off x="1368552" y="1920240"/>
              <a:ext cx="2697480" cy="947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480"/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" t="-13000" r="-677" b="-58000"/>
                          </a:stretch>
                        </a:blipFill>
                      </a:tcPr>
                    </a:tc>
                  </a:tr>
                  <a:tr h="3380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226" t="-201786" r="-677" b="-35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4206970" y="2478024"/>
            <a:ext cx="267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(ignoring the carry-out bit)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012008"/>
              </p:ext>
            </p:extLst>
          </p:nvPr>
        </p:nvGraphicFramePr>
        <p:xfrm>
          <a:off x="118872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+ 11111110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028029"/>
              </p:ext>
            </p:extLst>
          </p:nvPr>
        </p:nvGraphicFramePr>
        <p:xfrm>
          <a:off x="365760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+ 11111101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617537"/>
              </p:ext>
            </p:extLst>
          </p:nvPr>
        </p:nvGraphicFramePr>
        <p:xfrm>
          <a:off x="612648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11000011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+ 00111100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705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Two’s Complement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want: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Start with an observation: what’s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 + ~x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So what’s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 + ~x + 1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03" t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1368552" y="1920240"/>
              <a:ext cx="2697480" cy="947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9158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i="1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bit representation of</a:t>
                          </a:r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000" b="0" baseline="0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Roboto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000" b="0" i="1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bit representation of</a:t>
                          </a:r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–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baseline="0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80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dirty="0">
                              <a:solidFill>
                                <a:srgbClr val="4B2A85"/>
                              </a:solidFill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3027305"/>
                  </p:ext>
                </p:extLst>
              </p:nvPr>
            </p:nvGraphicFramePr>
            <p:xfrm>
              <a:off x="1368552" y="1920240"/>
              <a:ext cx="2697480" cy="947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480"/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226" t="-13000" r="-677" b="-58000"/>
                          </a:stretch>
                        </a:blipFill>
                      </a:tcPr>
                    </a:tc>
                  </a:tr>
                  <a:tr h="3380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226" t="-201786" r="-677" b="-35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4206970" y="2478024"/>
            <a:ext cx="267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(ignoring the carry-out bit)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441294"/>
              </p:ext>
            </p:extLst>
          </p:nvPr>
        </p:nvGraphicFramePr>
        <p:xfrm>
          <a:off x="118872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+ 11111110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124979"/>
              </p:ext>
            </p:extLst>
          </p:nvPr>
        </p:nvGraphicFramePr>
        <p:xfrm>
          <a:off x="365760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+ 11111101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11111111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005792"/>
              </p:ext>
            </p:extLst>
          </p:nvPr>
        </p:nvGraphicFramePr>
        <p:xfrm>
          <a:off x="612648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11000011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+ 00111100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11111111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2397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Two’s Complement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we want: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Start with an observation: what’s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 + ~x</a:t>
                </a:r>
                <a:r>
                  <a:rPr lang="en-US" dirty="0"/>
                  <a:t>?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So what’s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 + ~x + 1 </a:t>
                </a:r>
                <a:r>
                  <a:rPr lang="en-US" b="1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= 0</a:t>
                </a:r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303" t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/>
            </p:nvGraphicFramePr>
            <p:xfrm>
              <a:off x="1368552" y="1920240"/>
              <a:ext cx="2697480" cy="947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48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591589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i="1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bit representation of</a:t>
                          </a:r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000" b="0" baseline="0" dirty="0">
                              <a:solidFill>
                                <a:schemeClr val="bg1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–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  <a:p>
                          <a:pPr algn="r"/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Roboto" charset="0"/>
                                </a:rPr>
                                <m:t>+</m:t>
                              </m:r>
                            </m:oMath>
                          </a14:m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:r>
                            <a:rPr lang="en-US" sz="2000" b="0" i="1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bit representation of</a:t>
                          </a:r>
                          <a:r>
                            <a:rPr lang="en-US" sz="2000" b="0" baseline="0" dirty="0">
                              <a:solidFill>
                                <a:srgbClr val="4B2A85"/>
                              </a:solidFill>
                              <a:latin typeface="Calibri" panose="020F0502020204030204" pitchFamily="34" charset="0"/>
                              <a:ea typeface="Roboto" charset="0"/>
                              <a:cs typeface="Calibri" panose="020F0502020204030204" pitchFamily="34" charset="0"/>
                            </a:rPr>
                            <a:t> –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baseline="0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𝑥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8051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000" b="0" dirty="0">
                              <a:solidFill>
                                <a:srgbClr val="4B2A85"/>
                              </a:solidFill>
                              <a:ea typeface="Roboto" charset="0"/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solidFill>
                                    <a:srgbClr val="4B2A85"/>
                                  </a:solidFill>
                                  <a:latin typeface="Cambria Math" panose="02040503050406030204" pitchFamily="18" charset="0"/>
                                  <a:ea typeface="Roboto" charset="0"/>
                                  <a:cs typeface="Calibri" panose="020F0502020204030204" pitchFamily="34" charset="0"/>
                                </a:rPr>
                                <m:t>0</m:t>
                              </m:r>
                            </m:oMath>
                          </a14:m>
                          <a:endParaRPr lang="en-US" sz="2000" b="0" dirty="0">
                            <a:solidFill>
                              <a:srgbClr val="4B2A85"/>
                            </a:solidFill>
                            <a:latin typeface="Calibri" panose="020F0502020204030204" pitchFamily="34" charset="0"/>
                            <a:ea typeface="Roboto" charset="0"/>
                            <a:cs typeface="Calibri" panose="020F0502020204030204" pitchFamily="34" charset="0"/>
                          </a:endParaRPr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3027305"/>
                  </p:ext>
                </p:extLst>
              </p:nvPr>
            </p:nvGraphicFramePr>
            <p:xfrm>
              <a:off x="1368552" y="1920240"/>
              <a:ext cx="2697480" cy="94765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697480"/>
                  </a:tblGrid>
                  <a:tr h="6096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226" t="-13000" r="-677" b="-58000"/>
                          </a:stretch>
                        </a:blipFill>
                      </a:tcPr>
                    </a:tc>
                  </a:tr>
                  <a:tr h="33805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5"/>
                          <a:stretch>
                            <a:fillRect l="-226" t="-201786" r="-677" b="-357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tangle 4"/>
          <p:cNvSpPr/>
          <p:nvPr/>
        </p:nvSpPr>
        <p:spPr>
          <a:xfrm>
            <a:off x="4206970" y="2478024"/>
            <a:ext cx="2675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(ignoring the carry-out bit)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18872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+ 11111110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65760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+ 11111101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11111111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126480" y="3749040"/>
          <a:ext cx="182880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52142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11000011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+ 00111100</a:t>
                      </a:r>
                      <a:endParaRPr lang="en-US" sz="2400" b="0" dirty="0">
                        <a:solidFill>
                          <a:schemeClr val="bg2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3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ea typeface="Anonymous Pro" charset="0"/>
                          <a:cs typeface="Courier New" panose="02070309020205020404" pitchFamily="49" charset="0"/>
                        </a:rPr>
                        <a:t>11111111</a:t>
                      </a:r>
                      <a:endParaRPr lang="en-US" sz="2400" b="0" dirty="0">
                        <a:solidFill>
                          <a:sysClr val="windowText" lastClr="000000"/>
                        </a:solidFill>
                        <a:latin typeface="Courier New" panose="02070309020205020404" pitchFamily="49" charset="0"/>
                        <a:ea typeface="Anonymous Pro" charset="0"/>
                        <a:cs typeface="Courier New" panose="02070309020205020404" pitchFamily="49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ounded Rectangular Callout 9">
            <a:extLst>
              <a:ext uri="{FF2B5EF4-FFF2-40B4-BE49-F238E27FC236}">
                <a16:creationId xmlns:a16="http://schemas.microsoft.com/office/drawing/2014/main" id="{3987F376-B198-4746-8B46-94D4353FEBA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5486400" y="5234321"/>
            <a:ext cx="2833910" cy="705802"/>
          </a:xfrm>
          <a:prstGeom prst="wedgeRoundRectCallout">
            <a:avLst>
              <a:gd name="adj1" fmla="val 17357"/>
              <a:gd name="adj2" fmla="val -48205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-x == ~x + 1</a:t>
            </a:r>
            <a:endParaRPr kumimoji="0" lang="en-US" sz="24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7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66160" y="1524000"/>
            <a:ext cx="4145279" cy="5017532"/>
            <a:chOff x="3160713" y="1524000"/>
            <a:chExt cx="4145279" cy="5017532"/>
          </a:xfrm>
        </p:grpSpPr>
        <p:sp>
          <p:nvSpPr>
            <p:cNvPr id="56347" name="Text Box 3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32513" y="1828800"/>
              <a:ext cx="10972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UMax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– 1</a:t>
              </a:r>
            </a:p>
          </p:txBody>
        </p:sp>
        <p:sp>
          <p:nvSpPr>
            <p:cNvPr id="56321" name="Rectangle 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5675313" y="3124200"/>
              <a:ext cx="457200" cy="1828800"/>
            </a:xfrm>
            <a:prstGeom prst="rect">
              <a:avLst/>
            </a:prstGeom>
            <a:solidFill>
              <a:srgbClr val="CDF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56322" name="Rectangle 4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998913" y="3124200"/>
              <a:ext cx="457200" cy="1828800"/>
            </a:xfrm>
            <a:prstGeom prst="rect">
              <a:avLst/>
            </a:prstGeom>
            <a:solidFill>
              <a:srgbClr val="CDF1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56323" name="Rectangle 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998913" y="4953000"/>
              <a:ext cx="457200" cy="1524000"/>
            </a:xfrm>
            <a:prstGeom prst="rect">
              <a:avLst/>
            </a:prstGeom>
            <a:solidFill>
              <a:srgbClr val="E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56324" name="Rectangle 6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675313" y="1600200"/>
              <a:ext cx="457200" cy="1524000"/>
            </a:xfrm>
            <a:prstGeom prst="rect">
              <a:avLst/>
            </a:prstGeom>
            <a:solidFill>
              <a:srgbClr val="E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4590" name="Oval 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075113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56326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60713" y="4648200"/>
              <a:ext cx="762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24592" name="Line 10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4227513" y="4800600"/>
              <a:ext cx="1676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4593" name="Oval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5113" y="3200400"/>
              <a:ext cx="152400" cy="152400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56329" name="Text Box 1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90640" y="3124200"/>
              <a:ext cx="7019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TMax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5" name="Line 13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4227513" y="3276600"/>
              <a:ext cx="1676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4596" name="Oval 1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75113" y="6248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56332" name="Text Box 1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247590" y="6172200"/>
              <a:ext cx="6687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TMin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98" name="Oval 16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075113" y="5029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56334" name="Text Box 1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60713" y="4953000"/>
              <a:ext cx="762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–1</a:t>
              </a:r>
            </a:p>
          </p:txBody>
        </p:sp>
        <p:sp>
          <p:nvSpPr>
            <p:cNvPr id="24600" name="Oval 18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075113" y="53340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56336" name="Text Box 1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160713" y="5257800"/>
              <a:ext cx="762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10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–2</a:t>
              </a:r>
            </a:p>
          </p:txBody>
        </p:sp>
        <p:sp>
          <p:nvSpPr>
            <p:cNvPr id="24602" name="Oval 20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903913" y="4724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4603" name="Oval 2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903913" y="3200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4604" name="Oval 22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903913" y="28956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4605" name="Oval 23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903913" y="16764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4606" name="Oval 2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903913" y="1981200"/>
              <a:ext cx="152400" cy="1524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4607" name="Freeform 25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4227513" y="1752600"/>
              <a:ext cx="1676400" cy="3352800"/>
            </a:xfrm>
            <a:custGeom>
              <a:avLst/>
              <a:gdLst>
                <a:gd name="T0" fmla="*/ 0 w 1056"/>
                <a:gd name="T1" fmla="*/ 2147483647 h 2112"/>
                <a:gd name="T2" fmla="*/ 2147483647 w 1056"/>
                <a:gd name="T3" fmla="*/ 2147483647 h 2112"/>
                <a:gd name="T4" fmla="*/ 2147483647 w 1056"/>
                <a:gd name="T5" fmla="*/ 0 h 2112"/>
                <a:gd name="T6" fmla="*/ 2147483647 w 1056"/>
                <a:gd name="T7" fmla="*/ 0 h 2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2112"/>
                <a:gd name="T14" fmla="*/ 1056 w 1056"/>
                <a:gd name="T15" fmla="*/ 2112 h 2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2112">
                  <a:moveTo>
                    <a:pt x="0" y="2112"/>
                  </a:moveTo>
                  <a:lnTo>
                    <a:pt x="144" y="2112"/>
                  </a:lnTo>
                  <a:lnTo>
                    <a:pt x="912" y="0"/>
                  </a:lnTo>
                  <a:lnTo>
                    <a:pt x="1056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4608" name="Freeform 26"/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4227513" y="2057400"/>
              <a:ext cx="1676400" cy="3352800"/>
            </a:xfrm>
            <a:custGeom>
              <a:avLst/>
              <a:gdLst>
                <a:gd name="T0" fmla="*/ 0 w 1056"/>
                <a:gd name="T1" fmla="*/ 2147483647 h 2112"/>
                <a:gd name="T2" fmla="*/ 2147483647 w 1056"/>
                <a:gd name="T3" fmla="*/ 2147483647 h 2112"/>
                <a:gd name="T4" fmla="*/ 2147483647 w 1056"/>
                <a:gd name="T5" fmla="*/ 0 h 2112"/>
                <a:gd name="T6" fmla="*/ 2147483647 w 1056"/>
                <a:gd name="T7" fmla="*/ 0 h 2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2112"/>
                <a:gd name="T14" fmla="*/ 1056 w 1056"/>
                <a:gd name="T15" fmla="*/ 2112 h 2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2112">
                  <a:moveTo>
                    <a:pt x="0" y="2112"/>
                  </a:moveTo>
                  <a:lnTo>
                    <a:pt x="144" y="2112"/>
                  </a:lnTo>
                  <a:lnTo>
                    <a:pt x="912" y="0"/>
                  </a:lnTo>
                  <a:lnTo>
                    <a:pt x="1056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4609" name="Freeform 27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4227513" y="2971800"/>
              <a:ext cx="1676400" cy="3352800"/>
            </a:xfrm>
            <a:custGeom>
              <a:avLst/>
              <a:gdLst>
                <a:gd name="T0" fmla="*/ 0 w 1056"/>
                <a:gd name="T1" fmla="*/ 2147483647 h 2112"/>
                <a:gd name="T2" fmla="*/ 2147483647 w 1056"/>
                <a:gd name="T3" fmla="*/ 2147483647 h 2112"/>
                <a:gd name="T4" fmla="*/ 2147483647 w 1056"/>
                <a:gd name="T5" fmla="*/ 0 h 2112"/>
                <a:gd name="T6" fmla="*/ 2147483647 w 1056"/>
                <a:gd name="T7" fmla="*/ 0 h 21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6"/>
                <a:gd name="T13" fmla="*/ 0 h 2112"/>
                <a:gd name="T14" fmla="*/ 1056 w 1056"/>
                <a:gd name="T15" fmla="*/ 2112 h 21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6" h="2112">
                  <a:moveTo>
                    <a:pt x="0" y="2112"/>
                  </a:moveTo>
                  <a:lnTo>
                    <a:pt x="144" y="2112"/>
                  </a:lnTo>
                  <a:lnTo>
                    <a:pt x="912" y="0"/>
                  </a:lnTo>
                  <a:lnTo>
                    <a:pt x="1056" y="0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56345" name="Text Box 2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208713" y="4648200"/>
              <a:ext cx="762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6346" name="Text Box 2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132513" y="1524000"/>
              <a:ext cx="10972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UMax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348" name="Text Box 3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208712" y="3124200"/>
              <a:ext cx="10972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TMax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349" name="Text Box 3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208713" y="2819400"/>
              <a:ext cx="10930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 err="1">
                  <a:latin typeface="Calibri" panose="020F0502020204030204" pitchFamily="34" charset="0"/>
                  <a:cs typeface="Calibri" panose="020F0502020204030204" pitchFamily="34" charset="0"/>
                </a:rPr>
                <a:t>TMax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  + 1</a:t>
              </a:r>
            </a:p>
          </p:txBody>
        </p:sp>
      </p:grpSp>
      <p:sp>
        <p:nvSpPr>
          <p:cNvPr id="56350" name="Rectangle 3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35608" y="4549775"/>
            <a:ext cx="2133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2’s Complement Range</a:t>
            </a:r>
          </a:p>
        </p:txBody>
      </p:sp>
      <p:sp>
        <p:nvSpPr>
          <p:cNvPr id="24587" name="Freeform 3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3566160" y="3200400"/>
            <a:ext cx="152400" cy="3352800"/>
          </a:xfrm>
          <a:custGeom>
            <a:avLst/>
            <a:gdLst>
              <a:gd name="T0" fmla="*/ 2147483647 w 144"/>
              <a:gd name="T1" fmla="*/ 2147483647 h 2160"/>
              <a:gd name="T2" fmla="*/ 0 w 144"/>
              <a:gd name="T3" fmla="*/ 2147483647 h 2160"/>
              <a:gd name="T4" fmla="*/ 0 w 144"/>
              <a:gd name="T5" fmla="*/ 0 h 2160"/>
              <a:gd name="T6" fmla="*/ 2147483647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p:sp>
        <p:nvSpPr>
          <p:cNvPr id="24588" name="Freeform 35"/>
          <p:cNvSpPr>
            <a:spLocks/>
          </p:cNvSpPr>
          <p:nvPr>
            <p:custDataLst>
              <p:tags r:id="rId3"/>
            </p:custDataLst>
          </p:nvPr>
        </p:nvSpPr>
        <p:spPr bwMode="auto">
          <a:xfrm flipH="1">
            <a:off x="7564438" y="1600200"/>
            <a:ext cx="152400" cy="3352800"/>
          </a:xfrm>
          <a:custGeom>
            <a:avLst/>
            <a:gdLst>
              <a:gd name="T0" fmla="*/ 2147483647 w 144"/>
              <a:gd name="T1" fmla="*/ 2147483647 h 2160"/>
              <a:gd name="T2" fmla="*/ 0 w 144"/>
              <a:gd name="T3" fmla="*/ 2147483647 h 2160"/>
              <a:gd name="T4" fmla="*/ 0 w 144"/>
              <a:gd name="T5" fmla="*/ 0 h 2160"/>
              <a:gd name="T6" fmla="*/ 2147483647 w 144"/>
              <a:gd name="T7" fmla="*/ 0 h 2160"/>
              <a:gd name="T8" fmla="*/ 0 60000 65536"/>
              <a:gd name="T9" fmla="*/ 0 60000 65536"/>
              <a:gd name="T10" fmla="*/ 0 60000 65536"/>
              <a:gd name="T11" fmla="*/ 0 60000 65536"/>
              <a:gd name="T12" fmla="*/ 0 w 144"/>
              <a:gd name="T13" fmla="*/ 0 h 2160"/>
              <a:gd name="T14" fmla="*/ 144 w 144"/>
              <a:gd name="T15" fmla="*/ 2160 h 21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4" h="2160">
                <a:moveTo>
                  <a:pt x="96" y="2160"/>
                </a:moveTo>
                <a:lnTo>
                  <a:pt x="0" y="2160"/>
                </a:lnTo>
                <a:lnTo>
                  <a:pt x="0" y="0"/>
                </a:lnTo>
                <a:lnTo>
                  <a:pt x="144" y="0"/>
                </a:ln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p:sp>
        <p:nvSpPr>
          <p:cNvPr id="56353" name="Rectangle 3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17536" y="2895600"/>
            <a:ext cx="116249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Unsigned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Range</a:t>
            </a:r>
          </a:p>
        </p:txBody>
      </p:sp>
      <p:sp>
        <p:nvSpPr>
          <p:cNvPr id="56354" name="Rectangle 37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/>
            <a:r>
              <a:rPr lang="en-US" sz="3600" dirty="0">
                <a:cs typeface="Helvetica Neue Light" charset="0"/>
              </a:rPr>
              <a:t>Signed/Unsigned Conversion Visualized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55" name="Rectangle 38"/>
              <p:cNvSpPr>
                <a:spLocks noGrp="1" noChangeArrowheads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290512" y="1220788"/>
                <a:ext cx="5212080" cy="1716087"/>
              </a:xfrm>
            </p:spPr>
            <p:txBody>
              <a:bodyPr/>
              <a:lstStyle/>
              <a:p>
                <a:pPr eaLnBrk="1" hangingPunct="1"/>
                <a:r>
                  <a:rPr lang="en-US" dirty="0">
                    <a:cs typeface="DejaVu Sans" charset="0"/>
                  </a:rPr>
                  <a:t>Two’s Complement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DejaVu Sans" charset="0"/>
                      </a:rPr>
                      <m:t>→</m:t>
                    </m:r>
                  </m:oMath>
                </a14:m>
                <a:r>
                  <a:rPr lang="en-US" dirty="0">
                    <a:cs typeface="DejaVu Sans" charset="0"/>
                  </a:rPr>
                  <a:t> Unsigned</a:t>
                </a:r>
              </a:p>
              <a:p>
                <a:pPr lvl="1" eaLnBrk="1" hangingPunct="1"/>
                <a:r>
                  <a:rPr lang="en-US" dirty="0">
                    <a:ea typeface="DejaVu Sans" charset="0"/>
                    <a:cs typeface="DejaVu Sans" charset="0"/>
                  </a:rPr>
                  <a:t>Ordering Inversion</a:t>
                </a:r>
              </a:p>
              <a:p>
                <a:pPr lvl="1" eaLnBrk="1" hangingPunct="1"/>
                <a:r>
                  <a:rPr lang="en-US" dirty="0">
                    <a:ea typeface="DejaVu Sans" charset="0"/>
                    <a:cs typeface="DejaVu Sans" charset="0"/>
                  </a:rPr>
                  <a:t>Negative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DejaVu Sans" charset="0"/>
                        <a:cs typeface="DejaVu Sans" charset="0"/>
                      </a:rPr>
                      <m:t>→</m:t>
                    </m:r>
                  </m:oMath>
                </a14:m>
                <a:r>
                  <a:rPr lang="en-US" dirty="0">
                    <a:ea typeface="DejaVu Sans" charset="0"/>
                    <a:cs typeface="DejaVu Sans" charset="0"/>
                  </a:rPr>
                  <a:t> Big Positive</a:t>
                </a:r>
              </a:p>
            </p:txBody>
          </p:sp>
        </mc:Choice>
        <mc:Fallback xmlns="">
          <p:sp>
            <p:nvSpPr>
              <p:cNvPr id="56355" name="Rectangle 3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39"/>
                </p:custDataLst>
              </p:nvPr>
            </p:nvSpPr>
            <p:spPr>
              <a:xfrm>
                <a:off x="290512" y="1220788"/>
                <a:ext cx="5212080" cy="1716087"/>
              </a:xfrm>
              <a:blipFill rotWithShape="0">
                <a:blip r:embed="rId40"/>
                <a:stretch>
                  <a:fillRect l="-585" t="-3191" r="-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7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80985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Values To Remember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Rectangle 2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57018" y="1356600"/>
                <a:ext cx="4114800" cy="4972050"/>
              </a:xfrm>
            </p:spPr>
            <p:txBody>
              <a:bodyPr/>
              <a:lstStyle/>
              <a:p>
                <a:r>
                  <a:rPr lang="en-US" sz="2400" dirty="0"/>
                  <a:t>Unsigned Values</a:t>
                </a:r>
              </a:p>
              <a:p>
                <a:pPr lvl="1">
                  <a:tabLst>
                    <a:tab pos="1598613" algn="l"/>
                    <a:tab pos="2058988" algn="l"/>
                  </a:tabLst>
                </a:pPr>
                <a:r>
                  <a:rPr lang="en-US" sz="2000" dirty="0" err="1"/>
                  <a:t>UMin</a:t>
                </a:r>
                <a:r>
                  <a:rPr lang="en-US" sz="2000" dirty="0"/>
                  <a:t>	=	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0b00…0</a:t>
                </a:r>
                <a:br>
                  <a:rPr lang="en-US" sz="2000" dirty="0"/>
                </a:br>
                <a:r>
                  <a:rPr lang="en-US" sz="2000" dirty="0"/>
                  <a:t>	=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2000" dirty="0"/>
              </a:p>
              <a:p>
                <a:pPr lvl="1">
                  <a:spcBef>
                    <a:spcPts val="1200"/>
                  </a:spcBef>
                  <a:tabLst>
                    <a:tab pos="1598613" algn="l"/>
                    <a:tab pos="2058988" algn="l"/>
                  </a:tabLst>
                </a:pPr>
                <a:r>
                  <a:rPr lang="en-US" sz="2000" dirty="0" err="1"/>
                  <a:t>UMax</a:t>
                </a:r>
                <a:r>
                  <a:rPr lang="en-US" sz="2000" dirty="0"/>
                  <a:t> 	=	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0b11…1</a:t>
                </a:r>
                <a:br>
                  <a:rPr lang="en-US" sz="2000" dirty="0"/>
                </a:br>
                <a:r>
                  <a:rPr lang="en-US" sz="2000" dirty="0"/>
                  <a:t>	=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000" dirty="0"/>
              </a:p>
              <a:p>
                <a:endParaRPr lang="en-US" sz="2400" b="1" dirty="0"/>
              </a:p>
              <a:p>
                <a:r>
                  <a:rPr lang="en-US" sz="2400" b="1" dirty="0"/>
                  <a:t>Example:</a:t>
                </a:r>
                <a:r>
                  <a:rPr lang="en-US" sz="2400" dirty="0"/>
                  <a:t>  Values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122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357018" y="1356600"/>
                <a:ext cx="4114800" cy="4972050"/>
              </a:xfrm>
              <a:blipFill rotWithShape="0">
                <a:blip r:embed="rId8"/>
                <a:stretch>
                  <a:fillRect l="-296" t="-982" r="-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1"/>
              </p:nvPr>
            </p:nvSpPr>
            <p:spPr/>
            <p:txBody>
              <a:bodyPr/>
              <a:lstStyle/>
              <a:p>
                <a:r>
                  <a:rPr lang="en-US" sz="2400" dirty="0"/>
                  <a:t>Two’s Complement Values</a:t>
                </a:r>
              </a:p>
              <a:p>
                <a:pPr lvl="1">
                  <a:tabLst>
                    <a:tab pos="1598613" algn="l"/>
                    <a:tab pos="2058988" algn="l"/>
                  </a:tabLst>
                </a:pPr>
                <a:r>
                  <a:rPr lang="en-US" sz="2000" dirty="0" err="1"/>
                  <a:t>TMin</a:t>
                </a:r>
                <a:r>
                  <a:rPr lang="en-US" sz="2000" dirty="0"/>
                  <a:t>	=	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0b10…0</a:t>
                </a:r>
                <a:br>
                  <a:rPr lang="en-US" sz="2000" dirty="0"/>
                </a:br>
                <a:r>
                  <a:rPr lang="en-US" sz="2000" dirty="0"/>
                  <a:t>	=	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lvl="1">
                  <a:spcBef>
                    <a:spcPts val="1200"/>
                  </a:spcBef>
                  <a:tabLst>
                    <a:tab pos="1598613" algn="l"/>
                    <a:tab pos="2058988" algn="l"/>
                  </a:tabLst>
                </a:pPr>
                <a:r>
                  <a:rPr lang="en-US" sz="2000" dirty="0" err="1"/>
                  <a:t>TMax</a:t>
                </a:r>
                <a:r>
                  <a:rPr lang="en-US" sz="2000" dirty="0"/>
                  <a:t>	=	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0b01…1</a:t>
                </a:r>
                <a:br>
                  <a:rPr lang="en-US" sz="2000" dirty="0"/>
                </a:br>
                <a:r>
                  <a:rPr lang="en-US" sz="2000" dirty="0"/>
                  <a:t>	=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−1)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000" dirty="0"/>
              </a:p>
              <a:p>
                <a:pPr lvl="1">
                  <a:spcBef>
                    <a:spcPts val="1200"/>
                  </a:spcBef>
                  <a:tabLst>
                    <a:tab pos="1598613" algn="l"/>
                    <a:tab pos="2058988" algn="l"/>
                  </a:tabLst>
                </a:pP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 dirty="0"/>
                  <a:t>	=	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0b11…1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1"/>
              </p:nvPr>
            </p:nvSpPr>
            <p:spPr>
              <a:blipFill>
                <a:blip r:embed="rId9"/>
                <a:stretch>
                  <a:fillRect l="-308" t="-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319196405"/>
              </p:ext>
            </p:extLst>
          </p:nvPr>
        </p:nvGraphicFramePr>
        <p:xfrm>
          <a:off x="822960" y="4114800"/>
          <a:ext cx="7498080" cy="22586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275">
                <a:tc>
                  <a:txBody>
                    <a:bodyPr/>
                    <a:lstStyle/>
                    <a:p>
                      <a:pPr algn="r"/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Decimal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Hex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98">
                <a:tc>
                  <a:txBody>
                    <a:bodyPr/>
                    <a:lstStyle/>
                    <a:p>
                      <a:pPr algn="r"/>
                      <a:r>
                        <a:rPr lang="en-US" b="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UMax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18,446,</a:t>
                      </a:r>
                      <a:r>
                        <a:rPr lang="en-US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744,073,709,551,615</a:t>
                      </a:r>
                      <a:endParaRPr lang="en-US" sz="1800" b="0" i="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FF FF FF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536">
                <a:tc>
                  <a:txBody>
                    <a:bodyPr/>
                    <a:lstStyle/>
                    <a:p>
                      <a:pPr algn="r"/>
                      <a:r>
                        <a:rPr lang="en-US" b="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TMax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9,223,372,036,854,775,807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7F FF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362">
                <a:tc>
                  <a:txBody>
                    <a:bodyPr/>
                    <a:lstStyle/>
                    <a:p>
                      <a:pPr algn="r"/>
                      <a:r>
                        <a:rPr lang="en-US" b="0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TMin</a:t>
                      </a:r>
                      <a:endParaRPr lang="en-US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-9,223,372,036,854,775,808</a:t>
                      </a:r>
                      <a:endParaRPr lang="en-US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80 00 00 00 </a:t>
                      </a:r>
                      <a:r>
                        <a:rPr lang="en-US" b="0" i="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00 00 00 00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362">
                <a:tc>
                  <a:txBody>
                    <a:bodyPr/>
                    <a:lstStyle/>
                    <a:p>
                      <a:pPr algn="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 FF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b="0" i="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362">
                <a:tc>
                  <a:txBody>
                    <a:bodyPr/>
                    <a:lstStyle/>
                    <a:p>
                      <a:pPr algn="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00 00 00 00  00</a:t>
                      </a:r>
                      <a:r>
                        <a:rPr lang="en-US" b="0" i="0" baseline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00 00 00</a:t>
                      </a:r>
                      <a:endParaRPr lang="en-US" b="0" i="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56794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C:  Signed vs. Unsigned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Casting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Bits are unchanged, just interpreted differently!</a:t>
            </a:r>
            <a:r>
              <a:rPr lang="en-US" dirty="0"/>
              <a:t> </a:t>
            </a:r>
          </a:p>
          <a:p>
            <a:pPr lvl="2"/>
            <a:r>
              <a:rPr lang="en-US" b="1" dirty="0" err="1">
                <a:solidFill>
                  <a:srgbClr val="C00000"/>
                </a:solidFill>
              </a:rPr>
              <a:t>int</a:t>
            </a:r>
            <a:r>
              <a:rPr lang="en-US" dirty="0">
                <a:solidFill>
                  <a:srgbClr val="C00000"/>
                </a:solidFill>
              </a:rPr>
              <a:t>  </a:t>
            </a:r>
            <a:r>
              <a:rPr lang="en-US" dirty="0" err="1">
                <a:solidFill>
                  <a:srgbClr val="C00000"/>
                </a:solidFill>
              </a:rPr>
              <a:t>tx</a:t>
            </a:r>
            <a:r>
              <a:rPr lang="en-US" dirty="0">
                <a:solidFill>
                  <a:srgbClr val="C00000"/>
                </a:solidFill>
              </a:rPr>
              <a:t>, ty;</a:t>
            </a:r>
          </a:p>
          <a:p>
            <a:pPr lvl="2"/>
            <a:r>
              <a:rPr lang="en-US" b="1" dirty="0">
                <a:solidFill>
                  <a:srgbClr val="0070C0"/>
                </a:solidFill>
              </a:rPr>
              <a:t>unsigned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int</a:t>
            </a:r>
            <a:r>
              <a:rPr lang="en-US" dirty="0">
                <a:solidFill>
                  <a:srgbClr val="0070C0"/>
                </a:solidFill>
              </a:rPr>
              <a:t>  </a:t>
            </a:r>
            <a:r>
              <a:rPr lang="en-US" dirty="0" err="1">
                <a:solidFill>
                  <a:srgbClr val="0070C0"/>
                </a:solidFill>
              </a:rPr>
              <a:t>ux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err="1">
                <a:solidFill>
                  <a:srgbClr val="0070C0"/>
                </a:solidFill>
              </a:rPr>
              <a:t>uy</a:t>
            </a:r>
            <a:r>
              <a:rPr lang="en-US" dirty="0">
                <a:solidFill>
                  <a:srgbClr val="0070C0"/>
                </a:solidFill>
              </a:rPr>
              <a:t>;</a:t>
            </a:r>
          </a:p>
          <a:p>
            <a:pPr lvl="1"/>
            <a:r>
              <a:rPr lang="en-US" i="1" dirty="0"/>
              <a:t>Explicit</a:t>
            </a:r>
            <a:r>
              <a:rPr lang="en-US" dirty="0"/>
              <a:t> casting</a:t>
            </a:r>
          </a:p>
          <a:p>
            <a:pPr lvl="2"/>
            <a:r>
              <a:rPr lang="en-US" dirty="0" err="1">
                <a:solidFill>
                  <a:srgbClr val="C00000"/>
                </a:solidFill>
              </a:rPr>
              <a:t>tx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= (</a:t>
            </a:r>
            <a:r>
              <a:rPr lang="en-US" b="1" dirty="0" err="1">
                <a:solidFill>
                  <a:srgbClr val="C00000"/>
                </a:solidFill>
              </a:rPr>
              <a:t>int</a:t>
            </a:r>
            <a:r>
              <a:rPr lang="en-US" dirty="0"/>
              <a:t>) </a:t>
            </a:r>
            <a:r>
              <a:rPr lang="en-US" dirty="0" err="1">
                <a:solidFill>
                  <a:srgbClr val="0070C0"/>
                </a:solidFill>
              </a:rPr>
              <a:t>ux</a:t>
            </a:r>
            <a:r>
              <a:rPr lang="en-US" dirty="0"/>
              <a:t>;</a:t>
            </a:r>
          </a:p>
          <a:p>
            <a:pPr lvl="2"/>
            <a:r>
              <a:rPr lang="en-US" dirty="0" err="1">
                <a:solidFill>
                  <a:srgbClr val="0070C0"/>
                </a:solidFill>
              </a:rPr>
              <a:t>uy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= (</a:t>
            </a:r>
            <a:r>
              <a:rPr lang="en-US" b="1" dirty="0">
                <a:solidFill>
                  <a:srgbClr val="0070C0"/>
                </a:solidFill>
              </a:rPr>
              <a:t>unsigned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b="1" dirty="0" err="1">
                <a:solidFill>
                  <a:srgbClr val="0070C0"/>
                </a:solidFill>
              </a:rPr>
              <a:t>int</a:t>
            </a:r>
            <a:r>
              <a:rPr lang="en-US" dirty="0"/>
              <a:t>) </a:t>
            </a:r>
            <a:r>
              <a:rPr lang="en-US" dirty="0">
                <a:solidFill>
                  <a:srgbClr val="C00000"/>
                </a:solidFill>
              </a:rPr>
              <a:t>ty</a:t>
            </a:r>
            <a:r>
              <a:rPr lang="en-US" dirty="0"/>
              <a:t>;</a:t>
            </a:r>
          </a:p>
          <a:p>
            <a:pPr lvl="1"/>
            <a:r>
              <a:rPr lang="en-US" i="1" dirty="0"/>
              <a:t>Implicit</a:t>
            </a:r>
            <a:r>
              <a:rPr lang="en-US" dirty="0"/>
              <a:t> casting can occur during assignments or function calls</a:t>
            </a:r>
          </a:p>
          <a:p>
            <a:pPr lvl="2"/>
            <a:r>
              <a:rPr lang="en-US" dirty="0" err="1">
                <a:solidFill>
                  <a:srgbClr val="C00000"/>
                </a:solidFill>
              </a:rPr>
              <a:t>tx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= </a:t>
            </a:r>
            <a:r>
              <a:rPr lang="en-US" dirty="0" err="1">
                <a:solidFill>
                  <a:srgbClr val="0070C0"/>
                </a:solidFill>
              </a:rPr>
              <a:t>ux</a:t>
            </a:r>
            <a:r>
              <a:rPr lang="en-US" dirty="0"/>
              <a:t>;</a:t>
            </a:r>
          </a:p>
          <a:p>
            <a:pPr lvl="2"/>
            <a:r>
              <a:rPr lang="en-US" dirty="0" err="1">
                <a:solidFill>
                  <a:srgbClr val="0070C0"/>
                </a:solidFill>
              </a:rPr>
              <a:t>uy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C00000"/>
                </a:solidFill>
              </a:rPr>
              <a:t>ty</a:t>
            </a:r>
            <a:r>
              <a:rPr lang="en-US" dirty="0"/>
              <a:t>;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42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Surprises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Integer literals (constants)</a:t>
            </a:r>
          </a:p>
          <a:p>
            <a:pPr lvl="1"/>
            <a:r>
              <a:rPr lang="en-US" dirty="0"/>
              <a:t>By default, integer constants are considered </a:t>
            </a:r>
            <a:r>
              <a:rPr lang="en-US" i="1" dirty="0"/>
              <a:t>signed</a:t>
            </a:r>
            <a:r>
              <a:rPr lang="en-US" dirty="0"/>
              <a:t> integers</a:t>
            </a:r>
          </a:p>
          <a:p>
            <a:pPr lvl="2"/>
            <a:r>
              <a:rPr lang="en-US" dirty="0"/>
              <a:t>Hex constants already have an explicit binary representation</a:t>
            </a:r>
          </a:p>
          <a:p>
            <a:pPr lvl="1"/>
            <a:r>
              <a:rPr lang="en-US" dirty="0"/>
              <a:t>Use “U” (or “u”) suffix to explicitly force </a:t>
            </a:r>
            <a:r>
              <a:rPr lang="en-US" i="1" dirty="0"/>
              <a:t>unsigned</a:t>
            </a:r>
          </a:p>
          <a:p>
            <a:pPr lvl="2"/>
            <a:r>
              <a:rPr lang="en-US" b="1" dirty="0"/>
              <a:t>Examples:</a:t>
            </a:r>
            <a:r>
              <a:rPr lang="en-US" dirty="0"/>
              <a:t>  </a:t>
            </a:r>
            <a:r>
              <a:rPr lang="en-US" dirty="0">
                <a:solidFill>
                  <a:srgbClr val="0070C0"/>
                </a:solidFill>
              </a:rPr>
              <a:t>0U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4294967259u</a:t>
            </a:r>
          </a:p>
          <a:p>
            <a:endParaRPr lang="en-US" dirty="0"/>
          </a:p>
          <a:p>
            <a:r>
              <a:rPr lang="en-US" dirty="0"/>
              <a:t>Expression Evaluation</a:t>
            </a:r>
          </a:p>
          <a:p>
            <a:pPr lvl="1"/>
            <a:r>
              <a:rPr lang="en-US" dirty="0"/>
              <a:t>When you mixed unsigned and signed in a single expression, then </a:t>
            </a:r>
            <a:r>
              <a:rPr lang="en-US" b="1" dirty="0">
                <a:solidFill>
                  <a:srgbClr val="FF0000"/>
                </a:solidFill>
              </a:rPr>
              <a:t>signed values are implicitly cast to </a:t>
            </a:r>
            <a:r>
              <a:rPr lang="en-US" b="1" u="sng" dirty="0">
                <a:solidFill>
                  <a:srgbClr val="FF0000"/>
                </a:solidFill>
              </a:rPr>
              <a:t>unsigned</a:t>
            </a:r>
          </a:p>
          <a:p>
            <a:pPr lvl="1"/>
            <a:r>
              <a:rPr lang="en-US" dirty="0"/>
              <a:t>Including comparison operators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&lt;=</a:t>
            </a:r>
            <a:r>
              <a:rPr lang="en-US" dirty="0"/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&gt;=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8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Casting Surprises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32-bit examples:</a:t>
            </a:r>
          </a:p>
          <a:p>
            <a:pPr lvl="1"/>
            <a:r>
              <a:rPr lang="en-US" dirty="0" err="1"/>
              <a:t>TMin</a:t>
            </a:r>
            <a:r>
              <a:rPr lang="en-US" dirty="0"/>
              <a:t> = -2,147,483,648,  </a:t>
            </a:r>
            <a:r>
              <a:rPr lang="en-US" dirty="0" err="1"/>
              <a:t>TMax</a:t>
            </a:r>
            <a:r>
              <a:rPr lang="en-US" dirty="0"/>
              <a:t> = 2,147,483,647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09954554"/>
              </p:ext>
            </p:extLst>
          </p:nvPr>
        </p:nvGraphicFramePr>
        <p:xfrm>
          <a:off x="822960" y="2377440"/>
          <a:ext cx="7498080" cy="421034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Left Constant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Order</a:t>
                      </a:r>
                      <a:endParaRPr lang="en-US" sz="28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Right Constant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latin typeface="Calibri" panose="020F0502020204030204" pitchFamily="34" charset="0"/>
                          <a:ea typeface="Roboto" charset="0"/>
                          <a:cs typeface="Calibri" panose="020F0502020204030204" pitchFamily="34" charset="0"/>
                        </a:rPr>
                        <a:t>Interpretation</a:t>
                      </a:r>
                      <a:endParaRPr lang="en-US" sz="1600" b="1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U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r>
                        <a:rPr lang="en-US" sz="16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2147483647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-2147483648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2147483647</a:t>
                      </a:r>
                      <a:r>
                        <a:rPr lang="en-US" sz="16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endParaRPr lang="en-US" sz="1600" b="1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-2147483648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1111 1111 1111 1111 1111 1111 1111 1110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(unsigned) </a:t>
                      </a:r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1111 1111 1111 1111 1111 1111 1111 1110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2147483647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2147483648</a:t>
                      </a:r>
                      <a:r>
                        <a:rPr lang="en-US" sz="16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336"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2147483647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0111 1111 1111 1111 1111 1111 1111 1111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1600" b="1" i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</a:t>
                      </a:r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2147483648</a:t>
                      </a:r>
                      <a:r>
                        <a:rPr lang="en-US" sz="1600" b="1" i="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lang="en-US" sz="16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1000 0000 0000 0000 0000 0000 0000 0000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i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Roboto" charset="0"/>
                        <a:cs typeface="Calibri" panose="020F050202020403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50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Designate the high-order bit (MSB) as the “sign bit”</a:t>
            </a:r>
          </a:p>
          <a:p>
            <a:pPr lvl="1"/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sign=0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:  positive numbers;  </a:t>
            </a:r>
            <a:r>
              <a:rPr lang="en-US" dirty="0">
                <a:latin typeface="Courier New" panose="02070309020205020404" pitchFamily="49" charset="0"/>
                <a:ea typeface="ＭＳ Ｐゴシック" pitchFamily="34" charset="-128"/>
                <a:cs typeface="Courier New" panose="02070309020205020404" pitchFamily="49" charset="0"/>
              </a:rPr>
              <a:t>sign=1</a:t>
            </a:r>
            <a:r>
              <a:rPr lang="en-US" dirty="0"/>
              <a:t>:</a:t>
            </a:r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  negative numbers</a:t>
            </a:r>
          </a:p>
          <a:p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Benefits: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Using MSB as sign bit matches positive numbers with unsigned</a:t>
            </a:r>
          </a:p>
          <a:p>
            <a:pPr lvl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All zeros encoding is still = 0</a:t>
            </a:r>
          </a:p>
          <a:p>
            <a:r>
              <a:rPr lang="en-US" u="sng" dirty="0"/>
              <a:t>Examples</a:t>
            </a:r>
            <a:r>
              <a:rPr lang="en-US" dirty="0"/>
              <a:t> (8 bits): 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0x00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non-negative, because the sign bit is 0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0x7F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0</a:t>
            </a:r>
            <a:r>
              <a:rPr lang="en-US" dirty="0">
                <a:ea typeface="ＭＳ Ｐゴシック" pitchFamily="34" charset="-128"/>
              </a:rPr>
              <a:t>1111111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non-negative (+127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  <a:endParaRPr lang="en-US" baseline="-25000" dirty="0">
              <a:ea typeface="ＭＳ Ｐゴシック" pitchFamily="34" charset="-128"/>
            </a:endParaRPr>
          </a:p>
          <a:p>
            <a:pPr lvl="1"/>
            <a:r>
              <a:rPr lang="en-US" dirty="0">
                <a:ea typeface="ＭＳ Ｐゴシック" pitchFamily="34" charset="-128"/>
              </a:rPr>
              <a:t>0x85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0000101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 (-5</a:t>
            </a:r>
            <a:r>
              <a:rPr lang="en-US" baseline="-25000" dirty="0">
                <a:ea typeface="ＭＳ Ｐゴシック" pitchFamily="34" charset="-128"/>
              </a:rPr>
              <a:t>10</a:t>
            </a:r>
            <a:r>
              <a:rPr lang="en-US" dirty="0">
                <a:ea typeface="ＭＳ Ｐゴシック" pitchFamily="34" charset="-128"/>
              </a:rPr>
              <a:t>)</a:t>
            </a:r>
          </a:p>
          <a:p>
            <a:pPr lvl="1"/>
            <a:r>
              <a:rPr lang="en-US" dirty="0">
                <a:ea typeface="ＭＳ Ｐゴシック" pitchFamily="34" charset="-128"/>
              </a:rPr>
              <a:t>0x80 = </a:t>
            </a:r>
            <a:r>
              <a:rPr lang="en-US" dirty="0">
                <a:solidFill>
                  <a:srgbClr val="FF0000"/>
                </a:solidFill>
                <a:ea typeface="ＭＳ Ｐゴシック" pitchFamily="34" charset="-128"/>
              </a:rPr>
              <a:t>1</a:t>
            </a:r>
            <a:r>
              <a:rPr lang="en-US" dirty="0">
                <a:ea typeface="ＭＳ Ｐゴシック" pitchFamily="34" charset="-128"/>
              </a:rPr>
              <a:t>0000000</a:t>
            </a:r>
            <a:r>
              <a:rPr lang="en-US" baseline="-25000" dirty="0">
                <a:ea typeface="ＭＳ Ｐゴシック" pitchFamily="34" charset="-128"/>
              </a:rPr>
              <a:t>2</a:t>
            </a:r>
            <a:r>
              <a:rPr lang="en-US" dirty="0">
                <a:ea typeface="ＭＳ Ｐゴシック" pitchFamily="34" charset="-128"/>
              </a:rPr>
              <a:t> is negative...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54296" y="5907024"/>
            <a:ext cx="1445589" cy="435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... zero???</a:t>
            </a:r>
          </a:p>
        </p:txBody>
      </p:sp>
      <p:sp>
        <p:nvSpPr>
          <p:cNvPr id="6" name="Rounded Rectangular Callout 5"/>
          <p:cNvSpPr/>
          <p:nvPr>
            <p:custDataLst>
              <p:tags r:id="rId1"/>
            </p:custDataLst>
          </p:nvPr>
        </p:nvSpPr>
        <p:spPr bwMode="auto">
          <a:xfrm>
            <a:off x="5638800" y="914400"/>
            <a:ext cx="1920240" cy="365760"/>
          </a:xfrm>
          <a:prstGeom prst="wedgeRoundRectCallout">
            <a:avLst>
              <a:gd name="adj1" fmla="val -51682"/>
              <a:gd name="adj2" fmla="val 107027"/>
              <a:gd name="adj3" fmla="val 16667"/>
            </a:avLst>
          </a:prstGeom>
          <a:solidFill>
            <a:srgbClr val="FFFF99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effectLst/>
                <a:latin typeface="Calibri"/>
                <a:cs typeface="Calibri"/>
              </a:rPr>
              <a:t>Most Significant Bit</a:t>
            </a:r>
          </a:p>
        </p:txBody>
      </p:sp>
    </p:spTree>
    <p:extLst>
      <p:ext uri="{BB962C8B-B14F-4D97-AF65-F5344CB8AC3E}">
        <p14:creationId xmlns:p14="http://schemas.microsoft.com/office/powerpoint/2010/main" val="17917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</p:txBody>
      </p:sp>
      <p:sp>
        <p:nvSpPr>
          <p:cNvPr id="8195" name="Content Placeholder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Binary representation of integers</a:t>
            </a:r>
          </a:p>
          <a:p>
            <a:pPr lvl="1"/>
            <a:r>
              <a:rPr lang="en-US" dirty="0"/>
              <a:t>Unsigned and signed</a:t>
            </a:r>
          </a:p>
          <a:p>
            <a:pPr lvl="1"/>
            <a:r>
              <a:rPr lang="en-US" dirty="0"/>
              <a:t>Casting in C</a:t>
            </a:r>
          </a:p>
          <a:p>
            <a:r>
              <a:rPr lang="en-US" b="1" dirty="0">
                <a:solidFill>
                  <a:srgbClr val="4B2A85"/>
                </a:solidFill>
              </a:rPr>
              <a:t>Consequences of finite width representations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Overflow, sign extension</a:t>
            </a:r>
          </a:p>
          <a:p>
            <a:r>
              <a:rPr lang="en-US" dirty="0"/>
              <a:t>Shifting and arithmetic operations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753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Arithmetic Overflow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410712" y="1362075"/>
            <a:ext cx="5349240" cy="4972050"/>
          </a:xfrm>
        </p:spPr>
        <p:txBody>
          <a:bodyPr/>
          <a:lstStyle/>
          <a:p>
            <a:r>
              <a:rPr lang="en-US" sz="2400" dirty="0"/>
              <a:t>When a calculation produces a result that can’t be represented in the current encoding scheme</a:t>
            </a:r>
          </a:p>
          <a:p>
            <a:pPr lvl="1"/>
            <a:r>
              <a:rPr lang="en-US" sz="2000" dirty="0"/>
              <a:t>Integer range limited by fixed width</a:t>
            </a:r>
          </a:p>
          <a:p>
            <a:pPr lvl="1"/>
            <a:r>
              <a:rPr lang="en-US" sz="2000" dirty="0"/>
              <a:t>Can occur in both the positive and negative directions</a:t>
            </a:r>
          </a:p>
          <a:p>
            <a:pPr lvl="1"/>
            <a:endParaRPr lang="en-US" sz="2000" dirty="0"/>
          </a:p>
          <a:p>
            <a:r>
              <a:rPr lang="en-US" sz="2400" dirty="0"/>
              <a:t>C and Java ignore overflow exceptions</a:t>
            </a:r>
          </a:p>
          <a:p>
            <a:pPr lvl="1"/>
            <a:r>
              <a:rPr lang="en-US" sz="2000" dirty="0"/>
              <a:t>You end up with a bad value in your program and no warning/indication… oops!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2556145"/>
              </p:ext>
            </p:extLst>
          </p:nvPr>
        </p:nvGraphicFramePr>
        <p:xfrm>
          <a:off x="457200" y="1362075"/>
          <a:ext cx="2743200" cy="53003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Bits</a:t>
                      </a:r>
                    </a:p>
                  </a:txBody>
                  <a:tcPr marL="0" marR="0" marT="91440" marB="36576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Unsigned</a:t>
                      </a:r>
                    </a:p>
                  </a:txBody>
                  <a:tcPr marL="0" marR="0" marT="91440" marB="3657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Signed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1440" marB="36576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0111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91440" marB="36576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-8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-7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-6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-5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</a:t>
                      </a: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-4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</a:t>
                      </a: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-3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1110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91440" marB="3657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-2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</a:t>
                      </a:r>
                    </a:p>
                  </a:txBody>
                  <a:tcPr marL="0" marR="0" marT="9144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91440" marB="36576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</a:p>
                  </a:txBody>
                  <a:tcPr marL="0" marR="0" marT="91440" marB="36576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1861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Overflow:  Unsigned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b="1" dirty="0"/>
                  <a:t>Addition:</a:t>
                </a:r>
                <a:r>
                  <a:rPr lang="en-US" sz="2400" dirty="0"/>
                  <a:t>  drop carry bit 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/>
                  <a:t>Subtraction:</a:t>
                </a:r>
                <a:r>
                  <a:rPr lang="en-US" sz="2400" dirty="0"/>
                  <a:t>  borrow (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2400" dirty="0"/>
                  <a:t>)</a:t>
                </a: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8"/>
                <a:stretch>
                  <a:fillRect l="-146" t="-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A6D711E-F21A-3247-9E7A-24F19900139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4" name="TextBox 43"/>
          <p:cNvSpPr txBox="1"/>
          <p:nvPr>
            <p:custDataLst>
              <p:tags r:id="rId3"/>
            </p:custDataLst>
          </p:nvPr>
        </p:nvSpPr>
        <p:spPr>
          <a:xfrm>
            <a:off x="914400" y="1828800"/>
            <a:ext cx="82907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  <a:p>
            <a:pPr algn="r"/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+ 2</a:t>
            </a:r>
          </a:p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17</a:t>
            </a:r>
          </a:p>
          <a:p>
            <a:pPr algn="r"/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45" name="TextBox 44"/>
          <p:cNvSpPr txBox="1"/>
          <p:nvPr>
            <p:custDataLst>
              <p:tags r:id="rId4"/>
            </p:custDataLst>
          </p:nvPr>
        </p:nvSpPr>
        <p:spPr>
          <a:xfrm>
            <a:off x="2377440" y="1828800"/>
            <a:ext cx="147348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1111</a:t>
            </a:r>
          </a:p>
          <a:p>
            <a:pPr algn="r"/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+ 0010</a:t>
            </a:r>
          </a:p>
          <a:p>
            <a:pPr algn="r"/>
            <a:r>
              <a:rPr lang="en-US" sz="2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</a:p>
        </p:txBody>
      </p:sp>
      <p:cxnSp>
        <p:nvCxnSpPr>
          <p:cNvPr id="47" name="Straight Connector 46"/>
          <p:cNvCxnSpPr/>
          <p:nvPr>
            <p:custDataLst>
              <p:tags r:id="rId5"/>
            </p:custDataLst>
          </p:nvPr>
        </p:nvCxnSpPr>
        <p:spPr bwMode="auto">
          <a:xfrm flipV="1">
            <a:off x="1143000" y="2788920"/>
            <a:ext cx="609600" cy="280986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50" name="Group 3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138928" y="2066544"/>
            <a:ext cx="3641725" cy="3363913"/>
            <a:chOff x="2366" y="1413"/>
            <a:chExt cx="2294" cy="2119"/>
          </a:xfrm>
        </p:grpSpPr>
        <p:sp>
          <p:nvSpPr>
            <p:cNvPr id="51" name="Freeform 4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566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b="0"/>
            </a:p>
          </p:txBody>
        </p:sp>
        <p:sp>
          <p:nvSpPr>
            <p:cNvPr id="52" name="Text Box 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1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0000</a:t>
              </a:r>
            </a:p>
          </p:txBody>
        </p:sp>
        <p:sp>
          <p:nvSpPr>
            <p:cNvPr id="53" name="Text Box 6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869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0001</a:t>
              </a:r>
            </a:p>
          </p:txBody>
        </p:sp>
        <p:sp>
          <p:nvSpPr>
            <p:cNvPr id="54" name="Text Box 7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34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0011</a:t>
              </a:r>
            </a:p>
          </p:txBody>
        </p:sp>
        <p:sp>
          <p:nvSpPr>
            <p:cNvPr id="55" name="Text Box 8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50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56" name="Text Box 9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915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1110</a:t>
              </a:r>
            </a:p>
          </p:txBody>
        </p:sp>
        <p:sp>
          <p:nvSpPr>
            <p:cNvPr id="57" name="Text Box 10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631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1100</a:t>
              </a:r>
            </a:p>
          </p:txBody>
        </p:sp>
        <p:sp>
          <p:nvSpPr>
            <p:cNvPr id="58" name="Text Box 11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631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1011</a:t>
              </a:r>
            </a:p>
          </p:txBody>
        </p:sp>
        <p:sp>
          <p:nvSpPr>
            <p:cNvPr id="59" name="Text Box 12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754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1010</a:t>
              </a:r>
            </a:p>
          </p:txBody>
        </p:sp>
        <p:sp>
          <p:nvSpPr>
            <p:cNvPr id="60" name="Text Box 13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15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1000</a:t>
              </a:r>
            </a:p>
          </p:txBody>
        </p:sp>
        <p:sp>
          <p:nvSpPr>
            <p:cNvPr id="61" name="Text Box 14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610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0111</a:t>
              </a:r>
            </a:p>
          </p:txBody>
        </p:sp>
        <p:sp>
          <p:nvSpPr>
            <p:cNvPr id="62" name="Text Box 15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869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0110</a:t>
              </a:r>
            </a:p>
          </p:txBody>
        </p:sp>
        <p:sp>
          <p:nvSpPr>
            <p:cNvPr id="63" name="Text Box 16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134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0100</a:t>
              </a:r>
            </a:p>
          </p:txBody>
        </p:sp>
        <p:sp>
          <p:nvSpPr>
            <p:cNvPr id="64" name="Text Box 17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022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0010</a:t>
              </a:r>
            </a:p>
          </p:txBody>
        </p:sp>
        <p:sp>
          <p:nvSpPr>
            <p:cNvPr id="65" name="Text Box 18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022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0101</a:t>
              </a:r>
            </a:p>
          </p:txBody>
        </p:sp>
        <p:sp>
          <p:nvSpPr>
            <p:cNvPr id="66" name="Text Box 19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15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1001</a:t>
              </a:r>
            </a:p>
          </p:txBody>
        </p:sp>
        <p:sp>
          <p:nvSpPr>
            <p:cNvPr id="67" name="Text Box 20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754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1101</a:t>
              </a:r>
            </a:p>
          </p:txBody>
        </p:sp>
        <p:sp>
          <p:nvSpPr>
            <p:cNvPr id="68" name="Text Box 21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950" y="1413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</a:t>
              </a:r>
            </a:p>
          </p:txBody>
        </p:sp>
        <p:sp>
          <p:nvSpPr>
            <p:cNvPr id="69" name="Text Box 22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49" y="1602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 1</a:t>
              </a:r>
            </a:p>
          </p:txBody>
        </p:sp>
        <p:sp>
          <p:nvSpPr>
            <p:cNvPr id="70" name="Text Box 23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459" y="1858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 2</a:t>
              </a:r>
            </a:p>
          </p:txBody>
        </p:sp>
        <p:sp>
          <p:nvSpPr>
            <p:cNvPr id="71" name="Text Box 24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549" y="2165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 3</a:t>
              </a:r>
            </a:p>
          </p:txBody>
        </p:sp>
        <p:sp>
          <p:nvSpPr>
            <p:cNvPr id="72" name="Text Box 25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547" y="25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 4</a:t>
              </a:r>
            </a:p>
          </p:txBody>
        </p:sp>
        <p:sp>
          <p:nvSpPr>
            <p:cNvPr id="73" name="Text Box 26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444" y="2909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 5</a:t>
              </a:r>
            </a:p>
          </p:txBody>
        </p:sp>
        <p:sp>
          <p:nvSpPr>
            <p:cNvPr id="74" name="Text Box 27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27" y="318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 6</a:t>
              </a:r>
            </a:p>
          </p:txBody>
        </p:sp>
        <p:sp>
          <p:nvSpPr>
            <p:cNvPr id="75" name="Text Box 28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874" y="3377"/>
              <a:ext cx="11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 7</a:t>
              </a:r>
            </a:p>
          </p:txBody>
        </p:sp>
        <p:sp>
          <p:nvSpPr>
            <p:cNvPr id="76" name="Text Box 29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044" y="337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8</a:t>
              </a:r>
            </a:p>
          </p:txBody>
        </p:sp>
        <p:sp>
          <p:nvSpPr>
            <p:cNvPr id="77" name="Text Box 30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708" y="3187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9</a:t>
              </a:r>
            </a:p>
          </p:txBody>
        </p:sp>
        <p:sp>
          <p:nvSpPr>
            <p:cNvPr id="78" name="Text Box 31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500" y="2909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10</a:t>
              </a:r>
            </a:p>
          </p:txBody>
        </p:sp>
        <p:sp>
          <p:nvSpPr>
            <p:cNvPr id="79" name="Text Box 32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397" y="2577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11</a:t>
              </a:r>
            </a:p>
          </p:txBody>
        </p:sp>
        <p:sp>
          <p:nvSpPr>
            <p:cNvPr id="80" name="Text Box 33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366" y="2165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12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480" y="1858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13</a:t>
              </a:r>
            </a:p>
          </p:txBody>
        </p:sp>
        <p:sp>
          <p:nvSpPr>
            <p:cNvPr id="82" name="Text Box 35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687" y="1602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14</a:t>
              </a:r>
            </a:p>
          </p:txBody>
        </p:sp>
        <p:sp>
          <p:nvSpPr>
            <p:cNvPr id="83" name="Text Box 36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019" y="1413"/>
              <a:ext cx="14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15</a:t>
              </a:r>
            </a:p>
          </p:txBody>
        </p:sp>
      </p:grpSp>
      <p:cxnSp>
        <p:nvCxnSpPr>
          <p:cNvPr id="88" name="Straight Arrow Connector 87"/>
          <p:cNvCxnSpPr/>
          <p:nvPr>
            <p:custDataLst>
              <p:tags r:id="rId7"/>
            </p:custDataLst>
          </p:nvPr>
        </p:nvCxnSpPr>
        <p:spPr bwMode="auto">
          <a:xfrm>
            <a:off x="6565392" y="2057400"/>
            <a:ext cx="954088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/>
          <p:nvPr>
            <p:custDataLst>
              <p:tags r:id="rId8"/>
            </p:custDataLst>
          </p:nvPr>
        </p:nvCxnSpPr>
        <p:spPr bwMode="auto">
          <a:xfrm>
            <a:off x="7845552" y="2191163"/>
            <a:ext cx="350045" cy="16351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6263640" y="3562141"/>
            <a:ext cx="1463040" cy="349968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Unsigned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 flipH="1" flipV="1">
            <a:off x="7808976" y="1977007"/>
            <a:ext cx="458789" cy="219712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6327648" y="1942720"/>
            <a:ext cx="1293018" cy="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TextBox 83"/>
          <p:cNvSpPr txBox="1"/>
          <p:nvPr>
            <p:custDataLst>
              <p:tags r:id="rId9"/>
            </p:custDataLst>
          </p:nvPr>
        </p:nvSpPr>
        <p:spPr>
          <a:xfrm>
            <a:off x="914399" y="4023360"/>
            <a:ext cx="8290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algn="r"/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- 2</a:t>
            </a:r>
          </a:p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</a:p>
          <a:p>
            <a:pPr algn="r"/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  <p:sp>
        <p:nvSpPr>
          <p:cNvPr id="85" name="TextBox 84"/>
          <p:cNvSpPr txBox="1"/>
          <p:nvPr>
            <p:custDataLst>
              <p:tags r:id="rId10"/>
            </p:custDataLst>
          </p:nvPr>
        </p:nvSpPr>
        <p:spPr>
          <a:xfrm>
            <a:off x="2377440" y="4023360"/>
            <a:ext cx="14734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</a:p>
          <a:p>
            <a:pPr algn="r"/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- 0010</a:t>
            </a:r>
          </a:p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1111</a:t>
            </a:r>
          </a:p>
        </p:txBody>
      </p:sp>
      <p:cxnSp>
        <p:nvCxnSpPr>
          <p:cNvPr id="87" name="Straight Connector 86"/>
          <p:cNvCxnSpPr/>
          <p:nvPr>
            <p:custDataLst>
              <p:tags r:id="rId11"/>
            </p:custDataLst>
          </p:nvPr>
        </p:nvCxnSpPr>
        <p:spPr bwMode="auto">
          <a:xfrm flipV="1">
            <a:off x="1143000" y="4983480"/>
            <a:ext cx="609600" cy="280986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Rounded Rectangular Callout 91"/>
              <p:cNvSpPr/>
              <p:nvPr>
                <p:custDataLst>
                  <p:tags r:id="rId12"/>
                </p:custDataLst>
              </p:nvPr>
            </p:nvSpPr>
            <p:spPr bwMode="auto">
              <a:xfrm>
                <a:off x="3200400" y="5669280"/>
                <a:ext cx="2743200" cy="731520"/>
              </a:xfrm>
              <a:prstGeom prst="wedgeRoundRectCallout">
                <a:avLst>
                  <a:gd name="adj1" fmla="val -21566"/>
                  <a:gd name="adj2" fmla="val -48205"/>
                  <a:gd name="adj3" fmla="val 16667"/>
                </a:avLst>
              </a:prstGeom>
              <a:solidFill>
                <a:srgbClr val="FFFF99"/>
              </a:solidFill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/>
                      </a:rPr>
                      <m:t>±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/>
                          </a:rPr>
                          <m:t>N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Calibri"/>
                    <a:cs typeface="Calibri"/>
                  </a:rPr>
                  <a:t> because of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2400" dirty="0">
                    <a:solidFill>
                      <a:srgbClr val="FF0000"/>
                    </a:solidFill>
                    <a:latin typeface="Calibri"/>
                    <a:cs typeface="Calibri"/>
                  </a:rPr>
                  <a:t>modular arithmetic</a:t>
                </a:r>
              </a:p>
            </p:txBody>
          </p:sp>
        </mc:Choice>
        <mc:Fallback xmlns="">
          <p:sp>
            <p:nvSpPr>
              <p:cNvPr id="92" name="Rounded Rectangular Callout 91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200400" y="5669280"/>
                <a:ext cx="2743200" cy="731520"/>
              </a:xfrm>
              <a:prstGeom prst="wedgeRoundRectCallout">
                <a:avLst>
                  <a:gd name="adj1" fmla="val -21566"/>
                  <a:gd name="adj2" fmla="val -48205"/>
                  <a:gd name="adj3" fmla="val 16667"/>
                </a:avLst>
              </a:prstGeom>
              <a:blipFill rotWithShape="0">
                <a:blip r:embed="rId50"/>
                <a:stretch>
                  <a:fillRect t="-10484" b="-23387"/>
                </a:stretch>
              </a:blipFill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Straight Connector 93"/>
          <p:cNvCxnSpPr/>
          <p:nvPr>
            <p:custDataLst>
              <p:tags r:id="rId13"/>
            </p:custDataLst>
          </p:nvPr>
        </p:nvCxnSpPr>
        <p:spPr bwMode="auto">
          <a:xfrm flipV="1">
            <a:off x="2651760" y="2792575"/>
            <a:ext cx="283464" cy="280986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41783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9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Overflow:  Two’s Complement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ontent Placeholder 3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400" b="1" dirty="0"/>
                  <a:t>Addition:</a:t>
                </a:r>
                <a:r>
                  <a:rPr lang="en-US" sz="2400" dirty="0"/>
                  <a:t> 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) +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) =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) result?</a:t>
                </a:r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b="1" dirty="0"/>
                  <a:t>Subtraction:</a:t>
                </a:r>
                <a:r>
                  <a:rPr lang="en-US" sz="2400" dirty="0"/>
                  <a:t> 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) + (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/>
                  <a:t>) = 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400" dirty="0"/>
                  <a:t>)?</a:t>
                </a:r>
              </a:p>
            </p:txBody>
          </p:sp>
        </mc:Choice>
        <mc:Fallback xmlns="">
          <p:sp>
            <p:nvSpPr>
              <p:cNvPr id="39" name="Content Placeholder 3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8"/>
                <a:stretch>
                  <a:fillRect l="-146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Slide Number Placeholder 42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fld id="{3A6D711E-F21A-3247-9E7A-24F19900139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065776" y="2070100"/>
            <a:ext cx="3790950" cy="3363913"/>
            <a:chOff x="2366" y="1413"/>
            <a:chExt cx="2388" cy="2119"/>
          </a:xfrm>
        </p:grpSpPr>
        <p:sp>
          <p:nvSpPr>
            <p:cNvPr id="5" name="Freeform 4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6" name="Text Box 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0000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918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0001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183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0011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9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1111</a:t>
              </a:r>
            </a:p>
          </p:txBody>
        </p:sp>
        <p:sp>
          <p:nvSpPr>
            <p:cNvPr id="10" name="Text Box 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64" y="1828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1110</a:t>
              </a:r>
            </a:p>
          </p:txBody>
        </p:sp>
        <p:sp>
          <p:nvSpPr>
            <p:cNvPr id="11" name="Text Box 1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680" y="224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1100</a:t>
              </a:r>
            </a:p>
          </p:txBody>
        </p:sp>
        <p:sp>
          <p:nvSpPr>
            <p:cNvPr id="12" name="Text Box 1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680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1011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03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1010</a:t>
              </a:r>
            </a:p>
          </p:txBody>
        </p:sp>
        <p:sp>
          <p:nvSpPr>
            <p:cNvPr id="14" name="Text Box 1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1000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65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0111</a:t>
              </a:r>
            </a:p>
          </p:txBody>
        </p:sp>
        <p:sp>
          <p:nvSpPr>
            <p:cNvPr id="16" name="Text Box 1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918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0110</a:t>
              </a:r>
            </a:p>
          </p:txBody>
        </p:sp>
        <p:sp>
          <p:nvSpPr>
            <p:cNvPr id="17" name="Text Box 1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183" y="252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0100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071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0010</a:t>
              </a:r>
            </a:p>
          </p:txBody>
        </p:sp>
        <p:sp>
          <p:nvSpPr>
            <p:cNvPr id="19" name="Text Box 1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071" y="2739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0101</a:t>
              </a:r>
            </a:p>
          </p:txBody>
        </p:sp>
        <p:sp>
          <p:nvSpPr>
            <p:cNvPr id="20" name="Text Box 1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964" y="2935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1001</a:t>
              </a:r>
            </a:p>
          </p:txBody>
        </p:sp>
        <p:sp>
          <p:nvSpPr>
            <p:cNvPr id="21" name="Text Box 2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803" y="2024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1101</a:t>
              </a:r>
            </a:p>
          </p:txBody>
        </p:sp>
        <p:sp>
          <p:nvSpPr>
            <p:cNvPr id="22" name="Text Box 2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950" y="1413"/>
              <a:ext cx="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0</a:t>
              </a:r>
            </a:p>
          </p:txBody>
        </p:sp>
        <p:sp>
          <p:nvSpPr>
            <p:cNvPr id="23" name="Text Box 2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249" y="1602"/>
              <a:ext cx="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+ 1</a:t>
              </a:r>
            </a:p>
          </p:txBody>
        </p:sp>
        <p:sp>
          <p:nvSpPr>
            <p:cNvPr id="24" name="Text Box 23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459" y="1858"/>
              <a:ext cx="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+ 2</a:t>
              </a:r>
            </a:p>
          </p:txBody>
        </p:sp>
        <p:sp>
          <p:nvSpPr>
            <p:cNvPr id="25" name="Text Box 2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549" y="2165"/>
              <a:ext cx="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+ 3</a:t>
              </a:r>
            </a:p>
          </p:txBody>
        </p:sp>
        <p:sp>
          <p:nvSpPr>
            <p:cNvPr id="26" name="Text Box 2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547" y="2577"/>
              <a:ext cx="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+ 4</a:t>
              </a:r>
            </a:p>
          </p:txBody>
        </p:sp>
        <p:sp>
          <p:nvSpPr>
            <p:cNvPr id="27" name="Text Box 2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444" y="2909"/>
              <a:ext cx="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+ 5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227" y="3187"/>
              <a:ext cx="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+ 6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874" y="3377"/>
              <a:ext cx="20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+ 7</a:t>
              </a:r>
            </a:p>
          </p:txBody>
        </p:sp>
        <p:sp>
          <p:nvSpPr>
            <p:cNvPr id="30" name="Text Box 2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044" y="3377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8</a:t>
              </a:r>
            </a:p>
          </p:txBody>
        </p:sp>
        <p:sp>
          <p:nvSpPr>
            <p:cNvPr id="31" name="Text Box 30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708" y="3187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7</a:t>
              </a:r>
            </a:p>
          </p:txBody>
        </p:sp>
        <p:sp>
          <p:nvSpPr>
            <p:cNvPr id="32" name="Text Box 31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500" y="2909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 dirty="0">
                  <a:latin typeface="Tahoma" pitchFamily="34" charset="0"/>
                </a:rPr>
                <a:t>– 6</a:t>
              </a:r>
            </a:p>
          </p:txBody>
        </p:sp>
        <p:sp>
          <p:nvSpPr>
            <p:cNvPr id="33" name="Text Box 32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397" y="2577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5</a:t>
              </a:r>
            </a:p>
          </p:txBody>
        </p:sp>
        <p:sp>
          <p:nvSpPr>
            <p:cNvPr id="34" name="Text Box 3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366" y="2165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4</a:t>
              </a:r>
            </a:p>
          </p:txBody>
        </p:sp>
        <p:sp>
          <p:nvSpPr>
            <p:cNvPr id="35" name="Text Box 34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480" y="1858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3</a:t>
              </a:r>
            </a:p>
          </p:txBody>
        </p:sp>
        <p:sp>
          <p:nvSpPr>
            <p:cNvPr id="36" name="Text Box 35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687" y="1602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2</a:t>
              </a:r>
            </a:p>
          </p:txBody>
        </p:sp>
        <p:sp>
          <p:nvSpPr>
            <p:cNvPr id="37" name="Text Box 36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019" y="1413"/>
              <a:ext cx="1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b="0">
                  <a:latin typeface="Tahoma" pitchFamily="34" charset="0"/>
                </a:rPr>
                <a:t>– 1</a:t>
              </a:r>
            </a:p>
          </p:txBody>
        </p:sp>
      </p:grpSp>
      <p:cxnSp>
        <p:nvCxnSpPr>
          <p:cNvPr id="47" name="Straight Arrow Connector 46"/>
          <p:cNvCxnSpPr/>
          <p:nvPr>
            <p:custDataLst>
              <p:tags r:id="rId4"/>
            </p:custDataLst>
          </p:nvPr>
        </p:nvCxnSpPr>
        <p:spPr bwMode="auto">
          <a:xfrm flipH="1">
            <a:off x="7818120" y="5132388"/>
            <a:ext cx="269875" cy="169863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9" name="Straight Arrow Connector 48"/>
          <p:cNvCxnSpPr/>
          <p:nvPr>
            <p:custDataLst>
              <p:tags r:id="rId5"/>
            </p:custDataLst>
          </p:nvPr>
        </p:nvCxnSpPr>
        <p:spPr bwMode="auto">
          <a:xfrm flipH="1">
            <a:off x="6565392" y="5403850"/>
            <a:ext cx="814332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Arrow Connector 50"/>
          <p:cNvCxnSpPr/>
          <p:nvPr>
            <p:custDataLst>
              <p:tags r:id="rId6"/>
            </p:custDataLst>
          </p:nvPr>
        </p:nvCxnSpPr>
        <p:spPr bwMode="auto">
          <a:xfrm flipH="1" flipV="1">
            <a:off x="5760720" y="5153025"/>
            <a:ext cx="342900" cy="22225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Rounded Rectangle 54"/>
          <p:cNvSpPr/>
          <p:nvPr/>
        </p:nvSpPr>
        <p:spPr bwMode="auto">
          <a:xfrm>
            <a:off x="2011680" y="5669280"/>
            <a:ext cx="5120640" cy="731520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For signed:</a:t>
            </a:r>
            <a:r>
              <a:rPr kumimoji="0" lang="en-US" sz="24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 </a:t>
            </a:r>
            <a:r>
              <a:rPr kumimoji="0" lang="en-US" sz="240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Roboto" charset="0"/>
                <a:cs typeface="Calibri" panose="020F0502020204030204" pitchFamily="34" charset="0"/>
              </a:rPr>
              <a:t>overflow if operands have same sign and result’s sign is different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263640" y="3383280"/>
            <a:ext cx="1463040" cy="71323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Two’s </a:t>
            </a:r>
            <a:br>
              <a:rPr lang="en-US" b="1" dirty="0">
                <a:latin typeface="Calibri" pitchFamily="34" charset="0"/>
              </a:rPr>
            </a:br>
            <a:r>
              <a:rPr lang="en-US" b="1" dirty="0">
                <a:latin typeface="Calibri" pitchFamily="34" charset="0"/>
              </a:rPr>
              <a:t>Complement</a:t>
            </a:r>
          </a:p>
        </p:txBody>
      </p:sp>
      <p:sp>
        <p:nvSpPr>
          <p:cNvPr id="60" name="TextBox 59"/>
          <p:cNvSpPr txBox="1"/>
          <p:nvPr>
            <p:custDataLst>
              <p:tags r:id="rId7"/>
            </p:custDataLst>
          </p:nvPr>
        </p:nvSpPr>
        <p:spPr>
          <a:xfrm>
            <a:off x="914336" y="1828800"/>
            <a:ext cx="8291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/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+ 3</a:t>
            </a:r>
          </a:p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pPr algn="r"/>
            <a:r>
              <a:rPr lang="en-US" sz="2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</a:p>
        </p:txBody>
      </p:sp>
      <p:sp>
        <p:nvSpPr>
          <p:cNvPr id="61" name="TextBox 60"/>
          <p:cNvSpPr txBox="1"/>
          <p:nvPr>
            <p:custDataLst>
              <p:tags r:id="rId8"/>
            </p:custDataLst>
          </p:nvPr>
        </p:nvSpPr>
        <p:spPr>
          <a:xfrm>
            <a:off x="2377439" y="1828800"/>
            <a:ext cx="14734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0110</a:t>
            </a:r>
          </a:p>
          <a:p>
            <a:pPr algn="r"/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+ 0011</a:t>
            </a:r>
          </a:p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1001</a:t>
            </a:r>
          </a:p>
        </p:txBody>
      </p:sp>
      <p:sp>
        <p:nvSpPr>
          <p:cNvPr id="63" name="TextBox 62"/>
          <p:cNvSpPr txBox="1"/>
          <p:nvPr>
            <p:custDataLst>
              <p:tags r:id="rId9"/>
            </p:custDataLst>
          </p:nvPr>
        </p:nvSpPr>
        <p:spPr>
          <a:xfrm>
            <a:off x="914399" y="4023360"/>
            <a:ext cx="8290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-7</a:t>
            </a:r>
          </a:p>
          <a:p>
            <a:pPr algn="r"/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- 3</a:t>
            </a:r>
          </a:p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-10</a:t>
            </a:r>
          </a:p>
          <a:p>
            <a:pPr algn="r"/>
            <a:r>
              <a:rPr lang="en-US" sz="28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  <p:sp>
        <p:nvSpPr>
          <p:cNvPr id="64" name="TextBox 63"/>
          <p:cNvSpPr txBox="1"/>
          <p:nvPr>
            <p:custDataLst>
              <p:tags r:id="rId10"/>
            </p:custDataLst>
          </p:nvPr>
        </p:nvSpPr>
        <p:spPr>
          <a:xfrm>
            <a:off x="2377440" y="4023360"/>
            <a:ext cx="14734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1001</a:t>
            </a:r>
          </a:p>
          <a:p>
            <a:pPr algn="r"/>
            <a:r>
              <a:rPr lang="en-US" sz="2800" u="sng" dirty="0">
                <a:latin typeface="Courier New" panose="02070309020205020404" pitchFamily="49" charset="0"/>
                <a:cs typeface="Courier New" panose="02070309020205020404" pitchFamily="49" charset="0"/>
              </a:rPr>
              <a:t>- 0011</a:t>
            </a:r>
          </a:p>
          <a:p>
            <a:pPr algn="r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0110</a:t>
            </a:r>
          </a:p>
        </p:txBody>
      </p:sp>
      <p:cxnSp>
        <p:nvCxnSpPr>
          <p:cNvPr id="65" name="Straight Connector 64"/>
          <p:cNvCxnSpPr/>
          <p:nvPr>
            <p:custDataLst>
              <p:tags r:id="rId11"/>
            </p:custDataLst>
          </p:nvPr>
        </p:nvCxnSpPr>
        <p:spPr bwMode="auto">
          <a:xfrm flipV="1">
            <a:off x="1417320" y="2788920"/>
            <a:ext cx="283464" cy="280986"/>
          </a:xfrm>
          <a:prstGeom prst="line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/>
          <p:cNvCxnSpPr/>
          <p:nvPr>
            <p:custDataLst>
              <p:tags r:id="rId12"/>
            </p:custDataLst>
          </p:nvPr>
        </p:nvCxnSpPr>
        <p:spPr bwMode="auto">
          <a:xfrm flipV="1">
            <a:off x="1143000" y="4983480"/>
            <a:ext cx="609600" cy="280986"/>
          </a:xfrm>
          <a:prstGeom prst="lin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 flipV="1">
            <a:off x="7818120" y="5185569"/>
            <a:ext cx="481833" cy="275430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>
            <a:off x="5559552" y="5153025"/>
            <a:ext cx="580387" cy="390525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6345936" y="5537518"/>
            <a:ext cx="1267691" cy="7619"/>
          </a:xfrm>
          <a:prstGeom prst="straightConnector1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5682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1" grpId="0"/>
      <p:bldP spid="6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  <a:cs typeface="ＭＳ Ｐゴシック" pitchFamily="34" charset="-128"/>
              </a:rPr>
              <a:t>Sign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072"/>
                <a:ext cx="8366125" cy="4974336"/>
              </a:xfrm>
            </p:spPr>
            <p:txBody>
              <a:bodyPr/>
              <a:lstStyle/>
              <a:p>
                <a:r>
                  <a:rPr lang="en-US" dirty="0"/>
                  <a:t>What happens if you convert a </a:t>
                </a:r>
                <a:r>
                  <a:rPr lang="en-US" i="1" dirty="0"/>
                  <a:t>signed</a:t>
                </a:r>
                <a:r>
                  <a:rPr lang="en-US" dirty="0"/>
                  <a:t> integral data type to a larger one?</a:t>
                </a:r>
              </a:p>
              <a:p>
                <a:pPr lvl="1"/>
                <a:r>
                  <a:rPr lang="en-US" i="1" dirty="0"/>
                  <a:t>e.g.</a:t>
                </a:r>
                <a:r>
                  <a:rPr lang="en-US" dirty="0"/>
                  <a:t> 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char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short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long</a:t>
                </a:r>
              </a:p>
              <a:p>
                <a:r>
                  <a:rPr lang="en-US" b="1" dirty="0"/>
                  <a:t>4-bit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/>
                  <a:t> 8-bit Example:</a:t>
                </a:r>
              </a:p>
              <a:p>
                <a:pPr lvl="1"/>
                <a:r>
                  <a:rPr lang="en-US" dirty="0"/>
                  <a:t>Positive Case</a:t>
                </a:r>
              </a:p>
              <a:p>
                <a:pPr lvl="2"/>
                <a:r>
                  <a:rPr lang="en-US" dirty="0"/>
                  <a:t>Add 0’s?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n-US" dirty="0"/>
                  <a:t>Negative Case?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5" y="1362072"/>
                <a:ext cx="8366125" cy="4974336"/>
              </a:xfrm>
              <a:blipFill rotWithShape="0">
                <a:blip r:embed="rId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636863"/>
              </p:ext>
            </p:extLst>
          </p:nvPr>
        </p:nvGraphicFramePr>
        <p:xfrm>
          <a:off x="4389120" y="3291840"/>
          <a:ext cx="4114800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4-bit:</a:t>
                      </a:r>
                    </a:p>
                  </a:txBody>
                  <a:tcPr marR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8-bit:</a:t>
                      </a:r>
                    </a:p>
                  </a:txBody>
                  <a:tcPr marR="1828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????</a:t>
                      </a:r>
                      <a:r>
                        <a:rPr lang="en-US" sz="24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=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486400" y="3749040"/>
            <a:ext cx="1828800" cy="4389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r"/>
            <a:r>
              <a:rPr lang="en-US" sz="24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72984" y="3749040"/>
            <a:ext cx="621792" cy="4389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Calibri" pitchFamily="34" charset="0"/>
              </a:rPr>
              <a:t>+2</a:t>
            </a:r>
          </a:p>
        </p:txBody>
      </p:sp>
      <p:sp>
        <p:nvSpPr>
          <p:cNvPr id="9" name="Rectangle 8"/>
          <p:cNvSpPr/>
          <p:nvPr/>
        </p:nvSpPr>
        <p:spPr>
          <a:xfrm>
            <a:off x="640080" y="3657600"/>
            <a:ext cx="54864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✓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294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Sign Extension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/>
            <p:txBody>
              <a:bodyPr/>
              <a:lstStyle/>
              <a:p>
                <a:r>
                  <a:rPr lang="en-US" b="1" dirty="0"/>
                  <a:t>Task:</a:t>
                </a:r>
                <a:r>
                  <a:rPr lang="en-US" dirty="0"/>
                  <a:t>  Given a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-bit signed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, convert it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i="0" dirty="0">
                    <a:latin typeface="+mj-lt"/>
                  </a:rPr>
                  <a:t>+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-bit signed integer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with the same value</a:t>
                </a:r>
                <a:endParaRPr lang="en-US" dirty="0"/>
              </a:p>
              <a:p>
                <a:pPr eaLnBrk="1" hangingPunct="1"/>
                <a:r>
                  <a:rPr lang="en-US" b="1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Rule:</a:t>
                </a:r>
                <a:r>
                  <a:rPr lang="en-US" dirty="0">
                    <a:solidFill>
                      <a:srgbClr val="FF0000"/>
                    </a:solidFill>
                    <a:ea typeface="ＭＳ Ｐゴシック" pitchFamily="34" charset="-128"/>
                    <a:cs typeface="ＭＳ Ｐゴシック" pitchFamily="34" charset="-128"/>
                  </a:rPr>
                  <a:t>  Add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copies of sign bit</a:t>
                </a:r>
              </a:p>
              <a:p>
                <a:pPr lvl="1" eaLnBrk="1" hangingPunct="1"/>
                <a:r>
                  <a:rPr lang="en-US" dirty="0">
                    <a:cs typeface="Calibri" panose="020F0502020204030204" pitchFamily="34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>
                    <a:cs typeface="Calibri" panose="020F0502020204030204" pitchFamily="34" charset="0"/>
                  </a:rPr>
                  <a:t> be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𝑖</m:t>
                    </m:r>
                  </m:oMath>
                </a14:m>
                <a:r>
                  <a:rPr lang="en-US" b="0" dirty="0">
                    <a:cs typeface="Calibri" panose="020F0502020204030204" pitchFamily="34" charset="0"/>
                  </a:rPr>
                  <a:t>-</a:t>
                </a:r>
                <a:r>
                  <a:rPr lang="en-US" b="0" dirty="0" err="1">
                    <a:cs typeface="Calibri" panose="020F0502020204030204" pitchFamily="34" charset="0"/>
                  </a:rPr>
                  <a:t>th</a:t>
                </a:r>
                <a:r>
                  <a:rPr lang="en-US" b="0" dirty="0">
                    <a:cs typeface="Calibri" panose="020F0502020204030204" pitchFamily="34" charset="0"/>
                  </a:rPr>
                  <a:t> digit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X</m:t>
                    </m:r>
                  </m:oMath>
                </a14:m>
                <a:r>
                  <a:rPr lang="en-US" b="0" dirty="0">
                    <a:cs typeface="Calibri" panose="020F0502020204030204" pitchFamily="34" charset="0"/>
                  </a:rPr>
                  <a:t> in binary</a:t>
                </a:r>
              </a:p>
              <a:p>
                <a:pPr lvl="1"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pPr eaLnBrk="1" hangingPunct="1"/>
                <a:endParaRPr lang="en-US" dirty="0">
                  <a:ea typeface="ＭＳ Ｐゴシック" pitchFamily="34" charset="-128"/>
                  <a:cs typeface="ＭＳ Ｐゴシック" pitchFamily="34" charset="-128"/>
                </a:endParaRPr>
              </a:p>
            </p:txBody>
          </p:sp>
        </mc:Choice>
        <mc:Fallback xmlns="">
          <p:sp>
            <p:nvSpPr>
              <p:cNvPr id="56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46"/>
                </p:custDataLst>
              </p:nvPr>
            </p:nvSpPr>
            <p:spPr>
              <a:blipFill rotWithShape="0">
                <a:blip r:embed="rId4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8" name="Rectangle 5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1934707" y="3884893"/>
                <a:ext cx="1525545" cy="3359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copies of MSB</a:t>
                </a:r>
              </a:p>
            </p:txBody>
          </p:sp>
        </mc:Choice>
        <mc:Fallback xmlns="">
          <p:sp>
            <p:nvSpPr>
              <p:cNvPr id="56328" name="Rectangle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934707" y="3884893"/>
                <a:ext cx="1525545" cy="335989"/>
              </a:xfrm>
              <a:prstGeom prst="rect">
                <a:avLst/>
              </a:prstGeom>
              <a:blipFill rotWithShape="0">
                <a:blip r:embed="rId49"/>
                <a:stretch>
                  <a:fillRect t="-5455" r="-797" b="-23636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Left Brace 1"/>
          <p:cNvSpPr/>
          <p:nvPr/>
        </p:nvSpPr>
        <p:spPr bwMode="auto">
          <a:xfrm rot="16200000">
            <a:off x="2560320" y="2880360"/>
            <a:ext cx="274320" cy="1828800"/>
          </a:xfrm>
          <a:prstGeom prst="leftBrace">
            <a:avLst/>
          </a:prstGeom>
          <a:noFill/>
          <a:ln w="25400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51" name="Left Brace 50"/>
          <p:cNvSpPr/>
          <p:nvPr/>
        </p:nvSpPr>
        <p:spPr bwMode="auto">
          <a:xfrm rot="16200000">
            <a:off x="4901737" y="2468880"/>
            <a:ext cx="274320" cy="2651760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474720" y="4114800"/>
            <a:ext cx="4992688" cy="2204601"/>
            <a:chOff x="2101850" y="4389120"/>
            <a:chExt cx="4992688" cy="2204601"/>
          </a:xfrm>
        </p:grpSpPr>
        <p:grpSp>
          <p:nvGrpSpPr>
            <p:cNvPr id="56330" name="Group 7"/>
            <p:cNvGrpSpPr>
              <a:grpSpLocks/>
            </p:cNvGrpSpPr>
            <p:nvPr/>
          </p:nvGrpSpPr>
          <p:grpSpPr bwMode="auto">
            <a:xfrm>
              <a:off x="2101850" y="4616450"/>
              <a:ext cx="4984750" cy="1763712"/>
              <a:chOff x="1516" y="2563"/>
              <a:chExt cx="3140" cy="1111"/>
            </a:xfrm>
          </p:grpSpPr>
          <p:grpSp>
            <p:nvGrpSpPr>
              <p:cNvPr id="56337" name="Group 8"/>
              <p:cNvGrpSpPr>
                <a:grpSpLocks/>
              </p:cNvGrpSpPr>
              <p:nvPr/>
            </p:nvGrpSpPr>
            <p:grpSpPr bwMode="auto">
              <a:xfrm>
                <a:off x="2928" y="2633"/>
                <a:ext cx="1728" cy="144"/>
                <a:chOff x="2928" y="2633"/>
                <a:chExt cx="1728" cy="144"/>
              </a:xfrm>
            </p:grpSpPr>
            <p:sp>
              <p:nvSpPr>
                <p:cNvPr id="28714" name="Rectangle 9"/>
                <p:cNvSpPr>
                  <a:spLocks noChangeArrowheads="1"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2928" y="2633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buFont typeface="Times New Roman" charset="0"/>
                    <a:buNone/>
                    <a:defRPr/>
                  </a:pPr>
                  <a:endParaRPr lang="en-US">
                    <a:latin typeface="Helvetica Neue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6366" name="Rectangle 10"/>
                <p:cNvSpPr>
                  <a:spLocks noChangeArrowheads="1"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3072" y="2633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endParaRPr lang="en-US">
                    <a:latin typeface="Helvetica Neue Regular" charset="0"/>
                  </a:endParaRPr>
                </a:p>
              </p:txBody>
            </p:sp>
            <p:sp>
              <p:nvSpPr>
                <p:cNvPr id="56367" name="Rectangle 11"/>
                <p:cNvSpPr>
                  <a:spLocks noChangeArrowheads="1"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3216" y="2633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endParaRPr lang="en-US">
                    <a:latin typeface="Helvetica Neue Regular" charset="0"/>
                  </a:endParaRPr>
                </a:p>
              </p:txBody>
            </p:sp>
            <p:sp>
              <p:nvSpPr>
                <p:cNvPr id="56368" name="Rectangle 12"/>
                <p:cNvSpPr>
                  <a:spLocks noChangeArrowheads="1"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4224" y="2633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endParaRPr lang="en-US">
                    <a:latin typeface="Helvetica Neue Regular" charset="0"/>
                  </a:endParaRPr>
                </a:p>
              </p:txBody>
            </p:sp>
            <p:sp>
              <p:nvSpPr>
                <p:cNvPr id="56369" name="Rectangle 13"/>
                <p:cNvSpPr>
                  <a:spLocks noChangeArrowheads="1"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4368" y="2633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endParaRPr lang="en-US">
                    <a:latin typeface="Helvetica Neue Regular" charset="0"/>
                  </a:endParaRPr>
                </a:p>
              </p:txBody>
            </p:sp>
            <p:sp>
              <p:nvSpPr>
                <p:cNvPr id="56370" name="Rectangle 14"/>
                <p:cNvSpPr>
                  <a:spLocks noChangeArrowheads="1"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4512" y="2633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endParaRPr lang="en-US">
                    <a:latin typeface="Helvetica Neue Regular" charset="0"/>
                  </a:endParaRPr>
                </a:p>
              </p:txBody>
            </p:sp>
            <p:sp>
              <p:nvSpPr>
                <p:cNvPr id="56371" name="Rectangle 15"/>
                <p:cNvSpPr>
                  <a:spLocks noChangeArrowheads="1"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3360" y="2633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dirty="0">
                      <a:latin typeface="Helvetica Neue Regular" charset="0"/>
                    </a:rPr>
                    <a:t>• • •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338" name="Rectangle 16"/>
                  <p:cNvSpPr>
                    <a:spLocks noChangeArrowheads="1"/>
                  </p:cNvSpPr>
                  <p:nvPr>
                    <p:custDataLst>
                      <p:tags r:id="rId12"/>
                    </p:custDataLst>
                  </p:nvPr>
                </p:nvSpPr>
                <p:spPr bwMode="auto">
                  <a:xfrm>
                    <a:off x="2678" y="2563"/>
                    <a:ext cx="264" cy="285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14:m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</a:rPr>
                          <m:t>X</m:t>
                        </m:r>
                      </m:oMath>
                    </a14:m>
                    <a:r>
                      <a:rPr lang="en-US" dirty="0">
                        <a:latin typeface="Times" pitchFamily="34" charset="0"/>
                      </a:rPr>
                      <a:t> </a:t>
                    </a:r>
                    <a:endParaRPr lang="en-US" dirty="0">
                      <a:latin typeface="Symbol" pitchFamily="34" charset="2"/>
                    </a:endParaRPr>
                  </a:p>
                </p:txBody>
              </p:sp>
            </mc:Choice>
            <mc:Fallback xmlns="">
              <p:sp>
                <p:nvSpPr>
                  <p:cNvPr id="56338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0"/>
                    </p:custDataLst>
                  </p:nvPr>
                </p:nvSpPr>
                <p:spPr bwMode="auto">
                  <a:xfrm>
                    <a:off x="2678" y="2563"/>
                    <a:ext cx="264" cy="285"/>
                  </a:xfrm>
                  <a:prstGeom prst="rect">
                    <a:avLst/>
                  </a:prstGeom>
                  <a:blipFill rotWithShape="0">
                    <a:blip r:embed="rId51"/>
                    <a:stretch>
                      <a:fillRect l="-4412"/>
                    </a:stretch>
                  </a:blip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339" name="Rectangle 17"/>
                  <p:cNvSpPr>
                    <a:spLocks noChangeArrowheads="1"/>
                  </p:cNvSpPr>
                  <p:nvPr>
                    <p:custDataLst>
                      <p:tags r:id="rId13"/>
                    </p:custDataLst>
                  </p:nvPr>
                </p:nvSpPr>
                <p:spPr bwMode="auto">
                  <a:xfrm>
                    <a:off x="1516" y="3383"/>
                    <a:ext cx="317" cy="291"/>
                  </a:xfrm>
                  <a:prstGeom prst="rect">
                    <a:avLst/>
                  </a:prstGeom>
                  <a:noFill/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en-US" sz="2400" i="0" dirty="0" smtClean="0">
                              <a:latin typeface="Cambria Math" panose="02040503050406030204" pitchFamily="18" charset="0"/>
                            </a:rPr>
                            <m:t>ʹ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6339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2"/>
                    </p:custDataLst>
                  </p:nvPr>
                </p:nvSpPr>
                <p:spPr bwMode="auto">
                  <a:xfrm>
                    <a:off x="1516" y="3383"/>
                    <a:ext cx="317" cy="291"/>
                  </a:xfrm>
                  <a:prstGeom prst="rect">
                    <a:avLst/>
                  </a:prstGeom>
                  <a:blipFill rotWithShape="0">
                    <a:blip r:embed="rId53"/>
                    <a:stretch>
                      <a:fillRect/>
                    </a:stretch>
                  </a:blip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340" name="Line 18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997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1" name="Line 19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 flipH="1">
                <a:off x="2870" y="2823"/>
                <a:ext cx="127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grpSp>
            <p:nvGrpSpPr>
              <p:cNvPr id="56342" name="Group 20"/>
              <p:cNvGrpSpPr>
                <a:grpSpLocks/>
              </p:cNvGrpSpPr>
              <p:nvPr/>
            </p:nvGrpSpPr>
            <p:grpSpPr bwMode="auto">
              <a:xfrm>
                <a:off x="1824" y="3456"/>
                <a:ext cx="2832" cy="144"/>
                <a:chOff x="1824" y="3456"/>
                <a:chExt cx="2832" cy="144"/>
              </a:xfrm>
            </p:grpSpPr>
            <p:sp>
              <p:nvSpPr>
                <p:cNvPr id="28701" name="Rectangle 21"/>
                <p:cNvSpPr>
                  <a:spLocks noChangeArrowhead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2112" y="3456"/>
                  <a:ext cx="528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  <a:buFont typeface="Times New Roman" pitchFamily="-109" charset="0"/>
                    <a:buNone/>
                    <a:defRPr/>
                  </a:pPr>
                  <a:r>
                    <a:rPr lang="en-US">
                      <a:latin typeface="Helvetica Neue Regular" charset="0"/>
                      <a:ea typeface="DejaVu Sans" charset="0"/>
                      <a:cs typeface="DejaVu Sans" charset="0"/>
                    </a:rPr>
                    <a:t>• • •</a:t>
                  </a:r>
                </a:p>
              </p:txBody>
            </p:sp>
            <p:sp>
              <p:nvSpPr>
                <p:cNvPr id="28702" name="Rectangle 22"/>
                <p:cNvSpPr>
                  <a:spLocks noChangeArrowheads="1"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278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buFont typeface="Times New Roman" charset="0"/>
                    <a:buNone/>
                    <a:defRPr/>
                  </a:pPr>
                  <a:endParaRPr lang="en-US">
                    <a:latin typeface="Helvetica Neue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703" name="Rectangle 23"/>
                <p:cNvSpPr>
                  <a:spLocks noChangeArrowheads="1"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2640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buFont typeface="Times New Roman" charset="0"/>
                    <a:buNone/>
                    <a:defRPr/>
                  </a:pPr>
                  <a:endParaRPr lang="en-US">
                    <a:latin typeface="Helvetica Neue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704" name="Rectangle 24"/>
                <p:cNvSpPr>
                  <a:spLocks noChangeArrowheads="1"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968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buFont typeface="Times New Roman" charset="0"/>
                    <a:buNone/>
                    <a:defRPr/>
                  </a:pPr>
                  <a:endParaRPr lang="en-US">
                    <a:latin typeface="Helvetica Neue Regular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705" name="Rectangle 25"/>
                <p:cNvSpPr>
                  <a:spLocks noChangeArrowheads="1"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824" y="3456"/>
                  <a:ext cx="144" cy="14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  <a:buFont typeface="Times New Roman" charset="0"/>
                    <a:buNone/>
                    <a:defRPr/>
                  </a:pPr>
                  <a:endParaRPr lang="en-US">
                    <a:latin typeface="Helvetica Neue Regular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56357" name="Group 26"/>
                <p:cNvGrpSpPr>
                  <a:grpSpLocks/>
                </p:cNvGrpSpPr>
                <p:nvPr/>
              </p:nvGrpSpPr>
              <p:grpSpPr bwMode="auto">
                <a:xfrm>
                  <a:off x="2928" y="3456"/>
                  <a:ext cx="1728" cy="144"/>
                  <a:chOff x="2928" y="3456"/>
                  <a:chExt cx="1728" cy="144"/>
                </a:xfrm>
              </p:grpSpPr>
              <p:sp>
                <p:nvSpPr>
                  <p:cNvPr id="28707" name="Rectangle 27"/>
                  <p:cNvSpPr>
                    <a:spLocks noChangeArrowheads="1"/>
                  </p:cNvSpPr>
                  <p:nvPr>
                    <p:custDataLst>
                      <p:tags r:id="rId30"/>
                    </p:custDataLst>
                  </p:nvPr>
                </p:nvSpPr>
                <p:spPr bwMode="auto">
                  <a:xfrm>
                    <a:off x="2928" y="3456"/>
                    <a:ext cx="144" cy="144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  <a:buFont typeface="Times New Roman" charset="0"/>
                      <a:buNone/>
                      <a:defRPr/>
                    </a:pPr>
                    <a:endParaRPr lang="en-US">
                      <a:latin typeface="Helvetica Neue Regular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6359" name="Rectangle 28"/>
                  <p:cNvSpPr>
                    <a:spLocks noChangeArrowheads="1"/>
                  </p:cNvSpPr>
                  <p:nvPr>
                    <p:custDataLst>
                      <p:tags r:id="rId31"/>
                    </p:custDataLst>
                  </p:nvPr>
                </p:nvSpPr>
                <p:spPr bwMode="auto">
                  <a:xfrm>
                    <a:off x="307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>
                      <a:latin typeface="Helvetica Neue Regular" charset="0"/>
                    </a:endParaRPr>
                  </a:p>
                </p:txBody>
              </p:sp>
              <p:sp>
                <p:nvSpPr>
                  <p:cNvPr id="56360" name="Rectangle 29"/>
                  <p:cNvSpPr>
                    <a:spLocks noChangeArrowheads="1"/>
                  </p:cNvSpPr>
                  <p:nvPr>
                    <p:custDataLst>
                      <p:tags r:id="rId32"/>
                    </p:custDataLst>
                  </p:nvPr>
                </p:nvSpPr>
                <p:spPr bwMode="auto">
                  <a:xfrm>
                    <a:off x="3216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>
                      <a:latin typeface="Helvetica Neue Regular" charset="0"/>
                    </a:endParaRPr>
                  </a:p>
                </p:txBody>
              </p:sp>
              <p:sp>
                <p:nvSpPr>
                  <p:cNvPr id="56361" name="Rectangle 30"/>
                  <p:cNvSpPr>
                    <a:spLocks noChangeArrowheads="1"/>
                  </p:cNvSpPr>
                  <p:nvPr>
                    <p:custDataLst>
                      <p:tags r:id="rId33"/>
                    </p:custDataLst>
                  </p:nvPr>
                </p:nvSpPr>
                <p:spPr bwMode="auto">
                  <a:xfrm>
                    <a:off x="4224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>
                      <a:latin typeface="Helvetica Neue Regular" charset="0"/>
                    </a:endParaRPr>
                  </a:p>
                </p:txBody>
              </p:sp>
              <p:sp>
                <p:nvSpPr>
                  <p:cNvPr id="56362" name="Rectangle 31"/>
                  <p:cNvSpPr>
                    <a:spLocks noChangeArrowheads="1"/>
                  </p:cNvSpPr>
                  <p:nvPr>
                    <p:custDataLst>
                      <p:tags r:id="rId34"/>
                    </p:custDataLst>
                  </p:nvPr>
                </p:nvSpPr>
                <p:spPr bwMode="auto">
                  <a:xfrm>
                    <a:off x="4368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>
                      <a:latin typeface="Helvetica Neue Regular" charset="0"/>
                    </a:endParaRPr>
                  </a:p>
                </p:txBody>
              </p:sp>
              <p:sp>
                <p:nvSpPr>
                  <p:cNvPr id="56363" name="Rectangle 32"/>
                  <p:cNvSpPr>
                    <a:spLocks noChangeArrowheads="1"/>
                  </p:cNvSpPr>
                  <p:nvPr>
                    <p:custDataLst>
                      <p:tags r:id="rId35"/>
                    </p:custDataLst>
                  </p:nvPr>
                </p:nvSpPr>
                <p:spPr bwMode="auto">
                  <a:xfrm>
                    <a:off x="4512" y="3456"/>
                    <a:ext cx="14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>
                      <a:latin typeface="Helvetica Neue Regular" charset="0"/>
                    </a:endParaRPr>
                  </a:p>
                </p:txBody>
              </p:sp>
              <p:sp>
                <p:nvSpPr>
                  <p:cNvPr id="56364" name="Rectangle 33"/>
                  <p:cNvSpPr>
                    <a:spLocks noChangeArrowheads="1"/>
                  </p:cNvSpPr>
                  <p:nvPr>
                    <p:custDataLst>
                      <p:tags r:id="rId36"/>
                    </p:custDataLst>
                  </p:nvPr>
                </p:nvSpPr>
                <p:spPr bwMode="auto">
                  <a:xfrm>
                    <a:off x="3360" y="3456"/>
                    <a:ext cx="864" cy="144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pPr algn="ctr">
                      <a:lnSpc>
                        <a:spcPct val="100000"/>
                      </a:lnSpc>
                    </a:pPr>
                    <a:r>
                      <a:rPr lang="en-US" dirty="0">
                        <a:latin typeface="Helvetica Neue Regular" charset="0"/>
                      </a:rPr>
                      <a:t>• • •</a:t>
                    </a:r>
                  </a:p>
                </p:txBody>
              </p:sp>
            </p:grpSp>
          </p:grpSp>
          <p:sp>
            <p:nvSpPr>
              <p:cNvPr id="56343" name="Line 34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 flipH="1">
                <a:off x="2726" y="2823"/>
                <a:ext cx="271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4" name="Line 35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 flipH="1">
                <a:off x="2064" y="2823"/>
                <a:ext cx="933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5" name="Line 36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 flipH="1">
                <a:off x="1920" y="2823"/>
                <a:ext cx="1077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6" name="Line 3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144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7" name="Line 38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294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8" name="Line 3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96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49" name="Line 40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40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50" name="Line 41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84" y="2823"/>
                <a:ext cx="0" cy="57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6351" name="Rectangle 42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482" y="3115"/>
                <a:ext cx="297" cy="19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Helvetica Neue Regular" charset="0"/>
                  </a:rPr>
                  <a:t>• • •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351338" y="4389120"/>
              <a:ext cx="2743200" cy="276999"/>
              <a:chOff x="4351338" y="4389120"/>
              <a:chExt cx="2743200" cy="276999"/>
            </a:xfrm>
          </p:grpSpPr>
          <p:sp>
            <p:nvSpPr>
              <p:cNvPr id="56331" name="Line 43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351338" y="4540250"/>
                <a:ext cx="2743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332" name="Rectangle 44"/>
                  <p:cNvSpPr>
                    <a:spLocks noChangeArrowheads="1"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5532438" y="4389120"/>
                    <a:ext cx="419025" cy="27699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t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US" dirty="0">
                      <a:latin typeface="Roboto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6332" name="Rectangle 44"/>
                  <p:cNvSpPr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4"/>
                    </p:custDataLst>
                  </p:nvPr>
                </p:nvSpPr>
                <p:spPr bwMode="auto">
                  <a:xfrm>
                    <a:off x="5532438" y="4389120"/>
                    <a:ext cx="419025" cy="276999"/>
                  </a:xfrm>
                  <a:prstGeom prst="rect">
                    <a:avLst/>
                  </a:prstGeom>
                  <a:blipFill rotWithShape="0">
                    <a:blip r:embed="rId55"/>
                    <a:stretch>
                      <a:fillRect b="-2222"/>
                    </a:stretch>
                  </a:blip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2598738" y="6316722"/>
              <a:ext cx="1752600" cy="276999"/>
              <a:chOff x="2598738" y="6316722"/>
              <a:chExt cx="1752600" cy="276999"/>
            </a:xfrm>
          </p:grpSpPr>
          <p:sp>
            <p:nvSpPr>
              <p:cNvPr id="56335" name="Line 47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598738" y="6457729"/>
                <a:ext cx="17526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336" name="Rectangle 48"/>
                  <p:cNvSpPr>
                    <a:spLocks noChangeArrowheads="1"/>
                  </p:cNvSpPr>
                  <p:nvPr>
                    <p:custDataLst>
                      <p:tags r:id="rId9"/>
                    </p:custDataLst>
                  </p:nvPr>
                </p:nvSpPr>
                <p:spPr bwMode="auto">
                  <a:xfrm>
                    <a:off x="3277973" y="6316722"/>
                    <a:ext cx="375744" cy="27699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t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en-US" dirty="0">
                      <a:latin typeface="Roboto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6336" name="Rectangle 48"/>
                  <p:cNvSpPr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6"/>
                    </p:custDataLst>
                  </p:nvPr>
                </p:nvSpPr>
                <p:spPr bwMode="auto">
                  <a:xfrm>
                    <a:off x="3277973" y="6316722"/>
                    <a:ext cx="375744" cy="276999"/>
                  </a:xfrm>
                  <a:prstGeom prst="rect">
                    <a:avLst/>
                  </a:prstGeom>
                  <a:blipFill rotWithShape="0">
                    <a:blip r:embed="rId57"/>
                    <a:stretch>
                      <a:fillRect b="-8696"/>
                    </a:stretch>
                  </a:blip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3" name="Group 52"/>
            <p:cNvGrpSpPr/>
            <p:nvPr/>
          </p:nvGrpSpPr>
          <p:grpSpPr>
            <a:xfrm>
              <a:off x="4343400" y="6309360"/>
              <a:ext cx="2743200" cy="276999"/>
              <a:chOff x="4351338" y="4366896"/>
              <a:chExt cx="2743200" cy="276999"/>
            </a:xfrm>
          </p:grpSpPr>
          <p:sp>
            <p:nvSpPr>
              <p:cNvPr id="54" name="Line 43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351338" y="4515265"/>
                <a:ext cx="27432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arrow" w="med" len="med"/>
                <a:tailEnd type="arrow" w="med" len="med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44"/>
                  <p:cNvSpPr>
                    <a:spLocks noChangeArrowheads="1"/>
                  </p:cNvSpPr>
                  <p:nvPr>
                    <p:custDataLst>
                      <p:tags r:id="rId7"/>
                    </p:custDataLst>
                  </p:nvPr>
                </p:nvSpPr>
                <p:spPr bwMode="auto">
                  <a:xfrm>
                    <a:off x="5532438" y="4366896"/>
                    <a:ext cx="419025" cy="276999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 wrap="none" tIns="0" bIns="0">
                    <a:prstTxWarp prst="textNoShape">
                      <a:avLst/>
                    </a:prstTxWarp>
                    <a:spAutoFit/>
                  </a:bodyPr>
                  <a:lstStyle/>
                  <a:p>
                    <a:pPr>
                      <a:lnSpc>
                        <a:spcPct val="100000"/>
                      </a:lnSpc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oMath>
                      </m:oMathPara>
                    </a14:m>
                    <a:endParaRPr lang="en-US" dirty="0">
                      <a:latin typeface="Roboto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55" name="Rectangle 44"/>
                  <p:cNvSpPr>
                    <a:spLocks noRot="1" noChangeAspect="1" noMove="1" noResize="1" noEditPoints="1" noAdjustHandles="1" noChangeArrowheads="1" noChangeShapeType="1" noTextEdit="1"/>
                  </p:cNvSpPr>
                  <p:nvPr>
                    <p:custDataLst>
                      <p:tags r:id="rId58"/>
                    </p:custDataLst>
                  </p:nvPr>
                </p:nvSpPr>
                <p:spPr bwMode="auto">
                  <a:xfrm>
                    <a:off x="5532438" y="4366896"/>
                    <a:ext cx="419025" cy="276999"/>
                  </a:xfrm>
                  <a:prstGeom prst="rect">
                    <a:avLst/>
                  </a:prstGeom>
                  <a:blipFill rotWithShape="0">
                    <a:blip r:embed="rId59"/>
                    <a:stretch>
                      <a:fillRect b="-2222"/>
                    </a:stretch>
                  </a:blipFill>
                  <a:ln w="25400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4554790" y="3886200"/>
                <a:ext cx="968213" cy="3359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lIns="90487" tIns="44450" rIns="90487" bIns="44450">
                <a:prstTxWarp prst="textNoShape">
                  <a:avLst/>
                </a:prstTxWarp>
                <a:spAutoFit/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original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X</m:t>
                    </m:r>
                  </m:oMath>
                </a14:m>
                <a:endParaRPr lang="en-US" sz="1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Rectangle 5"/>
              <p:cNvSpPr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554790" y="3886200"/>
                <a:ext cx="968213" cy="335989"/>
              </a:xfrm>
              <a:prstGeom prst="rect">
                <a:avLst/>
              </a:prstGeom>
              <a:blipFill rotWithShape="0">
                <a:blip r:embed="rId61"/>
                <a:stretch>
                  <a:fillRect l="-3145" t="-7273" b="-21818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053360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34" charset="-128"/>
                <a:cs typeface="ＭＳ Ｐゴシック" pitchFamily="34" charset="-128"/>
              </a:rPr>
              <a:t>Sign Extension Example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Convert from smaller to larger integral data types</a:t>
            </a:r>
          </a:p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C (and Java) automatically performs sign extension when converting to larger types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8375" name="Text Box 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14400" y="2926080"/>
            <a:ext cx="3657600" cy="1323439"/>
          </a:xfrm>
          <a:prstGeom prst="rect">
            <a:avLst/>
          </a:prstGeom>
          <a:solidFill>
            <a:srgbClr val="FFFF99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short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x =   12345;</a:t>
            </a:r>
          </a:p>
          <a:p>
            <a:pPr>
              <a:lnSpc>
                <a:spcPct val="100000"/>
              </a:lnSpc>
            </a:pPr>
            <a:r>
              <a:rPr lang="en-US" sz="20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ix = (</a:t>
            </a:r>
            <a:r>
              <a:rPr lang="en-US" sz="20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x; </a:t>
            </a:r>
          </a:p>
          <a:p>
            <a:pPr>
              <a:lnSpc>
                <a:spcPct val="100000"/>
              </a:lnSpc>
            </a:pPr>
            <a:r>
              <a:rPr lang="en-US" sz="2000" b="1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short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y =  -12345;</a:t>
            </a:r>
          </a:p>
          <a:p>
            <a:pPr>
              <a:lnSpc>
                <a:spcPct val="100000"/>
              </a:lnSpc>
            </a:pPr>
            <a:r>
              <a:rPr lang="en-US" sz="20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  </a:t>
            </a:r>
            <a:r>
              <a:rPr lang="en-US" sz="2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iy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= (</a:t>
            </a:r>
            <a:r>
              <a:rPr lang="en-US" sz="2000" b="1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int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 y;</a:t>
            </a:r>
          </a:p>
        </p:txBody>
      </p:sp>
      <p:sp>
        <p:nvSpPr>
          <p:cNvPr id="58376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09663" y="4459288"/>
            <a:ext cx="19050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sp>
        <p:nvSpPr>
          <p:cNvPr id="58377" name="Rectangl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82800" y="4459288"/>
            <a:ext cx="17463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sp>
        <p:nvSpPr>
          <p:cNvPr id="58378" name="Rectangl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738563" y="4459288"/>
            <a:ext cx="19050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140925"/>
              </p:ext>
            </p:extLst>
          </p:nvPr>
        </p:nvGraphicFramePr>
        <p:xfrm>
          <a:off x="182880" y="4572000"/>
          <a:ext cx="8778240" cy="1730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20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b="1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Var</a:t>
                      </a:r>
                      <a:endParaRPr lang="en-US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54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Decimal</a:t>
                      </a:r>
                    </a:p>
                  </a:txBody>
                  <a:tcPr marT="54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Hex</a:t>
                      </a:r>
                    </a:p>
                  </a:txBody>
                  <a:tcPr marT="54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Binary</a:t>
                      </a:r>
                    </a:p>
                  </a:txBody>
                  <a:tcPr marT="548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12345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30 39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00110000 00111001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ix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12345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00 00 30 39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00000000 00000000 00110000 00111001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-12345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CF C7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11001111 11000111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60000"/>
                        </a:lnSpc>
                      </a:pP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iy</a:t>
                      </a:r>
                      <a:endParaRPr lang="en-US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-12345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 </a:t>
                      </a:r>
                      <a:r>
                        <a:rPr lang="en-US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FF</a:t>
                      </a: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CF C7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60000"/>
                        </a:lnSpc>
                      </a:pPr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11111111 11111111 11001111 11000111</a:t>
                      </a:r>
                    </a:p>
                  </a:txBody>
                  <a:tcPr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596177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</p:txBody>
      </p:sp>
      <p:sp>
        <p:nvSpPr>
          <p:cNvPr id="8195" name="Content Placeholder 20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Binary representation of integers</a:t>
            </a:r>
          </a:p>
          <a:p>
            <a:pPr lvl="1"/>
            <a:r>
              <a:rPr lang="en-US" dirty="0"/>
              <a:t>Unsigned and signed</a:t>
            </a:r>
          </a:p>
          <a:p>
            <a:pPr lvl="1"/>
            <a:r>
              <a:rPr lang="en-US" dirty="0"/>
              <a:t>Casting in C</a:t>
            </a:r>
          </a:p>
          <a:p>
            <a:r>
              <a:rPr lang="en-US" dirty="0"/>
              <a:t>Consequences of finite width representations</a:t>
            </a:r>
          </a:p>
          <a:p>
            <a:pPr lvl="1"/>
            <a:r>
              <a:rPr lang="en-US" dirty="0"/>
              <a:t>Overflow, sign extension</a:t>
            </a:r>
          </a:p>
          <a:p>
            <a:r>
              <a:rPr lang="en-US" b="1" dirty="0">
                <a:solidFill>
                  <a:srgbClr val="4B2A85"/>
                </a:solidFill>
              </a:rPr>
              <a:t>Shifting and arithmetic operations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788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Shift Operations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Left shift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x&lt;&lt;n</a:t>
            </a:r>
            <a:r>
              <a:rPr lang="en-US" dirty="0"/>
              <a:t>) bit vector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 positions</a:t>
            </a:r>
          </a:p>
          <a:p>
            <a:pPr lvl="1"/>
            <a:r>
              <a:rPr lang="en-US" dirty="0"/>
              <a:t>Throw away (drop) extra bits on left</a:t>
            </a:r>
          </a:p>
          <a:p>
            <a:pPr lvl="1"/>
            <a:r>
              <a:rPr lang="en-US" dirty="0"/>
              <a:t>Fill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s on right</a:t>
            </a:r>
          </a:p>
          <a:p>
            <a:r>
              <a:rPr lang="en-US" dirty="0"/>
              <a:t>Right shift 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x&gt;&gt;n</a:t>
            </a:r>
            <a:r>
              <a:rPr lang="en-US" dirty="0"/>
              <a:t>) bit-vector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 positions</a:t>
            </a:r>
          </a:p>
          <a:p>
            <a:pPr lvl="1"/>
            <a:r>
              <a:rPr lang="en-US" dirty="0"/>
              <a:t>Throw away (drop) extra bits on right</a:t>
            </a:r>
          </a:p>
          <a:p>
            <a:pPr lvl="1"/>
            <a:r>
              <a:rPr lang="en-US" dirty="0"/>
              <a:t>Logical shift (for </a:t>
            </a:r>
            <a:r>
              <a:rPr lang="en-US" dirty="0">
                <a:solidFill>
                  <a:srgbClr val="0070C0"/>
                </a:solidFill>
              </a:rPr>
              <a:t>unsigned</a:t>
            </a:r>
            <a:r>
              <a:rPr lang="en-US" dirty="0"/>
              <a:t> values)</a:t>
            </a:r>
          </a:p>
          <a:p>
            <a:pPr lvl="2"/>
            <a:r>
              <a:rPr lang="en-US" dirty="0"/>
              <a:t>Fill with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dirty="0"/>
              <a:t>s on left</a:t>
            </a:r>
          </a:p>
          <a:p>
            <a:pPr lvl="1"/>
            <a:r>
              <a:rPr lang="en-US" dirty="0"/>
              <a:t>Arithmetic shift (for </a:t>
            </a:r>
            <a:r>
              <a:rPr lang="en-US" dirty="0">
                <a:solidFill>
                  <a:srgbClr val="C00000"/>
                </a:solidFill>
              </a:rPr>
              <a:t>signed</a:t>
            </a:r>
            <a:r>
              <a:rPr lang="en-US" dirty="0"/>
              <a:t> values)</a:t>
            </a:r>
          </a:p>
          <a:p>
            <a:pPr lvl="2"/>
            <a:r>
              <a:rPr lang="en-US" dirty="0"/>
              <a:t>Replicate most significant bit on left</a:t>
            </a:r>
          </a:p>
          <a:p>
            <a:pPr lvl="2"/>
            <a:r>
              <a:rPr lang="en-US" dirty="0"/>
              <a:t>Maintains sign of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9691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Left shift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x&lt;&lt;n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Fill with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0</a:t>
                </a:r>
                <a:r>
                  <a:rPr lang="en-US" dirty="0"/>
                  <a:t>s on right</a:t>
                </a:r>
              </a:p>
              <a:p>
                <a:r>
                  <a:rPr lang="en-US" dirty="0"/>
                  <a:t>Right shift (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x&gt;&gt;n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Logical shift (for </a:t>
                </a:r>
                <a:r>
                  <a:rPr lang="en-US" dirty="0">
                    <a:solidFill>
                      <a:srgbClr val="0070C0"/>
                    </a:solidFill>
                  </a:rPr>
                  <a:t>unsigned</a:t>
                </a:r>
                <a:r>
                  <a:rPr lang="en-US" dirty="0"/>
                  <a:t> values)</a:t>
                </a:r>
              </a:p>
              <a:p>
                <a:pPr lvl="2"/>
                <a:r>
                  <a:rPr lang="en-US" dirty="0"/>
                  <a:t>Fill with 0s on left</a:t>
                </a:r>
              </a:p>
              <a:p>
                <a:pPr lvl="1"/>
                <a:r>
                  <a:rPr lang="en-US" dirty="0"/>
                  <a:t>Arithmetic shift (for </a:t>
                </a:r>
                <a:r>
                  <a:rPr lang="en-US" dirty="0">
                    <a:solidFill>
                      <a:srgbClr val="C00000"/>
                    </a:solidFill>
                  </a:rPr>
                  <a:t>signed</a:t>
                </a:r>
                <a:r>
                  <a:rPr lang="en-US" dirty="0"/>
                  <a:t> values)</a:t>
                </a:r>
              </a:p>
              <a:p>
                <a:pPr lvl="2"/>
                <a:r>
                  <a:rPr lang="en-US" dirty="0"/>
                  <a:t>Replicate most significant bit on left</a:t>
                </a:r>
              </a:p>
              <a:p>
                <a:r>
                  <a:rPr lang="en-US" dirty="0"/>
                  <a:t>Notes:</a:t>
                </a:r>
              </a:p>
              <a:p>
                <a:pPr lvl="1"/>
                <a:r>
                  <a:rPr lang="en-US" dirty="0"/>
                  <a:t>Shifts by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n&lt;0</a:t>
                </a:r>
                <a:r>
                  <a:rPr lang="en-US" dirty="0"/>
                  <a:t> or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≥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w</a:t>
                </a:r>
                <a:r>
                  <a:rPr lang="en-US" dirty="0"/>
                  <a:t> (bit width of x) are </a:t>
                </a:r>
                <a:r>
                  <a:rPr lang="en-US" i="1" dirty="0"/>
                  <a:t>undefined</a:t>
                </a:r>
              </a:p>
              <a:p>
                <a:pPr lvl="1"/>
                <a:r>
                  <a:rPr lang="en-US" b="1" dirty="0"/>
                  <a:t>In C:</a:t>
                </a:r>
                <a:r>
                  <a:rPr lang="en-US" dirty="0"/>
                  <a:t>  behavior of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&gt;&gt;</a:t>
                </a:r>
                <a:r>
                  <a:rPr lang="en-US" dirty="0"/>
                  <a:t> is determined by compiler</a:t>
                </a:r>
              </a:p>
              <a:p>
                <a:pPr lvl="2"/>
                <a:r>
                  <a:rPr lang="en-US" dirty="0"/>
                  <a:t>depends on data type of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x</a:t>
                </a:r>
                <a:r>
                  <a:rPr lang="en-US" dirty="0"/>
                  <a:t> (signed/unsigned)</a:t>
                </a:r>
              </a:p>
              <a:p>
                <a:pPr lvl="1"/>
                <a:r>
                  <a:rPr lang="en-US" b="1" dirty="0"/>
                  <a:t>In Java:</a:t>
                </a:r>
                <a:r>
                  <a:rPr lang="en-US" dirty="0"/>
                  <a:t>  logical shift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&gt;&gt;&gt;</a:t>
                </a:r>
                <a:r>
                  <a:rPr lang="en-US" dirty="0"/>
                  <a:t> and arithmetic shift is 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&gt;&gt;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03" t="-1272" b="-8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044933"/>
              </p:ext>
            </p:extLst>
          </p:nvPr>
        </p:nvGraphicFramePr>
        <p:xfrm>
          <a:off x="5486400" y="914400"/>
          <a:ext cx="347472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0010 0010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x&lt;&lt;3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0001 0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logical: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00 1000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arithmetic: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00 1000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907141"/>
              </p:ext>
            </p:extLst>
          </p:nvPr>
        </p:nvGraphicFramePr>
        <p:xfrm>
          <a:off x="5486400" y="2834640"/>
          <a:ext cx="3474720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1010 0010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x&lt;&lt;3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0001 0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logical: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0 1000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arithmetic: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x&gt;&gt;2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000" b="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0 1000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24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1103313"/>
          </a:xfrm>
        </p:spPr>
        <p:txBody>
          <a:bodyPr/>
          <a:lstStyle/>
          <a:p>
            <a:r>
              <a:rPr lang="en-US" dirty="0"/>
              <a:t>MSB is the</a:t>
            </a:r>
            <a:r>
              <a:rPr lang="en-US" b="0" dirty="0"/>
              <a:t>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761C12-904D-8C44-8635-C24A5C4EBB34}"/>
              </a:ext>
            </a:extLst>
          </p:cNvPr>
          <p:cNvGrpSpPr/>
          <p:nvPr/>
        </p:nvGrpSpPr>
        <p:grpSpPr>
          <a:xfrm>
            <a:off x="517318" y="2905815"/>
            <a:ext cx="3641725" cy="3363913"/>
            <a:chOff x="304378" y="2899568"/>
            <a:chExt cx="3641725" cy="3363913"/>
          </a:xfrm>
        </p:grpSpPr>
        <p:grpSp>
          <p:nvGrpSpPr>
            <p:cNvPr id="42" name="Group 3"/>
            <p:cNvGrpSpPr>
              <a:grpSpLocks/>
            </p:cNvGrpSpPr>
            <p:nvPr>
              <p:custDataLst>
                <p:tags r:id="rId37"/>
              </p:custDataLst>
            </p:nvPr>
          </p:nvGrpSpPr>
          <p:grpSpPr bwMode="auto">
            <a:xfrm>
              <a:off x="304378" y="2899568"/>
              <a:ext cx="3641725" cy="3363913"/>
              <a:chOff x="2366" y="1413"/>
              <a:chExt cx="2294" cy="2119"/>
            </a:xfrm>
          </p:grpSpPr>
          <p:sp>
            <p:nvSpPr>
              <p:cNvPr id="43" name="Freeform 4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566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bg2"/>
                  </a:solidFill>
                  <a:latin typeface="Helvetica Neue Regular" charset="0"/>
                </a:endParaRPr>
              </a:p>
            </p:txBody>
          </p:sp>
          <p:sp>
            <p:nvSpPr>
              <p:cNvPr id="44" name="Text Box 5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610" y="1632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45" name="Text Box 6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869" y="1828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46" name="Text Box 7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134" y="2242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47" name="Text Box 8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150" y="1632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48" name="Text Box 9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915" y="1828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49" name="Text Box 10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631" y="2242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50" name="Text Box 11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631" y="2521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51" name="Text Box 12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754" y="2739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52" name="Text Box 13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50" y="3131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53" name="Text Box 14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610" y="3131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54" name="Text Box 15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869" y="2935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55" name="Text Box 16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134" y="2521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56" name="Text Box 17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022" y="2024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57" name="Text Box 18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22" y="2739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58" name="Text Box 19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915" y="2935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59" name="Text Box 20"/>
              <p:cNvSpPr txBox="1"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754" y="2024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60" name="Text Box 21"/>
              <p:cNvSpPr txBox="1"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950" y="1413"/>
                <a:ext cx="7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0</a:t>
                </a:r>
              </a:p>
            </p:txBody>
          </p:sp>
          <p:sp>
            <p:nvSpPr>
              <p:cNvPr id="61" name="Text Box 22"/>
              <p:cNvSpPr txBox="1"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249" y="1602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1</a:t>
                </a:r>
              </a:p>
            </p:txBody>
          </p:sp>
          <p:sp>
            <p:nvSpPr>
              <p:cNvPr id="62" name="Text Box 23"/>
              <p:cNvSpPr txBox="1"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459" y="1858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2</a:t>
                </a:r>
              </a:p>
            </p:txBody>
          </p:sp>
          <p:sp>
            <p:nvSpPr>
              <p:cNvPr id="63" name="Text Box 24"/>
              <p:cNvSpPr txBox="1"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549" y="2165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3</a:t>
                </a:r>
              </a:p>
            </p:txBody>
          </p:sp>
          <p:sp>
            <p:nvSpPr>
              <p:cNvPr id="64" name="Text Box 25"/>
              <p:cNvSpPr txBox="1"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547" y="2577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4</a:t>
                </a:r>
              </a:p>
            </p:txBody>
          </p:sp>
          <p:sp>
            <p:nvSpPr>
              <p:cNvPr id="65" name="Text Box 26"/>
              <p:cNvSpPr txBox="1"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444" y="2909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5</a:t>
                </a:r>
              </a:p>
            </p:txBody>
          </p:sp>
          <p:sp>
            <p:nvSpPr>
              <p:cNvPr id="66" name="Text Box 27"/>
              <p:cNvSpPr txBox="1"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227" y="3187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6</a:t>
                </a:r>
              </a:p>
            </p:txBody>
          </p:sp>
          <p:sp>
            <p:nvSpPr>
              <p:cNvPr id="67" name="Text Box 28"/>
              <p:cNvSpPr txBox="1"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874" y="3377"/>
                <a:ext cx="11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 7</a:t>
                </a:r>
              </a:p>
            </p:txBody>
          </p:sp>
          <p:sp>
            <p:nvSpPr>
              <p:cNvPr id="68" name="Text Box 29"/>
              <p:cNvSpPr txBox="1"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044" y="3377"/>
                <a:ext cx="7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8</a:t>
                </a:r>
              </a:p>
            </p:txBody>
          </p:sp>
          <p:sp>
            <p:nvSpPr>
              <p:cNvPr id="69" name="Text Box 30"/>
              <p:cNvSpPr txBox="1"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708" y="3187"/>
                <a:ext cx="7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9</a:t>
                </a:r>
              </a:p>
            </p:txBody>
          </p:sp>
          <p:sp>
            <p:nvSpPr>
              <p:cNvPr id="70" name="Text Box 31"/>
              <p:cNvSpPr txBox="1"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500" y="2909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10</a:t>
                </a:r>
              </a:p>
            </p:txBody>
          </p:sp>
          <p:sp>
            <p:nvSpPr>
              <p:cNvPr id="71" name="Text Box 32"/>
              <p:cNvSpPr txBox="1"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397" y="2577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11</a:t>
                </a:r>
              </a:p>
            </p:txBody>
          </p:sp>
          <p:sp>
            <p:nvSpPr>
              <p:cNvPr id="72" name="Text Box 33"/>
              <p:cNvSpPr txBox="1"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2366" y="2165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12</a:t>
                </a:r>
              </a:p>
            </p:txBody>
          </p:sp>
          <p:sp>
            <p:nvSpPr>
              <p:cNvPr id="73" name="Text Box 34"/>
              <p:cNvSpPr txBox="1"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2480" y="1858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13</a:t>
                </a:r>
              </a:p>
            </p:txBody>
          </p:sp>
          <p:sp>
            <p:nvSpPr>
              <p:cNvPr id="74" name="Text Box 35"/>
              <p:cNvSpPr txBox="1"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2687" y="1602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 dirty="0">
                    <a:solidFill>
                      <a:schemeClr val="bg2"/>
                    </a:solidFill>
                    <a:latin typeface="Tahoma" pitchFamily="34" charset="0"/>
                  </a:rPr>
                  <a:t>14</a:t>
                </a:r>
              </a:p>
            </p:txBody>
          </p:sp>
          <p:sp>
            <p:nvSpPr>
              <p:cNvPr id="75" name="Text Box 36"/>
              <p:cNvSpPr txBox="1"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019" y="1413"/>
                <a:ext cx="14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b="0">
                    <a:solidFill>
                      <a:schemeClr val="bg2"/>
                    </a:solidFill>
                    <a:latin typeface="Tahoma" pitchFamily="34" charset="0"/>
                  </a:rPr>
                  <a:t>15</a:t>
                </a:r>
                <a:endParaRPr lang="en-US" sz="1600" b="0" dirty="0">
                  <a:solidFill>
                    <a:schemeClr val="bg2"/>
                  </a:solidFill>
                  <a:latin typeface="Tahoma" pitchFamily="34" charset="0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437059" y="4379553"/>
              <a:ext cx="1463040" cy="349968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ctr"/>
              <a:r>
                <a:rPr lang="en-US" b="1" dirty="0">
                  <a:solidFill>
                    <a:schemeClr val="bg2"/>
                  </a:solidFill>
                  <a:latin typeface="Calibri" pitchFamily="34" charset="0"/>
                </a:rPr>
                <a:t>Unsigned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648E2C6-E37F-C34F-9F6B-E13AD310F651}"/>
              </a:ext>
            </a:extLst>
          </p:cNvPr>
          <p:cNvGrpSpPr/>
          <p:nvPr/>
        </p:nvGrpSpPr>
        <p:grpSpPr>
          <a:xfrm>
            <a:off x="4975225" y="2889250"/>
            <a:ext cx="3787775" cy="3359150"/>
            <a:chOff x="4975225" y="2889250"/>
            <a:chExt cx="3787775" cy="3359150"/>
          </a:xfrm>
        </p:grpSpPr>
        <p:grpSp>
          <p:nvGrpSpPr>
            <p:cNvPr id="18439" name="Group 3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4975225" y="2889250"/>
              <a:ext cx="3787775" cy="3359150"/>
              <a:chOff x="2366" y="1413"/>
              <a:chExt cx="2386" cy="2116"/>
            </a:xfrm>
          </p:grpSpPr>
          <p:sp>
            <p:nvSpPr>
              <p:cNvPr id="18440" name="Freeform 4"/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18441" name="Text Box 5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659" y="1632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18442" name="Text Box 6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18443" name="Text Box 7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18444" name="Text Box 8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18445" name="Text Box 9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18446" name="Text Box 10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18447" name="Text Box 11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18448" name="Text Box 12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18449" name="Text Box 13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99" y="3131"/>
                <a:ext cx="28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18450" name="Text Box 14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18451" name="Text Box 15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18452" name="Text Box 16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18453" name="Text Box 17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18454" name="Text Box 18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18455" name="Text Box 19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18456" name="Text Box 20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18457" name="Text Box 21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18458" name="Text Box 22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18459" name="Text Box 23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18460" name="Text Box 24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18461" name="Text Box 25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18462" name="Text Box 26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18463" name="Text Box 27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18464" name="Text Box 28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18465" name="Text Box 29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044" y="3377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0</a:t>
                </a:r>
              </a:p>
            </p:txBody>
          </p:sp>
          <p:sp>
            <p:nvSpPr>
              <p:cNvPr id="18466" name="Text Box 30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708" y="3187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1</a:t>
                </a:r>
              </a:p>
            </p:txBody>
          </p:sp>
          <p:sp>
            <p:nvSpPr>
              <p:cNvPr id="18467" name="Text Box 31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500" y="2909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18468" name="Text Box 32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97" y="2577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18469" name="Text Box 33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66" y="2165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18470" name="Text Box 34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480" y="1858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18471" name="Text Box 35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687" y="1602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18472" name="Text Box 36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019" y="1413"/>
                <a:ext cx="1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</a:rPr>
                <a:t>Sign and Magnitude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7244468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Shifting Arithmetic?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following computing?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x&gt;&gt;n</a:t>
            </a:r>
          </a:p>
          <a:p>
            <a:pPr lvl="2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0b 0100 &gt;&gt; 1 = 0b 0010</a:t>
            </a:r>
          </a:p>
          <a:p>
            <a:pPr lvl="2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0b 0100 &gt;&gt; 2 = 0b 0001</a:t>
            </a:r>
          </a:p>
          <a:p>
            <a:pPr lvl="2"/>
            <a:r>
              <a:rPr lang="en-US" sz="2400" u="sng" dirty="0">
                <a:solidFill>
                  <a:srgbClr val="FF0000"/>
                </a:solidFill>
              </a:rPr>
              <a:t>Divide</a:t>
            </a:r>
            <a:r>
              <a:rPr lang="en-US" sz="2400" dirty="0">
                <a:solidFill>
                  <a:srgbClr val="FF0000"/>
                </a:solidFill>
              </a:rPr>
              <a:t> by 2</a:t>
            </a:r>
            <a:r>
              <a:rPr lang="en-US" sz="2400" baseline="30000" dirty="0">
                <a:solidFill>
                  <a:srgbClr val="FF0000"/>
                </a:solidFill>
              </a:rPr>
              <a:t>n</a:t>
            </a:r>
          </a:p>
          <a:p>
            <a:pPr lvl="1"/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x&lt;&lt;n</a:t>
            </a:r>
          </a:p>
          <a:p>
            <a:pPr lvl="2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0b 0001 &lt;&lt; 1 = 0b 0010</a:t>
            </a:r>
          </a:p>
          <a:p>
            <a:pPr lvl="2"/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0b 0001 &lt;&lt; 2 = 0b 0100</a:t>
            </a:r>
          </a:p>
          <a:p>
            <a:pPr lvl="2"/>
            <a:r>
              <a:rPr lang="en-US" sz="2400" u="sng" dirty="0">
                <a:solidFill>
                  <a:srgbClr val="FF0000"/>
                </a:solidFill>
              </a:rPr>
              <a:t>Multiply</a:t>
            </a:r>
            <a:r>
              <a:rPr lang="en-US" sz="2400" dirty="0">
                <a:solidFill>
                  <a:srgbClr val="FF0000"/>
                </a:solidFill>
              </a:rPr>
              <a:t> by 2</a:t>
            </a:r>
            <a:r>
              <a:rPr lang="en-US" sz="2400" baseline="30000" dirty="0">
                <a:solidFill>
                  <a:srgbClr val="FF0000"/>
                </a:solidFill>
              </a:rPr>
              <a:t>n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Shifting is faster than general multiply and divide operations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6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Shifting Arithmetic 8-bit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difference in left shift operation for unsigned and signed numbers (just manipulates bits)</a:t>
            </a:r>
          </a:p>
          <a:p>
            <a:pPr lvl="1"/>
            <a:r>
              <a:rPr lang="en-US" dirty="0"/>
              <a:t>Difference comes during interpretation: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x*2</a:t>
            </a:r>
            <a:r>
              <a:rPr lang="en-US" baseline="30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4320" y="3108960"/>
            <a:ext cx="60350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x = 25;      00011001 =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L1=x&lt;&lt;2;   </a:t>
            </a:r>
            <a:r>
              <a:rPr lang="en-US" sz="3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011001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L2=x&lt;&lt;3;  </a:t>
            </a:r>
            <a:r>
              <a:rPr lang="en-US" sz="3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11001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L3=x&lt;&lt;4; </a:t>
            </a:r>
            <a:r>
              <a:rPr lang="en-US" sz="3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0001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1001</a:t>
            </a:r>
            <a:r>
              <a:rPr lang="en-US" sz="32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429000" y="3566160"/>
            <a:ext cx="2185416" cy="502920"/>
            <a:chOff x="3648456" y="3456432"/>
            <a:chExt cx="2185416" cy="548640"/>
          </a:xfrm>
        </p:grpSpPr>
        <p:cxnSp>
          <p:nvCxnSpPr>
            <p:cNvPr id="8" name="Straight Arrow Connector 7"/>
            <p:cNvCxnSpPr/>
            <p:nvPr>
              <p:custDataLst>
                <p:tags r:id="rId4"/>
              </p:custDataLst>
            </p:nvPr>
          </p:nvCxnSpPr>
          <p:spPr bwMode="auto">
            <a:xfrm flipH="1">
              <a:off x="5376672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>
              <p:custDataLst>
                <p:tags r:id="rId5"/>
              </p:custDataLst>
            </p:nvPr>
          </p:nvCxnSpPr>
          <p:spPr bwMode="auto">
            <a:xfrm flipH="1">
              <a:off x="5129784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>
              <p:custDataLst>
                <p:tags r:id="rId6"/>
              </p:custDataLst>
            </p:nvPr>
          </p:nvCxnSpPr>
          <p:spPr bwMode="auto">
            <a:xfrm flipH="1">
              <a:off x="4882896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>
              <p:custDataLst>
                <p:tags r:id="rId7"/>
              </p:custDataLst>
            </p:nvPr>
          </p:nvCxnSpPr>
          <p:spPr bwMode="auto">
            <a:xfrm flipH="1">
              <a:off x="4636008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>
              <p:custDataLst>
                <p:tags r:id="rId8"/>
              </p:custDataLst>
            </p:nvPr>
          </p:nvCxnSpPr>
          <p:spPr bwMode="auto">
            <a:xfrm flipH="1">
              <a:off x="4389120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>
              <p:custDataLst>
                <p:tags r:id="rId9"/>
              </p:custDataLst>
            </p:nvPr>
          </p:nvCxnSpPr>
          <p:spPr bwMode="auto">
            <a:xfrm flipH="1">
              <a:off x="4142232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>
              <p:custDataLst>
                <p:tags r:id="rId10"/>
              </p:custDataLst>
            </p:nvPr>
          </p:nvCxnSpPr>
          <p:spPr bwMode="auto">
            <a:xfrm flipH="1">
              <a:off x="3895344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/>
            <p:cNvCxnSpPr/>
            <p:nvPr>
              <p:custDataLst>
                <p:tags r:id="rId11"/>
              </p:custDataLst>
            </p:nvPr>
          </p:nvCxnSpPr>
          <p:spPr bwMode="auto">
            <a:xfrm flipH="1">
              <a:off x="3648456" y="3456432"/>
              <a:ext cx="457200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8" name="TextBox 17"/>
          <p:cNvSpPr txBox="1"/>
          <p:nvPr/>
        </p:nvSpPr>
        <p:spPr>
          <a:xfrm>
            <a:off x="6400800" y="3108960"/>
            <a:ext cx="2468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25   25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100  100</a:t>
            </a:r>
            <a:endParaRPr lang="en-US" sz="3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-56  200</a:t>
            </a:r>
            <a:endParaRPr lang="en-US" sz="3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-112  144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75120" y="2726501"/>
            <a:ext cx="2468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Signed    Unsigned</a:t>
            </a:r>
          </a:p>
        </p:txBody>
      </p:sp>
      <p:sp>
        <p:nvSpPr>
          <p:cNvPr id="20" name="Rounded Rectangular Callout 19"/>
          <p:cNvSpPr/>
          <p:nvPr>
            <p:custDataLst>
              <p:tags r:id="rId1"/>
            </p:custDataLst>
          </p:nvPr>
        </p:nvSpPr>
        <p:spPr bwMode="auto">
          <a:xfrm>
            <a:off x="4379976" y="5364957"/>
            <a:ext cx="2194560" cy="365760"/>
          </a:xfrm>
          <a:prstGeom prst="wedgeRoundRectCallout">
            <a:avLst>
              <a:gd name="adj1" fmla="val 57879"/>
              <a:gd name="adj2" fmla="val -91705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signed overflow</a:t>
            </a:r>
            <a:endParaRPr kumimoji="0" lang="en-US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ular Callout 20"/>
          <p:cNvSpPr/>
          <p:nvPr>
            <p:custDataLst>
              <p:tags r:id="rId2"/>
            </p:custDataLst>
          </p:nvPr>
        </p:nvSpPr>
        <p:spPr bwMode="auto">
          <a:xfrm>
            <a:off x="5294376" y="6279059"/>
            <a:ext cx="2560320" cy="365760"/>
          </a:xfrm>
          <a:prstGeom prst="wedgeRoundRectCallout">
            <a:avLst>
              <a:gd name="adj1" fmla="val 57879"/>
              <a:gd name="adj2" fmla="val -91705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unsigned overflow</a:t>
            </a:r>
            <a:endParaRPr kumimoji="0" lang="en-US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ounded Rectangular Callout 22"/>
          <p:cNvSpPr/>
          <p:nvPr>
            <p:custDataLst>
              <p:tags r:id="rId3"/>
            </p:custDataLst>
          </p:nvPr>
        </p:nvSpPr>
        <p:spPr bwMode="auto">
          <a:xfrm>
            <a:off x="4379976" y="5367528"/>
            <a:ext cx="2194560" cy="365760"/>
          </a:xfrm>
          <a:prstGeom prst="wedgeRoundRectCallout">
            <a:avLst>
              <a:gd name="adj1" fmla="val 59507"/>
              <a:gd name="adj2" fmla="val 86029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signed overflow</a:t>
            </a:r>
            <a:endParaRPr kumimoji="0" lang="en-US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1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Shifting Arithmetic 8-bit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Reminder:</a:t>
            </a:r>
            <a:r>
              <a:rPr lang="en-US" dirty="0"/>
              <a:t>  C operator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dirty="0"/>
              <a:t> does </a:t>
            </a:r>
            <a:r>
              <a:rPr lang="en-US" i="1" dirty="0"/>
              <a:t>logical</a:t>
            </a:r>
            <a:r>
              <a:rPr lang="en-US" dirty="0"/>
              <a:t> shift on </a:t>
            </a:r>
            <a:r>
              <a:rPr lang="en-US" dirty="0">
                <a:solidFill>
                  <a:srgbClr val="0070C0"/>
                </a:solidFill>
              </a:rPr>
              <a:t>unsigned</a:t>
            </a:r>
            <a:r>
              <a:rPr lang="en-US" dirty="0"/>
              <a:t> values and </a:t>
            </a:r>
            <a:r>
              <a:rPr lang="en-US" i="1" dirty="0"/>
              <a:t>arithmetic </a:t>
            </a:r>
            <a:r>
              <a:rPr lang="en-US" dirty="0"/>
              <a:t>shift on </a:t>
            </a:r>
            <a:r>
              <a:rPr lang="en-US" dirty="0">
                <a:solidFill>
                  <a:srgbClr val="C00000"/>
                </a:solidFill>
              </a:rPr>
              <a:t>signed</a:t>
            </a:r>
            <a:r>
              <a:rPr lang="en-US" dirty="0"/>
              <a:t> values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Logical </a:t>
            </a:r>
            <a:r>
              <a:rPr lang="en-US" dirty="0"/>
              <a:t>Shift: 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x/2</a:t>
            </a:r>
            <a:r>
              <a:rPr lang="en-US" baseline="30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" y="3108960"/>
            <a:ext cx="6583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xu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 240u; 11110000      =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R1u=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xu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&gt;&gt;3; </a:t>
            </a:r>
            <a:r>
              <a:rPr lang="en-US" sz="3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11110</a:t>
            </a:r>
            <a:r>
              <a:rPr lang="en-US" sz="3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R2u=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xu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&gt;&gt;5; </a:t>
            </a:r>
            <a:r>
              <a:rPr lang="en-US" sz="32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00000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111</a:t>
            </a:r>
            <a:r>
              <a:rPr lang="en-US" sz="3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</p:txBody>
      </p:sp>
      <p:grpSp>
        <p:nvGrpSpPr>
          <p:cNvPr id="6" name="Group 5"/>
          <p:cNvGrpSpPr/>
          <p:nvPr/>
        </p:nvGrpSpPr>
        <p:grpSpPr>
          <a:xfrm flipH="1">
            <a:off x="3703320" y="3566160"/>
            <a:ext cx="2432304" cy="502920"/>
            <a:chOff x="3401568" y="3456432"/>
            <a:chExt cx="2432304" cy="548640"/>
          </a:xfrm>
        </p:grpSpPr>
        <p:cxnSp>
          <p:nvCxnSpPr>
            <p:cNvPr id="7" name="Straight Arrow Connector 6"/>
            <p:cNvCxnSpPr/>
            <p:nvPr>
              <p:custDataLst>
                <p:tags r:id="rId2"/>
              </p:custDataLst>
            </p:nvPr>
          </p:nvCxnSpPr>
          <p:spPr bwMode="auto">
            <a:xfrm flipH="1">
              <a:off x="5129784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>
              <p:custDataLst>
                <p:tags r:id="rId3"/>
              </p:custDataLst>
            </p:nvPr>
          </p:nvCxnSpPr>
          <p:spPr bwMode="auto">
            <a:xfrm flipH="1">
              <a:off x="4882896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>
              <p:custDataLst>
                <p:tags r:id="rId4"/>
              </p:custDataLst>
            </p:nvPr>
          </p:nvCxnSpPr>
          <p:spPr bwMode="auto">
            <a:xfrm flipH="1">
              <a:off x="4636008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>
              <p:custDataLst>
                <p:tags r:id="rId5"/>
              </p:custDataLst>
            </p:nvPr>
          </p:nvCxnSpPr>
          <p:spPr bwMode="auto">
            <a:xfrm flipH="1">
              <a:off x="4389120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>
              <p:custDataLst>
                <p:tags r:id="rId6"/>
              </p:custDataLst>
            </p:nvPr>
          </p:nvCxnSpPr>
          <p:spPr bwMode="auto">
            <a:xfrm flipH="1">
              <a:off x="4142232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>
              <p:custDataLst>
                <p:tags r:id="rId7"/>
              </p:custDataLst>
            </p:nvPr>
          </p:nvCxnSpPr>
          <p:spPr bwMode="auto">
            <a:xfrm flipH="1">
              <a:off x="3895344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>
              <p:custDataLst>
                <p:tags r:id="rId8"/>
              </p:custDataLst>
            </p:nvPr>
          </p:nvCxnSpPr>
          <p:spPr bwMode="auto">
            <a:xfrm flipH="1">
              <a:off x="3648456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>
              <p:custDataLst>
                <p:tags r:id="rId9"/>
              </p:custDataLst>
            </p:nvPr>
          </p:nvCxnSpPr>
          <p:spPr bwMode="auto">
            <a:xfrm flipH="1">
              <a:off x="3401568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7223760" y="3108960"/>
            <a:ext cx="1097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240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30</a:t>
            </a:r>
            <a:endParaRPr lang="en-US" sz="3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  <a:endParaRPr lang="en-US" sz="3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ounded Rectangular Callout 15"/>
          <p:cNvSpPr/>
          <p:nvPr>
            <p:custDataLst>
              <p:tags r:id="rId1"/>
            </p:custDataLst>
          </p:nvPr>
        </p:nvSpPr>
        <p:spPr bwMode="auto">
          <a:xfrm>
            <a:off x="5184648" y="5691604"/>
            <a:ext cx="2286000" cy="365760"/>
          </a:xfrm>
          <a:prstGeom prst="wedgeRoundRectCallout">
            <a:avLst>
              <a:gd name="adj1" fmla="val 70829"/>
              <a:gd name="adj2" fmla="val -159068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rounding (down)</a:t>
            </a:r>
            <a:endParaRPr kumimoji="0" lang="en-US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8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Right Shifting Arithmetic 8-bit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Reminder:</a:t>
            </a:r>
            <a:r>
              <a:rPr lang="en-US" dirty="0"/>
              <a:t>  C operator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  <a:r>
              <a:rPr lang="en-US" dirty="0"/>
              <a:t> does </a:t>
            </a:r>
            <a:r>
              <a:rPr lang="en-US" i="1" dirty="0"/>
              <a:t>logical</a:t>
            </a:r>
            <a:r>
              <a:rPr lang="en-US" dirty="0"/>
              <a:t> shift on </a:t>
            </a:r>
            <a:r>
              <a:rPr lang="en-US" dirty="0">
                <a:solidFill>
                  <a:srgbClr val="0070C0"/>
                </a:solidFill>
              </a:rPr>
              <a:t>unsigned</a:t>
            </a:r>
            <a:r>
              <a:rPr lang="en-US" dirty="0"/>
              <a:t> values and </a:t>
            </a:r>
            <a:r>
              <a:rPr lang="en-US" i="1" dirty="0"/>
              <a:t>arithmetic </a:t>
            </a:r>
            <a:r>
              <a:rPr lang="en-US" dirty="0"/>
              <a:t>shift on </a:t>
            </a:r>
            <a:r>
              <a:rPr lang="en-US" dirty="0">
                <a:solidFill>
                  <a:srgbClr val="C00000"/>
                </a:solidFill>
              </a:rPr>
              <a:t>signed</a:t>
            </a:r>
            <a:r>
              <a:rPr lang="en-US" dirty="0"/>
              <a:t> values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Arithmetic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Shift: 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x/2</a:t>
            </a:r>
            <a:r>
              <a:rPr lang="en-US" baseline="300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1520" y="3108960"/>
            <a:ext cx="65836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 -16;  11110000      =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R1s=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xu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&gt;&gt;3; </a:t>
            </a:r>
            <a:r>
              <a:rPr lang="en-US" sz="3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11110</a:t>
            </a:r>
            <a:r>
              <a:rPr lang="en-US" sz="3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 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R2s=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xu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&gt;&gt;5; </a:t>
            </a:r>
            <a:r>
              <a:rPr lang="en-US" sz="32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11111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111</a:t>
            </a:r>
            <a:r>
              <a:rPr lang="en-US" sz="32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10000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 =</a:t>
            </a:r>
          </a:p>
        </p:txBody>
      </p:sp>
      <p:grpSp>
        <p:nvGrpSpPr>
          <p:cNvPr id="6" name="Group 5"/>
          <p:cNvGrpSpPr/>
          <p:nvPr/>
        </p:nvGrpSpPr>
        <p:grpSpPr>
          <a:xfrm flipH="1">
            <a:off x="3703320" y="3566160"/>
            <a:ext cx="2432304" cy="502920"/>
            <a:chOff x="3401568" y="3456432"/>
            <a:chExt cx="2432304" cy="548640"/>
          </a:xfrm>
        </p:grpSpPr>
        <p:cxnSp>
          <p:nvCxnSpPr>
            <p:cNvPr id="7" name="Straight Arrow Connector 6"/>
            <p:cNvCxnSpPr/>
            <p:nvPr>
              <p:custDataLst>
                <p:tags r:id="rId2"/>
              </p:custDataLst>
            </p:nvPr>
          </p:nvCxnSpPr>
          <p:spPr bwMode="auto">
            <a:xfrm flipH="1">
              <a:off x="5129784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Straight Arrow Connector 7"/>
            <p:cNvCxnSpPr/>
            <p:nvPr>
              <p:custDataLst>
                <p:tags r:id="rId3"/>
              </p:custDataLst>
            </p:nvPr>
          </p:nvCxnSpPr>
          <p:spPr bwMode="auto">
            <a:xfrm flipH="1">
              <a:off x="4882896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" name="Straight Arrow Connector 8"/>
            <p:cNvCxnSpPr/>
            <p:nvPr>
              <p:custDataLst>
                <p:tags r:id="rId4"/>
              </p:custDataLst>
            </p:nvPr>
          </p:nvCxnSpPr>
          <p:spPr bwMode="auto">
            <a:xfrm flipH="1">
              <a:off x="4636008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>
              <p:custDataLst>
                <p:tags r:id="rId5"/>
              </p:custDataLst>
            </p:nvPr>
          </p:nvCxnSpPr>
          <p:spPr bwMode="auto">
            <a:xfrm flipH="1">
              <a:off x="4389120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Straight Arrow Connector 10"/>
            <p:cNvCxnSpPr/>
            <p:nvPr>
              <p:custDataLst>
                <p:tags r:id="rId6"/>
              </p:custDataLst>
            </p:nvPr>
          </p:nvCxnSpPr>
          <p:spPr bwMode="auto">
            <a:xfrm flipH="1">
              <a:off x="4142232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Straight Arrow Connector 11"/>
            <p:cNvCxnSpPr/>
            <p:nvPr>
              <p:custDataLst>
                <p:tags r:id="rId7"/>
              </p:custDataLst>
            </p:nvPr>
          </p:nvCxnSpPr>
          <p:spPr bwMode="auto">
            <a:xfrm flipH="1">
              <a:off x="3895344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>
              <p:custDataLst>
                <p:tags r:id="rId8"/>
              </p:custDataLst>
            </p:nvPr>
          </p:nvCxnSpPr>
          <p:spPr bwMode="auto">
            <a:xfrm flipH="1">
              <a:off x="3648456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>
              <p:custDataLst>
                <p:tags r:id="rId9"/>
              </p:custDataLst>
            </p:nvPr>
          </p:nvCxnSpPr>
          <p:spPr bwMode="auto">
            <a:xfrm flipH="1">
              <a:off x="3401568" y="3456432"/>
              <a:ext cx="704088" cy="548640"/>
            </a:xfrm>
            <a:prstGeom prst="straightConnector1">
              <a:avLst/>
            </a:prstGeom>
            <a:noFill/>
            <a:ln w="254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5" name="TextBox 14"/>
          <p:cNvSpPr txBox="1"/>
          <p:nvPr/>
        </p:nvSpPr>
        <p:spPr>
          <a:xfrm>
            <a:off x="7223760" y="3108960"/>
            <a:ext cx="1097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-16</a:t>
            </a: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-2</a:t>
            </a:r>
            <a:endParaRPr lang="en-US" sz="3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/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-1</a:t>
            </a:r>
            <a:endParaRPr lang="en-US" sz="3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ounded Rectangular Callout 15"/>
          <p:cNvSpPr/>
          <p:nvPr>
            <p:custDataLst>
              <p:tags r:id="rId1"/>
            </p:custDataLst>
          </p:nvPr>
        </p:nvSpPr>
        <p:spPr bwMode="auto">
          <a:xfrm>
            <a:off x="5184648" y="5691604"/>
            <a:ext cx="2286000" cy="365760"/>
          </a:xfrm>
          <a:prstGeom prst="wedgeRoundRectCallout">
            <a:avLst>
              <a:gd name="adj1" fmla="val 70829"/>
              <a:gd name="adj2" fmla="val -159068"/>
              <a:gd name="adj3" fmla="val 16667"/>
            </a:avLst>
          </a:prstGeom>
          <a:solidFill>
            <a:srgbClr val="FFFF99"/>
          </a:solidFill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rounding (down)</a:t>
            </a:r>
            <a:endParaRPr kumimoji="0" lang="en-US" sz="240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4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Assume we are using 8-bit arithmetic: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== (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unsigned char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x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&gt;= 128U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!= (x&gt;&gt;2)&lt;&lt;2</a:t>
            </a:r>
          </a:p>
          <a:p>
            <a:pPr lvl="1">
              <a:spcBef>
                <a:spcPts val="1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 == -x</a:t>
            </a:r>
            <a:r>
              <a:rPr lang="en-US" dirty="0">
                <a:cs typeface="Calibri" panose="020F0502020204030204" pitchFamily="34" charset="0"/>
              </a:rPr>
              <a:t> </a:t>
            </a:r>
          </a:p>
          <a:p>
            <a:pPr lvl="2">
              <a:spcBef>
                <a:spcPts val="24"/>
              </a:spcBef>
            </a:pPr>
            <a:r>
              <a:rPr lang="en-US" dirty="0">
                <a:cs typeface="Calibri" panose="020F0502020204030204" pitchFamily="34" charset="0"/>
              </a:rPr>
              <a:t>Hint:  there are two solutions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spcBef>
                <a:spcPts val="1200"/>
              </a:spcBef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 &lt; 128U) &amp;&amp; (x &gt; 0x3F)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34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393192" y="1362456"/>
            <a:ext cx="8366760" cy="1188720"/>
          </a:xfrm>
          <a:prstGeom prst="roundRect">
            <a:avLst/>
          </a:prstGeom>
          <a:solidFill>
            <a:srgbClr val="FFFF99"/>
          </a:solidFill>
          <a:ln w="254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For the following expressions, find a value of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signed char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if there exists one, that makes the expression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Compare with your neighbor(s)!</a:t>
            </a:r>
          </a:p>
        </p:txBody>
      </p:sp>
    </p:spTree>
    <p:extLst>
      <p:ext uri="{BB962C8B-B14F-4D97-AF65-F5344CB8AC3E}">
        <p14:creationId xmlns:p14="http://schemas.microsoft.com/office/powerpoint/2010/main" val="1584446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Sign and unsigned variables in C</a:t>
                </a:r>
              </a:p>
              <a:p>
                <a:pPr lvl="1"/>
                <a:r>
                  <a:rPr lang="en-US" dirty="0"/>
                  <a:t>Bit pattern remains the same, just </a:t>
                </a:r>
                <a:r>
                  <a:rPr lang="en-US" i="1" dirty="0"/>
                  <a:t>interpreted</a:t>
                </a:r>
                <a:r>
                  <a:rPr lang="en-US" dirty="0"/>
                  <a:t> differently</a:t>
                </a:r>
              </a:p>
              <a:p>
                <a:pPr lvl="1"/>
                <a:r>
                  <a:rPr lang="en-US" dirty="0"/>
                  <a:t>Strange things can happen with our arithmetic when we convert/cast between sign and unsigned numbers</a:t>
                </a:r>
              </a:p>
              <a:p>
                <a:pPr lvl="2"/>
                <a:r>
                  <a:rPr lang="en-US" dirty="0"/>
                  <a:t>Type of variables affects behavior of operators (shifting, comparison)</a:t>
                </a:r>
              </a:p>
              <a:p>
                <a:r>
                  <a:rPr lang="en-US" dirty="0"/>
                  <a:t>We can only represent so many numbers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</a:t>
                </a:r>
              </a:p>
              <a:p>
                <a:pPr lvl="1"/>
                <a:r>
                  <a:rPr lang="en-US" dirty="0"/>
                  <a:t>When we exceed the limits, </a:t>
                </a:r>
                <a:r>
                  <a:rPr lang="en-US" i="1" dirty="0"/>
                  <a:t>arithmetic overflow</a:t>
                </a:r>
                <a:r>
                  <a:rPr lang="en-US" dirty="0"/>
                  <a:t> occurs</a:t>
                </a:r>
              </a:p>
              <a:p>
                <a:pPr lvl="1"/>
                <a:r>
                  <a:rPr lang="en-US" i="1" dirty="0"/>
                  <a:t>Sign extension</a:t>
                </a:r>
                <a:r>
                  <a:rPr lang="en-US" dirty="0"/>
                  <a:t> tries to preserve value when expanding</a:t>
                </a:r>
              </a:p>
              <a:p>
                <a:r>
                  <a:rPr lang="en-US" dirty="0"/>
                  <a:t>Shifting is a useful bitwise operator</a:t>
                </a:r>
              </a:p>
              <a:p>
                <a:pPr lvl="1"/>
                <a:r>
                  <a:rPr lang="en-US" dirty="0"/>
                  <a:t>Right shifting can be arithmetic (sign) or logical (0)</a:t>
                </a:r>
              </a:p>
              <a:p>
                <a:pPr lvl="1"/>
                <a:r>
                  <a:rPr lang="en-US" dirty="0"/>
                  <a:t>Can be used in multiplication with constant or bit masking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70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3120"/>
            <a:ext cx="8229600" cy="4114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Some examples of using shift operators in combination with bitmasks, which you may find helpful for Lab 1.</a:t>
            </a:r>
            <a:endParaRPr lang="en-US" dirty="0">
              <a:solidFill>
                <a:srgbClr val="FF0000"/>
              </a:solidFill>
            </a:endParaRPr>
          </a:p>
          <a:p>
            <a:pPr lvl="2"/>
            <a:endParaRPr lang="en-US" dirty="0"/>
          </a:p>
          <a:p>
            <a:r>
              <a:rPr lang="en-US" dirty="0"/>
              <a:t>Extract the 2</a:t>
            </a:r>
            <a:r>
              <a:rPr lang="en-US" baseline="30000" dirty="0"/>
              <a:t>nd</a:t>
            </a:r>
            <a:r>
              <a:rPr lang="en-US" dirty="0"/>
              <a:t> most significant byte of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/>
              <a:t>Extract the sign bit of a signed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endParaRPr lang="en-US" dirty="0"/>
          </a:p>
          <a:p>
            <a:r>
              <a:rPr lang="en-US" dirty="0"/>
              <a:t>Conditionals as Boolean expressions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F8D93-0595-48F0-80B2-30676001FDF5}" type="slidenum">
              <a:rPr lang="en-US" smtClean="0"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-10344" y="457200"/>
            <a:ext cx="91646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800" b="1" cap="none" spc="300" dirty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gradFill>
                  <a:gsLst>
                    <a:gs pos="10000">
                      <a:srgbClr val="ECE7FF"/>
                    </a:gs>
                    <a:gs pos="75000">
                      <a:srgbClr val="4B2A85"/>
                    </a:gs>
                  </a:gsLst>
                  <a:lin ang="5400000"/>
                </a:gradFill>
                <a:effectLst>
                  <a:glow rad="45500">
                    <a:srgbClr val="4B2A85">
                      <a:alpha val="35000"/>
                    </a:srgbClr>
                  </a:glow>
                </a:effectLst>
              </a:rPr>
              <a:t>BONUS SLIDES</a:t>
            </a:r>
          </a:p>
        </p:txBody>
      </p:sp>
    </p:spTree>
    <p:extLst>
      <p:ext uri="{BB962C8B-B14F-4D97-AF65-F5344CB8AC3E}">
        <p14:creationId xmlns:p14="http://schemas.microsoft.com/office/powerpoint/2010/main" val="12017526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Shifts and Masks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78904"/>
            <a:ext cx="8366125" cy="4972050"/>
          </a:xfrm>
        </p:spPr>
        <p:txBody>
          <a:bodyPr/>
          <a:lstStyle/>
          <a:p>
            <a:r>
              <a:rPr lang="en-US" dirty="0"/>
              <a:t>Extract the 2</a:t>
            </a:r>
            <a:r>
              <a:rPr lang="en-US" baseline="30000" dirty="0"/>
              <a:t>nd</a:t>
            </a:r>
            <a:r>
              <a:rPr lang="en-US" dirty="0"/>
              <a:t> most significant </a:t>
            </a:r>
            <a:r>
              <a:rPr lang="en-US" i="1" dirty="0"/>
              <a:t>byte</a:t>
            </a:r>
            <a:r>
              <a:rPr lang="en-US" dirty="0"/>
              <a:t> of an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First shift, then mask: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(x&gt;&gt;16) &amp; 0xFF</a:t>
            </a: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2"/>
            <a:endParaRPr lang="en-US" dirty="0"/>
          </a:p>
          <a:p>
            <a:pPr lvl="1"/>
            <a:r>
              <a:rPr lang="en-US" dirty="0"/>
              <a:t>Or first mask, then shift: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 &amp; 0xFF0000)&gt;&gt;16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982809"/>
              </p:ext>
            </p:extLst>
          </p:nvPr>
        </p:nvGraphicFramePr>
        <p:xfrm>
          <a:off x="731520" y="3218688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047361"/>
              </p:ext>
            </p:extLst>
          </p:nvPr>
        </p:nvGraphicFramePr>
        <p:xfrm>
          <a:off x="731520" y="3593592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(x&gt;&gt;16) &amp; 0xFF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994677"/>
              </p:ext>
            </p:extLst>
          </p:nvPr>
        </p:nvGraphicFramePr>
        <p:xfrm>
          <a:off x="731520" y="2843784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x&gt;&gt;16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665363"/>
              </p:ext>
            </p:extLst>
          </p:nvPr>
        </p:nvGraphicFramePr>
        <p:xfrm>
          <a:off x="731520" y="2468880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00000011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00000100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5722012" y="2760029"/>
            <a:ext cx="1408064" cy="151465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781573"/>
              </p:ext>
            </p:extLst>
          </p:nvPr>
        </p:nvGraphicFramePr>
        <p:xfrm>
          <a:off x="731520" y="5605210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x &amp; 0xFF0000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B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691895"/>
              </p:ext>
            </p:extLst>
          </p:nvPr>
        </p:nvGraphicFramePr>
        <p:xfrm>
          <a:off x="731520" y="5980114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(x&amp;0xFF0000)&gt;&gt;16</a:t>
                      </a:r>
                      <a:endParaRPr lang="en-US" sz="20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68168"/>
              </p:ext>
            </p:extLst>
          </p:nvPr>
        </p:nvGraphicFramePr>
        <p:xfrm>
          <a:off x="731520" y="5230306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0xFF0000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329250"/>
              </p:ext>
            </p:extLst>
          </p:nvPr>
        </p:nvGraphicFramePr>
        <p:xfrm>
          <a:off x="731520" y="4855402"/>
          <a:ext cx="768096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00000100</a:t>
                      </a: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6" name="Straight Arrow Connector 15"/>
          <p:cNvCxnSpPr/>
          <p:nvPr/>
        </p:nvCxnSpPr>
        <p:spPr bwMode="auto">
          <a:xfrm>
            <a:off x="5722012" y="5904381"/>
            <a:ext cx="1408064" cy="151465"/>
          </a:xfrm>
          <a:prstGeom prst="straightConnector1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62700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Shifts and Masks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Extract the </a:t>
            </a:r>
            <a:r>
              <a:rPr lang="en-US" i="1" dirty="0"/>
              <a:t>sign bit </a:t>
            </a:r>
            <a:r>
              <a:rPr lang="en-US" dirty="0"/>
              <a:t>of a signed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First shift, then mask: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(x&gt;&gt;31) &amp; 0x1</a:t>
            </a:r>
          </a:p>
          <a:p>
            <a:pPr lvl="2"/>
            <a:r>
              <a:rPr lang="en-US" dirty="0"/>
              <a:t>Assuming arithmetic shift here, but this works in either case</a:t>
            </a:r>
          </a:p>
          <a:p>
            <a:pPr lvl="2"/>
            <a:r>
              <a:rPr lang="en-US" dirty="0"/>
              <a:t>Need mask to clear</a:t>
            </a:r>
            <a:r>
              <a:rPr lang="en-US" dirty="0">
                <a:cs typeface="Calibri" panose="020F0502020204030204" pitchFamily="34" charset="0"/>
              </a:rPr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dirty="0">
                <a:cs typeface="Calibri" panose="020F0502020204030204" pitchFamily="34" charset="0"/>
              </a:rPr>
              <a:t>s possibly shifted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259893"/>
              </p:ext>
            </p:extLst>
          </p:nvPr>
        </p:nvGraphicFramePr>
        <p:xfrm>
          <a:off x="731520" y="3108960"/>
          <a:ext cx="768096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00000011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00000100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x&gt;&gt;31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(x&gt;&gt;31) &amp; 0x1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273442"/>
              </p:ext>
            </p:extLst>
          </p:nvPr>
        </p:nvGraphicFramePr>
        <p:xfrm>
          <a:off x="731520" y="4846320"/>
          <a:ext cx="768096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10000001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00000011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00000100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x&gt;&gt;31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2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(x&gt;&gt;31) &amp; 0x1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3124807" y="3104515"/>
            <a:ext cx="5271005" cy="749808"/>
            <a:chOff x="3124807" y="3104515"/>
            <a:chExt cx="5271005" cy="749808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3383280" y="3419856"/>
              <a:ext cx="4754880" cy="11887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TextBox 8"/>
            <p:cNvSpPr txBox="1"/>
            <p:nvPr/>
          </p:nvSpPr>
          <p:spPr>
            <a:xfrm>
              <a:off x="3124807" y="3104515"/>
              <a:ext cx="224287" cy="374904"/>
            </a:xfrm>
            <a:prstGeom prst="rect">
              <a:avLst/>
            </a:prstGeom>
            <a:solidFill>
              <a:srgbClr val="FFDBD0"/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171525" y="3479419"/>
              <a:ext cx="224287" cy="374904"/>
            </a:xfrm>
            <a:prstGeom prst="rect">
              <a:avLst/>
            </a:prstGeom>
            <a:solidFill>
              <a:srgbClr val="FFDBD0"/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0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24807" y="4841875"/>
            <a:ext cx="5271005" cy="746125"/>
            <a:chOff x="3124807" y="4841875"/>
            <a:chExt cx="5271005" cy="746125"/>
          </a:xfrm>
        </p:grpSpPr>
        <p:sp>
          <p:nvSpPr>
            <p:cNvPr id="13" name="TextBox 12"/>
            <p:cNvSpPr txBox="1"/>
            <p:nvPr/>
          </p:nvSpPr>
          <p:spPr>
            <a:xfrm>
              <a:off x="8171525" y="5213096"/>
              <a:ext cx="224287" cy="374904"/>
            </a:xfrm>
            <a:prstGeom prst="rect">
              <a:avLst/>
            </a:prstGeom>
            <a:solidFill>
              <a:srgbClr val="FFDBD0"/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24807" y="4841875"/>
              <a:ext cx="224287" cy="374904"/>
            </a:xfrm>
            <a:prstGeom prst="rect">
              <a:avLst/>
            </a:prstGeom>
            <a:solidFill>
              <a:srgbClr val="FFDBD0"/>
            </a:solidFill>
            <a:ln w="19050">
              <a:solidFill>
                <a:srgbClr val="FF0000"/>
              </a:solidFill>
            </a:ln>
          </p:spPr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US" sz="20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1</a:t>
              </a:r>
              <a:endParaRPr lang="en-US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>
              <a:off x="3383280" y="5157216"/>
              <a:ext cx="4754880" cy="11887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4030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Shifts and Masks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Conditionals as Boolean expressions</a:t>
            </a:r>
          </a:p>
          <a:p>
            <a:pPr lvl="1"/>
            <a:r>
              <a:rPr lang="en-US" dirty="0"/>
              <a:t>For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x</a:t>
            </a:r>
            <a:r>
              <a:rPr lang="en-US" dirty="0"/>
              <a:t>, what does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(x&lt;&lt;31)&gt;&gt;31</a:t>
            </a:r>
            <a:r>
              <a:rPr lang="en-US" dirty="0"/>
              <a:t> do?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Can use in place of conditional:</a:t>
            </a:r>
          </a:p>
          <a:p>
            <a:pPr lvl="2"/>
            <a:r>
              <a:rPr lang="en-US" dirty="0"/>
              <a:t>In C: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if(x) {a=y;} else {a=z;}</a:t>
            </a:r>
            <a:r>
              <a:rPr lang="en-US" dirty="0"/>
              <a:t> equivalent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x?y:z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lvl="2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a=((</a:t>
            </a:r>
            <a:r>
              <a:rPr lang="en-US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(x&lt;&lt;31)&gt;&gt;31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)&amp;y) | ((</a:t>
            </a:r>
            <a:r>
              <a:rPr lang="en-US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(!x&lt;&lt;31)&gt;&gt;31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)&amp;z);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37DE08-BC57-4632-9E57-881D4F594D52}" type="slidenum">
              <a:rPr lang="en-US" smtClean="0"/>
              <a:t>39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40591"/>
              </p:ext>
            </p:extLst>
          </p:nvPr>
        </p:nvGraphicFramePr>
        <p:xfrm>
          <a:off x="731520" y="2377440"/>
          <a:ext cx="7680960" cy="22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7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x=!!123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x&lt;&lt;31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70C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(x&lt;&lt;31)&gt;&gt;31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11111111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!x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!x&lt;&lt;31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00B05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(!x&lt;&lt;31)&gt;&gt;31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FF0000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00000000</a:t>
                      </a: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70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Sign and Magnitude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MSB is</a:t>
            </a:r>
            <a:r>
              <a:rPr lang="en-US" b="0" dirty="0"/>
              <a:t> the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Two representations of 0  </a:t>
            </a:r>
            <a:r>
              <a:rPr lang="en-US" dirty="0"/>
              <a:t>(bad for checking equality)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9FDB4C98-D2E6-A74A-9C3E-4BF05FFA5297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8439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18440" name="Freeform 4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18441" name="Text Box 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659" y="1632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C00000"/>
                  </a:solidFill>
                  <a:latin typeface="Tahoma" pitchFamily="34" charset="0"/>
                </a:rPr>
                <a:t>0000</a:t>
              </a:r>
            </a:p>
          </p:txBody>
        </p:sp>
        <p:sp>
          <p:nvSpPr>
            <p:cNvPr id="18442" name="Text Box 6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18443" name="Text Box 7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8444" name="Text Box 8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1111</a:t>
              </a:r>
            </a:p>
          </p:txBody>
        </p:sp>
        <p:sp>
          <p:nvSpPr>
            <p:cNvPr id="18445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8446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8447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8448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8449" name="Text Box 13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199" y="3131"/>
              <a:ext cx="28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solidFill>
                    <a:srgbClr val="C00000"/>
                  </a:solidFill>
                  <a:latin typeface="Tahoma" pitchFamily="34" charset="0"/>
                </a:rPr>
                <a:t>1000</a:t>
              </a:r>
            </a:p>
          </p:txBody>
        </p:sp>
        <p:sp>
          <p:nvSpPr>
            <p:cNvPr id="18450" name="Text Box 14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8451" name="Text Box 1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452" name="Text Box 16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8453" name="Text Box 17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18454" name="Text Box 18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18455" name="Text Box 19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18456" name="Text Box 20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18457" name="Text Box 21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18458" name="Text Box 22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18459" name="Text Box 23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18460" name="Text Box 24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18461" name="Text Box 25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18462" name="Text Box 26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18463" name="Text Box 27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18464" name="Text Box 28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18465" name="Text Box 29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18466" name="Text Box 30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18467" name="Text Box 31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18468" name="Text Box 32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18469" name="Text Box 33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18470" name="Text Box 34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18471" name="Text Box 3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18472" name="Text Box 36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Sign and Magnitude</a:t>
            </a:r>
          </a:p>
        </p:txBody>
      </p:sp>
    </p:spTree>
    <p:extLst>
      <p:ext uri="{BB962C8B-B14F-4D97-AF65-F5344CB8AC3E}">
        <p14:creationId xmlns:p14="http://schemas.microsoft.com/office/powerpoint/2010/main" val="2034431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Unsigned Multiplication in 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723" name="Rectangle 3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4389120"/>
                <a:ext cx="8366760" cy="2194560"/>
              </a:xfrm>
            </p:spPr>
            <p:txBody>
              <a:bodyPr lIns="90487" tIns="44450" rIns="90487" bIns="44450"/>
              <a:lstStyle/>
              <a:p>
                <a:pPr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/>
                  <a:t>Standard Multiplication Function</a:t>
                </a:r>
              </a:p>
              <a:p>
                <a:pPr lvl="1"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/>
                  <a:t>Ignores high order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</a:t>
                </a:r>
              </a:p>
              <a:p>
                <a:pPr eaLnBrk="1" hangingPunct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dirty="0"/>
                  <a:t>Implements Modular Arithmetic</a:t>
                </a:r>
              </a:p>
              <a:p>
                <a:pPr lvl="1">
                  <a:tabLst>
                    <a:tab pos="1828800" algn="l"/>
                    <a:tab pos="2286000" algn="l"/>
                    <a:tab pos="3035300" algn="l"/>
                    <a:tab pos="3429000" algn="l"/>
                  </a:tabLst>
                  <a:defRPr/>
                </a:pPr>
                <a:r>
                  <a:rPr lang="en-US" b="0" dirty="0" err="1"/>
                  <a:t>UMult</a:t>
                </a:r>
                <a:r>
                  <a:rPr lang="en-US" b="0" i="1" baseline="-25000" dirty="0" err="1"/>
                  <a:t>w</a:t>
                </a:r>
                <a:r>
                  <a:rPr lang="en-US" b="0" dirty="0"/>
                  <a:t>(</a:t>
                </a:r>
                <a:r>
                  <a:rPr lang="en-US" b="0" i="1" dirty="0"/>
                  <a:t>u</a:t>
                </a:r>
                <a:r>
                  <a:rPr lang="en-US" b="0" dirty="0"/>
                  <a:t> , </a:t>
                </a:r>
                <a:r>
                  <a:rPr lang="en-US" b="0" i="1" dirty="0"/>
                  <a:t>v</a:t>
                </a:r>
                <a:r>
                  <a:rPr lang="en-US" b="0" dirty="0"/>
                  <a:t>)	= </a:t>
                </a:r>
                <a:r>
                  <a:rPr lang="en-US" b="0" i="1" dirty="0"/>
                  <a:t>u</a:t>
                </a:r>
                <a:r>
                  <a:rPr lang="en-US" b="0" dirty="0"/>
                  <a:t> · </a:t>
                </a:r>
                <a:r>
                  <a:rPr lang="en-US" b="0" i="1" dirty="0"/>
                  <a:t>v</a:t>
                </a:r>
                <a:r>
                  <a:rPr lang="en-US" b="0" dirty="0"/>
                  <a:t>  mod 2</a:t>
                </a:r>
                <a:r>
                  <a:rPr lang="en-US" b="0" i="1" baseline="30000" dirty="0"/>
                  <a:t>w</a:t>
                </a:r>
              </a:p>
            </p:txBody>
          </p:sp>
        </mc:Choice>
        <mc:Fallback xmlns="">
          <p:sp>
            <p:nvSpPr>
              <p:cNvPr id="158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56"/>
                </p:custDataLst>
              </p:nvPr>
            </p:nvSpPr>
            <p:spPr>
              <a:xfrm>
                <a:off x="393192" y="4389120"/>
                <a:ext cx="8366760" cy="2194560"/>
              </a:xfrm>
              <a:blipFill rotWithShape="0">
                <a:blip r:embed="rId57"/>
                <a:stretch>
                  <a:fillRect l="-364" t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5943600" y="1645920"/>
            <a:ext cx="2743200" cy="228600"/>
            <a:chOff x="2976" y="816"/>
            <a:chExt cx="1728" cy="144"/>
          </a:xfrm>
        </p:grpSpPr>
        <p:sp>
          <p:nvSpPr>
            <p:cNvPr id="36911" name="Rectangle 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97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2" name="Rectangle 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12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3" name="Rectangle 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264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4" name="Rectangle 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72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5" name="Rectangle 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416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6" name="Rectangle 1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560" y="81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7" name="Rectangle 1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408" y="816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943600" y="2286000"/>
            <a:ext cx="2743200" cy="228600"/>
            <a:chOff x="2976" y="1104"/>
            <a:chExt cx="1728" cy="144"/>
          </a:xfrm>
        </p:grpSpPr>
        <p:sp>
          <p:nvSpPr>
            <p:cNvPr id="36904" name="Rectangle 13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97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5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12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6" name="Rectangle 1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64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7" name="Rectangle 1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72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8" name="Rectangle 1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416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9" name="Rectangle 18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560" y="110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10" name="Rectangle 1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08" y="1104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2" name="Line 22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57200" y="272491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486400" y="1597521"/>
            <a:ext cx="115416" cy="898879"/>
            <a:chOff x="5800167" y="1597521"/>
            <a:chExt cx="115416" cy="898879"/>
          </a:xfrm>
        </p:grpSpPr>
        <p:sp>
          <p:nvSpPr>
            <p:cNvPr id="36870" name="Rectangle 20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5800167" y="1597521"/>
              <a:ext cx="115416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i="1" dirty="0" err="1">
                  <a:latin typeface="Times" pitchFamily="18" charset="0"/>
                </a:rPr>
                <a:t>u</a:t>
              </a:r>
              <a:endParaRPr lang="en-US" b="0" i="1" dirty="0">
                <a:latin typeface="Times" pitchFamily="18" charset="0"/>
              </a:endParaRPr>
            </a:p>
          </p:txBody>
        </p:sp>
        <p:sp>
          <p:nvSpPr>
            <p:cNvPr id="36871" name="Rectangle 21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5800167" y="2219401"/>
              <a:ext cx="102592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i="1" dirty="0" err="1">
                  <a:latin typeface="Times" pitchFamily="18" charset="0"/>
                </a:rPr>
                <a:t>v</a:t>
              </a:r>
              <a:endParaRPr lang="en-US" b="0" i="1" dirty="0">
                <a:latin typeface="Times" pitchFamily="18" charset="0"/>
              </a:endParaRPr>
            </a:p>
          </p:txBody>
        </p:sp>
        <p:sp>
          <p:nvSpPr>
            <p:cNvPr id="36873" name="Rectangle 2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5800167" y="1992062"/>
              <a:ext cx="89768" cy="27699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 anchor="ctr" anchorCtr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Helvetica Neue Regular" charset="0"/>
                </a:rPr>
                <a:t>*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943600" y="2926080"/>
            <a:ext cx="2743200" cy="228600"/>
            <a:chOff x="2976" y="1392"/>
            <a:chExt cx="1728" cy="144"/>
          </a:xfrm>
        </p:grpSpPr>
        <p:sp>
          <p:nvSpPr>
            <p:cNvPr id="36897" name="Rectangle 2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8" name="Rectangle 2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9" name="Rectangle 2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0" name="Rectangle 2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1" name="Rectangle 2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2" name="Rectangle 3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903" name="Rectangle 3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5" name="Rectangle 3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560320" y="2834640"/>
            <a:ext cx="5715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· </a:t>
            </a:r>
            <a:r>
              <a:rPr lang="en-US" b="0" i="1" dirty="0">
                <a:latin typeface="Times" pitchFamily="18" charset="0"/>
              </a:rPr>
              <a:t>v</a:t>
            </a:r>
          </a:p>
        </p:txBody>
      </p:sp>
      <p:grpSp>
        <p:nvGrpSpPr>
          <p:cNvPr id="5" name="Group 3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943600" y="3566160"/>
            <a:ext cx="2743200" cy="228600"/>
            <a:chOff x="2976" y="1392"/>
            <a:chExt cx="1728" cy="144"/>
          </a:xfrm>
        </p:grpSpPr>
        <p:sp>
          <p:nvSpPr>
            <p:cNvPr id="36890" name="Rectangle 3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1" name="Rectangle 3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2" name="Rectangle 36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3" name="Rectangle 37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4" name="Rectangle 38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5" name="Rectangle 39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96" name="Rectangle 40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36877" name="Line 4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57200" y="336499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78" name="Text Box 4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93192" y="2788920"/>
                <a:ext cx="1963999" cy="58644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i="1" dirty="0">
                    <a:latin typeface="Roboto" panose="02000000000000000000" pitchFamily="2" charset="0"/>
                  </a:rPr>
                  <a:t>True Product:</a:t>
                </a:r>
                <a:r>
                  <a:rPr lang="en-US" sz="2000" dirty="0">
                    <a:latin typeface="Roboto" panose="02000000000000000000" pitchFamily="2" charset="0"/>
                  </a:rPr>
                  <a:t> </a:t>
                </a:r>
                <a:br>
                  <a:rPr lang="en-US" sz="2000" dirty="0">
                    <a:latin typeface="Roboto" panose="02000000000000000000" pitchFamily="2" charset="0"/>
                  </a:rPr>
                </a:br>
                <a:r>
                  <a:rPr lang="en-US" sz="2000" dirty="0">
                    <a:latin typeface="Roboto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b="1" dirty="0">
                    <a:latin typeface="Roboto" panose="02000000000000000000" pitchFamily="2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36878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93192" y="2788920"/>
                <a:ext cx="1963999" cy="586443"/>
              </a:xfrm>
              <a:prstGeom prst="rect">
                <a:avLst/>
              </a:prstGeom>
              <a:blipFill rotWithShape="0">
                <a:blip r:embed="rId59"/>
                <a:stretch>
                  <a:fillRect l="-3416" t="-16667" r="-2484" b="-16667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9" name="Text Box 4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93192" y="1885890"/>
                <a:ext cx="1801583" cy="58644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i="1" dirty="0">
                    <a:latin typeface="Roboto" panose="02000000000000000000" pitchFamily="2" charset="0"/>
                  </a:rPr>
                  <a:t>Operands: </a:t>
                </a:r>
                <a:br>
                  <a:rPr lang="en-US" sz="2000" i="1" dirty="0">
                    <a:latin typeface="Roboto" panose="02000000000000000000" pitchFamily="2" charset="0"/>
                  </a:rPr>
                </a:br>
                <a:r>
                  <a:rPr lang="en-US" sz="2000" i="1" dirty="0">
                    <a:latin typeface="Roboto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b="1" dirty="0">
                    <a:latin typeface="Roboto" panose="02000000000000000000" pitchFamily="2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36879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93192" y="1885890"/>
                <a:ext cx="1801583" cy="586443"/>
              </a:xfrm>
              <a:prstGeom prst="rect">
                <a:avLst/>
              </a:prstGeom>
              <a:blipFill rotWithShape="0">
                <a:blip r:embed="rId61"/>
                <a:stretch>
                  <a:fillRect l="-3729" t="-15464" r="-3390" b="-16495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80" name="Text Box 4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93192" y="3474720"/>
                <a:ext cx="2743200" cy="58644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000" i="1" dirty="0">
                    <a:latin typeface="Roboto" panose="02000000000000000000" pitchFamily="2" charset="0"/>
                  </a:rPr>
                  <a:t>Discard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000" i="1" dirty="0">
                    <a:latin typeface="Roboto" panose="02000000000000000000" pitchFamily="2" charset="0"/>
                  </a:rPr>
                  <a:t> bits: </a:t>
                </a:r>
                <a:br>
                  <a:rPr lang="en-US" sz="2000" i="1" dirty="0">
                    <a:latin typeface="Roboto" panose="02000000000000000000" pitchFamily="2" charset="0"/>
                  </a:rPr>
                </a:br>
                <a:r>
                  <a:rPr lang="en-US" sz="2000" i="1" dirty="0">
                    <a:latin typeface="Roboto" panose="02000000000000000000" pitchFamily="2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𝒘</m:t>
                    </m:r>
                  </m:oMath>
                </a14:m>
                <a:r>
                  <a:rPr lang="en-US" sz="2000" b="1" dirty="0">
                    <a:latin typeface="Roboto" panose="02000000000000000000" pitchFamily="2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36880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93192" y="3474720"/>
                <a:ext cx="2743200" cy="586443"/>
              </a:xfrm>
              <a:prstGeom prst="rect">
                <a:avLst/>
              </a:prstGeom>
              <a:blipFill rotWithShape="0">
                <a:blip r:embed="rId63"/>
                <a:stretch>
                  <a:fillRect l="-2444" t="-15625" b="-17708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81" name="Rectangle 4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352544" y="3474720"/>
            <a:ext cx="14351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dirty="0" err="1">
                <a:latin typeface="Times" pitchFamily="18" charset="0"/>
              </a:rPr>
              <a:t>UMult</a:t>
            </a:r>
            <a:r>
              <a:rPr lang="en-US" b="0" i="1" baseline="-25000" dirty="0" err="1">
                <a:latin typeface="Times" pitchFamily="18" charset="0"/>
              </a:rPr>
              <a:t>w</a:t>
            </a:r>
            <a:r>
              <a:rPr lang="en-US" b="0" dirty="0">
                <a:latin typeface="Times" pitchFamily="18" charset="0"/>
              </a:rPr>
              <a:t>(</a:t>
            </a:r>
            <a:r>
              <a:rPr lang="en-US" b="0" i="1" dirty="0">
                <a:latin typeface="Times" pitchFamily="18" charset="0"/>
              </a:rPr>
              <a:t>u</a:t>
            </a:r>
            <a:r>
              <a:rPr lang="en-US" b="0" dirty="0">
                <a:latin typeface="Times" pitchFamily="18" charset="0"/>
              </a:rPr>
              <a:t> , </a:t>
            </a:r>
            <a:r>
              <a:rPr lang="en-US" b="0" i="1" dirty="0">
                <a:latin typeface="Times" pitchFamily="18" charset="0"/>
              </a:rPr>
              <a:t>v</a:t>
            </a:r>
            <a:r>
              <a:rPr lang="en-US" b="0" dirty="0">
                <a:latin typeface="Times" pitchFamily="18" charset="0"/>
              </a:rPr>
              <a:t>)</a:t>
            </a:r>
          </a:p>
        </p:txBody>
      </p:sp>
      <p:grpSp>
        <p:nvGrpSpPr>
          <p:cNvPr id="6" name="Group 46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3200400" y="2926080"/>
            <a:ext cx="2743200" cy="228600"/>
            <a:chOff x="2976" y="1392"/>
            <a:chExt cx="1728" cy="144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6883" name="Rectangle 47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97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4" name="Rectangle 4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2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5" name="Rectangle 4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264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6" name="Rectangle 50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72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7" name="Rectangle 51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416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8" name="Rectangle 5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560" y="1392"/>
              <a:ext cx="14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36889" name="Rectangle 5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408" y="1392"/>
              <a:ext cx="864" cy="144"/>
            </a:xfrm>
            <a:prstGeom prst="rect">
              <a:avLst/>
            </a:prstGeom>
            <a:grp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" name="Ink 9"/>
              <p14:cNvContentPartPr/>
              <p14:nvPr/>
            </p14:nvContentPartPr>
            <p14:xfrm>
              <a:off x="3312720" y="2720520"/>
              <a:ext cx="2593800" cy="689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304080" y="2712240"/>
                <a:ext cx="2609280" cy="70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8203550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81000" y="569912"/>
            <a:ext cx="73993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Multiplication with </a:t>
            </a:r>
            <a:r>
              <a:rPr lang="en-US" b="1" dirty="0"/>
              <a:t>shift</a:t>
            </a:r>
            <a:r>
              <a:rPr lang="en-US" dirty="0"/>
              <a:t> and </a:t>
            </a:r>
            <a:r>
              <a:rPr lang="en-US" b="1" dirty="0"/>
              <a:t>add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52550"/>
            <a:ext cx="7896225" cy="4972050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en-US" dirty="0"/>
              <a:t>Operation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u&lt;&lt;k</a:t>
            </a:r>
            <a:r>
              <a:rPr lang="en-US" b="1" dirty="0"/>
              <a:t>  </a:t>
            </a:r>
            <a:r>
              <a:rPr lang="en-US" dirty="0"/>
              <a:t>gives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u*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k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Both signed and unsigned</a:t>
            </a:r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endParaRPr lang="en-US" dirty="0"/>
          </a:p>
          <a:p>
            <a:pPr eaLnBrk="1" hangingPunct="1">
              <a:tabLst>
                <a:tab pos="2971800" algn="l"/>
              </a:tabLst>
              <a:defRPr/>
            </a:pPr>
            <a:r>
              <a:rPr lang="en-US" u="sng" dirty="0"/>
              <a:t>Examples</a:t>
            </a:r>
            <a:r>
              <a:rPr lang="en-US" dirty="0"/>
              <a:t>: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u&lt;&lt;3	==	u * 8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u&lt;&lt;5 - u&lt;&lt;3	==	u * 24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Most machines shift and add faster than multiply</a:t>
            </a:r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b="1" i="1" dirty="0"/>
              <a:t>Compiler generates this code automatically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943600" y="2514600"/>
            <a:ext cx="2743200" cy="228600"/>
            <a:chOff x="6324600" y="2514600"/>
            <a:chExt cx="2743200" cy="228600"/>
          </a:xfrm>
        </p:grpSpPr>
        <p:sp>
          <p:nvSpPr>
            <p:cNvPr id="41988" name="Rectangle 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63246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89" name="Rectangle 5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65532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0" name="Rectangle 6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67818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1" name="Rectangle 7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83820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2" name="Rectangle 8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86106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3" name="Rectangle 9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8839200" y="25146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>
                <a:latin typeface="Helvetica Neue Regular" charset="0"/>
              </a:endParaRPr>
            </a:p>
          </p:txBody>
        </p:sp>
        <p:sp>
          <p:nvSpPr>
            <p:cNvPr id="41994" name="Rectangle 10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7010400" y="2514600"/>
              <a:ext cx="1371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>
                  <a:latin typeface="Helvetica Neue Regular" charset="0"/>
                </a:rPr>
                <a:t>• • •</a:t>
              </a:r>
            </a:p>
          </p:txBody>
        </p:sp>
      </p:grpSp>
      <p:sp>
        <p:nvSpPr>
          <p:cNvPr id="42002" name="Rectangle 1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486400" y="2414588"/>
            <a:ext cx="2984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Times" pitchFamily="18" charset="0"/>
              </a:rPr>
              <a:t>u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42003" name="Rectangle 1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486400" y="2889504"/>
            <a:ext cx="36671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Times" pitchFamily="18" charset="0"/>
              </a:rPr>
              <a:t>2</a:t>
            </a:r>
            <a:r>
              <a:rPr lang="en-US" b="0" i="1" baseline="30000" dirty="0">
                <a:latin typeface="Times" pitchFamily="18" charset="0"/>
              </a:rPr>
              <a:t>k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42004" name="Line 2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57200" y="331927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p:sp>
        <p:nvSpPr>
          <p:cNvPr id="42005" name="Rectangle 2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162690" y="2951203"/>
            <a:ext cx="26642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Helvetica Neue Regular" charset="0"/>
              </a:rPr>
              <a:t>*</a:t>
            </a:r>
          </a:p>
        </p:txBody>
      </p:sp>
      <p:sp>
        <p:nvSpPr>
          <p:cNvPr id="42006" name="Rectangle 2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840480" y="3346704"/>
            <a:ext cx="652463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 dirty="0">
                <a:latin typeface="Times" pitchFamily="18" charset="0"/>
              </a:rPr>
              <a:t>u </a:t>
            </a:r>
            <a:r>
              <a:rPr lang="en-US" b="0" dirty="0">
                <a:latin typeface="Times" pitchFamily="18" charset="0"/>
              </a:rPr>
              <a:t>· 2</a:t>
            </a:r>
            <a:r>
              <a:rPr lang="en-US" b="0" i="1" baseline="30000" dirty="0">
                <a:latin typeface="Times" pitchFamily="18" charset="0"/>
              </a:rPr>
              <a:t>k</a:t>
            </a:r>
            <a:endParaRPr lang="en-US" b="0" i="1" dirty="0">
              <a:latin typeface="Times" pitchFamily="18" charset="0"/>
            </a:endParaRPr>
          </a:p>
        </p:txBody>
      </p:sp>
      <p:sp>
        <p:nvSpPr>
          <p:cNvPr id="42007" name="Line 2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57200" y="3776472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Helvetica Neue Regular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08" name="Text Box 24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93192" y="3333579"/>
                <a:ext cx="2838982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True Product: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𝒌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42008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93192" y="3333579"/>
                <a:ext cx="2838982" cy="400110"/>
              </a:xfrm>
              <a:prstGeom prst="rect">
                <a:avLst/>
              </a:prstGeom>
              <a:blipFill rotWithShape="0">
                <a:blip r:embed="rId54"/>
                <a:stretch>
                  <a:fillRect l="-2366" t="-9231" r="-430" b="-27692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09" name="Text Box 25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93192" y="2602646"/>
                <a:ext cx="2008370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Operands: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4200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93192" y="2602646"/>
                <a:ext cx="2008370" cy="400110"/>
              </a:xfrm>
              <a:prstGeom prst="rect">
                <a:avLst/>
              </a:prstGeom>
              <a:blipFill rotWithShape="0">
                <a:blip r:embed="rId56"/>
                <a:stretch>
                  <a:fillRect l="-3343" t="-9091" r="-3343" b="-25758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010" name="Text Box 26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93192" y="3795712"/>
                <a:ext cx="2971800" cy="40011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Discard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2000" i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bits: 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𝒘</m:t>
                    </m:r>
                  </m:oMath>
                </a14:m>
                <a:r>
                  <a:rPr 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bits</a:t>
                </a:r>
              </a:p>
            </p:txBody>
          </p:sp>
        </mc:Choice>
        <mc:Fallback xmlns="">
          <p:sp>
            <p:nvSpPr>
              <p:cNvPr id="420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93192" y="3795712"/>
                <a:ext cx="2971800" cy="400110"/>
              </a:xfrm>
              <a:prstGeom prst="rect">
                <a:avLst/>
              </a:prstGeom>
              <a:blipFill rotWithShape="0">
                <a:blip r:embed="rId58"/>
                <a:stretch>
                  <a:fillRect l="-2259" t="-9231" b="-27692"/>
                </a:stretch>
              </a:blipFill>
              <a:ln w="254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11" name="Rectangle 2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80560" y="3795712"/>
            <a:ext cx="1382109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UMult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43600" y="2971800"/>
            <a:ext cx="2743200" cy="228600"/>
            <a:chOff x="6324600" y="2971800"/>
            <a:chExt cx="2743200" cy="228600"/>
          </a:xfrm>
        </p:grpSpPr>
        <p:sp>
          <p:nvSpPr>
            <p:cNvPr id="41995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3246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1996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72390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1997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7467600" y="2971800"/>
              <a:ext cx="228600" cy="228600"/>
            </a:xfrm>
            <a:prstGeom prst="rect">
              <a:avLst/>
            </a:prstGeom>
            <a:solidFill>
              <a:srgbClr val="A8E799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1</a:t>
              </a:r>
            </a:p>
          </p:txBody>
        </p:sp>
        <p:sp>
          <p:nvSpPr>
            <p:cNvPr id="41998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962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1999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6106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00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839200" y="29718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01" name="Rectangle 17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6553200" y="29718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  <p:sp>
          <p:nvSpPr>
            <p:cNvPr id="42012" name="Rectangle 28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7924800" y="29718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</p:grpSp>
      <p:sp>
        <p:nvSpPr>
          <p:cNvPr id="42013" name="Rectangle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58025" y="2665278"/>
            <a:ext cx="28575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 dirty="0" err="1">
                <a:latin typeface="Times" pitchFamily="18" charset="0"/>
              </a:rPr>
              <a:t>k</a:t>
            </a:r>
            <a:endParaRPr lang="en-US" b="0" i="1" dirty="0">
              <a:latin typeface="Times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572000" y="3429000"/>
            <a:ext cx="4114800" cy="228600"/>
            <a:chOff x="4953000" y="3429000"/>
            <a:chExt cx="4114800" cy="228600"/>
          </a:xfrm>
        </p:grpSpPr>
        <p:grpSp>
          <p:nvGrpSpPr>
            <p:cNvPr id="2" name="Group 30"/>
            <p:cNvGrpSpPr>
              <a:grpSpLocks/>
            </p:cNvGrpSpPr>
            <p:nvPr>
              <p:custDataLst>
                <p:tags r:id="rId24"/>
              </p:custDataLst>
            </p:nvPr>
          </p:nvGrpSpPr>
          <p:grpSpPr bwMode="auto">
            <a:xfrm>
              <a:off x="4953000" y="3429000"/>
              <a:ext cx="2743200" cy="228600"/>
              <a:chOff x="2976" y="816"/>
              <a:chExt cx="1728" cy="144"/>
            </a:xfrm>
          </p:grpSpPr>
          <p:sp>
            <p:nvSpPr>
              <p:cNvPr id="42028" name="Rectangle 31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976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29" name="Rectangle 32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120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0" name="Rectangle 33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264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1" name="Rectangle 3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272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2" name="Rectangle 35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416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3" name="Rectangle 36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560" y="816"/>
                <a:ext cx="14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42034" name="Rectangle 37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408" y="816"/>
                <a:ext cx="864" cy="14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dirty="0">
                    <a:latin typeface="Helvetica Neue Regular" charset="0"/>
                  </a:rPr>
                  <a:t>• • •</a:t>
                </a:r>
              </a:p>
            </p:txBody>
          </p:sp>
        </p:grpSp>
        <p:sp>
          <p:nvSpPr>
            <p:cNvPr id="42015" name="Rectangle 38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76962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16" name="Rectangle 39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6106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17" name="Rectangle 40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839200" y="34290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18" name="Rectangle 4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924800" y="34290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</p:grpSp>
      <p:sp>
        <p:nvSpPr>
          <p:cNvPr id="42019" name="Rectangle 4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80560" y="4066758"/>
            <a:ext cx="1359667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1600" b="0" dirty="0" err="1">
                <a:latin typeface="Times" pitchFamily="18" charset="0"/>
              </a:rPr>
              <a:t>TMult</a:t>
            </a:r>
            <a:r>
              <a:rPr lang="en-US" sz="1600" b="0" i="1" baseline="-25000" dirty="0" err="1">
                <a:latin typeface="Times" pitchFamily="18" charset="0"/>
              </a:rPr>
              <a:t>w</a:t>
            </a:r>
            <a:r>
              <a:rPr lang="en-US" sz="1600" b="0" dirty="0">
                <a:latin typeface="Times" pitchFamily="18" charset="0"/>
              </a:rPr>
              <a:t>(</a:t>
            </a:r>
            <a:r>
              <a:rPr lang="en-US" sz="1600" b="0" i="1" dirty="0">
                <a:latin typeface="Times" pitchFamily="18" charset="0"/>
              </a:rPr>
              <a:t>u</a:t>
            </a:r>
            <a:r>
              <a:rPr lang="en-US" sz="1600" b="0" dirty="0">
                <a:latin typeface="Times" pitchFamily="18" charset="0"/>
              </a:rPr>
              <a:t> , 2</a:t>
            </a:r>
            <a:r>
              <a:rPr lang="en-US" sz="1600" b="0" i="1" baseline="30000" dirty="0">
                <a:latin typeface="Times" pitchFamily="18" charset="0"/>
              </a:rPr>
              <a:t>k</a:t>
            </a:r>
            <a:r>
              <a:rPr lang="en-US" sz="1600" b="0" dirty="0">
                <a:latin typeface="Times" pitchFamily="18" charset="0"/>
              </a:rPr>
              <a:t>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943600" y="3886200"/>
            <a:ext cx="2743200" cy="228600"/>
            <a:chOff x="6324600" y="3886200"/>
            <a:chExt cx="2743200" cy="228600"/>
          </a:xfrm>
        </p:grpSpPr>
        <p:sp>
          <p:nvSpPr>
            <p:cNvPr id="42020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6962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21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86106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0</a:t>
              </a:r>
            </a:p>
          </p:txBody>
        </p:sp>
        <p:sp>
          <p:nvSpPr>
            <p:cNvPr id="42022" name="Rectangle 4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8839200" y="3886200"/>
              <a:ext cx="2286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0</a:t>
              </a:r>
            </a:p>
          </p:txBody>
        </p:sp>
        <p:sp>
          <p:nvSpPr>
            <p:cNvPr id="42023" name="Rectangle 46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924800" y="3886200"/>
              <a:ext cx="685800" cy="2286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>
                  <a:latin typeface="Helvetica Neue Regular" charset="0"/>
                </a:rPr>
                <a:t>•••</a:t>
              </a:r>
            </a:p>
          </p:txBody>
        </p:sp>
        <p:sp>
          <p:nvSpPr>
            <p:cNvPr id="42024" name="Rectangle 47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0104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>
                <a:latin typeface="Helvetica Neue Regular" charset="0"/>
              </a:endParaRPr>
            </a:p>
          </p:txBody>
        </p:sp>
        <p:sp>
          <p:nvSpPr>
            <p:cNvPr id="42025" name="Rectangle 48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2390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>
                <a:latin typeface="Helvetica Neue Regular" charset="0"/>
              </a:endParaRPr>
            </a:p>
          </p:txBody>
        </p:sp>
        <p:sp>
          <p:nvSpPr>
            <p:cNvPr id="42026" name="Rectangle 49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467600" y="3886200"/>
              <a:ext cx="2286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sz="2000">
                <a:latin typeface="Helvetica Neue Regular" charset="0"/>
              </a:endParaRPr>
            </a:p>
          </p:txBody>
        </p:sp>
        <p:sp>
          <p:nvSpPr>
            <p:cNvPr id="42027" name="Rectangle 50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6324600" y="3886200"/>
              <a:ext cx="685800" cy="2286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dirty="0">
                  <a:latin typeface="Helvetica Neue Regular" charset="0"/>
                </a:rPr>
                <a:t>•••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85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Sign and Magnitude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MSB is</a:t>
            </a:r>
            <a:r>
              <a:rPr lang="en-US" b="0" dirty="0"/>
              <a:t> the sign bit, rest of the bits are </a:t>
            </a:r>
            <a:r>
              <a:rPr lang="en-US" dirty="0"/>
              <a:t>magnitude</a:t>
            </a:r>
          </a:p>
          <a:p>
            <a:r>
              <a:rPr lang="en-US" dirty="0"/>
              <a:t>Drawbacks:</a:t>
            </a:r>
          </a:p>
          <a:p>
            <a:pPr lvl="1"/>
            <a:r>
              <a:rPr lang="en-US" dirty="0"/>
              <a:t>Two representations of 0  (bad for checking equality)</a:t>
            </a:r>
          </a:p>
          <a:p>
            <a:pPr lvl="1" eaLnBrk="1" hangingPunct="1"/>
            <a:r>
              <a:rPr lang="en-US" dirty="0">
                <a:solidFill>
                  <a:srgbClr val="AB0000"/>
                </a:solidFill>
              </a:rPr>
              <a:t>Arithmetic is cumbersome</a:t>
            </a:r>
          </a:p>
          <a:p>
            <a:pPr lvl="2" eaLnBrk="1" hangingPunct="1"/>
            <a:r>
              <a:rPr lang="en-US" dirty="0"/>
              <a:t>Example: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4-3 != 4+(-3)</a:t>
            </a: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/>
            <a:endParaRPr lang="en-US" dirty="0">
              <a:cs typeface="Calibri" panose="020F0502020204030204" pitchFamily="34" charset="0"/>
            </a:endParaRPr>
          </a:p>
          <a:p>
            <a:pPr lvl="2" eaLnBrk="1" hangingPunct="1">
              <a:spcBef>
                <a:spcPts val="1200"/>
              </a:spcBef>
            </a:pPr>
            <a:r>
              <a:rPr lang="en-US" dirty="0">
                <a:cs typeface="Calibri" panose="020F0502020204030204" pitchFamily="34" charset="0"/>
              </a:rPr>
              <a:t>Negatives “increment” in wrong</a:t>
            </a:r>
            <a:br>
              <a:rPr lang="en-US" dirty="0">
                <a:cs typeface="Calibri" panose="020F0502020204030204" pitchFamily="34" charset="0"/>
              </a:rPr>
            </a:br>
            <a:r>
              <a:rPr lang="en-US" dirty="0">
                <a:cs typeface="Calibri" panose="020F0502020204030204" pitchFamily="34" charset="0"/>
              </a:rPr>
              <a:t>direction!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pSp>
        <p:nvGrpSpPr>
          <p:cNvPr id="20487" name="Group 3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975225" y="2889250"/>
            <a:ext cx="3787775" cy="3359150"/>
            <a:chOff x="2366" y="1413"/>
            <a:chExt cx="2386" cy="2116"/>
          </a:xfrm>
        </p:grpSpPr>
        <p:sp>
          <p:nvSpPr>
            <p:cNvPr id="20488" name="Freeform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20489" name="Text Box 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20490" name="Text Box 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20491" name="Text Box 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20492" name="Text Box 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20493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20494" name="Text Box 1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20495" name="Text Box 1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20496" name="Text Box 1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20497" name="Text Box 1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20498" name="Text Box 1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20499" name="Text Box 1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20500" name="Text Box 16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20501" name="Text Box 1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502" name="Text Box 1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0503" name="Text Box 1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0504" name="Text Box 2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0505" name="Text Box 2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0506" name="Text Box 2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0507" name="Text Box 2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0508" name="Text Box 2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0509" name="Text Box 2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0510" name="Text Box 2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0511" name="Text Box 2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20512" name="Text Box 2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20513" name="Text Box 2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44" y="33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0</a:t>
              </a:r>
            </a:p>
          </p:txBody>
        </p:sp>
        <p:sp>
          <p:nvSpPr>
            <p:cNvPr id="20514" name="Text Box 3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2708" y="318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1</a:t>
              </a:r>
            </a:p>
          </p:txBody>
        </p:sp>
        <p:sp>
          <p:nvSpPr>
            <p:cNvPr id="20515" name="Text Box 3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2500" y="2909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2</a:t>
              </a:r>
            </a:p>
          </p:txBody>
        </p:sp>
        <p:sp>
          <p:nvSpPr>
            <p:cNvPr id="20516" name="Text Box 3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397" y="2577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3</a:t>
              </a:r>
            </a:p>
          </p:txBody>
        </p:sp>
        <p:sp>
          <p:nvSpPr>
            <p:cNvPr id="20517" name="Text Box 3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366" y="2165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4</a:t>
              </a:r>
            </a:p>
          </p:txBody>
        </p:sp>
        <p:sp>
          <p:nvSpPr>
            <p:cNvPr id="20518" name="Text Box 3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480" y="1858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5</a:t>
              </a:r>
            </a:p>
          </p:txBody>
        </p:sp>
        <p:sp>
          <p:nvSpPr>
            <p:cNvPr id="20519" name="Text Box 3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687" y="1602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6</a:t>
              </a:r>
            </a:p>
          </p:txBody>
        </p:sp>
        <p:sp>
          <p:nvSpPr>
            <p:cNvPr id="20520" name="Text Box 3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019" y="1413"/>
              <a:ext cx="1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– 7</a:t>
              </a:r>
            </a:p>
          </p:txBody>
        </p:sp>
      </p:grpSp>
      <p:sp>
        <p:nvSpPr>
          <p:cNvPr id="41" name="Text Box 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4612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0100</a:t>
            </a:r>
            <a:b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+ 1011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1111</a:t>
            </a:r>
            <a:endParaRPr lang="en-US" sz="2000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4" name="Text Box 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097280" y="3840480"/>
            <a:ext cx="109728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0100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- 0011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0001</a:t>
            </a:r>
          </a:p>
        </p:txBody>
      </p:sp>
      <p:sp>
        <p:nvSpPr>
          <p:cNvPr id="45" name="Text Box 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7200" y="3840480"/>
            <a:ext cx="635320" cy="969264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- 3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</p:txBody>
      </p:sp>
      <p:sp>
        <p:nvSpPr>
          <p:cNvPr id="8" name="Rectangle 7"/>
          <p:cNvSpPr/>
          <p:nvPr/>
        </p:nvSpPr>
        <p:spPr>
          <a:xfrm>
            <a:off x="1090588" y="4806807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00B050"/>
                </a:solidFill>
              </a:rPr>
              <a:t>✓</a:t>
            </a:r>
            <a:endParaRPr lang="en-US" sz="2400" dirty="0"/>
          </a:p>
        </p:txBody>
      </p:sp>
      <p:sp>
        <p:nvSpPr>
          <p:cNvPr id="48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72744" y="3840480"/>
            <a:ext cx="777240" cy="968151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60876" rIns="90000" bIns="45000">
            <a:prstTxWarp prst="textNoShape">
              <a:avLst/>
            </a:prstTxWarp>
          </a:bodyPr>
          <a:lstStyle/>
          <a:p>
            <a:pPr algn="r">
              <a:tabLst>
                <a:tab pos="723900" algn="l"/>
              </a:tabLst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4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u="sng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 -3</a:t>
            </a:r>
            <a:b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-7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238818" y="4809744"/>
            <a:ext cx="1097280" cy="365760"/>
          </a:xfrm>
          <a:prstGeom prst="rect">
            <a:avLst/>
          </a:prstGeom>
        </p:spPr>
        <p:txBody>
          <a:bodyPr wrap="none" lIns="0" tIns="0" rIns="0" bIns="0" anchor="ctr" anchorCtr="0">
            <a:norm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✗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185060" y="4261054"/>
            <a:ext cx="1463040" cy="607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Sign and Magnitude</a:t>
            </a:r>
          </a:p>
        </p:txBody>
      </p:sp>
    </p:spTree>
    <p:extLst>
      <p:ext uri="{BB962C8B-B14F-4D97-AF65-F5344CB8AC3E}">
        <p14:creationId xmlns:p14="http://schemas.microsoft.com/office/powerpoint/2010/main" val="42038659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fix these problems:</a:t>
            </a:r>
          </a:p>
          <a:p>
            <a:pPr marL="820674" lvl="1" indent="-457200">
              <a:buSzPct val="100000"/>
              <a:buFont typeface="+mj-lt"/>
              <a:buAutoNum type="arabicParenR"/>
            </a:pPr>
            <a:r>
              <a:rPr lang="en-US" dirty="0"/>
              <a:t>“Flip” negative encodings so incrementing works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7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6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5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4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3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2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1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58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Two’s Complement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fix these problems: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/>
                  <a:t>“Flip” negative encodings so incrementing works </a:t>
                </a:r>
              </a:p>
              <a:p>
                <a:pPr marL="820674" lvl="1" indent="-457200">
                  <a:buSzPct val="100000"/>
                  <a:buFont typeface="+mj-lt"/>
                  <a:buAutoNum type="arabicParenR"/>
                </a:pPr>
                <a:r>
                  <a:rPr lang="en-US" dirty="0"/>
                  <a:t>“Shift” negative numbers to eliminate –0</a:t>
                </a:r>
              </a:p>
              <a:p>
                <a:endParaRPr lang="en-US" dirty="0"/>
              </a:p>
              <a:p>
                <a:r>
                  <a:rPr lang="en-US" dirty="0"/>
                  <a:t>MSB </a:t>
                </a:r>
                <a:r>
                  <a:rPr lang="en-US" i="1" dirty="0"/>
                  <a:t>still</a:t>
                </a:r>
                <a:r>
                  <a:rPr lang="en-US" dirty="0"/>
                  <a:t> indicates sign!</a:t>
                </a:r>
              </a:p>
              <a:p>
                <a:pPr lvl="1"/>
                <a:r>
                  <a:rPr lang="en-US" dirty="0"/>
                  <a:t>This is why we represent one</a:t>
                </a:r>
                <a:br>
                  <a:rPr lang="en-US" dirty="0"/>
                </a:br>
                <a:r>
                  <a:rPr lang="en-US" dirty="0"/>
                  <a:t>more negative than positive</a:t>
                </a:r>
                <a:br>
                  <a:rPr lang="en-US" dirty="0"/>
                </a:br>
                <a:r>
                  <a:rPr lang="en-US" dirty="0"/>
                  <a:t>number (-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/>
                  <a:t>1)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7"/>
                <a:stretch>
                  <a:fillRect l="-291" t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975225" y="2889250"/>
            <a:ext cx="3787775" cy="3360738"/>
            <a:chOff x="2366" y="1413"/>
            <a:chExt cx="2386" cy="2117"/>
          </a:xfrm>
        </p:grpSpPr>
        <p:sp>
          <p:nvSpPr>
            <p:cNvPr id="6" name="Freeform 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2615" y="1499"/>
              <a:ext cx="1943" cy="1926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w 10000"/>
                <a:gd name="T5" fmla="*/ 1 h 10000"/>
                <a:gd name="T6" fmla="*/ 1 w 10000"/>
                <a:gd name="T7" fmla="*/ 0 h 10000"/>
                <a:gd name="T8" fmla="*/ 0 w 10000"/>
                <a:gd name="T9" fmla="*/ 0 h 10000"/>
                <a:gd name="T10" fmla="*/ 0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FFFFFF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Helvetica Neue Regular" charset="0"/>
              </a:endParaRPr>
            </a:p>
          </p:txBody>
        </p:sp>
        <p:sp>
          <p:nvSpPr>
            <p:cNvPr id="7" name="Text Box 5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65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0000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3918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0001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83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0011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199" y="163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1111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964" y="182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latin typeface="Tahoma" pitchFamily="34" charset="0"/>
                </a:rPr>
                <a:t>1110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680" y="2242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1100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80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1011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2803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1010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9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1000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659" y="313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0111</a:t>
              </a:r>
            </a:p>
          </p:txBody>
        </p:sp>
        <p:sp>
          <p:nvSpPr>
            <p:cNvPr id="17" name="Text Box 1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918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0110</a:t>
              </a:r>
            </a:p>
          </p:txBody>
        </p:sp>
        <p:sp>
          <p:nvSpPr>
            <p:cNvPr id="18" name="Text Box 16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183" y="2521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0100</a:t>
              </a:r>
            </a:p>
          </p:txBody>
        </p:sp>
        <p:sp>
          <p:nvSpPr>
            <p:cNvPr id="19" name="Text Box 17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71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0010</a:t>
              </a:r>
            </a:p>
          </p:txBody>
        </p:sp>
        <p:sp>
          <p:nvSpPr>
            <p:cNvPr id="20" name="Text Box 1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071" y="2739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0101</a:t>
              </a:r>
            </a:p>
          </p:txBody>
        </p:sp>
        <p:sp>
          <p:nvSpPr>
            <p:cNvPr id="21" name="Text Box 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964" y="2935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1001</a:t>
              </a:r>
            </a:p>
          </p:txBody>
        </p:sp>
        <p:sp>
          <p:nvSpPr>
            <p:cNvPr id="22" name="Text Box 2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803" y="2024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1101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950" y="1413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+ 0</a:t>
              </a:r>
            </a:p>
          </p:txBody>
        </p:sp>
        <p:sp>
          <p:nvSpPr>
            <p:cNvPr id="24" name="Text Box 2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49" y="1602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+ 1</a:t>
              </a:r>
            </a:p>
          </p:txBody>
        </p:sp>
        <p:sp>
          <p:nvSpPr>
            <p:cNvPr id="25" name="Text Box 2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459" y="1858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+ 2</a:t>
              </a:r>
            </a:p>
          </p:txBody>
        </p:sp>
        <p:sp>
          <p:nvSpPr>
            <p:cNvPr id="26" name="Text Box 24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4549" y="2165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+ 3</a:t>
              </a:r>
            </a:p>
          </p:txBody>
        </p:sp>
        <p:sp>
          <p:nvSpPr>
            <p:cNvPr id="27" name="Text Box 25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4547" y="25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+ 4</a:t>
              </a:r>
            </a:p>
          </p:txBody>
        </p:sp>
        <p:sp>
          <p:nvSpPr>
            <p:cNvPr id="28" name="Text Box 26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444" y="2909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+ 5</a:t>
              </a:r>
            </a:p>
          </p:txBody>
        </p:sp>
        <p:sp>
          <p:nvSpPr>
            <p:cNvPr id="29" name="Text Box 27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4227" y="318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+ 6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874" y="3377"/>
              <a:ext cx="203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>
                  <a:latin typeface="Tahoma" pitchFamily="34" charset="0"/>
                </a:rPr>
                <a:t>+ 7</a:t>
              </a:r>
            </a:p>
          </p:txBody>
        </p:sp>
        <p:sp>
          <p:nvSpPr>
            <p:cNvPr id="31" name="Text Box 29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44" y="33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8</a:t>
              </a:r>
            </a:p>
          </p:txBody>
        </p:sp>
        <p:sp>
          <p:nvSpPr>
            <p:cNvPr id="32" name="Text Box 30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708" y="318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7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500" y="2909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6</a:t>
              </a:r>
            </a:p>
          </p:txBody>
        </p:sp>
        <p:sp>
          <p:nvSpPr>
            <p:cNvPr id="34" name="Text Box 32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2397" y="2577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5</a:t>
              </a:r>
            </a:p>
          </p:txBody>
        </p:sp>
        <p:sp>
          <p:nvSpPr>
            <p:cNvPr id="35" name="Text Box 33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366" y="2165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4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480" y="1858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3</a:t>
              </a:r>
            </a:p>
          </p:txBody>
        </p:sp>
        <p:sp>
          <p:nvSpPr>
            <p:cNvPr id="37" name="Text Box 3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2687" y="1602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2</a:t>
              </a:r>
            </a:p>
          </p:txBody>
        </p:sp>
        <p:sp>
          <p:nvSpPr>
            <p:cNvPr id="38" name="Text Box 36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019" y="1413"/>
              <a:ext cx="182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prstTxWarp prst="textNoShape">
                <a:avLst/>
              </a:prstTxWarp>
              <a:spAutoFit/>
            </a:bodyPr>
            <a:lstStyle/>
            <a:p>
              <a:pPr hangingPunct="1">
                <a:lnSpc>
                  <a:spcPts val="1900"/>
                </a:lnSpc>
                <a:tabLst>
                  <a:tab pos="0" algn="l"/>
                </a:tabLst>
              </a:pPr>
              <a:r>
                <a:rPr lang="en-US" sz="1600" dirty="0">
                  <a:solidFill>
                    <a:srgbClr val="AB0000"/>
                  </a:solidFill>
                  <a:latin typeface="Tahoma" pitchFamily="34" charset="0"/>
                </a:rPr>
                <a:t>–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594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  <a:cs typeface="ＭＳ Ｐゴシック" pitchFamily="34" charset="-128"/>
              </a:rPr>
              <a:t>Two’s Complement Negatives</a:t>
            </a:r>
          </a:p>
        </p:txBody>
      </p:sp>
      <p:sp>
        <p:nvSpPr>
          <p:cNvPr id="30723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b="0" dirty="0">
                <a:ea typeface="ＭＳ Ｐゴシック" pitchFamily="34" charset="-128"/>
                <a:cs typeface="ＭＳ Ｐゴシック" pitchFamily="34" charset="-128"/>
              </a:rPr>
              <a:t>Accomplished with one neat mathematical trick!</a:t>
            </a: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eaLnBrk="1" hangingPunct="1"/>
            <a:endParaRPr lang="en-US" dirty="0">
              <a:ea typeface="ＭＳ Ｐゴシック" pitchFamily="34" charset="-128"/>
            </a:endParaRPr>
          </a:p>
          <a:p>
            <a:pPr lvl="1">
              <a:spcBef>
                <a:spcPts val="1800"/>
              </a:spcBef>
            </a:pPr>
            <a:r>
              <a:rPr lang="en-US" dirty="0"/>
              <a:t>4-bit Examples: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010</a:t>
            </a:r>
            <a:r>
              <a:rPr lang="en-US" baseline="-25000" dirty="0"/>
              <a:t>2</a:t>
            </a:r>
            <a:r>
              <a:rPr lang="en-US" dirty="0"/>
              <a:t> unsigned:</a:t>
            </a:r>
            <a:br>
              <a:rPr lang="en-US" dirty="0"/>
            </a:br>
            <a:r>
              <a:rPr lang="en-US" dirty="0"/>
              <a:t>   </a:t>
            </a:r>
            <a:r>
              <a:rPr lang="en-US" dirty="0">
                <a:solidFill>
                  <a:srgbClr val="C00000"/>
                </a:solidFill>
              </a:rPr>
              <a:t>1*2</a:t>
            </a:r>
            <a:r>
              <a:rPr lang="en-US" baseline="30000" dirty="0">
                <a:solidFill>
                  <a:srgbClr val="C0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1*2</a:t>
            </a:r>
            <a:r>
              <a:rPr lang="en-US" baseline="30000" dirty="0">
                <a:solidFill>
                  <a:srgbClr val="0070C0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0</a:t>
            </a:r>
            <a:r>
              <a:rPr lang="en-US" dirty="0"/>
              <a:t> = </a:t>
            </a:r>
            <a:r>
              <a:rPr lang="en-US" b="1" dirty="0"/>
              <a:t>10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010</a:t>
            </a:r>
            <a:r>
              <a:rPr lang="en-US" baseline="-25000" dirty="0"/>
              <a:t>2</a:t>
            </a:r>
            <a:r>
              <a:rPr lang="en-US" dirty="0"/>
              <a:t> two’s complement: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C00000"/>
                </a:solidFill>
              </a:rPr>
              <a:t>-1*2</a:t>
            </a:r>
            <a:r>
              <a:rPr lang="en-US" baseline="30000" dirty="0">
                <a:solidFill>
                  <a:srgbClr val="C0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2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1*2</a:t>
            </a:r>
            <a:r>
              <a:rPr lang="en-US" baseline="30000" dirty="0">
                <a:solidFill>
                  <a:srgbClr val="0070C0"/>
                </a:solidFill>
              </a:rPr>
              <a:t>1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0*2</a:t>
            </a:r>
            <a:r>
              <a:rPr lang="en-US" baseline="30000" dirty="0">
                <a:solidFill>
                  <a:srgbClr val="0070C0"/>
                </a:solidFill>
              </a:rPr>
              <a:t>0</a:t>
            </a:r>
            <a:r>
              <a:rPr lang="en-US" dirty="0"/>
              <a:t> = </a:t>
            </a:r>
            <a:r>
              <a:rPr lang="en-US" b="1" dirty="0"/>
              <a:t>–6</a:t>
            </a:r>
            <a:endParaRPr lang="en-US" dirty="0"/>
          </a:p>
          <a:p>
            <a:pPr lvl="1">
              <a:spcBef>
                <a:spcPts val="1800"/>
              </a:spcBef>
            </a:pPr>
            <a:r>
              <a:rPr lang="en-US" dirty="0"/>
              <a:t>-1 represented as: </a:t>
            </a:r>
            <a:br>
              <a:rPr lang="en-US" dirty="0"/>
            </a:br>
            <a:r>
              <a:rPr lang="en-US" dirty="0">
                <a:solidFill>
                  <a:srgbClr val="AB0000"/>
                </a:solidFill>
              </a:rPr>
              <a:t>1</a:t>
            </a:r>
            <a:r>
              <a:rPr lang="en-US" dirty="0">
                <a:solidFill>
                  <a:srgbClr val="0070C0"/>
                </a:solidFill>
              </a:rPr>
              <a:t>111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>
                <a:solidFill>
                  <a:srgbClr val="AB0000"/>
                </a:solidFill>
              </a:rPr>
              <a:t>-2</a:t>
            </a:r>
            <a:r>
              <a:rPr lang="en-US" baseline="30000" dirty="0">
                <a:solidFill>
                  <a:srgbClr val="AB0000"/>
                </a:solidFill>
              </a:rPr>
              <a:t>3</a:t>
            </a:r>
            <a:r>
              <a:rPr lang="en-US" dirty="0"/>
              <a:t>+</a:t>
            </a:r>
            <a:r>
              <a:rPr lang="en-US" dirty="0">
                <a:solidFill>
                  <a:srgbClr val="0070C0"/>
                </a:solidFill>
              </a:rPr>
              <a:t>(2</a:t>
            </a:r>
            <a:r>
              <a:rPr lang="en-US" baseline="30000" dirty="0">
                <a:solidFill>
                  <a:srgbClr val="0070C0"/>
                </a:solidFill>
              </a:rPr>
              <a:t>3</a:t>
            </a:r>
            <a:r>
              <a:rPr lang="en-US" dirty="0">
                <a:solidFill>
                  <a:srgbClr val="0070C0"/>
                </a:solidFill>
              </a:rPr>
              <a:t> – 1)</a:t>
            </a:r>
          </a:p>
          <a:p>
            <a:pPr lvl="2"/>
            <a:r>
              <a:rPr lang="en-US" dirty="0"/>
              <a:t>MSB makes it super negative, add up </a:t>
            </a:r>
            <a:br>
              <a:rPr lang="en-US" dirty="0"/>
            </a:br>
            <a:r>
              <a:rPr lang="en-US" dirty="0"/>
              <a:t>all the other bits to get back up to -1</a:t>
            </a:r>
          </a:p>
          <a:p>
            <a:pPr lvl="2"/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005840" y="1920240"/>
            <a:ext cx="7132320" cy="990600"/>
            <a:chOff x="822960" y="1920240"/>
            <a:chExt cx="7132320" cy="990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ectangle 86"/>
                <p:cNvSpPr/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solidFill>
                  <a:srgbClr val="FFFF99"/>
                </a:solid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b</m:t>
                          </m:r>
                        </m:e>
                        <m:sub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lang="en-US" sz="2000" b="0" i="0" dirty="0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−1)</m:t>
                          </m:r>
                        </m:sub>
                      </m:sSub>
                    </m:oMath>
                  </a14:m>
                  <a:r>
                    <a:rPr kumimoji="0" lang="en-US" sz="200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has</a:t>
                  </a:r>
                  <a:r>
                    <a:rPr kumimoji="0" lang="en-US" sz="2000" i="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weight </a:t>
                  </a:r>
                  <a14:m>
                    <m:oMath xmlns:m="http://schemas.openxmlformats.org/officeDocument/2006/math">
                      <m:r>
                        <a:rPr kumimoji="0" lang="en-US" sz="2000" b="1" i="0" u="none" strike="noStrike" cap="none" normalizeH="0" smtClean="0">
                          <a:ln>
                            <a:noFill/>
                          </a:ln>
                          <a:solidFill>
                            <a:srgbClr val="AB000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−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w</m:t>
                          </m:r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−1)</m:t>
                          </m:r>
                        </m:sup>
                      </m:sSup>
                    </m:oMath>
                  </a14:m>
                  <a:r>
                    <a:rPr kumimoji="0" lang="en-US" sz="200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, other bits have</a:t>
                  </a:r>
                  <a:r>
                    <a:rPr kumimoji="0" lang="en-US" sz="2000" u="none" strike="noStrike" cap="none" normalizeH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cs typeface="Calibri" panose="020F0502020204030204" pitchFamily="34" charset="0"/>
                    </a:rPr>
                    <a:t> usual weights </a:t>
                  </a:r>
                  <a14:m>
                    <m:oMath xmlns:m="http://schemas.openxmlformats.org/officeDocument/2006/math">
                      <m:r>
                        <a:rPr kumimoji="0" lang="en-US" sz="2000" b="0" i="0" u="none" strike="noStrike" cap="none" normalizeH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kumimoji="0" lang="en-US" sz="2000" b="0" i="1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0" lang="en-US" sz="2000" b="0" i="0" u="none" strike="noStrike" cap="none" normalizeH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</m:t>
                          </m:r>
                        </m:sup>
                      </m:sSup>
                    </m:oMath>
                  </a14:m>
                  <a:endParaRPr kumimoji="0" lang="en-US" sz="200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7" name="Rectangle 86"/>
                <p:cNvSpPr>
                  <a:spLocks noRot="1" noChangeAspect="1" noMove="1" noResize="1" noEditPoints="1" noAdjustHandles="1" noChangeArrowheads="1" noChangeShapeType="1" noTextEdit="1"/>
                </p:cNvSpPr>
                <p:nvPr>
                  <p:custDataLst>
                    <p:tags r:id="rId49"/>
                  </p:custDataLst>
                </p:nvPr>
              </p:nvSpPr>
              <p:spPr bwMode="auto">
                <a:xfrm>
                  <a:off x="822960" y="1920240"/>
                  <a:ext cx="7132320" cy="990600"/>
                </a:xfrm>
                <a:prstGeom prst="rect">
                  <a:avLst/>
                </a:prstGeom>
                <a:blipFill>
                  <a:blip r:embed="rId50"/>
                  <a:stretch>
                    <a:fillRect t="-2532"/>
                  </a:stretch>
                </a:blipFill>
                <a:ln w="25400" cap="flat" cmpd="sng" algn="ctr">
                  <a:noFill/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9" name="Group 88"/>
            <p:cNvGrpSpPr/>
            <p:nvPr/>
          </p:nvGrpSpPr>
          <p:grpSpPr>
            <a:xfrm>
              <a:off x="3749040" y="2468880"/>
              <a:ext cx="4000498" cy="381000"/>
              <a:chOff x="4475369" y="3352800"/>
              <a:chExt cx="2289769" cy="307934"/>
            </a:xfrm>
          </p:grpSpPr>
          <p:sp>
            <p:nvSpPr>
              <p:cNvPr id="96" name="Rectangle 95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5227662" y="3352800"/>
                <a:ext cx="1221329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. . .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7" name="Rectangle 96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6397168" y="3352800"/>
                <a:ext cx="36797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0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8" name="Rectangle 97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4475369" y="3352800"/>
                <a:ext cx="395163" cy="307934"/>
              </a:xfrm>
              <a:prstGeom prst="rect">
                <a:avLst/>
              </a:prstGeom>
              <a:solidFill>
                <a:srgbClr val="FFDBD0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>
                    <a:ln>
                      <a:noFill/>
                    </a:ln>
                    <a:solidFill>
                      <a:srgbClr val="AB000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w-1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AB000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  <p:sp>
            <p:nvSpPr>
              <p:cNvPr id="99" name="Rectangle 98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4870532" y="3352800"/>
                <a:ext cx="357130" cy="307934"/>
              </a:xfrm>
              <a:prstGeom prst="rect">
                <a:avLst/>
              </a:prstGeom>
              <a:solidFill>
                <a:srgbClr val="D0DAFF"/>
              </a:solidFill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u="none" strike="noStrike" cap="none" normalizeH="0" baseline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b</a:t>
                </a:r>
                <a:r>
                  <a:rPr kumimoji="0" lang="en-US" u="none" strike="noStrike" cap="none" normalizeH="0" baseline="-25000" dirty="0">
                    <a:ln>
                      <a:noFill/>
                    </a:ln>
                    <a:solidFill>
                      <a:srgbClr val="0070C0"/>
                    </a:solidFill>
                    <a:effectLst/>
                    <a:latin typeface="Cambria Math" panose="02040503050406030204" pitchFamily="18" charset="0"/>
                    <a:ea typeface="Cambria Math" panose="02040503050406030204" pitchFamily="18" charset="0"/>
                    <a:cs typeface="Helvetica Neue Light" charset="0"/>
                  </a:rPr>
                  <a:t>w-2</a:t>
                </a:r>
                <a:endParaRPr kumimoji="0" lang="en-US" u="none" strike="noStrike" cap="none" normalizeH="0" baseline="0" dirty="0">
                  <a:ln>
                    <a:noFill/>
                  </a:ln>
                  <a:solidFill>
                    <a:srgbClr val="0070C0"/>
                  </a:solidFill>
                  <a:effectLst/>
                  <a:latin typeface="Cambria Math" panose="02040503050406030204" pitchFamily="18" charset="0"/>
                  <a:ea typeface="Cambria Math" panose="02040503050406030204" pitchFamily="18" charset="0"/>
                  <a:cs typeface="Helvetica Neue Light" charset="0"/>
                </a:endParaRPr>
              </a:p>
            </p:txBody>
          </p:sp>
        </p:grpSp>
        <p:cxnSp>
          <p:nvCxnSpPr>
            <p:cNvPr id="92" name="Straight Arrow Connector 91"/>
            <p:cNvCxnSpPr/>
            <p:nvPr>
              <p:custDataLst>
                <p:tags r:id="rId39"/>
              </p:custDataLst>
            </p:nvPr>
          </p:nvCxnSpPr>
          <p:spPr bwMode="auto">
            <a:xfrm flipH="1">
              <a:off x="4754880" y="2286000"/>
              <a:ext cx="3810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>
              <p:custDataLst>
                <p:tags r:id="rId40"/>
              </p:custDataLst>
            </p:nvPr>
          </p:nvCxnSpPr>
          <p:spPr bwMode="auto">
            <a:xfrm>
              <a:off x="6858000" y="2286000"/>
              <a:ext cx="4572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/>
            <p:cNvCxnSpPr/>
            <p:nvPr>
              <p:custDataLst>
                <p:tags r:id="rId41"/>
              </p:custDataLst>
            </p:nvPr>
          </p:nvCxnSpPr>
          <p:spPr bwMode="auto">
            <a:xfrm>
              <a:off x="6126480" y="2286000"/>
              <a:ext cx="0" cy="365760"/>
            </a:xfrm>
            <a:prstGeom prst="straightConnector1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>
              <p:custDataLst>
                <p:tags r:id="rId42"/>
              </p:custDataLst>
            </p:nvPr>
          </p:nvCxnSpPr>
          <p:spPr bwMode="auto">
            <a:xfrm>
              <a:off x="3108960" y="2286000"/>
              <a:ext cx="731520" cy="307235"/>
            </a:xfrm>
            <a:prstGeom prst="straightConnector1">
              <a:avLst/>
            </a:prstGeom>
            <a:noFill/>
            <a:ln w="25400" cap="flat" cmpd="sng" algn="ctr">
              <a:solidFill>
                <a:srgbClr val="AB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57" name="Group 3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58" name="Freeform 4"/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59" name="Text Box 5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60" name="Text Box 6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62" name="Text Box 8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63" name="Text Box 9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64" name="Text Box 10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65" name="Text Box 11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66" name="Text Box 12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67" name="Text Box 13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68" name="Text Box 14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69" name="Text Box 15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70" name="Text Box 16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71" name="Text Box 17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72" name="Text Box 18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73" name="Text Box 19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77" name="Text Box 20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78" name="Text Box 21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79" name="Text Box 22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80" name="Text Box 23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81" name="Text Box 24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82" name="Text Box 25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83" name="Text Box 26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84" name="Text Box 27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85" name="Text Box 28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100" name="Text Box 29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101" name="Text Box 30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102" name="Text Box 31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103" name="Text Box 32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104" name="Text Box 33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105" name="Text Box 34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106" name="Text Box 35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107" name="Text Box 36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1</a:t>
                </a:r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</a:rPr>
                <a:t>Two’s</a:t>
              </a:r>
              <a:br>
                <a:rPr lang="en-US" b="1" dirty="0">
                  <a:latin typeface="Calibri" pitchFamily="34" charset="0"/>
                </a:rPr>
              </a:br>
              <a:r>
                <a:rPr lang="en-US" b="1" dirty="0">
                  <a:latin typeface="Calibri" pitchFamily="34" charset="0"/>
                </a:rPr>
                <a:t>Complement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833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Two’s Complement is So Great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Roughly same number of (+) and (–) numbers</a:t>
            </a:r>
          </a:p>
          <a:p>
            <a:r>
              <a:rPr lang="en-US" dirty="0"/>
              <a:t>Positive number encodings match unsigned</a:t>
            </a:r>
          </a:p>
          <a:p>
            <a:r>
              <a:rPr lang="en-US" dirty="0"/>
              <a:t>Simple arithmetic (x + -y = x – y)</a:t>
            </a:r>
          </a:p>
          <a:p>
            <a:r>
              <a:rPr lang="en-US" dirty="0"/>
              <a:t>Single zero</a:t>
            </a:r>
          </a:p>
          <a:p>
            <a:r>
              <a:rPr lang="en-US" dirty="0"/>
              <a:t>All zeros encoding = 0</a:t>
            </a:r>
          </a:p>
          <a:p>
            <a:r>
              <a:rPr lang="en-US" dirty="0"/>
              <a:t>Simple negation procedure:</a:t>
            </a:r>
          </a:p>
          <a:p>
            <a:pPr lvl="1"/>
            <a:r>
              <a:rPr lang="en-US" dirty="0"/>
              <a:t>Get negative representation </a:t>
            </a:r>
            <a:br>
              <a:rPr lang="en-US" dirty="0"/>
            </a:br>
            <a:r>
              <a:rPr lang="en-US" dirty="0"/>
              <a:t>of any integer by taking </a:t>
            </a:r>
            <a:br>
              <a:rPr lang="en-US" dirty="0"/>
            </a:br>
            <a:r>
              <a:rPr lang="en-US" dirty="0"/>
              <a:t>bitwise complement and </a:t>
            </a:r>
            <a:br>
              <a:rPr lang="en-US" dirty="0"/>
            </a:br>
            <a:r>
              <a:rPr lang="en-US" dirty="0"/>
              <a:t>then adding one!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4B2A85"/>
                </a:solidFill>
              </a:rPr>
              <a:t>(</a:t>
            </a:r>
            <a:r>
              <a:rPr lang="en-US" b="1" dirty="0">
                <a:solidFill>
                  <a:srgbClr val="4B2A85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~x + 1 == -x </a:t>
            </a:r>
            <a:r>
              <a:rPr lang="en-US" b="1" dirty="0">
                <a:solidFill>
                  <a:srgbClr val="4B2A85"/>
                </a:solidFill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DB4C98-D2E6-A74A-9C3E-4BF05FFA529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1" name="Freeform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038344" y="3017520"/>
            <a:ext cx="4023360" cy="3810000"/>
          </a:xfrm>
          <a:custGeom>
            <a:avLst/>
            <a:gdLst>
              <a:gd name="T0" fmla="*/ 0 w 10000"/>
              <a:gd name="T1" fmla="*/ 0 h 10000"/>
              <a:gd name="T2" fmla="*/ 0 w 10000"/>
              <a:gd name="T3" fmla="*/ 0 h 10000"/>
              <a:gd name="T4" fmla="*/ 0 w 10000"/>
              <a:gd name="T5" fmla="*/ 1 h 10000"/>
              <a:gd name="T6" fmla="*/ 1 w 10000"/>
              <a:gd name="T7" fmla="*/ 0 h 10000"/>
              <a:gd name="T8" fmla="*/ 0 w 10000"/>
              <a:gd name="T9" fmla="*/ 0 h 10000"/>
              <a:gd name="T10" fmla="*/ 0 w 10000"/>
              <a:gd name="T11" fmla="*/ 0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0"/>
              <a:gd name="T19" fmla="*/ 0 h 10000"/>
              <a:gd name="T20" fmla="*/ 10000 w 10000"/>
              <a:gd name="T21" fmla="*/ 10000 h 10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0" h="10000">
                <a:moveTo>
                  <a:pt x="5000" y="0"/>
                </a:moveTo>
                <a:cubicBezTo>
                  <a:pt x="2238" y="0"/>
                  <a:pt x="0" y="2238"/>
                  <a:pt x="0" y="5000"/>
                </a:cubicBezTo>
                <a:cubicBezTo>
                  <a:pt x="0" y="7761"/>
                  <a:pt x="2238" y="10000"/>
                  <a:pt x="5000" y="10000"/>
                </a:cubicBezTo>
                <a:cubicBezTo>
                  <a:pt x="7761" y="10000"/>
                  <a:pt x="10000" y="7761"/>
                  <a:pt x="10000" y="5000"/>
                </a:cubicBezTo>
                <a:cubicBezTo>
                  <a:pt x="10000" y="2238"/>
                  <a:pt x="7761" y="0"/>
                  <a:pt x="5000" y="0"/>
                </a:cubicBezTo>
                <a:close/>
                <a:moveTo>
                  <a:pt x="5000" y="0"/>
                </a:moveTo>
              </a:path>
            </a:pathLst>
          </a:custGeom>
          <a:solidFill>
            <a:srgbClr val="FFFF99"/>
          </a:solidFill>
          <a:ln w="25400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Helvetica Neue Regular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20640" y="3255010"/>
            <a:ext cx="3787775" cy="3360738"/>
            <a:chOff x="4975225" y="2889250"/>
            <a:chExt cx="3787775" cy="3360738"/>
          </a:xfrm>
        </p:grpSpPr>
        <p:grpSp>
          <p:nvGrpSpPr>
            <p:cNvPr id="6" name="Group 3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975225" y="2889250"/>
              <a:ext cx="3787775" cy="3360738"/>
              <a:chOff x="2366" y="1413"/>
              <a:chExt cx="2386" cy="2117"/>
            </a:xfrm>
          </p:grpSpPr>
          <p:sp>
            <p:nvSpPr>
              <p:cNvPr id="8" name="Freeform 4"/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615" y="1499"/>
                <a:ext cx="1943" cy="1926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1 h 10000"/>
                  <a:gd name="T6" fmla="*/ 1 w 10000"/>
                  <a:gd name="T7" fmla="*/ 0 h 10000"/>
                  <a:gd name="T8" fmla="*/ 0 w 10000"/>
                  <a:gd name="T9" fmla="*/ 0 h 10000"/>
                  <a:gd name="T10" fmla="*/ 0 w 10000"/>
                  <a:gd name="T11" fmla="*/ 0 h 100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000"/>
                  <a:gd name="T19" fmla="*/ 0 h 10000"/>
                  <a:gd name="T20" fmla="*/ 10000 w 10000"/>
                  <a:gd name="T21" fmla="*/ 10000 h 100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000" h="10000">
                    <a:moveTo>
                      <a:pt x="5000" y="0"/>
                    </a:moveTo>
                    <a:cubicBezTo>
                      <a:pt x="2238" y="0"/>
                      <a:pt x="0" y="2238"/>
                      <a:pt x="0" y="5000"/>
                    </a:cubicBezTo>
                    <a:cubicBezTo>
                      <a:pt x="0" y="7761"/>
                      <a:pt x="2238" y="10000"/>
                      <a:pt x="5000" y="10000"/>
                    </a:cubicBezTo>
                    <a:cubicBezTo>
                      <a:pt x="7761" y="10000"/>
                      <a:pt x="10000" y="7761"/>
                      <a:pt x="10000" y="5000"/>
                    </a:cubicBezTo>
                    <a:cubicBezTo>
                      <a:pt x="10000" y="2238"/>
                      <a:pt x="7761" y="0"/>
                      <a:pt x="5000" y="0"/>
                    </a:cubicBezTo>
                    <a:close/>
                    <a:moveTo>
                      <a:pt x="5000" y="0"/>
                    </a:moveTo>
                  </a:path>
                </a:pathLst>
              </a:custGeom>
              <a:solidFill>
                <a:srgbClr val="FFFFFF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Helvetica Neue Regular" charset="0"/>
                </a:endParaRPr>
              </a:p>
            </p:txBody>
          </p:sp>
          <p:sp>
            <p:nvSpPr>
              <p:cNvPr id="9" name="Text Box 5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65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0000</a:t>
                </a:r>
              </a:p>
            </p:txBody>
          </p:sp>
          <p:sp>
            <p:nvSpPr>
              <p:cNvPr id="10" name="Text Box 6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918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0001</a:t>
                </a:r>
              </a:p>
            </p:txBody>
          </p:sp>
          <p:sp>
            <p:nvSpPr>
              <p:cNvPr id="11" name="Text Box 7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4183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0011</a:t>
                </a:r>
              </a:p>
            </p:txBody>
          </p:sp>
          <p:sp>
            <p:nvSpPr>
              <p:cNvPr id="12" name="Text Box 8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199" y="163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1111</a:t>
                </a:r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964" y="1828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1110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680" y="2242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1100</a:t>
                </a:r>
              </a:p>
            </p:txBody>
          </p:sp>
          <p:sp>
            <p:nvSpPr>
              <p:cNvPr id="15" name="Text Box 11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680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1011</a:t>
                </a:r>
              </a:p>
            </p:txBody>
          </p:sp>
          <p:sp>
            <p:nvSpPr>
              <p:cNvPr id="16" name="Text Box 12"/>
              <p:cNvSpPr txBox="1"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803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1010</a:t>
                </a:r>
              </a:p>
            </p:txBody>
          </p:sp>
          <p:sp>
            <p:nvSpPr>
              <p:cNvPr id="17" name="Text Box 13"/>
              <p:cNvSpPr txBox="1"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19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1000</a:t>
                </a:r>
              </a:p>
            </p:txBody>
          </p:sp>
          <p:sp>
            <p:nvSpPr>
              <p:cNvPr id="18" name="Text Box 14"/>
              <p:cNvSpPr txBox="1"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59" y="313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0111</a:t>
                </a:r>
              </a:p>
            </p:txBody>
          </p:sp>
          <p:sp>
            <p:nvSpPr>
              <p:cNvPr id="19" name="Text Box 15"/>
              <p:cNvSpPr txBox="1"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918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0110</a:t>
                </a:r>
              </a:p>
            </p:txBody>
          </p:sp>
          <p:sp>
            <p:nvSpPr>
              <p:cNvPr id="20" name="Text Box 16"/>
              <p:cNvSpPr txBox="1"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183" y="2521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0100</a:t>
                </a:r>
              </a:p>
            </p:txBody>
          </p:sp>
          <p:sp>
            <p:nvSpPr>
              <p:cNvPr id="21" name="Text Box 17"/>
              <p:cNvSpPr txBox="1"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71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0010</a:t>
                </a:r>
              </a:p>
            </p:txBody>
          </p:sp>
          <p:sp>
            <p:nvSpPr>
              <p:cNvPr id="22" name="Text Box 18"/>
              <p:cNvSpPr txBox="1"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071" y="2739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0101</a:t>
                </a:r>
              </a:p>
            </p:txBody>
          </p:sp>
          <p:sp>
            <p:nvSpPr>
              <p:cNvPr id="23" name="Text Box 19"/>
              <p:cNvSpPr txBox="1"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964" y="2935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1001</a:t>
                </a:r>
              </a:p>
            </p:txBody>
          </p:sp>
          <p:sp>
            <p:nvSpPr>
              <p:cNvPr id="24" name="Text Box 20"/>
              <p:cNvSpPr txBox="1"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803" y="2024"/>
                <a:ext cx="280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1101</a:t>
                </a:r>
              </a:p>
            </p:txBody>
          </p:sp>
          <p:sp>
            <p:nvSpPr>
              <p:cNvPr id="25" name="Text Box 21"/>
              <p:cNvSpPr txBox="1"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950" y="1413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+ 0</a:t>
                </a:r>
              </a:p>
            </p:txBody>
          </p:sp>
          <p:sp>
            <p:nvSpPr>
              <p:cNvPr id="26" name="Text Box 22"/>
              <p:cNvSpPr txBox="1"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249" y="1602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+ 1</a:t>
                </a:r>
              </a:p>
            </p:txBody>
          </p:sp>
          <p:sp>
            <p:nvSpPr>
              <p:cNvPr id="27" name="Text Box 23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59" y="1858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+ 2</a:t>
                </a:r>
              </a:p>
            </p:txBody>
          </p:sp>
          <p:sp>
            <p:nvSpPr>
              <p:cNvPr id="28" name="Text Box 24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49" y="2165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+ 3</a:t>
                </a:r>
              </a:p>
            </p:txBody>
          </p:sp>
          <p:sp>
            <p:nvSpPr>
              <p:cNvPr id="29" name="Text Box 25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547" y="25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+ 4</a:t>
                </a:r>
              </a:p>
            </p:txBody>
          </p:sp>
          <p:sp>
            <p:nvSpPr>
              <p:cNvPr id="30" name="Text Box 26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444" y="2909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+ 5</a:t>
                </a:r>
              </a:p>
            </p:txBody>
          </p:sp>
          <p:sp>
            <p:nvSpPr>
              <p:cNvPr id="31" name="Text Box 27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227" y="318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+ 6</a:t>
                </a:r>
              </a:p>
            </p:txBody>
          </p:sp>
          <p:sp>
            <p:nvSpPr>
              <p:cNvPr id="32" name="Text Box 28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874" y="3377"/>
                <a:ext cx="203" cy="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>
                    <a:latin typeface="Tahoma" pitchFamily="34" charset="0"/>
                  </a:rPr>
                  <a:t>+ 7</a:t>
                </a:r>
              </a:p>
            </p:txBody>
          </p:sp>
          <p:sp>
            <p:nvSpPr>
              <p:cNvPr id="33" name="Text Box 29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044" y="33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8</a:t>
                </a:r>
              </a:p>
            </p:txBody>
          </p:sp>
          <p:sp>
            <p:nvSpPr>
              <p:cNvPr id="34" name="Text Box 30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708" y="318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7</a:t>
                </a:r>
              </a:p>
            </p:txBody>
          </p:sp>
          <p:sp>
            <p:nvSpPr>
              <p:cNvPr id="35" name="Text Box 31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2500" y="2909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6</a:t>
                </a:r>
              </a:p>
            </p:txBody>
          </p:sp>
          <p:sp>
            <p:nvSpPr>
              <p:cNvPr id="36" name="Text Box 32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397" y="2577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5</a:t>
                </a:r>
              </a:p>
            </p:txBody>
          </p:sp>
          <p:sp>
            <p:nvSpPr>
              <p:cNvPr id="37" name="Text Box 33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66" y="2165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4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480" y="1858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3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687" y="1602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2</a:t>
                </a:r>
              </a:p>
            </p:txBody>
          </p:sp>
          <p:sp>
            <p:nvSpPr>
              <p:cNvPr id="40" name="Text Box 36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019" y="1413"/>
                <a:ext cx="18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prstTxWarp prst="textNoShape">
                  <a:avLst/>
                </a:prstTxWarp>
                <a:spAutoFit/>
              </a:bodyPr>
              <a:lstStyle/>
              <a:p>
                <a:pPr hangingPunct="1">
                  <a:lnSpc>
                    <a:spcPts val="1900"/>
                  </a:lnSpc>
                  <a:tabLst>
                    <a:tab pos="0" algn="l"/>
                  </a:tabLst>
                </a:pPr>
                <a:r>
                  <a:rPr lang="en-US" sz="1600" dirty="0">
                    <a:latin typeface="Tahoma" pitchFamily="34" charset="0"/>
                  </a:rPr>
                  <a:t>– 1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6185060" y="4261054"/>
              <a:ext cx="1463040" cy="607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latin typeface="Calibri" pitchFamily="34" charset="0"/>
                </a:rPr>
                <a:t>Two’s</a:t>
              </a:r>
              <a:br>
                <a:rPr lang="en-US" b="1" dirty="0">
                  <a:latin typeface="Calibri" pitchFamily="34" charset="0"/>
                </a:rPr>
              </a:br>
              <a:r>
                <a:rPr lang="en-US" b="1" dirty="0">
                  <a:latin typeface="Calibri" pitchFamily="34" charset="0"/>
                </a:rPr>
                <a:t>Complement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28296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119A7EE6-C103-40CC-92CA-6FF0F8F74C20}" vid="{F3D2EB43-1791-402A-ACFE-B794FD4892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8910</TotalTime>
  <Words>3916</Words>
  <Application>Microsoft Macintosh PowerPoint</Application>
  <PresentationFormat>On-screen Show (4:3)</PresentationFormat>
  <Paragraphs>1230</Paragraphs>
  <Slides>41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7" baseType="lpstr">
      <vt:lpstr>.AppleSystemUIFont</vt:lpstr>
      <vt:lpstr>Arial</vt:lpstr>
      <vt:lpstr>Arial Narrow</vt:lpstr>
      <vt:lpstr>Calibri</vt:lpstr>
      <vt:lpstr>Cambria Math</vt:lpstr>
      <vt:lpstr>Courier New</vt:lpstr>
      <vt:lpstr>Helvetica Neue Regular</vt:lpstr>
      <vt:lpstr>Roboto</vt:lpstr>
      <vt:lpstr>Roboto Light</vt:lpstr>
      <vt:lpstr>Roboto Regular</vt:lpstr>
      <vt:lpstr>Symbol</vt:lpstr>
      <vt:lpstr>Tahoma</vt:lpstr>
      <vt:lpstr>Times</vt:lpstr>
      <vt:lpstr>Times New Roman</vt:lpstr>
      <vt:lpstr>Wingdings</vt:lpstr>
      <vt:lpstr>UWTheme-351-Au18</vt:lpstr>
      <vt:lpstr>Integers</vt:lpstr>
      <vt:lpstr>Sign and Magnitude</vt:lpstr>
      <vt:lpstr>Sign and Magnitude</vt:lpstr>
      <vt:lpstr>Sign and Magnitude</vt:lpstr>
      <vt:lpstr>Sign and Magnitude</vt:lpstr>
      <vt:lpstr>Two’s Complement</vt:lpstr>
      <vt:lpstr>Two’s Complement</vt:lpstr>
      <vt:lpstr>Two’s Complement Negatives</vt:lpstr>
      <vt:lpstr>Why Two’s Complement is So Great</vt:lpstr>
      <vt:lpstr>Peer Instruction Question</vt:lpstr>
      <vt:lpstr>Two’s Complement Arithmetic</vt:lpstr>
      <vt:lpstr>Why Does Two’s Complement Work?</vt:lpstr>
      <vt:lpstr>Why Does Two’s Complement Work?</vt:lpstr>
      <vt:lpstr>Why Does Two’s Complement Work?</vt:lpstr>
      <vt:lpstr>Signed/Unsigned Conversion Visualized</vt:lpstr>
      <vt:lpstr>Values To Remember</vt:lpstr>
      <vt:lpstr>In C:  Signed vs. Unsigned</vt:lpstr>
      <vt:lpstr>Casting Surprises</vt:lpstr>
      <vt:lpstr>Casting Surprises</vt:lpstr>
      <vt:lpstr>Integers</vt:lpstr>
      <vt:lpstr>Arithmetic Overflow</vt:lpstr>
      <vt:lpstr>Overflow:  Unsigned</vt:lpstr>
      <vt:lpstr>Overflow:  Two’s Complement</vt:lpstr>
      <vt:lpstr>Sign Extension</vt:lpstr>
      <vt:lpstr>Sign Extension</vt:lpstr>
      <vt:lpstr>Sign Extension Example</vt:lpstr>
      <vt:lpstr>Integers</vt:lpstr>
      <vt:lpstr>Shift Operations</vt:lpstr>
      <vt:lpstr>Shift Operations</vt:lpstr>
      <vt:lpstr>Shifting Arithmetic?</vt:lpstr>
      <vt:lpstr>Left Shifting Arithmetic 8-bit Example</vt:lpstr>
      <vt:lpstr>Right Shifting Arithmetic 8-bit Examples</vt:lpstr>
      <vt:lpstr>Right Shifting Arithmetic 8-bit Examples</vt:lpstr>
      <vt:lpstr>Peer Instruction Question</vt:lpstr>
      <vt:lpstr>Summary</vt:lpstr>
      <vt:lpstr>PowerPoint Presentation</vt:lpstr>
      <vt:lpstr>Using Shifts and Masks</vt:lpstr>
      <vt:lpstr>Using Shifts and Masks</vt:lpstr>
      <vt:lpstr>Using Shifts and Masks</vt:lpstr>
      <vt:lpstr>Unsigned Multiplication in C</vt:lpstr>
      <vt:lpstr>Multiplication with shift and add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Integers II CSE 351 Autumn 2016</dc:title>
  <dc:creator>Justin Hsia</dc:creator>
  <cp:lastModifiedBy>Arrvindh Shriraman</cp:lastModifiedBy>
  <cp:revision>180</cp:revision>
  <cp:lastPrinted>2018-10-04T00:38:44Z</cp:lastPrinted>
  <dcterms:created xsi:type="dcterms:W3CDTF">2016-10-03T02:39:59Z</dcterms:created>
  <dcterms:modified xsi:type="dcterms:W3CDTF">2021-09-01T16:49:53Z</dcterms:modified>
</cp:coreProperties>
</file>