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792" r:id="rId2"/>
    <p:sldId id="268" r:id="rId3"/>
    <p:sldId id="269" r:id="rId4"/>
    <p:sldId id="794" r:id="rId5"/>
    <p:sldId id="795" r:id="rId6"/>
    <p:sldId id="796" r:id="rId7"/>
    <p:sldId id="273" r:id="rId8"/>
    <p:sldId id="274" r:id="rId9"/>
    <p:sldId id="762" r:id="rId10"/>
    <p:sldId id="797" r:id="rId11"/>
    <p:sldId id="277" r:id="rId12"/>
    <p:sldId id="799" r:id="rId13"/>
    <p:sldId id="800" r:id="rId14"/>
    <p:sldId id="801" r:id="rId15"/>
    <p:sldId id="802" r:id="rId16"/>
    <p:sldId id="283" r:id="rId17"/>
    <p:sldId id="284" r:id="rId18"/>
    <p:sldId id="803" r:id="rId19"/>
    <p:sldId id="286" r:id="rId20"/>
    <p:sldId id="804" r:id="rId21"/>
    <p:sldId id="805" r:id="rId22"/>
    <p:sldId id="806" r:id="rId23"/>
    <p:sldId id="807" r:id="rId24"/>
    <p:sldId id="808" r:id="rId25"/>
    <p:sldId id="809" r:id="rId26"/>
    <p:sldId id="293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817" r:id="rId35"/>
    <p:sldId id="818" r:id="rId36"/>
    <p:sldId id="819" r:id="rId37"/>
    <p:sldId id="820" r:id="rId38"/>
    <p:sldId id="821" r:id="rId39"/>
    <p:sldId id="822" r:id="rId40"/>
    <p:sldId id="823" r:id="rId41"/>
    <p:sldId id="824" r:id="rId42"/>
    <p:sldId id="825" r:id="rId43"/>
    <p:sldId id="826" r:id="rId44"/>
    <p:sldId id="828" r:id="rId45"/>
    <p:sldId id="313" r:id="rId46"/>
    <p:sldId id="314" r:id="rId47"/>
    <p:sldId id="315" r:id="rId48"/>
    <p:sldId id="829" r:id="rId49"/>
    <p:sldId id="830" r:id="rId50"/>
    <p:sldId id="318" r:id="rId51"/>
    <p:sldId id="319" r:id="rId52"/>
    <p:sldId id="320" r:id="rId53"/>
    <p:sldId id="321" r:id="rId54"/>
    <p:sldId id="831" r:id="rId55"/>
    <p:sldId id="832" r:id="rId56"/>
    <p:sldId id="833" r:id="rId57"/>
    <p:sldId id="834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8" autoAdjust="0"/>
    <p:restoredTop sz="92292" autoAdjust="0"/>
  </p:normalViewPr>
  <p:slideViewPr>
    <p:cSldViewPr snapToGrid="0">
      <p:cViewPr varScale="1">
        <p:scale>
          <a:sx n="206" d="100"/>
          <a:sy n="206" d="100"/>
        </p:scale>
        <p:origin x="2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184" y="-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4880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p23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330" name="Google Shape;1330;p2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1" name="Google Shape;1331;p23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1332" name="Google Shape;1332;p2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3" name="Google Shape;1333;p23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4" name="Google Shape;1334;p23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419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Google Shape;1347;p2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8" name="Google Shape;134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4394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26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5" name="Google Shape;135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6" name="Google Shape;1356;p2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9597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Google Shape;1374;p27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5" name="Google Shape;137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6" name="Google Shape;1376;p27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4761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28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403" name="Google Shape;1403;p2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4" name="Google Shape;1404;p28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 dirty="0"/>
          </a:p>
        </p:txBody>
      </p:sp>
      <p:sp>
        <p:nvSpPr>
          <p:cNvPr id="1405" name="Google Shape;1405;p2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6" name="Google Shape;1406;p28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7" name="Google Shape;1407;p28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463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p29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418" name="Google Shape;1418;p29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9" name="Google Shape;1419;p29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1420" name="Google Shape;1420;p2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1" name="Google Shape;1421;p29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2" name="Google Shape;1422;p2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760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30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9" name="Google Shape;142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0" name="Google Shape;1430;p30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35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31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456" name="Google Shape;1456;p31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7" name="Google Shape;1457;p31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 dirty="0"/>
          </a:p>
        </p:txBody>
      </p:sp>
      <p:sp>
        <p:nvSpPr>
          <p:cNvPr id="1458" name="Google Shape;1458;p3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9" name="Google Shape;1459;p3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0" name="Google Shape;1460;p31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3073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8" name="Google Shape;1468;p33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9" name="Google Shape;1469;p3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646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9" name="Google Shape;1619;p32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0" name="Google Shape;1620;p3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088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0" name="Google Shape;9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09407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Google Shape;1643;g5d23d86798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4" name="Google Shape;1644;g5d23d86798_0_28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5" name="Google Shape;1645;g5d23d86798_0_28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1299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Google Shape;1661;g5d23d86798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2" name="Google Shape;1662;g5d23d86798_0_30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" name="Google Shape;1663;g5d23d86798_0_30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3343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p3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5" name="Google Shape;168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67209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" name="Google Shape;1691;p35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2" name="Google Shape;169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3" name="Google Shape;1693;p3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7928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8" name="Google Shape;1708;p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050" tIns="47525" rIns="95050" bIns="47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9" name="Google Shape;1709;p3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6452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0" name="Google Shape;1730;p3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050" tIns="47525" rIns="95050" bIns="47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1" name="Google Shape;1731;p37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76430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" name="Google Shape;175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2" name="Google Shape;1752;p3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050" tIns="47525" rIns="95050" bIns="47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3" name="Google Shape;1753;p3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8004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" name="Google Shape;1759;p39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760" name="Google Shape;1760;p39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1" name="Google Shape;1761;p39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1762" name="Google Shape;1762;p3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3" name="Google Shape;1763;p39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4" name="Google Shape;1764;p3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7041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Google Shape;1803;p4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</p:txBody>
      </p:sp>
      <p:sp>
        <p:nvSpPr>
          <p:cNvPr id="1804" name="Google Shape;180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129250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" name="Google Shape;1810;p4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1" name="Google Shape;181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864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5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960" name="Google Shape;960;p1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1" name="Google Shape;961;p15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962" name="Google Shape;962;p1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3" name="Google Shape;963;p15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4" name="Google Shape;964;p1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3653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" name="Google Shape;1817;p42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1818" name="Google Shape;1818;p4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9" name="Google Shape;1819;p42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1820" name="Google Shape;1820;p4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1" name="Google Shape;1821;p4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2" name="Google Shape;1822;p4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00365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Google Shape;1828;g5d23d86798_0_373:notes"/>
          <p:cNvSpPr txBox="1">
            <a:spLocks noGrp="1"/>
          </p:cNvSpPr>
          <p:nvPr>
            <p:ph type="body" idx="1"/>
          </p:nvPr>
        </p:nvSpPr>
        <p:spPr>
          <a:xfrm>
            <a:off x="550626" y="4559918"/>
            <a:ext cx="6303300" cy="4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9" name="Google Shape;1829;g5d23d86798_0_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0" name="Google Shape;1830;g5d23d86798_0_37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1093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Google Shape;1849;p43:notes"/>
          <p:cNvSpPr txBox="1">
            <a:spLocks noGrp="1"/>
          </p:cNvSpPr>
          <p:nvPr>
            <p:ph type="body" idx="1"/>
          </p:nvPr>
        </p:nvSpPr>
        <p:spPr>
          <a:xfrm>
            <a:off x="550626" y="4559918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0" name="Google Shape;185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1" name="Google Shape;1851;p4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2799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7938" y="614363"/>
            <a:ext cx="4783137" cy="3587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77" name="Google Shape;1877;p44:notes"/>
          <p:cNvSpPr txBox="1">
            <a:spLocks noGrp="1"/>
          </p:cNvSpPr>
          <p:nvPr>
            <p:ph type="body" idx="1"/>
          </p:nvPr>
        </p:nvSpPr>
        <p:spPr>
          <a:xfrm>
            <a:off x="550628" y="4563193"/>
            <a:ext cx="6301588" cy="431759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5050" tIns="47525" rIns="95050" bIns="47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8" name="Google Shape;1878;p44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3307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" name="Google Shape;1884;p45:notes"/>
          <p:cNvSpPr txBox="1">
            <a:spLocks noGrp="1"/>
          </p:cNvSpPr>
          <p:nvPr>
            <p:ph type="body" idx="1"/>
          </p:nvPr>
        </p:nvSpPr>
        <p:spPr>
          <a:xfrm>
            <a:off x="550626" y="4559918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5" name="Google Shape;1885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6" name="Google Shape;1886;p4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9298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p46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00" cy="43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2" name="Google Shape;191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3" name="Google Shape;1913;p4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0418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" name="Google Shape;1926;p47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27" name="Google Shape;192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650222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" name="Google Shape;1933;p5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4" name="Google Shape;193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38776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Google Shape;19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1" name="Google Shape;1941;p4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2" name="Google Shape;1942;p4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3" name="Google Shape;1943;p4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44040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" name="Google Shape;1949;p4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0" name="Google Shape;195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072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1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1" name="Google Shape;9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47163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Google Shape;1972;p5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3" name="Google Shape;197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349064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p51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1993" name="Google Shape;1993;p51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4" name="Google Shape;1994;p51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1995" name="Google Shape;1995;p5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6" name="Google Shape;1996;p5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7" name="Google Shape;1997;p5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871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" name="Google Shape;2003;p52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2004" name="Google Shape;2004;p5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5" name="Google Shape;2005;p52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2006" name="Google Shape;2006;p5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7" name="Google Shape;2007;p5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8" name="Google Shape;2008;p5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1024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" name="Google Shape;2033;g5d23d86798_0_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4" name="Google Shape;2034;g5d23d86798_0_4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g5d23d86798_0_43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6" name="Google Shape;2036;g5d23d86798_0_43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02576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Google Shape;2051;p55:notes"/>
          <p:cNvSpPr txBox="1">
            <a:spLocks noGrp="1"/>
          </p:cNvSpPr>
          <p:nvPr>
            <p:ph type="body" idx="1"/>
          </p:nvPr>
        </p:nvSpPr>
        <p:spPr>
          <a:xfrm>
            <a:off x="550626" y="4559920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2" name="Google Shape;2052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53" name="Google Shape;2053;p5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331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Google Shape;2077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8" name="Google Shape;2078;p5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5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0" name="Google Shape;2080;p54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6856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Google Shape;2095;p56:notes"/>
          <p:cNvSpPr txBox="1">
            <a:spLocks noGrp="1"/>
          </p:cNvSpPr>
          <p:nvPr>
            <p:ph type="body" idx="1"/>
          </p:nvPr>
        </p:nvSpPr>
        <p:spPr>
          <a:xfrm>
            <a:off x="550626" y="4559920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6" name="Google Shape;209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7" name="Google Shape;2097;p5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575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" name="Google Shape;2120;g5d23d86798_0_4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1" name="Google Shape;2121;g5d23d86798_0_45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2" name="Google Shape;2122;g5d23d86798_0_45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3" name="Google Shape;2123;g5d23d86798_0_45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2027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Google Shape;2138;p57:notes"/>
          <p:cNvSpPr txBox="1">
            <a:spLocks noGrp="1"/>
          </p:cNvSpPr>
          <p:nvPr>
            <p:ph type="body" idx="1"/>
          </p:nvPr>
        </p:nvSpPr>
        <p:spPr>
          <a:xfrm>
            <a:off x="550626" y="4559920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9" name="Google Shape;2139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0" name="Google Shape;2140;p57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459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" name="Google Shape;2162;p5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3" name="Google Shape;2163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3692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7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8" name="Google Shape;9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48492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" name="Google Shape;2169;p5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0" name="Google Shape;217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524175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" name="Google Shape;2176;p6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7" name="Google Shape;217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4624159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" name="Google Shape;2187;p61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8" name="Google Shape;2188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358669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" name="Google Shape;2197;p6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8" name="Google Shape;219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946384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" name="Google Shape;2204;p63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5" name="Google Shape;2205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48228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" name="Google Shape;2210;p64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2211" name="Google Shape;2211;p64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2" name="Google Shape;2212;p64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2213" name="Google Shape;2213;p6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4" name="Google Shape;2214;p6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5" name="Google Shape;2215;p64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8314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" name="Google Shape;2223;p65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2224" name="Google Shape;2224;p6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5" name="Google Shape;2225;p65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2226" name="Google Shape;2226;p6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57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7" name="Google Shape;2227;p65:notes"/>
          <p:cNvSpPr>
            <a:spLocks noGrp="1" noRot="1" noChangeAspect="1"/>
          </p:cNvSpPr>
          <p:nvPr>
            <p:ph type="sldImg" idx="3"/>
          </p:nvPr>
        </p:nvSpPr>
        <p:spPr>
          <a:xfrm>
            <a:off x="1381125" y="757238"/>
            <a:ext cx="5040313" cy="37798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8" name="Google Shape;2228;p65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80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:notes"/>
          <p:cNvSpPr txBox="1">
            <a:spLocks noGrp="1"/>
          </p:cNvSpPr>
          <p:nvPr>
            <p:ph type="body" idx="1"/>
          </p:nvPr>
        </p:nvSpPr>
        <p:spPr>
          <a:xfrm>
            <a:off x="550626" y="4559915"/>
            <a:ext cx="6303242" cy="432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600" tIns="47925" rIns="97600" bIns="47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5" name="Google Shape;98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6" name="Google Shape;986;p1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778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3" name="Google Shape;101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9369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7938" y="614363"/>
            <a:ext cx="4783137" cy="3587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53" name="Google Shape;1053;p20:notes"/>
          <p:cNvSpPr txBox="1">
            <a:spLocks noGrp="1"/>
          </p:cNvSpPr>
          <p:nvPr>
            <p:ph type="body" idx="1"/>
          </p:nvPr>
        </p:nvSpPr>
        <p:spPr>
          <a:xfrm>
            <a:off x="550630" y="4563197"/>
            <a:ext cx="6301500" cy="4317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7025" tIns="48500" rIns="97025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20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20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p22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9" name="Google Shape;108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157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81800"/>
            <a:ext cx="9144000" cy="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3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44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7437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396" y="-2231"/>
            <a:ext cx="15632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L29:Pipeline Hazards</a:t>
            </a: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93" r:id="rId7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Review of Last Lecture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"/>
          <p:cNvSpPr txBox="1">
            <a:spLocks noGrp="1"/>
          </p:cNvSpPr>
          <p:nvPr>
            <p:ph type="body" idx="1"/>
          </p:nvPr>
        </p:nvSpPr>
        <p:spPr>
          <a:xfrm>
            <a:off x="457200" y="11429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Implementing controller for your datapath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decoded signals from instruction and generate control signals</a:t>
            </a:r>
            <a:endParaRPr/>
          </a:p>
          <a:p>
            <a:pPr marL="342900" marR="0" lvl="0" indent="-3175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Pipelining improves performance by exploiting Instruction Level Parallelism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5-stage pipeline for </a:t>
            </a:r>
            <a:r>
              <a:rPr lang="en-US"/>
              <a:t>RISC-V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IF, ID, EX, MEM, WB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Executes multiple instructions in parallel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instruction has the same latency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can go wrong???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096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22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Instruction and Data Caches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2" name="Google Shape;1092;p22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93" name="Google Shape;1093;p22"/>
          <p:cNvGrpSpPr/>
          <p:nvPr/>
        </p:nvGrpSpPr>
        <p:grpSpPr>
          <a:xfrm>
            <a:off x="691898" y="1398292"/>
            <a:ext cx="3048000" cy="4103077"/>
            <a:chOff x="609600" y="1676400"/>
            <a:chExt cx="3048000" cy="3962400"/>
          </a:xfrm>
        </p:grpSpPr>
        <p:sp>
          <p:nvSpPr>
            <p:cNvPr id="1094" name="Google Shape;1094;p22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rgbClr val="D8D8D8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Processor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5" name="Google Shape;1095;p22"/>
            <p:cNvSpPr/>
            <p:nvPr/>
          </p:nvSpPr>
          <p:spPr>
            <a:xfrm>
              <a:off x="838200" y="2164197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22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rgbClr val="9CC2E5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Datapath</a:t>
              </a:r>
              <a:endPara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97" name="Google Shape;1097;p22"/>
            <p:cNvCxnSpPr/>
            <p:nvPr/>
          </p:nvCxnSpPr>
          <p:spPr>
            <a:xfrm>
              <a:off x="1523206" y="2725783"/>
              <a:ext cx="0" cy="32301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1098" name="Google Shape;1098;p22"/>
            <p:cNvCxnSpPr/>
            <p:nvPr/>
          </p:nvCxnSpPr>
          <p:spPr>
            <a:xfrm rot="10800000">
              <a:off x="2668588" y="2717104"/>
              <a:ext cx="0" cy="330896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grpSp>
        <p:nvGrpSpPr>
          <p:cNvPr id="1099" name="Google Shape;1099;p22"/>
          <p:cNvGrpSpPr/>
          <p:nvPr/>
        </p:nvGrpSpPr>
        <p:grpSpPr>
          <a:xfrm>
            <a:off x="1030226" y="3316428"/>
            <a:ext cx="2367431" cy="1897054"/>
            <a:chOff x="914399" y="3505200"/>
            <a:chExt cx="2367431" cy="1897054"/>
          </a:xfrm>
        </p:grpSpPr>
        <p:sp>
          <p:nvSpPr>
            <p:cNvPr id="1100" name="Google Shape;1100;p22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01" name="Google Shape;1101;p22"/>
            <p:cNvGrpSpPr/>
            <p:nvPr/>
          </p:nvGrpSpPr>
          <p:grpSpPr>
            <a:xfrm>
              <a:off x="914399" y="3886200"/>
              <a:ext cx="2362202" cy="767953"/>
              <a:chOff x="1600199" y="3962400"/>
              <a:chExt cx="1600201" cy="767953"/>
            </a:xfrm>
          </p:grpSpPr>
          <p:sp>
            <p:nvSpPr>
              <p:cNvPr id="1102" name="Google Shape;1102;p2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3" name="Google Shape;1103;p22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4" name="Google Shape;1104;p22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5" name="Google Shape;1105;p22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p22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7" name="Google Shape;1107;p22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8" name="Google Shape;1108;p22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9" name="Google Shape;1109;p22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0" name="Google Shape;1110;p22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solidFill>
                <a:srgbClr val="9BBB59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1" name="Google Shape;1111;p22"/>
              <p:cNvSpPr txBox="1"/>
              <p:nvPr/>
            </p:nvSpPr>
            <p:spPr>
              <a:xfrm>
                <a:off x="1905000" y="4114800"/>
                <a:ext cx="1031051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US"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Registers</a:t>
                </a:r>
                <a:endParaRPr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2" name="Google Shape;1112;p22"/>
            <p:cNvGrpSpPr/>
            <p:nvPr/>
          </p:nvGrpSpPr>
          <p:grpSpPr>
            <a:xfrm>
              <a:off x="914400" y="4540479"/>
              <a:ext cx="2367430" cy="861775"/>
              <a:chOff x="4572000" y="3245079"/>
              <a:chExt cx="2367430" cy="861775"/>
            </a:xfrm>
          </p:grpSpPr>
          <p:sp>
            <p:nvSpPr>
              <p:cNvPr id="1113" name="Google Shape;1113;p22"/>
              <p:cNvSpPr/>
              <p:nvPr/>
            </p:nvSpPr>
            <p:spPr>
              <a:xfrm rot="10800000" flipH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4" name="Google Shape;1114;p22"/>
              <p:cNvSpPr txBox="1"/>
              <p:nvPr/>
            </p:nvSpPr>
            <p:spPr>
              <a:xfrm>
                <a:off x="4572000" y="3245079"/>
                <a:ext cx="2367430" cy="861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Arithmetic &amp; Logic Unit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(ALU)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15" name="Google Shape;1115;p22"/>
          <p:cNvGrpSpPr/>
          <p:nvPr/>
        </p:nvGrpSpPr>
        <p:grpSpPr>
          <a:xfrm>
            <a:off x="6332253" y="1398291"/>
            <a:ext cx="1905000" cy="4114800"/>
            <a:chOff x="6064623" y="1469509"/>
            <a:chExt cx="1905000" cy="4114800"/>
          </a:xfrm>
        </p:grpSpPr>
        <p:sp>
          <p:nvSpPr>
            <p:cNvPr id="1116" name="Google Shape;1116;p22"/>
            <p:cNvSpPr/>
            <p:nvPr/>
          </p:nvSpPr>
          <p:spPr>
            <a:xfrm>
              <a:off x="6064623" y="1469509"/>
              <a:ext cx="1905000" cy="4114800"/>
            </a:xfrm>
            <a:prstGeom prst="rect">
              <a:avLst/>
            </a:prstGeom>
            <a:solidFill>
              <a:srgbClr val="95B3D7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Memory (DRAM)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17" name="Google Shape;1117;p22"/>
            <p:cNvGrpSpPr/>
            <p:nvPr/>
          </p:nvGrpSpPr>
          <p:grpSpPr>
            <a:xfrm>
              <a:off x="6217023" y="1926709"/>
              <a:ext cx="1524000" cy="3429000"/>
              <a:chOff x="4953000" y="1981200"/>
              <a:chExt cx="1524000" cy="3429000"/>
            </a:xfrm>
          </p:grpSpPr>
          <p:grpSp>
            <p:nvGrpSpPr>
              <p:cNvPr id="1118" name="Google Shape;1118;p22"/>
              <p:cNvGrpSpPr/>
              <p:nvPr/>
            </p:nvGrpSpPr>
            <p:grpSpPr>
              <a:xfrm>
                <a:off x="4953000" y="40386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19" name="Google Shape;111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0" name="Google Shape;112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1" name="Google Shape;112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2" name="Google Shape;112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3" name="Google Shape;112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4" name="Google Shape;112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5" name="Google Shape;112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6" name="Google Shape;112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7" name="Google Shape;112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28" name="Google Shape;1128;p22"/>
              <p:cNvGrpSpPr/>
              <p:nvPr/>
            </p:nvGrpSpPr>
            <p:grpSpPr>
              <a:xfrm>
                <a:off x="5334000" y="40386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29" name="Google Shape;112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0" name="Google Shape;113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1" name="Google Shape;113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2" name="Google Shape;113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3" name="Google Shape;113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4" name="Google Shape;113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5" name="Google Shape;113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6" name="Google Shape;113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7" name="Google Shape;113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38" name="Google Shape;1138;p22"/>
              <p:cNvGrpSpPr/>
              <p:nvPr/>
            </p:nvGrpSpPr>
            <p:grpSpPr>
              <a:xfrm>
                <a:off x="5715000" y="40386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39" name="Google Shape;113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0" name="Google Shape;114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1" name="Google Shape;114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2" name="Google Shape;114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3" name="Google Shape;114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4" name="Google Shape;114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5" name="Google Shape;114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6" name="Google Shape;114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7" name="Google Shape;114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48" name="Google Shape;1148;p22"/>
              <p:cNvGrpSpPr/>
              <p:nvPr/>
            </p:nvGrpSpPr>
            <p:grpSpPr>
              <a:xfrm>
                <a:off x="6096000" y="40386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49" name="Google Shape;114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0" name="Google Shape;115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1" name="Google Shape;115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2" name="Google Shape;115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3" name="Google Shape;115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4" name="Google Shape;115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5" name="Google Shape;115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6" name="Google Shape;115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7" name="Google Shape;115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58" name="Google Shape;1158;p22"/>
              <p:cNvGrpSpPr/>
              <p:nvPr/>
            </p:nvGrpSpPr>
            <p:grpSpPr>
              <a:xfrm>
                <a:off x="4953000" y="47244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59" name="Google Shape;115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0" name="Google Shape;116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1" name="Google Shape;116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2" name="Google Shape;116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3" name="Google Shape;116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4" name="Google Shape;116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5" name="Google Shape;116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6" name="Google Shape;116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7" name="Google Shape;116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68" name="Google Shape;1168;p22"/>
              <p:cNvGrpSpPr/>
              <p:nvPr/>
            </p:nvGrpSpPr>
            <p:grpSpPr>
              <a:xfrm>
                <a:off x="5334000" y="47244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69" name="Google Shape;116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0" name="Google Shape;117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1" name="Google Shape;117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2" name="Google Shape;117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3" name="Google Shape;117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4" name="Google Shape;117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5" name="Google Shape;117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6" name="Google Shape;117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7" name="Google Shape;117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78" name="Google Shape;1178;p22"/>
              <p:cNvGrpSpPr/>
              <p:nvPr/>
            </p:nvGrpSpPr>
            <p:grpSpPr>
              <a:xfrm>
                <a:off x="5715000" y="47244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79" name="Google Shape;117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0" name="Google Shape;118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1" name="Google Shape;118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2" name="Google Shape;118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3" name="Google Shape;118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4" name="Google Shape;118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5" name="Google Shape;118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6" name="Google Shape;118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7" name="Google Shape;118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88" name="Google Shape;1188;p22"/>
              <p:cNvGrpSpPr/>
              <p:nvPr/>
            </p:nvGrpSpPr>
            <p:grpSpPr>
              <a:xfrm>
                <a:off x="6096000" y="47244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89" name="Google Shape;118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0" name="Google Shape;119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1" name="Google Shape;119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2" name="Google Shape;119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3" name="Google Shape;119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4" name="Google Shape;119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5" name="Google Shape;119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6" name="Google Shape;119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7" name="Google Shape;119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98" name="Google Shape;1198;p22"/>
              <p:cNvGrpSpPr/>
              <p:nvPr/>
            </p:nvGrpSpPr>
            <p:grpSpPr>
              <a:xfrm>
                <a:off x="4953000" y="33528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199" name="Google Shape;119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0" name="Google Shape;120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1" name="Google Shape;120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2" name="Google Shape;120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3" name="Google Shape;120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4" name="Google Shape;120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5" name="Google Shape;120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6" name="Google Shape;120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7" name="Google Shape;120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rgbClr val="9BBB59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08" name="Google Shape;1208;p22"/>
              <p:cNvGrpSpPr/>
              <p:nvPr/>
            </p:nvGrpSpPr>
            <p:grpSpPr>
              <a:xfrm>
                <a:off x="5334000" y="33528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09" name="Google Shape;120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0" name="Google Shape;121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1" name="Google Shape;121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2" name="Google Shape;121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3" name="Google Shape;121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4" name="Google Shape;121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5" name="Google Shape;121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6" name="Google Shape;121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7" name="Google Shape;121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18" name="Google Shape;1218;p22"/>
              <p:cNvGrpSpPr/>
              <p:nvPr/>
            </p:nvGrpSpPr>
            <p:grpSpPr>
              <a:xfrm>
                <a:off x="5715000" y="33528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19" name="Google Shape;121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0" name="Google Shape;122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1" name="Google Shape;122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2" name="Google Shape;122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3" name="Google Shape;122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4" name="Google Shape;122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5" name="Google Shape;122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6" name="Google Shape;122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7" name="Google Shape;122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28" name="Google Shape;1228;p22"/>
              <p:cNvGrpSpPr/>
              <p:nvPr/>
            </p:nvGrpSpPr>
            <p:grpSpPr>
              <a:xfrm>
                <a:off x="6096000" y="33528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29" name="Google Shape;122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0" name="Google Shape;123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1" name="Google Shape;123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2" name="Google Shape;123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3" name="Google Shape;123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4" name="Google Shape;123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5" name="Google Shape;123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6" name="Google Shape;123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7" name="Google Shape;123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38" name="Google Shape;1238;p22"/>
              <p:cNvGrpSpPr/>
              <p:nvPr/>
            </p:nvGrpSpPr>
            <p:grpSpPr>
              <a:xfrm>
                <a:off x="4953000" y="26670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39" name="Google Shape;123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0" name="Google Shape;124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1" name="Google Shape;124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2" name="Google Shape;124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3" name="Google Shape;124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4" name="Google Shape;124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5" name="Google Shape;124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6" name="Google Shape;124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7" name="Google Shape;124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48" name="Google Shape;1248;p22"/>
              <p:cNvGrpSpPr/>
              <p:nvPr/>
            </p:nvGrpSpPr>
            <p:grpSpPr>
              <a:xfrm>
                <a:off x="5334000" y="26670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49" name="Google Shape;124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0" name="Google Shape;125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1" name="Google Shape;125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2" name="Google Shape;125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3" name="Google Shape;125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4" name="Google Shape;125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5" name="Google Shape;125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6" name="Google Shape;125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7" name="Google Shape;125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58" name="Google Shape;1258;p22"/>
              <p:cNvGrpSpPr/>
              <p:nvPr/>
            </p:nvGrpSpPr>
            <p:grpSpPr>
              <a:xfrm>
                <a:off x="5715000" y="26670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59" name="Google Shape;125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0" name="Google Shape;126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1" name="Google Shape;126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2" name="Google Shape;126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3" name="Google Shape;126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4" name="Google Shape;126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5" name="Google Shape;126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6" name="Google Shape;126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7" name="Google Shape;126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68" name="Google Shape;1268;p22"/>
              <p:cNvGrpSpPr/>
              <p:nvPr/>
            </p:nvGrpSpPr>
            <p:grpSpPr>
              <a:xfrm>
                <a:off x="6096000" y="26670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69" name="Google Shape;126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0" name="Google Shape;127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1" name="Google Shape;127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2" name="Google Shape;127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3" name="Google Shape;127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4" name="Google Shape;127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5" name="Google Shape;127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6" name="Google Shape;127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7" name="Google Shape;127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78" name="Google Shape;1278;p22"/>
              <p:cNvGrpSpPr/>
              <p:nvPr/>
            </p:nvGrpSpPr>
            <p:grpSpPr>
              <a:xfrm>
                <a:off x="4953000" y="19812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79" name="Google Shape;127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0" name="Google Shape;128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1" name="Google Shape;128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2" name="Google Shape;128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3" name="Google Shape;128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4" name="Google Shape;128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5" name="Google Shape;128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6" name="Google Shape;128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7" name="Google Shape;128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8" name="Google Shape;1288;p22"/>
              <p:cNvGrpSpPr/>
              <p:nvPr/>
            </p:nvGrpSpPr>
            <p:grpSpPr>
              <a:xfrm>
                <a:off x="5334000" y="19812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89" name="Google Shape;128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0" name="Google Shape;129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1" name="Google Shape;129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2" name="Google Shape;129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3" name="Google Shape;129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4" name="Google Shape;129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5" name="Google Shape;129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6" name="Google Shape;129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7" name="Google Shape;129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98" name="Google Shape;1298;p22"/>
              <p:cNvGrpSpPr/>
              <p:nvPr/>
            </p:nvGrpSpPr>
            <p:grpSpPr>
              <a:xfrm>
                <a:off x="5715000" y="19812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299" name="Google Shape;129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0" name="Google Shape;130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1" name="Google Shape;130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2" name="Google Shape;130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3" name="Google Shape;130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4" name="Google Shape;130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5" name="Google Shape;130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6" name="Google Shape;130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7" name="Google Shape;130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08" name="Google Shape;1308;p22"/>
              <p:cNvGrpSpPr/>
              <p:nvPr/>
            </p:nvGrpSpPr>
            <p:grpSpPr>
              <a:xfrm>
                <a:off x="6096000" y="1981200"/>
                <a:ext cx="381000" cy="685800"/>
                <a:chOff x="7543800" y="3581400"/>
                <a:chExt cx="2362200" cy="685800"/>
              </a:xfrm>
            </p:grpSpPr>
            <p:sp>
              <p:nvSpPr>
                <p:cNvPr id="1309" name="Google Shape;1309;p22"/>
                <p:cNvSpPr/>
                <p:nvPr/>
              </p:nvSpPr>
              <p:spPr>
                <a:xfrm>
                  <a:off x="7543800" y="3581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0" name="Google Shape;1310;p22"/>
                <p:cNvSpPr/>
                <p:nvPr/>
              </p:nvSpPr>
              <p:spPr>
                <a:xfrm>
                  <a:off x="7543800" y="3657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1" name="Google Shape;1311;p22"/>
                <p:cNvSpPr/>
                <p:nvPr/>
              </p:nvSpPr>
              <p:spPr>
                <a:xfrm>
                  <a:off x="7543800" y="3733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2" name="Google Shape;1312;p22"/>
                <p:cNvSpPr/>
                <p:nvPr/>
              </p:nvSpPr>
              <p:spPr>
                <a:xfrm>
                  <a:off x="7543800" y="3810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3" name="Google Shape;1313;p22"/>
                <p:cNvSpPr/>
                <p:nvPr/>
              </p:nvSpPr>
              <p:spPr>
                <a:xfrm>
                  <a:off x="7543800" y="38862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4" name="Google Shape;1314;p22"/>
                <p:cNvSpPr/>
                <p:nvPr/>
              </p:nvSpPr>
              <p:spPr>
                <a:xfrm>
                  <a:off x="7543800" y="39624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5" name="Google Shape;1315;p22"/>
                <p:cNvSpPr/>
                <p:nvPr/>
              </p:nvSpPr>
              <p:spPr>
                <a:xfrm>
                  <a:off x="7543800" y="40386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6" name="Google Shape;1316;p22"/>
                <p:cNvSpPr/>
                <p:nvPr/>
              </p:nvSpPr>
              <p:spPr>
                <a:xfrm>
                  <a:off x="7543800" y="41148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7" name="Google Shape;1317;p22"/>
                <p:cNvSpPr/>
                <p:nvPr/>
              </p:nvSpPr>
              <p:spPr>
                <a:xfrm>
                  <a:off x="7543800" y="4191000"/>
                  <a:ext cx="2362200" cy="7620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18" name="Google Shape;1318;p22"/>
              <p:cNvSpPr txBox="1"/>
              <p:nvPr/>
            </p:nvSpPr>
            <p:spPr>
              <a:xfrm>
                <a:off x="5181600" y="3352800"/>
                <a:ext cx="1066800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US"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Bytes</a:t>
                </a:r>
                <a:endParaRPr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9" name="Google Shape;1319;p22"/>
            <p:cNvSpPr/>
            <p:nvPr/>
          </p:nvSpPr>
          <p:spPr>
            <a:xfrm>
              <a:off x="6229610" y="2547161"/>
              <a:ext cx="1517017" cy="75844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0" name="Google Shape;1320;p22"/>
            <p:cNvSpPr/>
            <p:nvPr/>
          </p:nvSpPr>
          <p:spPr>
            <a:xfrm>
              <a:off x="6205612" y="4366383"/>
              <a:ext cx="1517017" cy="75844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1" name="Google Shape;1321;p22"/>
          <p:cNvSpPr/>
          <p:nvPr/>
        </p:nvSpPr>
        <p:spPr>
          <a:xfrm>
            <a:off x="4367003" y="2170952"/>
            <a:ext cx="1326995" cy="876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Instruction Cache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2" name="Google Shape;1322;p22"/>
          <p:cNvSpPr/>
          <p:nvPr/>
        </p:nvSpPr>
        <p:spPr>
          <a:xfrm>
            <a:off x="4367003" y="3678377"/>
            <a:ext cx="1326995" cy="876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Cache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3" name="Google Shape;1323;p22"/>
          <p:cNvSpPr txBox="1"/>
          <p:nvPr/>
        </p:nvSpPr>
        <p:spPr>
          <a:xfrm>
            <a:off x="2133600" y="5765800"/>
            <a:ext cx="5362015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Caches: small and fast “buffer” memories</a:t>
            </a:r>
            <a:endParaRPr sz="2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4" name="Google Shape;1324;p22"/>
          <p:cNvSpPr/>
          <p:nvPr/>
        </p:nvSpPr>
        <p:spPr>
          <a:xfrm>
            <a:off x="3739898" y="2527667"/>
            <a:ext cx="627104" cy="17964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5" name="Google Shape;1325;p22"/>
          <p:cNvSpPr/>
          <p:nvPr/>
        </p:nvSpPr>
        <p:spPr>
          <a:xfrm>
            <a:off x="5700095" y="2523448"/>
            <a:ext cx="627104" cy="17964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6" name="Google Shape;1326;p22"/>
          <p:cNvSpPr/>
          <p:nvPr/>
        </p:nvSpPr>
        <p:spPr>
          <a:xfrm>
            <a:off x="3739898" y="4036220"/>
            <a:ext cx="627104" cy="17964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7" name="Google Shape;1327;p22"/>
          <p:cNvSpPr/>
          <p:nvPr/>
        </p:nvSpPr>
        <p:spPr>
          <a:xfrm>
            <a:off x="5700095" y="4032001"/>
            <a:ext cx="627104" cy="17964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85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23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Structural Hazards – Summary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7" name="Google Shape;1337;p23"/>
          <p:cNvSpPr txBox="1">
            <a:spLocks noGrp="1"/>
          </p:cNvSpPr>
          <p:nvPr>
            <p:ph type="body" idx="1"/>
          </p:nvPr>
        </p:nvSpPr>
        <p:spPr>
          <a:xfrm>
            <a:off x="111370" y="1066532"/>
            <a:ext cx="8921260" cy="5281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for use of a resource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RISC-V pipeline with a single memory uni</a:t>
            </a:r>
            <a:r>
              <a:rPr lang="en-US" dirty="0"/>
              <a:t>t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Load/store requires data access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separate memor</a:t>
            </a:r>
            <a:r>
              <a:rPr lang="en-US" dirty="0"/>
              <a:t>y units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instruction fetch would have to </a:t>
            </a:r>
            <a:r>
              <a:rPr lang="en-US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stall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that cycle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other operations in pipeline would have to wait</a:t>
            </a:r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datapaths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 separate instruction/data memor</a:t>
            </a:r>
            <a:r>
              <a:rPr lang="en-US" dirty="0"/>
              <a:t>y units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separate instruction/data caches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 ISAs (including RISC-V) designed to avoid structural hazards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at most one memory access/instruction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8" name="Google Shape;1338;p23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558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" name="Google Shape;135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1" name="Google Shape;1351;p25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Hazards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A5A5A5"/>
                </a:solidFill>
              </a:rPr>
              <a:t>Structural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FF0000"/>
                </a:solidFill>
              </a:rPr>
              <a:t>Data</a:t>
            </a:r>
            <a:endParaRPr sz="3200">
              <a:solidFill>
                <a:srgbClr val="FF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 sz="3200">
                <a:solidFill>
                  <a:srgbClr val="FF0000"/>
                </a:solidFill>
              </a:rPr>
              <a:t>R-type instructions</a:t>
            </a:r>
            <a:endParaRPr sz="3200">
              <a:solidFill>
                <a:srgbClr val="FF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Load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Control</a:t>
            </a:r>
            <a:endParaRPr sz="320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Superscalar processors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352" name="Google Shape;1352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44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Data Hazards (1/2)</a:t>
            </a:r>
            <a:endParaRPr/>
          </a:p>
        </p:txBody>
      </p:sp>
      <p:sp>
        <p:nvSpPr>
          <p:cNvPr id="1359" name="Google Shape;1359;p26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the following sequence of instructions:</a:t>
            </a:r>
            <a:endParaRPr dirty="0"/>
          </a:p>
        </p:txBody>
      </p:sp>
      <p:sp>
        <p:nvSpPr>
          <p:cNvPr id="1360" name="Google Shape;1360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61" name="Google Shape;1361;p26"/>
          <p:cNvGrpSpPr/>
          <p:nvPr/>
        </p:nvGrpSpPr>
        <p:grpSpPr>
          <a:xfrm>
            <a:off x="1828923" y="2834786"/>
            <a:ext cx="4625976" cy="2776538"/>
            <a:chOff x="709" y="1614"/>
            <a:chExt cx="2914" cy="1749"/>
          </a:xfrm>
        </p:grpSpPr>
        <p:sp>
          <p:nvSpPr>
            <p:cNvPr id="1362" name="Google Shape;1362;p26"/>
            <p:cNvSpPr/>
            <p:nvPr/>
          </p:nvSpPr>
          <p:spPr>
            <a:xfrm>
              <a:off x="709" y="1614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add 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s1, s2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26"/>
            <p:cNvSpPr/>
            <p:nvPr/>
          </p:nvSpPr>
          <p:spPr>
            <a:xfrm>
              <a:off x="709" y="1960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sub  s4,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26"/>
            <p:cNvSpPr/>
            <p:nvPr/>
          </p:nvSpPr>
          <p:spPr>
            <a:xfrm>
              <a:off x="709" y="2305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and  s5,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26"/>
            <p:cNvSpPr/>
            <p:nvPr/>
          </p:nvSpPr>
          <p:spPr>
            <a:xfrm>
              <a:off x="709" y="2651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or   s7,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26"/>
            <p:cNvSpPr/>
            <p:nvPr/>
          </p:nvSpPr>
          <p:spPr>
            <a:xfrm>
              <a:off x="709" y="2996"/>
              <a:ext cx="2914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xor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s9,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s10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7" name="Google Shape;1367;p26"/>
          <p:cNvGrpSpPr/>
          <p:nvPr/>
        </p:nvGrpSpPr>
        <p:grpSpPr>
          <a:xfrm>
            <a:off x="2618709" y="5486400"/>
            <a:ext cx="1280160" cy="982206"/>
            <a:chOff x="2618709" y="5486400"/>
            <a:chExt cx="1280160" cy="982206"/>
          </a:xfrm>
        </p:grpSpPr>
        <p:sp>
          <p:nvSpPr>
            <p:cNvPr id="1368" name="Google Shape;1368;p26"/>
            <p:cNvSpPr/>
            <p:nvPr/>
          </p:nvSpPr>
          <p:spPr>
            <a:xfrm rot="-5400000">
              <a:off x="3075909" y="5303520"/>
              <a:ext cx="365760" cy="7315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540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9" name="Google Shape;1369;p26"/>
            <p:cNvSpPr txBox="1"/>
            <p:nvPr/>
          </p:nvSpPr>
          <p:spPr>
            <a:xfrm>
              <a:off x="2618709" y="5760720"/>
              <a:ext cx="128016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Stored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during WB</a:t>
              </a:r>
              <a:endParaRPr sz="2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0" name="Google Shape;1370;p26"/>
          <p:cNvGrpSpPr/>
          <p:nvPr/>
        </p:nvGrpSpPr>
        <p:grpSpPr>
          <a:xfrm>
            <a:off x="4081749" y="5486400"/>
            <a:ext cx="2194560" cy="982206"/>
            <a:chOff x="4081749" y="5486400"/>
            <a:chExt cx="2194560" cy="982206"/>
          </a:xfrm>
        </p:grpSpPr>
        <p:sp>
          <p:nvSpPr>
            <p:cNvPr id="1371" name="Google Shape;1371;p26"/>
            <p:cNvSpPr/>
            <p:nvPr/>
          </p:nvSpPr>
          <p:spPr>
            <a:xfrm rot="-5400000">
              <a:off x="4996149" y="4572000"/>
              <a:ext cx="365760" cy="219456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540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2" name="Google Shape;1372;p26"/>
            <p:cNvSpPr txBox="1"/>
            <p:nvPr/>
          </p:nvSpPr>
          <p:spPr>
            <a:xfrm>
              <a:off x="4538949" y="5760720"/>
              <a:ext cx="128016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Read during ID</a:t>
              </a:r>
              <a:endParaRPr sz="2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6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Data Hazards (2/2)</a:t>
            </a:r>
            <a:endParaRPr dirty="0"/>
          </a:p>
        </p:txBody>
      </p:sp>
      <p:sp>
        <p:nvSpPr>
          <p:cNvPr id="1379" name="Google Shape;137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0" name="Google Shape;1380;p27"/>
          <p:cNvSpPr/>
          <p:nvPr/>
        </p:nvSpPr>
        <p:spPr>
          <a:xfrm>
            <a:off x="1225220" y="4132852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s4,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1" name="Google Shape;1381;p27"/>
          <p:cNvSpPr/>
          <p:nvPr/>
        </p:nvSpPr>
        <p:spPr>
          <a:xfrm>
            <a:off x="1204105" y="4734640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s5,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" name="Google Shape;1382;p27"/>
          <p:cNvSpPr/>
          <p:nvPr/>
        </p:nvSpPr>
        <p:spPr>
          <a:xfrm>
            <a:off x="1182989" y="5336429"/>
            <a:ext cx="19425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1800" b="1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27"/>
          <p:cNvSpPr/>
          <p:nvPr/>
        </p:nvSpPr>
        <p:spPr>
          <a:xfrm>
            <a:off x="1204105" y="5938217"/>
            <a:ext cx="20151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s9,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4" name="Google Shape;1384;p27"/>
          <p:cNvSpPr/>
          <p:nvPr/>
        </p:nvSpPr>
        <p:spPr>
          <a:xfrm>
            <a:off x="1210703" y="3531063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1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5" name="Google Shape;1385;p27"/>
          <p:cNvGrpSpPr/>
          <p:nvPr/>
        </p:nvGrpSpPr>
        <p:grpSpPr>
          <a:xfrm>
            <a:off x="1553827" y="2821449"/>
            <a:ext cx="6407187" cy="428907"/>
            <a:chOff x="713" y="818"/>
            <a:chExt cx="4855" cy="325"/>
          </a:xfrm>
        </p:grpSpPr>
        <p:cxnSp>
          <p:nvCxnSpPr>
            <p:cNvPr id="1386" name="Google Shape;1386;p27"/>
            <p:cNvCxnSpPr/>
            <p:nvPr/>
          </p:nvCxnSpPr>
          <p:spPr>
            <a:xfrm>
              <a:off x="764" y="1143"/>
              <a:ext cx="4804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387" name="Google Shape;1387;p27"/>
            <p:cNvSpPr/>
            <p:nvPr/>
          </p:nvSpPr>
          <p:spPr>
            <a:xfrm>
              <a:off x="713" y="818"/>
              <a:ext cx="4844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Time (clock cycles)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388" name="Google Shape;138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349" y="355156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9" name="Google Shape;138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430" y="4158442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0" name="Google Shape;139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8141" y="478262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1" name="Google Shape;139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3463" y="530628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2" name="Google Shape;139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4174" y="5930457"/>
            <a:ext cx="2254210" cy="425892"/>
          </a:xfrm>
          <a:prstGeom prst="rect">
            <a:avLst/>
          </a:prstGeom>
          <a:noFill/>
          <a:ln>
            <a:noFill/>
          </a:ln>
        </p:spPr>
      </p:pic>
      <p:sp>
        <p:nvSpPr>
          <p:cNvPr id="1393" name="Google Shape;1393;p27"/>
          <p:cNvSpPr/>
          <p:nvPr/>
        </p:nvSpPr>
        <p:spPr>
          <a:xfrm>
            <a:off x="4964955" y="3586911"/>
            <a:ext cx="354600" cy="381300"/>
          </a:xfrm>
          <a:prstGeom prst="rect">
            <a:avLst/>
          </a:prstGeom>
          <a:noFill/>
          <a:ln w="28575" cap="flat" cmpd="sng">
            <a:solidFill>
              <a:srgbClr val="8064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4" name="Google Shape;1394;p27"/>
          <p:cNvSpPr/>
          <p:nvPr/>
        </p:nvSpPr>
        <p:spPr>
          <a:xfrm>
            <a:off x="3991966" y="4189365"/>
            <a:ext cx="354600" cy="3813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27"/>
          <p:cNvSpPr/>
          <p:nvPr/>
        </p:nvSpPr>
        <p:spPr>
          <a:xfrm>
            <a:off x="4437217" y="4804901"/>
            <a:ext cx="354600" cy="3813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27"/>
          <p:cNvSpPr/>
          <p:nvPr/>
        </p:nvSpPr>
        <p:spPr>
          <a:xfrm>
            <a:off x="4964955" y="5356135"/>
            <a:ext cx="354600" cy="3813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27"/>
          <p:cNvSpPr/>
          <p:nvPr/>
        </p:nvSpPr>
        <p:spPr>
          <a:xfrm>
            <a:off x="5479392" y="5952738"/>
            <a:ext cx="354600" cy="3813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27"/>
          <p:cNvSpPr txBox="1"/>
          <p:nvPr/>
        </p:nvSpPr>
        <p:spPr>
          <a:xfrm>
            <a:off x="135275" y="1269625"/>
            <a:ext cx="8824800" cy="14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Identifying data hazards: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Where is data </a:t>
            </a:r>
            <a:r>
              <a:rPr lang="en-US" sz="1800" b="1" u="sng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Where is data </a:t>
            </a:r>
            <a:r>
              <a:rPr lang="en-US" sz="1800" b="1" u="sng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Does the WRITE happen AFTER the READ?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971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Google Shape;1409;p28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Solution 1: Stalling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0" name="Google Shape;1410;p28"/>
          <p:cNvSpPr txBox="1">
            <a:spLocks noGrp="1"/>
          </p:cNvSpPr>
          <p:nvPr>
            <p:ph type="body" idx="1"/>
          </p:nvPr>
        </p:nvSpPr>
        <p:spPr>
          <a:xfrm>
            <a:off x="312235" y="1399821"/>
            <a:ext cx="8642854" cy="5321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Problem: Instruction depends on result from previous instruction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Cutive"/>
              <a:buChar char="−"/>
            </a:pP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	</a:t>
            </a:r>
            <a:r>
              <a:rPr lang="en-US" sz="1530" dirty="0">
                <a:solidFill>
                  <a:srgbClr val="FF0000"/>
                </a:solidFill>
              </a:rPr>
              <a:t>s</a:t>
            </a:r>
            <a:r>
              <a:rPr lang="en-US" sz="153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</a:t>
            </a:r>
            <a:r>
              <a:rPr lang="en-US" sz="1530" dirty="0"/>
              <a:t>1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</a:t>
            </a:r>
            <a:r>
              <a:rPr lang="en-US" sz="1530" dirty="0"/>
              <a:t>2</a:t>
            </a:r>
            <a:b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	s</a:t>
            </a:r>
            <a:r>
              <a:rPr lang="en-US" sz="1530" dirty="0"/>
              <a:t>4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530" dirty="0">
                <a:solidFill>
                  <a:srgbClr val="FF0000"/>
                </a:solidFill>
              </a:rPr>
              <a:t>s</a:t>
            </a:r>
            <a:r>
              <a:rPr lang="en-US" sz="153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s3</a:t>
            </a:r>
            <a:endParaRPr dirty="0"/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10985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Bubble: 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Cutive"/>
              <a:buChar char="−"/>
            </a:pP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effecsively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NOP: </a:t>
            </a: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affecsed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pipeline </a:t>
            </a: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ssages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“nothing” </a:t>
            </a:r>
            <a:r>
              <a:rPr lang="en-US" sz="1530" dirty="0"/>
              <a:t>(add x0 x0 x0)</a:t>
            </a:r>
            <a:endParaRPr sz="153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1" name="Google Shape;1411;p28"/>
          <p:cNvGrpSpPr/>
          <p:nvPr/>
        </p:nvGrpSpPr>
        <p:grpSpPr>
          <a:xfrm>
            <a:off x="312237" y="2213221"/>
            <a:ext cx="7964489" cy="2778125"/>
            <a:chOff x="554587" y="2734042"/>
            <a:chExt cx="7964489" cy="2778125"/>
          </a:xfrm>
        </p:grpSpPr>
        <p:pic>
          <p:nvPicPr>
            <p:cNvPr id="1412" name="Google Shape;1412;p28" descr="data-hazard-bubble-no-forwardi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54587" y="2734042"/>
              <a:ext cx="7964489" cy="27781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13" name="Google Shape;1413;p28"/>
            <p:cNvCxnSpPr/>
            <p:nvPr/>
          </p:nvCxnSpPr>
          <p:spPr>
            <a:xfrm>
              <a:off x="5316010" y="3606056"/>
              <a:ext cx="81042" cy="1575132"/>
            </a:xfrm>
            <a:prstGeom prst="straightConnector1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  <p:pic>
        <p:nvPicPr>
          <p:cNvPr id="1414" name="Google Shape;141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5325" y="4435575"/>
            <a:ext cx="1465825" cy="383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5" name="Google Shape;1415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675" y="2673700"/>
            <a:ext cx="1465825" cy="357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41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Google Shape;1424;p2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Stalls and Performance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425" name="Google Shape;1425;p29"/>
          <p:cNvSpPr txBox="1">
            <a:spLocks noGrp="1"/>
          </p:cNvSpPr>
          <p:nvPr>
            <p:ph type="body" idx="1"/>
          </p:nvPr>
        </p:nvSpPr>
        <p:spPr>
          <a:xfrm>
            <a:off x="684214" y="1844676"/>
            <a:ext cx="8270875" cy="439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Stalls reduce performance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-US" dirty="0"/>
              <a:t>Decrease throughput of “valid” or useful instructions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-US" dirty="0"/>
              <a:t>Can also be seen as increasing the latency of our stalled instruction</a:t>
            </a:r>
            <a:endParaRPr dirty="0"/>
          </a:p>
          <a:p>
            <a:pPr marL="457200" marR="0" lvl="0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stalls are required to get correct results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Compiler can arrange code to avoid hazards and stalls!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knowledge of the pipeline structure, and knowledge of instruction interactions</a:t>
            </a:r>
            <a:endParaRPr dirty="0"/>
          </a:p>
        </p:txBody>
      </p:sp>
      <p:sp>
        <p:nvSpPr>
          <p:cNvPr id="1426" name="Google Shape;1426;p2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9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 Solution: Forwarding</a:t>
            </a:r>
            <a:endParaRPr dirty="0"/>
          </a:p>
        </p:txBody>
      </p:sp>
      <p:sp>
        <p:nvSpPr>
          <p:cNvPr id="1433" name="Google Shape;1433;p3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Forward result as soon as it is available</a:t>
            </a:r>
            <a:r>
              <a:rPr lang="en-US" sz="3000" dirty="0"/>
              <a:t>, even though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it’s not stored in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RegFile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yet</a:t>
            </a:r>
            <a:endParaRPr sz="3000" dirty="0"/>
          </a:p>
        </p:txBody>
      </p:sp>
      <p:sp>
        <p:nvSpPr>
          <p:cNvPr id="1434" name="Google Shape;143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" name="Google Shape;1435;p30"/>
          <p:cNvSpPr/>
          <p:nvPr/>
        </p:nvSpPr>
        <p:spPr>
          <a:xfrm>
            <a:off x="690563" y="3339999"/>
            <a:ext cx="240665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 s4,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6" name="Google Shape;1436;p30"/>
          <p:cNvSpPr/>
          <p:nvPr/>
        </p:nvSpPr>
        <p:spPr>
          <a:xfrm>
            <a:off x="665163" y="4063898"/>
            <a:ext cx="23209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 s5,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7" name="Google Shape;1437;p30"/>
          <p:cNvSpPr/>
          <p:nvPr/>
        </p:nvSpPr>
        <p:spPr>
          <a:xfrm>
            <a:off x="639763" y="4787798"/>
            <a:ext cx="225266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8" name="Google Shape;1438;p30"/>
          <p:cNvSpPr/>
          <p:nvPr/>
        </p:nvSpPr>
        <p:spPr>
          <a:xfrm>
            <a:off x="665163" y="5511698"/>
            <a:ext cx="242411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s9,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9" name="Google Shape;1439;p30"/>
          <p:cNvSpPr/>
          <p:nvPr/>
        </p:nvSpPr>
        <p:spPr>
          <a:xfrm>
            <a:off x="673100" y="2616098"/>
            <a:ext cx="23209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24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0" name="Google Shape;1440;p30"/>
          <p:cNvSpPr txBox="1"/>
          <p:nvPr/>
        </p:nvSpPr>
        <p:spPr>
          <a:xfrm>
            <a:off x="57725" y="5867400"/>
            <a:ext cx="95652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Forwarding: grab operand from pipeline stage, rather than register file</a:t>
            </a:r>
            <a:endParaRPr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1" name="Google Shape;144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350" y="2557057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2" name="Google Shape;144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6813" y="3296686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3" name="Google Shape;144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7044" y="4057392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2896" y="4695594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5" name="Google Shape;1445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3127" y="5456301"/>
            <a:ext cx="2747272" cy="519049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30"/>
          <p:cNvSpPr/>
          <p:nvPr/>
        </p:nvSpPr>
        <p:spPr>
          <a:xfrm>
            <a:off x="4178316" y="2600142"/>
            <a:ext cx="432300" cy="464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30"/>
          <p:cNvSpPr/>
          <p:nvPr/>
        </p:nvSpPr>
        <p:spPr>
          <a:xfrm>
            <a:off x="4800492" y="3334372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30"/>
          <p:cNvSpPr/>
          <p:nvPr/>
        </p:nvSpPr>
        <p:spPr>
          <a:xfrm>
            <a:off x="5419333" y="4084547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9" name="Google Shape;1449;p30"/>
          <p:cNvSpPr/>
          <p:nvPr/>
        </p:nvSpPr>
        <p:spPr>
          <a:xfrm>
            <a:off x="6027930" y="4756355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0" name="Google Shape;1450;p30"/>
          <p:cNvSpPr/>
          <p:nvPr/>
        </p:nvSpPr>
        <p:spPr>
          <a:xfrm>
            <a:off x="6024476" y="5483456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51" name="Google Shape;1451;p30"/>
          <p:cNvCxnSpPr>
            <a:stCxn id="1446" idx="3"/>
            <a:endCxn id="1447" idx="1"/>
          </p:cNvCxnSpPr>
          <p:nvPr/>
        </p:nvCxnSpPr>
        <p:spPr>
          <a:xfrm>
            <a:off x="4610616" y="2832492"/>
            <a:ext cx="189900" cy="734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52" name="Google Shape;1452;p30"/>
          <p:cNvCxnSpPr>
            <a:stCxn id="1446" idx="3"/>
            <a:endCxn id="1448" idx="1"/>
          </p:cNvCxnSpPr>
          <p:nvPr/>
        </p:nvCxnSpPr>
        <p:spPr>
          <a:xfrm>
            <a:off x="4610616" y="2832492"/>
            <a:ext cx="808800" cy="1484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3" name="Google Shape;1453;p30"/>
          <p:cNvCxnSpPr>
            <a:stCxn id="1446" idx="3"/>
            <a:endCxn id="1449" idx="1"/>
          </p:cNvCxnSpPr>
          <p:nvPr/>
        </p:nvCxnSpPr>
        <p:spPr>
          <a:xfrm>
            <a:off x="4610616" y="2832492"/>
            <a:ext cx="1417200" cy="2156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6411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2" name="Google Shape;1462;p31" descr="f04-29-P3744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4" y="3284537"/>
            <a:ext cx="6340475" cy="2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31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Forwarding (aka Bypassing)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4" name="Google Shape;1464;p31"/>
          <p:cNvSpPr txBox="1">
            <a:spLocks noGrp="1"/>
          </p:cNvSpPr>
          <p:nvPr>
            <p:ph type="body" idx="1"/>
          </p:nvPr>
        </p:nvSpPr>
        <p:spPr>
          <a:xfrm>
            <a:off x="684214" y="1125539"/>
            <a:ext cx="8270875" cy="176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result when it is computed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wait for it to be stored in a register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extra </a:t>
            </a:r>
            <a:r>
              <a:rPr lang="en-US" dirty="0"/>
              <a:t>hardware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datapath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(and extra control!)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5" name="Google Shape;1465;p31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363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1" name="Google Shape;1471;p33"/>
          <p:cNvCxnSpPr/>
          <p:nvPr/>
        </p:nvCxnSpPr>
        <p:spPr>
          <a:xfrm>
            <a:off x="3886200" y="5461000"/>
            <a:ext cx="4343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72" name="Google Shape;1472;p33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Forwarding Path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3" name="Google Shape;1473;p33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4" name="Google Shape;1474;p33"/>
          <p:cNvSpPr/>
          <p:nvPr/>
        </p:nvSpPr>
        <p:spPr>
          <a:xfrm>
            <a:off x="1431635" y="3530600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5" name="Google Shape;1475;p33"/>
          <p:cNvGrpSpPr/>
          <p:nvPr/>
        </p:nvGrpSpPr>
        <p:grpSpPr>
          <a:xfrm>
            <a:off x="5346103" y="2872025"/>
            <a:ext cx="521297" cy="1320800"/>
            <a:chOff x="6324600" y="3115310"/>
            <a:chExt cx="521297" cy="1056640"/>
          </a:xfrm>
        </p:grpSpPr>
        <p:sp>
          <p:nvSpPr>
            <p:cNvPr id="1476" name="Google Shape;1476;p33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7" name="Google Shape;1477;p33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78" name="Google Shape;1478;p33"/>
            <p:cNvCxnSpPr>
              <a:stCxn id="1477" idx="2"/>
              <a:endCxn id="1477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79" name="Google Shape;1479;p33"/>
            <p:cNvSpPr txBox="1"/>
            <p:nvPr/>
          </p:nvSpPr>
          <p:spPr>
            <a:xfrm>
              <a:off x="6324600" y="3181350"/>
              <a:ext cx="5212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0" name="Google Shape;1480;p33"/>
          <p:cNvGrpSpPr/>
          <p:nvPr/>
        </p:nvGrpSpPr>
        <p:grpSpPr>
          <a:xfrm>
            <a:off x="1431635" y="2465625"/>
            <a:ext cx="304800" cy="609600"/>
            <a:chOff x="5181600" y="3257550"/>
            <a:chExt cx="304800" cy="457200"/>
          </a:xfrm>
        </p:grpSpPr>
        <p:sp>
          <p:nvSpPr>
            <p:cNvPr id="1481" name="Google Shape;1481;p33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solidFill>
              <a:schemeClr val="l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2" name="Google Shape;1482;p33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83" name="Google Shape;1483;p33"/>
          <p:cNvGrpSpPr/>
          <p:nvPr/>
        </p:nvGrpSpPr>
        <p:grpSpPr>
          <a:xfrm>
            <a:off x="6635710" y="3075225"/>
            <a:ext cx="990600" cy="1117600"/>
            <a:chOff x="6324600" y="1733550"/>
            <a:chExt cx="990600" cy="838200"/>
          </a:xfrm>
        </p:grpSpPr>
        <p:sp>
          <p:nvSpPr>
            <p:cNvPr id="1484" name="Google Shape;1484;p33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5" name="Google Shape;1485;p33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6" name="Google Shape;1486;p33"/>
          <p:cNvGrpSpPr/>
          <p:nvPr/>
        </p:nvGrpSpPr>
        <p:grpSpPr>
          <a:xfrm>
            <a:off x="4038600" y="3278425"/>
            <a:ext cx="762000" cy="1166575"/>
            <a:chOff x="4191000" y="1962150"/>
            <a:chExt cx="762000" cy="874931"/>
          </a:xfrm>
        </p:grpSpPr>
        <p:cxnSp>
          <p:nvCxnSpPr>
            <p:cNvPr id="1487" name="Google Shape;1487;p33"/>
            <p:cNvCxnSpPr/>
            <p:nvPr/>
          </p:nvCxnSpPr>
          <p:spPr>
            <a:xfrm flipH="1">
              <a:off x="4495800" y="2571750"/>
              <a:ext cx="2302" cy="26533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1488" name="Google Shape;1488;p33"/>
            <p:cNvCxnSpPr/>
            <p:nvPr/>
          </p:nvCxnSpPr>
          <p:spPr>
            <a:xfrm flipH="1">
              <a:off x="4343400" y="2571750"/>
              <a:ext cx="2302" cy="26533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grpSp>
          <p:nvGrpSpPr>
            <p:cNvPr id="1489" name="Google Shape;1489;p33"/>
            <p:cNvGrpSpPr/>
            <p:nvPr/>
          </p:nvGrpSpPr>
          <p:grpSpPr>
            <a:xfrm>
              <a:off x="4191000" y="1962150"/>
              <a:ext cx="762000" cy="685800"/>
              <a:chOff x="5043063" y="3218081"/>
              <a:chExt cx="762000" cy="685800"/>
            </a:xfrm>
          </p:grpSpPr>
          <p:sp>
            <p:nvSpPr>
              <p:cNvPr id="1490" name="Google Shape;1490;p33"/>
              <p:cNvSpPr/>
              <p:nvPr/>
            </p:nvSpPr>
            <p:spPr>
              <a:xfrm rot="5400000">
                <a:off x="5003812" y="3333532"/>
                <a:ext cx="685800" cy="454898"/>
              </a:xfrm>
              <a:prstGeom prst="trapezoid">
                <a:avLst>
                  <a:gd name="adj" fmla="val 30656"/>
                </a:avLst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1" name="Google Shape;1491;p33"/>
              <p:cNvSpPr txBox="1"/>
              <p:nvPr/>
            </p:nvSpPr>
            <p:spPr>
              <a:xfrm>
                <a:off x="5043063" y="3370481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Branch Comp.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92" name="Google Shape;1492;p33"/>
          <p:cNvGrpSpPr/>
          <p:nvPr/>
        </p:nvGrpSpPr>
        <p:grpSpPr>
          <a:xfrm>
            <a:off x="2819400" y="2567225"/>
            <a:ext cx="841921" cy="1930400"/>
            <a:chOff x="3657600" y="1428750"/>
            <a:chExt cx="841921" cy="1447800"/>
          </a:xfrm>
        </p:grpSpPr>
        <p:grpSp>
          <p:nvGrpSpPr>
            <p:cNvPr id="1493" name="Google Shape;1493;p33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1494" name="Google Shape;1494;p33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5" name="Google Shape;1495;p33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96" name="Google Shape;1496;p33"/>
            <p:cNvSpPr txBox="1"/>
            <p:nvPr/>
          </p:nvSpPr>
          <p:spPr>
            <a:xfrm>
              <a:off x="3657600" y="2271415"/>
              <a:ext cx="3975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7" name="Google Shape;1497;p33"/>
            <p:cNvSpPr txBox="1"/>
            <p:nvPr/>
          </p:nvSpPr>
          <p:spPr>
            <a:xfrm>
              <a:off x="3657600" y="2576215"/>
              <a:ext cx="388102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8" name="Google Shape;1498;p33"/>
            <p:cNvSpPr txBox="1"/>
            <p:nvPr/>
          </p:nvSpPr>
          <p:spPr>
            <a:xfrm>
              <a:off x="4114800" y="2234684"/>
              <a:ext cx="384721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9" name="Google Shape;1499;p33"/>
            <p:cNvSpPr txBox="1"/>
            <p:nvPr/>
          </p:nvSpPr>
          <p:spPr>
            <a:xfrm>
              <a:off x="3657600" y="1998881"/>
              <a:ext cx="399073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0" name="Google Shape;1500;p33"/>
            <p:cNvSpPr txBox="1"/>
            <p:nvPr/>
          </p:nvSpPr>
          <p:spPr>
            <a:xfrm>
              <a:off x="4114800" y="2463284"/>
              <a:ext cx="3773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1" name="Google Shape;1501;p33"/>
            <p:cNvSpPr txBox="1"/>
            <p:nvPr/>
          </p:nvSpPr>
          <p:spPr>
            <a:xfrm>
              <a:off x="3657600" y="1694081"/>
              <a:ext cx="38832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2" name="Google Shape;1502;p33"/>
          <p:cNvSpPr txBox="1"/>
          <p:nvPr/>
        </p:nvSpPr>
        <p:spPr>
          <a:xfrm>
            <a:off x="6635710" y="3380025"/>
            <a:ext cx="30777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3" name="Google Shape;1503;p33"/>
          <p:cNvSpPr txBox="1"/>
          <p:nvPr/>
        </p:nvSpPr>
        <p:spPr>
          <a:xfrm>
            <a:off x="6656893" y="3743404"/>
            <a:ext cx="4360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4" name="Google Shape;1504;p33"/>
          <p:cNvSpPr txBox="1"/>
          <p:nvPr/>
        </p:nvSpPr>
        <p:spPr>
          <a:xfrm>
            <a:off x="7169110" y="3481625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5" name="Google Shape;1505;p33"/>
          <p:cNvSpPr/>
          <p:nvPr/>
        </p:nvSpPr>
        <p:spPr>
          <a:xfrm rot="5400000">
            <a:off x="4826000" y="3049825"/>
            <a:ext cx="7112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6" name="Google Shape;1506;p33"/>
          <p:cNvCxnSpPr>
            <a:stCxn id="1484" idx="3"/>
          </p:cNvCxnSpPr>
          <p:nvPr/>
        </p:nvCxnSpPr>
        <p:spPr>
          <a:xfrm rot="10800000" flipH="1">
            <a:off x="7626310" y="3613625"/>
            <a:ext cx="367800" cy="2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507" name="Google Shape;1507;p33"/>
          <p:cNvSpPr/>
          <p:nvPr/>
        </p:nvSpPr>
        <p:spPr>
          <a:xfrm rot="5400000">
            <a:off x="7575510" y="3303825"/>
            <a:ext cx="10160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8" name="Google Shape;1508;p33"/>
          <p:cNvCxnSpPr/>
          <p:nvPr/>
        </p:nvCxnSpPr>
        <p:spPr>
          <a:xfrm rot="10800000" flipH="1">
            <a:off x="5791200" y="3429000"/>
            <a:ext cx="832407" cy="2928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09" name="Google Shape;1509;p33"/>
          <p:cNvCxnSpPr/>
          <p:nvPr/>
        </p:nvCxnSpPr>
        <p:spPr>
          <a:xfrm rot="10800000">
            <a:off x="6400800" y="2921000"/>
            <a:ext cx="0" cy="50799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0" name="Google Shape;1510;p33"/>
          <p:cNvCxnSpPr>
            <a:endCxn id="1507" idx="2"/>
          </p:cNvCxnSpPr>
          <p:nvPr/>
        </p:nvCxnSpPr>
        <p:spPr>
          <a:xfrm>
            <a:off x="6400810" y="2920725"/>
            <a:ext cx="1606500" cy="459300"/>
          </a:xfrm>
          <a:prstGeom prst="bentConnector3">
            <a:avLst>
              <a:gd name="adj1" fmla="val 8485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11" name="Google Shape;1511;p33"/>
          <p:cNvCxnSpPr/>
          <p:nvPr/>
        </p:nvCxnSpPr>
        <p:spPr>
          <a:xfrm rot="-5400000" flipH="1">
            <a:off x="-291150" y="2297750"/>
            <a:ext cx="1420500" cy="228600"/>
          </a:xfrm>
          <a:prstGeom prst="bentConnector3">
            <a:avLst>
              <a:gd name="adj1" fmla="val 99305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512" name="Google Shape;1512;p33"/>
          <p:cNvGrpSpPr/>
          <p:nvPr/>
        </p:nvGrpSpPr>
        <p:grpSpPr>
          <a:xfrm>
            <a:off x="533400" y="2973625"/>
            <a:ext cx="152400" cy="711200"/>
            <a:chOff x="5791200" y="1352550"/>
            <a:chExt cx="152400" cy="533400"/>
          </a:xfrm>
        </p:grpSpPr>
        <p:sp>
          <p:nvSpPr>
            <p:cNvPr id="1513" name="Google Shape;1513;p33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4" name="Google Shape;1514;p3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33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16" name="Google Shape;1516;p33"/>
          <p:cNvCxnSpPr>
            <a:stCxn id="1513" idx="0"/>
            <a:endCxn id="1517" idx="1"/>
          </p:cNvCxnSpPr>
          <p:nvPr/>
        </p:nvCxnSpPr>
        <p:spPr>
          <a:xfrm>
            <a:off x="685800" y="3329225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8" name="Google Shape;1518;p33"/>
          <p:cNvCxnSpPr>
            <a:stCxn id="1517" idx="3"/>
            <a:endCxn id="1474" idx="1"/>
          </p:cNvCxnSpPr>
          <p:nvPr/>
        </p:nvCxnSpPr>
        <p:spPr>
          <a:xfrm>
            <a:off x="1111298" y="3329225"/>
            <a:ext cx="320400" cy="658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19" name="Google Shape;1519;p33"/>
          <p:cNvCxnSpPr/>
          <p:nvPr/>
        </p:nvCxnSpPr>
        <p:spPr>
          <a:xfrm rot="-5400000">
            <a:off x="999816" y="2851902"/>
            <a:ext cx="558900" cy="3966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0" name="Google Shape;1520;p33"/>
          <p:cNvCxnSpPr>
            <a:stCxn id="1481" idx="0"/>
          </p:cNvCxnSpPr>
          <p:nvPr/>
        </p:nvCxnSpPr>
        <p:spPr>
          <a:xfrm rot="10800000" flipH="1">
            <a:off x="1736435" y="2108025"/>
            <a:ext cx="168600" cy="6624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1" name="Google Shape;1521;p33"/>
          <p:cNvCxnSpPr>
            <a:stCxn id="1522" idx="0"/>
          </p:cNvCxnSpPr>
          <p:nvPr/>
        </p:nvCxnSpPr>
        <p:spPr>
          <a:xfrm>
            <a:off x="6781800" y="2514600"/>
            <a:ext cx="1219200" cy="609600"/>
          </a:xfrm>
          <a:prstGeom prst="bentConnector3">
            <a:avLst>
              <a:gd name="adj1" fmla="val 8594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3" name="Google Shape;1523;p33"/>
          <p:cNvCxnSpPr/>
          <p:nvPr/>
        </p:nvCxnSpPr>
        <p:spPr>
          <a:xfrm flipH="1">
            <a:off x="517200" y="2108199"/>
            <a:ext cx="1387800" cy="1373700"/>
          </a:xfrm>
          <a:prstGeom prst="bentConnector3">
            <a:avLst>
              <a:gd name="adj1" fmla="val 123208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4" name="Google Shape;1524;p33"/>
          <p:cNvCxnSpPr>
            <a:stCxn id="1505" idx="0"/>
          </p:cNvCxnSpPr>
          <p:nvPr/>
        </p:nvCxnSpPr>
        <p:spPr>
          <a:xfrm rot="10800000" flipH="1">
            <a:off x="5257800" y="3123925"/>
            <a:ext cx="152400" cy="2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5" name="Google Shape;1525;p33"/>
          <p:cNvCxnSpPr/>
          <p:nvPr/>
        </p:nvCxnSpPr>
        <p:spPr>
          <a:xfrm>
            <a:off x="3657600" y="3225800"/>
            <a:ext cx="457200" cy="203100"/>
          </a:xfrm>
          <a:prstGeom prst="bentConnector3">
            <a:avLst>
              <a:gd name="adj1" fmla="val 6286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6" name="Google Shape;1526;p33"/>
          <p:cNvCxnSpPr>
            <a:stCxn id="1500" idx="3"/>
          </p:cNvCxnSpPr>
          <p:nvPr/>
        </p:nvCxnSpPr>
        <p:spPr>
          <a:xfrm>
            <a:off x="3653957" y="4069714"/>
            <a:ext cx="1059000" cy="426900"/>
          </a:xfrm>
          <a:prstGeom prst="bentConnector3">
            <a:avLst>
              <a:gd name="adj1" fmla="val 2928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7" name="Google Shape;1527;p33"/>
          <p:cNvCxnSpPr/>
          <p:nvPr/>
        </p:nvCxnSpPr>
        <p:spPr>
          <a:xfrm>
            <a:off x="3962400" y="4077084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28" name="Google Shape;1528;p33"/>
          <p:cNvCxnSpPr>
            <a:endCxn id="1529" idx="1"/>
          </p:cNvCxnSpPr>
          <p:nvPr/>
        </p:nvCxnSpPr>
        <p:spPr>
          <a:xfrm rot="10800000" flipH="1">
            <a:off x="1276800" y="2463799"/>
            <a:ext cx="4743000" cy="688800"/>
          </a:xfrm>
          <a:prstGeom prst="bentConnector3">
            <a:avLst>
              <a:gd name="adj1" fmla="val 2456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30" name="Google Shape;1530;p33"/>
          <p:cNvCxnSpPr>
            <a:endCxn id="1505" idx="2"/>
          </p:cNvCxnSpPr>
          <p:nvPr/>
        </p:nvCxnSpPr>
        <p:spPr>
          <a:xfrm rot="-5400000" flipH="1">
            <a:off x="4590450" y="2611075"/>
            <a:ext cx="661500" cy="3684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531" name="Google Shape;1531;p33"/>
          <p:cNvGrpSpPr/>
          <p:nvPr/>
        </p:nvGrpSpPr>
        <p:grpSpPr>
          <a:xfrm>
            <a:off x="838200" y="2770425"/>
            <a:ext cx="273098" cy="1117599"/>
            <a:chOff x="1540165" y="1809750"/>
            <a:chExt cx="273098" cy="838199"/>
          </a:xfrm>
        </p:grpSpPr>
        <p:sp>
          <p:nvSpPr>
            <p:cNvPr id="1517" name="Google Shape;1517;p33"/>
            <p:cNvSpPr/>
            <p:nvPr/>
          </p:nvSpPr>
          <p:spPr>
            <a:xfrm>
              <a:off x="1540165" y="1809750"/>
              <a:ext cx="273098" cy="8381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32" name="Google Shape;1532;p33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33" name="Google Shape;1533;p33"/>
          <p:cNvSpPr/>
          <p:nvPr/>
        </p:nvSpPr>
        <p:spPr>
          <a:xfrm rot="5400000">
            <a:off x="4842455" y="3810000"/>
            <a:ext cx="7112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4" name="Google Shape;1534;p33"/>
          <p:cNvCxnSpPr/>
          <p:nvPr/>
        </p:nvCxnSpPr>
        <p:spPr>
          <a:xfrm>
            <a:off x="2057400" y="3835400"/>
            <a:ext cx="1676400" cy="1625700"/>
          </a:xfrm>
          <a:prstGeom prst="bentConnector3">
            <a:avLst>
              <a:gd name="adj1" fmla="val 3243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35" name="Google Shape;1535;p33"/>
          <p:cNvCxnSpPr/>
          <p:nvPr/>
        </p:nvCxnSpPr>
        <p:spPr>
          <a:xfrm>
            <a:off x="2590800" y="3835400"/>
            <a:ext cx="22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36" name="Google Shape;1536;p33"/>
          <p:cNvCxnSpPr/>
          <p:nvPr/>
        </p:nvCxnSpPr>
        <p:spPr>
          <a:xfrm>
            <a:off x="2590800" y="4241800"/>
            <a:ext cx="22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37" name="Google Shape;1537;p33"/>
          <p:cNvCxnSpPr>
            <a:stCxn id="1507" idx="0"/>
          </p:cNvCxnSpPr>
          <p:nvPr/>
        </p:nvCxnSpPr>
        <p:spPr>
          <a:xfrm rot="10800000">
            <a:off x="2667010" y="2006325"/>
            <a:ext cx="5492700" cy="1373700"/>
          </a:xfrm>
          <a:prstGeom prst="bentConnector3">
            <a:avLst>
              <a:gd name="adj1" fmla="val -971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38" name="Google Shape;1538;p33"/>
          <p:cNvCxnSpPr/>
          <p:nvPr/>
        </p:nvCxnSpPr>
        <p:spPr>
          <a:xfrm rot="-5400000" flipH="1">
            <a:off x="2184450" y="2489150"/>
            <a:ext cx="1117500" cy="152400"/>
          </a:xfrm>
          <a:prstGeom prst="bentConnector3">
            <a:avLst>
              <a:gd name="adj1" fmla="val 98907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39" name="Google Shape;1539;p33"/>
          <p:cNvCxnSpPr>
            <a:stCxn id="1533" idx="0"/>
          </p:cNvCxnSpPr>
          <p:nvPr/>
        </p:nvCxnSpPr>
        <p:spPr>
          <a:xfrm>
            <a:off x="5274255" y="3886200"/>
            <a:ext cx="146400" cy="2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40" name="Google Shape;1540;p33"/>
          <p:cNvCxnSpPr/>
          <p:nvPr/>
        </p:nvCxnSpPr>
        <p:spPr>
          <a:xfrm rot="10800000" flipH="1">
            <a:off x="4708235" y="3937081"/>
            <a:ext cx="1921200" cy="554100"/>
          </a:xfrm>
          <a:prstGeom prst="bentConnector3">
            <a:avLst>
              <a:gd name="adj1" fmla="val 8155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41" name="Google Shape;1541;p33"/>
          <p:cNvCxnSpPr/>
          <p:nvPr/>
        </p:nvCxnSpPr>
        <p:spPr>
          <a:xfrm rot="-5400000">
            <a:off x="4490161" y="3902091"/>
            <a:ext cx="831900" cy="389400"/>
          </a:xfrm>
          <a:prstGeom prst="bentConnector3">
            <a:avLst>
              <a:gd name="adj1" fmla="val 99046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542" name="Google Shape;1542;p33"/>
          <p:cNvSpPr txBox="1"/>
          <p:nvPr/>
        </p:nvSpPr>
        <p:spPr>
          <a:xfrm>
            <a:off x="228600" y="3124200"/>
            <a:ext cx="25284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r>
              <a:rPr lang="en-US" sz="11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3" name="Google Shape;1543;p33"/>
          <p:cNvSpPr txBox="1"/>
          <p:nvPr/>
        </p:nvSpPr>
        <p:spPr>
          <a:xfrm>
            <a:off x="152400" y="3530600"/>
            <a:ext cx="32060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1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4" name="Google Shape;1544;p33"/>
          <p:cNvCxnSpPr/>
          <p:nvPr/>
        </p:nvCxnSpPr>
        <p:spPr>
          <a:xfrm rot="10800000">
            <a:off x="304800" y="1701800"/>
            <a:ext cx="55626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545" name="Google Shape;1545;p33"/>
          <p:cNvGrpSpPr/>
          <p:nvPr/>
        </p:nvGrpSpPr>
        <p:grpSpPr>
          <a:xfrm>
            <a:off x="2133600" y="3632201"/>
            <a:ext cx="152401" cy="711199"/>
            <a:chOff x="1066799" y="3333750"/>
            <a:chExt cx="152401" cy="533399"/>
          </a:xfrm>
        </p:grpSpPr>
        <p:sp>
          <p:nvSpPr>
            <p:cNvPr id="1546" name="Google Shape;1546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47" name="Google Shape;1547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8" name="Google Shape;1548;p33"/>
          <p:cNvGrpSpPr/>
          <p:nvPr/>
        </p:nvGrpSpPr>
        <p:grpSpPr>
          <a:xfrm>
            <a:off x="2133599" y="2717801"/>
            <a:ext cx="152401" cy="711199"/>
            <a:chOff x="1066799" y="3333750"/>
            <a:chExt cx="152401" cy="533399"/>
          </a:xfrm>
        </p:grpSpPr>
        <p:sp>
          <p:nvSpPr>
            <p:cNvPr id="1549" name="Google Shape;1549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50" name="Google Shape;1550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1" name="Google Shape;1551;p33"/>
          <p:cNvGrpSpPr/>
          <p:nvPr/>
        </p:nvGrpSpPr>
        <p:grpSpPr>
          <a:xfrm>
            <a:off x="3733800" y="3733800"/>
            <a:ext cx="152401" cy="711199"/>
            <a:chOff x="1066799" y="3333750"/>
            <a:chExt cx="152401" cy="533399"/>
          </a:xfrm>
        </p:grpSpPr>
        <p:sp>
          <p:nvSpPr>
            <p:cNvPr id="1552" name="Google Shape;1552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53" name="Google Shape;1553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54" name="Google Shape;1554;p33"/>
          <p:cNvCxnSpPr/>
          <p:nvPr/>
        </p:nvCxnSpPr>
        <p:spPr>
          <a:xfrm>
            <a:off x="3810000" y="3225800"/>
            <a:ext cx="1279235" cy="18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555" name="Google Shape;1555;p33"/>
          <p:cNvGrpSpPr/>
          <p:nvPr/>
        </p:nvGrpSpPr>
        <p:grpSpPr>
          <a:xfrm>
            <a:off x="3733800" y="4953000"/>
            <a:ext cx="152401" cy="711199"/>
            <a:chOff x="1066799" y="3333750"/>
            <a:chExt cx="152401" cy="533399"/>
          </a:xfrm>
        </p:grpSpPr>
        <p:sp>
          <p:nvSpPr>
            <p:cNvPr id="1556" name="Google Shape;1556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57" name="Google Shape;1557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58" name="Google Shape;1558;p33"/>
          <p:cNvCxnSpPr/>
          <p:nvPr/>
        </p:nvCxnSpPr>
        <p:spPr>
          <a:xfrm rot="-5400000">
            <a:off x="4318050" y="4165650"/>
            <a:ext cx="812700" cy="7620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559" name="Google Shape;1559;p33"/>
          <p:cNvGrpSpPr/>
          <p:nvPr/>
        </p:nvGrpSpPr>
        <p:grpSpPr>
          <a:xfrm>
            <a:off x="3733800" y="2108200"/>
            <a:ext cx="152401" cy="711199"/>
            <a:chOff x="1066799" y="3333750"/>
            <a:chExt cx="152401" cy="533399"/>
          </a:xfrm>
        </p:grpSpPr>
        <p:sp>
          <p:nvSpPr>
            <p:cNvPr id="1560" name="Google Shape;1560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61" name="Google Shape;1561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2" name="Google Shape;1562;p33"/>
          <p:cNvGrpSpPr/>
          <p:nvPr/>
        </p:nvGrpSpPr>
        <p:grpSpPr>
          <a:xfrm>
            <a:off x="6019800" y="2108200"/>
            <a:ext cx="152401" cy="711199"/>
            <a:chOff x="1066799" y="3333750"/>
            <a:chExt cx="152401" cy="533399"/>
          </a:xfrm>
        </p:grpSpPr>
        <p:sp>
          <p:nvSpPr>
            <p:cNvPr id="1529" name="Google Shape;1529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63" name="Google Shape;1563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4" name="Google Shape;1564;p33"/>
          <p:cNvGrpSpPr/>
          <p:nvPr/>
        </p:nvGrpSpPr>
        <p:grpSpPr>
          <a:xfrm>
            <a:off x="6019800" y="3124200"/>
            <a:ext cx="152401" cy="711199"/>
            <a:chOff x="1066799" y="3333750"/>
            <a:chExt cx="152401" cy="533399"/>
          </a:xfrm>
        </p:grpSpPr>
        <p:sp>
          <p:nvSpPr>
            <p:cNvPr id="1565" name="Google Shape;1565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66" name="Google Shape;1566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7" name="Google Shape;1567;p33"/>
          <p:cNvGrpSpPr/>
          <p:nvPr/>
        </p:nvGrpSpPr>
        <p:grpSpPr>
          <a:xfrm>
            <a:off x="6019800" y="4140200"/>
            <a:ext cx="152401" cy="711199"/>
            <a:chOff x="1066799" y="3333750"/>
            <a:chExt cx="152401" cy="533399"/>
          </a:xfrm>
        </p:grpSpPr>
        <p:sp>
          <p:nvSpPr>
            <p:cNvPr id="1568" name="Google Shape;1568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69" name="Google Shape;1569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0" name="Google Shape;1570;p33"/>
          <p:cNvGrpSpPr/>
          <p:nvPr/>
        </p:nvGrpSpPr>
        <p:grpSpPr>
          <a:xfrm>
            <a:off x="3733800" y="2921000"/>
            <a:ext cx="152401" cy="711199"/>
            <a:chOff x="1066799" y="3333750"/>
            <a:chExt cx="152401" cy="533399"/>
          </a:xfrm>
        </p:grpSpPr>
        <p:sp>
          <p:nvSpPr>
            <p:cNvPr id="1571" name="Google Shape;1571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72" name="Google Shape;1572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3" name="Google Shape;1573;p33"/>
          <p:cNvGrpSpPr/>
          <p:nvPr/>
        </p:nvGrpSpPr>
        <p:grpSpPr>
          <a:xfrm>
            <a:off x="8229600" y="3022600"/>
            <a:ext cx="152401" cy="711199"/>
            <a:chOff x="1066799" y="3333750"/>
            <a:chExt cx="152401" cy="533399"/>
          </a:xfrm>
        </p:grpSpPr>
        <p:sp>
          <p:nvSpPr>
            <p:cNvPr id="1574" name="Google Shape;1574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75" name="Google Shape;1575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6" name="Google Shape;1576;p33"/>
          <p:cNvGrpSpPr/>
          <p:nvPr/>
        </p:nvGrpSpPr>
        <p:grpSpPr>
          <a:xfrm>
            <a:off x="6477000" y="2209800"/>
            <a:ext cx="304800" cy="609600"/>
            <a:chOff x="5181600" y="3257550"/>
            <a:chExt cx="304800" cy="457200"/>
          </a:xfrm>
        </p:grpSpPr>
        <p:sp>
          <p:nvSpPr>
            <p:cNvPr id="1522" name="Google Shape;1522;p33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7" name="Google Shape;1577;p33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78" name="Google Shape;1578;p33"/>
          <p:cNvCxnSpPr>
            <a:stCxn id="1529" idx="3"/>
          </p:cNvCxnSpPr>
          <p:nvPr/>
        </p:nvCxnSpPr>
        <p:spPr>
          <a:xfrm rot="10800000" flipH="1">
            <a:off x="6172201" y="2461399"/>
            <a:ext cx="393000" cy="2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79" name="Google Shape;1579;p33"/>
          <p:cNvCxnSpPr/>
          <p:nvPr/>
        </p:nvCxnSpPr>
        <p:spPr>
          <a:xfrm rot="10800000">
            <a:off x="5867400" y="1701800"/>
            <a:ext cx="0" cy="17272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80" name="Google Shape;1580;p33"/>
          <p:cNvSpPr txBox="1"/>
          <p:nvPr/>
        </p:nvSpPr>
        <p:spPr>
          <a:xfrm>
            <a:off x="2016372" y="2209800"/>
            <a:ext cx="49822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1" name="Google Shape;1581;p33"/>
          <p:cNvSpPr txBox="1"/>
          <p:nvPr/>
        </p:nvSpPr>
        <p:spPr>
          <a:xfrm>
            <a:off x="762000" y="2209800"/>
            <a:ext cx="4742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2" name="Google Shape;1582;p33"/>
          <p:cNvSpPr txBox="1"/>
          <p:nvPr/>
        </p:nvSpPr>
        <p:spPr>
          <a:xfrm>
            <a:off x="3886200" y="2006600"/>
            <a:ext cx="48342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3" name="Google Shape;1583;p33"/>
          <p:cNvSpPr txBox="1"/>
          <p:nvPr/>
        </p:nvSpPr>
        <p:spPr>
          <a:xfrm>
            <a:off x="6096000" y="1905000"/>
            <a:ext cx="53512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4" name="Google Shape;1584;p33"/>
          <p:cNvSpPr txBox="1"/>
          <p:nvPr/>
        </p:nvSpPr>
        <p:spPr>
          <a:xfrm>
            <a:off x="1969604" y="4241800"/>
            <a:ext cx="62119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1800" b="0" i="0" u="none" strike="noStrike" cap="none" baseline="-2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5" name="Google Shape;1585;p33"/>
          <p:cNvSpPr txBox="1"/>
          <p:nvPr/>
        </p:nvSpPr>
        <p:spPr>
          <a:xfrm>
            <a:off x="3811741" y="4953000"/>
            <a:ext cx="60785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6" name="Google Shape;1586;p33"/>
          <p:cNvSpPr txBox="1"/>
          <p:nvPr/>
        </p:nvSpPr>
        <p:spPr>
          <a:xfrm>
            <a:off x="3886200" y="2616200"/>
            <a:ext cx="5522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rs1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7" name="Google Shape;1587;p33"/>
          <p:cNvSpPr txBox="1"/>
          <p:nvPr/>
        </p:nvSpPr>
        <p:spPr>
          <a:xfrm>
            <a:off x="3791108" y="4358957"/>
            <a:ext cx="5522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rs2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8" name="Google Shape;1588;p33"/>
          <p:cNvSpPr txBox="1"/>
          <p:nvPr/>
        </p:nvSpPr>
        <p:spPr>
          <a:xfrm>
            <a:off x="6096000" y="3327400"/>
            <a:ext cx="6010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9" name="Google Shape;1589;p33"/>
          <p:cNvSpPr txBox="1"/>
          <p:nvPr/>
        </p:nvSpPr>
        <p:spPr>
          <a:xfrm>
            <a:off x="6096000" y="4343400"/>
            <a:ext cx="60398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rs2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0" name="Google Shape;1590;p33"/>
          <p:cNvSpPr txBox="1"/>
          <p:nvPr/>
        </p:nvSpPr>
        <p:spPr>
          <a:xfrm>
            <a:off x="4876800" y="4546600"/>
            <a:ext cx="68630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1" name="Google Shape;1591;p33"/>
          <p:cNvGrpSpPr/>
          <p:nvPr/>
        </p:nvGrpSpPr>
        <p:grpSpPr>
          <a:xfrm>
            <a:off x="4419600" y="4648200"/>
            <a:ext cx="556492" cy="609600"/>
            <a:chOff x="3886200" y="3257550"/>
            <a:chExt cx="556492" cy="457200"/>
          </a:xfrm>
        </p:grpSpPr>
        <p:sp>
          <p:nvSpPr>
            <p:cNvPr id="1592" name="Google Shape;1592;p33"/>
            <p:cNvSpPr/>
            <p:nvPr/>
          </p:nvSpPr>
          <p:spPr>
            <a:xfrm rot="5400000">
              <a:off x="3848100" y="3295650"/>
              <a:ext cx="457200" cy="3810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3" name="Google Shape;1593;p33"/>
            <p:cNvSpPr txBox="1"/>
            <p:nvPr/>
          </p:nvSpPr>
          <p:spPr>
            <a:xfrm>
              <a:off x="3909292" y="3304885"/>
              <a:ext cx="5334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4" name="Google Shape;1594;p33"/>
          <p:cNvGrpSpPr/>
          <p:nvPr/>
        </p:nvGrpSpPr>
        <p:grpSpPr>
          <a:xfrm>
            <a:off x="6019800" y="4953000"/>
            <a:ext cx="152401" cy="711199"/>
            <a:chOff x="1066799" y="3333750"/>
            <a:chExt cx="152401" cy="533399"/>
          </a:xfrm>
        </p:grpSpPr>
        <p:sp>
          <p:nvSpPr>
            <p:cNvPr id="1595" name="Google Shape;1595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96" name="Google Shape;1596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7" name="Google Shape;1597;p33"/>
          <p:cNvGrpSpPr/>
          <p:nvPr/>
        </p:nvGrpSpPr>
        <p:grpSpPr>
          <a:xfrm>
            <a:off x="8229600" y="4953000"/>
            <a:ext cx="152401" cy="711199"/>
            <a:chOff x="1066799" y="3333750"/>
            <a:chExt cx="152401" cy="533399"/>
          </a:xfrm>
        </p:grpSpPr>
        <p:sp>
          <p:nvSpPr>
            <p:cNvPr id="1598" name="Google Shape;1598;p33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99" name="Google Shape;1599;p33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600" name="Google Shape;1600;p33"/>
          <p:cNvCxnSpPr/>
          <p:nvPr/>
        </p:nvCxnSpPr>
        <p:spPr>
          <a:xfrm>
            <a:off x="4343400" y="4953000"/>
            <a:ext cx="0" cy="508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01" name="Google Shape;1601;p33"/>
          <p:cNvSpPr txBox="1"/>
          <p:nvPr/>
        </p:nvSpPr>
        <p:spPr>
          <a:xfrm>
            <a:off x="6172200" y="4953000"/>
            <a:ext cx="65809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2" name="Google Shape;1602;p33"/>
          <p:cNvSpPr txBox="1"/>
          <p:nvPr/>
        </p:nvSpPr>
        <p:spPr>
          <a:xfrm>
            <a:off x="8305800" y="5156200"/>
            <a:ext cx="67197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endParaRPr sz="1800" b="0" i="0" u="none" strike="noStrike" cap="none" baseline="-2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3" name="Google Shape;1603;p33"/>
          <p:cNvCxnSpPr/>
          <p:nvPr/>
        </p:nvCxnSpPr>
        <p:spPr>
          <a:xfrm rot="10800000">
            <a:off x="2590800" y="1905100"/>
            <a:ext cx="5791200" cy="3251100"/>
          </a:xfrm>
          <a:prstGeom prst="bentConnector3">
            <a:avLst>
              <a:gd name="adj1" fmla="val -6619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04" name="Google Shape;1604;p33"/>
          <p:cNvCxnSpPr>
            <a:endCxn id="1494" idx="1"/>
          </p:cNvCxnSpPr>
          <p:nvPr/>
        </p:nvCxnSpPr>
        <p:spPr>
          <a:xfrm rot="-5400000" flipH="1">
            <a:off x="1891350" y="2604375"/>
            <a:ext cx="1627500" cy="228600"/>
          </a:xfrm>
          <a:prstGeom prst="bentConnector2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605" name="Google Shape;1605;p33"/>
          <p:cNvGrpSpPr/>
          <p:nvPr/>
        </p:nvGrpSpPr>
        <p:grpSpPr>
          <a:xfrm>
            <a:off x="2057400" y="1985819"/>
            <a:ext cx="4327672" cy="4402154"/>
            <a:chOff x="2057400" y="1489363"/>
            <a:chExt cx="4327672" cy="3301615"/>
          </a:xfrm>
        </p:grpSpPr>
        <p:grpSp>
          <p:nvGrpSpPr>
            <p:cNvPr id="1606" name="Google Shape;1606;p33"/>
            <p:cNvGrpSpPr/>
            <p:nvPr/>
          </p:nvGrpSpPr>
          <p:grpSpPr>
            <a:xfrm>
              <a:off x="4903454" y="1953909"/>
              <a:ext cx="1481618" cy="233438"/>
              <a:chOff x="4903454" y="1953909"/>
              <a:chExt cx="1481618" cy="233438"/>
            </a:xfrm>
          </p:grpSpPr>
          <p:cxnSp>
            <p:nvCxnSpPr>
              <p:cNvPr id="1607" name="Google Shape;1607;p33"/>
              <p:cNvCxnSpPr/>
              <p:nvPr/>
            </p:nvCxnSpPr>
            <p:spPr>
              <a:xfrm rot="10800000" flipH="1">
                <a:off x="5726575" y="2181467"/>
                <a:ext cx="658497" cy="588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08" name="Google Shape;1608;p33"/>
              <p:cNvCxnSpPr/>
              <p:nvPr/>
            </p:nvCxnSpPr>
            <p:spPr>
              <a:xfrm rot="10800000" flipH="1">
                <a:off x="5714816" y="1962150"/>
                <a:ext cx="184" cy="213437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09" name="Google Shape;1609;p33"/>
              <p:cNvCxnSpPr/>
              <p:nvPr/>
            </p:nvCxnSpPr>
            <p:spPr>
              <a:xfrm>
                <a:off x="4921092" y="1958029"/>
                <a:ext cx="781966" cy="1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10" name="Google Shape;1610;p33"/>
              <p:cNvCxnSpPr/>
              <p:nvPr/>
            </p:nvCxnSpPr>
            <p:spPr>
              <a:xfrm rot="10800000">
                <a:off x="4909334" y="1953909"/>
                <a:ext cx="5878" cy="233438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11" name="Google Shape;1611;p33"/>
              <p:cNvCxnSpPr/>
              <p:nvPr/>
            </p:nvCxnSpPr>
            <p:spPr>
              <a:xfrm rot="10800000" flipH="1">
                <a:off x="4903454" y="2181467"/>
                <a:ext cx="176383" cy="176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stealth" w="med" len="med"/>
              </a:ln>
            </p:spPr>
          </p:cxnSp>
        </p:grpSp>
        <p:sp>
          <p:nvSpPr>
            <p:cNvPr id="1612" name="Google Shape;1612;p33"/>
            <p:cNvSpPr/>
            <p:nvPr/>
          </p:nvSpPr>
          <p:spPr>
            <a:xfrm>
              <a:off x="2057400" y="4409979"/>
              <a:ext cx="2775600" cy="3810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Forwarding Control Logic</a:t>
              </a:r>
              <a:endParaRPr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3" name="Google Shape;1613;p33"/>
            <p:cNvCxnSpPr/>
            <p:nvPr/>
          </p:nvCxnSpPr>
          <p:spPr>
            <a:xfrm flipH="1">
              <a:off x="2828011" y="4092456"/>
              <a:ext cx="5879" cy="323398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1614" name="Google Shape;1614;p33"/>
            <p:cNvCxnSpPr/>
            <p:nvPr/>
          </p:nvCxnSpPr>
          <p:spPr>
            <a:xfrm flipH="1">
              <a:off x="4109264" y="4097857"/>
              <a:ext cx="5879" cy="323398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1615" name="Google Shape;1615;p33"/>
            <p:cNvCxnSpPr>
              <a:stCxn id="1612" idx="3"/>
              <a:endCxn id="1505" idx="3"/>
            </p:cNvCxnSpPr>
            <p:nvPr/>
          </p:nvCxnSpPr>
          <p:spPr>
            <a:xfrm rot="10800000" flipH="1">
              <a:off x="4833000" y="2575479"/>
              <a:ext cx="348600" cy="2025000"/>
            </a:xfrm>
            <a:prstGeom prst="bentConnector2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1616" name="Google Shape;1616;p33"/>
            <p:cNvCxnSpPr/>
            <p:nvPr/>
          </p:nvCxnSpPr>
          <p:spPr>
            <a:xfrm rot="-5400000" flipH="1">
              <a:off x="4584304" y="1742604"/>
              <a:ext cx="774336" cy="267855"/>
            </a:xfrm>
            <a:prstGeom prst="bentConnector3">
              <a:avLst>
                <a:gd name="adj1" fmla="val 2631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0450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Google Shape;953;p14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F0000"/>
                </a:solidFill>
              </a:rPr>
              <a:t>Hazards</a:t>
            </a:r>
            <a:endParaRPr sz="3200">
              <a:solidFill>
                <a:srgbClr val="FF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Structural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Data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R-type instructions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Load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Control</a:t>
            </a:r>
            <a:endParaRPr sz="320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Superscalar processors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954" name="Google Shape;95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5" name="Google Shape;955;p14"/>
          <p:cNvGrpSpPr/>
          <p:nvPr/>
        </p:nvGrpSpPr>
        <p:grpSpPr>
          <a:xfrm>
            <a:off x="5211975" y="427050"/>
            <a:ext cx="3932025" cy="4973037"/>
            <a:chOff x="5211975" y="427050"/>
            <a:chExt cx="3932025" cy="4973037"/>
          </a:xfrm>
        </p:grpSpPr>
        <p:pic>
          <p:nvPicPr>
            <p:cNvPr id="956" name="Google Shape;956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11975" y="1457912"/>
              <a:ext cx="3932025" cy="3942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7" name="Google Shape;957;p14"/>
            <p:cNvSpPr txBox="1"/>
            <p:nvPr/>
          </p:nvSpPr>
          <p:spPr>
            <a:xfrm>
              <a:off x="5998838" y="427050"/>
              <a:ext cx="2358300" cy="8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00"/>
                <a:buFont typeface="Arial"/>
                <a:buNone/>
              </a:pPr>
              <a:r>
                <a:rPr lang="en-US" sz="44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Hazards Ahead!</a:t>
              </a:r>
              <a:endPara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7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p32"/>
          <p:cNvSpPr txBox="1">
            <a:spLocks noGrp="1"/>
          </p:cNvSpPr>
          <p:nvPr>
            <p:ph type="title"/>
          </p:nvPr>
        </p:nvSpPr>
        <p:spPr>
          <a:xfrm>
            <a:off x="-301083" y="142389"/>
            <a:ext cx="9601198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Detect Need for Forwarding </a:t>
            </a:r>
            <a:br>
              <a:rPr lang="en-US" sz="3959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4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(example)</a:t>
            </a:r>
            <a:endParaRPr sz="3959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23" name="Google Shape;1623;p32"/>
          <p:cNvGrpSpPr/>
          <p:nvPr/>
        </p:nvGrpSpPr>
        <p:grpSpPr>
          <a:xfrm>
            <a:off x="228600" y="1498600"/>
            <a:ext cx="8098561" cy="4979082"/>
            <a:chOff x="222739" y="1126799"/>
            <a:chExt cx="8098561" cy="4979081"/>
          </a:xfrm>
        </p:grpSpPr>
        <p:sp>
          <p:nvSpPr>
            <p:cNvPr id="1624" name="Google Shape;1624;p32"/>
            <p:cNvSpPr txBox="1"/>
            <p:nvPr/>
          </p:nvSpPr>
          <p:spPr>
            <a:xfrm>
              <a:off x="222739" y="2790878"/>
              <a:ext cx="1392479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 </a:t>
              </a:r>
              <a:r>
                <a:rPr lang="en-US" sz="1800" b="0" i="0" u="none" strike="noStrike" cap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s0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s1, s2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5" name="Google Shape;1625;p32"/>
            <p:cNvSpPr txBox="1"/>
            <p:nvPr/>
          </p:nvSpPr>
          <p:spPr>
            <a:xfrm>
              <a:off x="234351" y="4034584"/>
              <a:ext cx="1241558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or s3, </a:t>
              </a:r>
              <a:r>
                <a:rPr lang="en-US" sz="1800" b="0" i="0" u="none" strike="noStrike" cap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s0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s5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6" name="Google Shape;1626;p32"/>
            <p:cNvSpPr txBox="1"/>
            <p:nvPr/>
          </p:nvSpPr>
          <p:spPr>
            <a:xfrm>
              <a:off x="222739" y="5373212"/>
              <a:ext cx="1372191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sub s6, </a:t>
              </a:r>
              <a:r>
                <a:rPr lang="en-US" sz="1800" b="0" i="0" u="none" strike="noStrike" cap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s0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s3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27" name="Google Shape;1627;p3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034452" y="244139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8" name="Google Shape;1628;p32"/>
            <p:cNvSpPr txBox="1"/>
            <p:nvPr/>
          </p:nvSpPr>
          <p:spPr>
            <a:xfrm>
              <a:off x="4001302" y="1126799"/>
              <a:ext cx="304478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9" name="Google Shape;1629;p32"/>
            <p:cNvSpPr txBox="1"/>
            <p:nvPr/>
          </p:nvSpPr>
          <p:spPr>
            <a:xfrm>
              <a:off x="4835090" y="1126799"/>
              <a:ext cx="382023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0" name="Google Shape;1630;p32"/>
            <p:cNvSpPr txBox="1"/>
            <p:nvPr/>
          </p:nvSpPr>
          <p:spPr>
            <a:xfrm>
              <a:off x="5942991" y="1126799"/>
              <a:ext cx="390026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31" name="Google Shape;1631;p3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05297" y="372563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2" name="Google Shape;1632;p3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70497" y="500987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633" name="Google Shape;1633;p32"/>
            <p:cNvCxnSpPr/>
            <p:nvPr/>
          </p:nvCxnSpPr>
          <p:spPr>
            <a:xfrm>
              <a:off x="4788664" y="2975543"/>
              <a:ext cx="112889" cy="1150546"/>
            </a:xfrm>
            <a:prstGeom prst="straightConnector1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634" name="Google Shape;1634;p32"/>
            <p:cNvCxnSpPr/>
            <p:nvPr/>
          </p:nvCxnSpPr>
          <p:spPr>
            <a:xfrm rot="10800000">
              <a:off x="4726575" y="1427177"/>
              <a:ext cx="0" cy="101421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5" name="Google Shape;1635;p32"/>
            <p:cNvCxnSpPr/>
            <p:nvPr/>
          </p:nvCxnSpPr>
          <p:spPr>
            <a:xfrm rot="10800000">
              <a:off x="3755730" y="1427177"/>
              <a:ext cx="0" cy="101421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6" name="Google Shape;1636;p32"/>
            <p:cNvCxnSpPr/>
            <p:nvPr/>
          </p:nvCxnSpPr>
          <p:spPr>
            <a:xfrm rot="10800000">
              <a:off x="5674841" y="1427176"/>
              <a:ext cx="0" cy="101421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37" name="Google Shape;1637;p32"/>
            <p:cNvSpPr txBox="1"/>
            <p:nvPr/>
          </p:nvSpPr>
          <p:spPr>
            <a:xfrm>
              <a:off x="3056188" y="1126799"/>
              <a:ext cx="326682" cy="4924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8" name="Google Shape;1638;p32"/>
            <p:cNvSpPr txBox="1"/>
            <p:nvPr/>
          </p:nvSpPr>
          <p:spPr>
            <a:xfrm>
              <a:off x="3730152" y="1888319"/>
              <a:ext cx="959918" cy="53348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</a:t>
              </a:r>
              <a:r>
                <a:rPr lang="en-US" sz="2400" b="0" i="0" u="none" strike="noStrike" cap="none" baseline="-250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.rd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9" name="Google Shape;1639;p32"/>
            <p:cNvSpPr txBox="1"/>
            <p:nvPr/>
          </p:nvSpPr>
          <p:spPr>
            <a:xfrm>
              <a:off x="3653952" y="3463599"/>
              <a:ext cx="977739" cy="492443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</a:t>
              </a:r>
              <a:r>
                <a:rPr lang="en-US" sz="2000" b="0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.rs1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0" name="Google Shape;1640;p32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1" name="Google Shape;1641;p32"/>
          <p:cNvSpPr txBox="1"/>
          <p:nvPr/>
        </p:nvSpPr>
        <p:spPr>
          <a:xfrm>
            <a:off x="6477000" y="889000"/>
            <a:ext cx="2667000" cy="233910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destination of older instructions in pipeline with sources of new instruction in decode stage.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ignore writes to x0!</a:t>
            </a:r>
            <a:endParaRPr sz="1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001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5d23d86798_0_281"/>
          <p:cNvSpPr txBox="1">
            <a:spLocks noGrp="1"/>
          </p:cNvSpPr>
          <p:nvPr>
            <p:ph type="body" idx="1"/>
          </p:nvPr>
        </p:nvSpPr>
        <p:spPr>
          <a:xfrm>
            <a:off x="222739" y="1045029"/>
            <a:ext cx="8628300" cy="51320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In our 5-stage pipeline, how many subsequent instructions do we need to look at to detect data hazards for this </a:t>
            </a:r>
            <a:r>
              <a:rPr lang="en-US" b="1" u="sng" dirty="0">
                <a:solidFill>
                  <a:schemeClr val="accent4"/>
                </a:solidFill>
              </a:rPr>
              <a:t>add</a:t>
            </a:r>
            <a:r>
              <a:rPr lang="en-US" dirty="0"/>
              <a:t>? Assume we have double-pumping.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1 instruction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2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3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4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5 instructions</a:t>
            </a:r>
            <a:endParaRPr dirty="0"/>
          </a:p>
        </p:txBody>
      </p:sp>
      <p:sp>
        <p:nvSpPr>
          <p:cNvPr id="1649" name="Google Shape;1649;g5d23d86798_0_281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21</a:t>
            </a:fld>
            <a:endParaRPr/>
          </a:p>
        </p:txBody>
      </p:sp>
      <p:sp>
        <p:nvSpPr>
          <p:cNvPr id="1650" name="Google Shape;1650;g5d23d86798_0_281"/>
          <p:cNvSpPr/>
          <p:nvPr/>
        </p:nvSpPr>
        <p:spPr>
          <a:xfrm>
            <a:off x="3750390" y="3350472"/>
            <a:ext cx="1923274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 s4,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g5d23d86798_0_281"/>
          <p:cNvSpPr/>
          <p:nvPr/>
        </p:nvSpPr>
        <p:spPr>
          <a:xfrm>
            <a:off x="3732782" y="3904045"/>
            <a:ext cx="1815023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 s5,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g5d23d86798_0_281"/>
          <p:cNvSpPr/>
          <p:nvPr/>
        </p:nvSpPr>
        <p:spPr>
          <a:xfrm>
            <a:off x="3715174" y="4457618"/>
            <a:ext cx="1904429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g5d23d86798_0_281"/>
          <p:cNvSpPr/>
          <p:nvPr/>
        </p:nvSpPr>
        <p:spPr>
          <a:xfrm>
            <a:off x="3732783" y="5011191"/>
            <a:ext cx="2110456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s9,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g5d23d86798_0_281"/>
          <p:cNvSpPr/>
          <p:nvPr/>
        </p:nvSpPr>
        <p:spPr>
          <a:xfrm>
            <a:off x="3598059" y="2807282"/>
            <a:ext cx="1815024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1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5" name="Google Shape;1655;g5d23d86798_0_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2540" y="275175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6" name="Google Shape;1656;g5d23d86798_0_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5024" y="3317351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7" name="Google Shape;1657;g5d23d86798_0_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8041" y="389907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8" name="Google Shape;1658;g5d23d86798_0_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954" y="4387109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9" name="Google Shape;1659;g5d23d86798_0_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7970" y="4968828"/>
            <a:ext cx="1904429" cy="3969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CD58B8D-928F-7247-8179-D15B8B3B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93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" name="Google Shape;1666;g5d23d86798_0_306"/>
          <p:cNvSpPr txBox="1">
            <a:spLocks noGrp="1"/>
          </p:cNvSpPr>
          <p:nvPr>
            <p:ph type="body" idx="1"/>
          </p:nvPr>
        </p:nvSpPr>
        <p:spPr>
          <a:xfrm>
            <a:off x="222739" y="892629"/>
            <a:ext cx="8628300" cy="52844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In our 5-stage pipeline, how many subsequent instructions do we need to look at to detect data hazards for this add? Assume we have double-pumping.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1 instruction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2 instructions</a:t>
            </a:r>
            <a:endParaRPr dirty="0">
              <a:solidFill>
                <a:srgbClr val="FF0000"/>
              </a:solidFill>
            </a:endParaRPr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3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4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5 instructions</a:t>
            </a:r>
            <a:endParaRPr dirty="0"/>
          </a:p>
        </p:txBody>
      </p:sp>
      <p:sp>
        <p:nvSpPr>
          <p:cNvPr id="1667" name="Google Shape;1667;g5d23d86798_0_306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/>
          </a:p>
        </p:txBody>
      </p:sp>
      <p:sp>
        <p:nvSpPr>
          <p:cNvPr id="1668" name="Google Shape;1668;g5d23d86798_0_306"/>
          <p:cNvSpPr/>
          <p:nvPr/>
        </p:nvSpPr>
        <p:spPr>
          <a:xfrm>
            <a:off x="3750389" y="3350472"/>
            <a:ext cx="2119845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 s4,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g5d23d86798_0_306"/>
          <p:cNvSpPr/>
          <p:nvPr/>
        </p:nvSpPr>
        <p:spPr>
          <a:xfrm>
            <a:off x="3732782" y="3904045"/>
            <a:ext cx="2032241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 s5,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g5d23d86798_0_306"/>
          <p:cNvSpPr/>
          <p:nvPr/>
        </p:nvSpPr>
        <p:spPr>
          <a:xfrm>
            <a:off x="3715175" y="4457618"/>
            <a:ext cx="215506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g5d23d86798_0_306"/>
          <p:cNvSpPr/>
          <p:nvPr/>
        </p:nvSpPr>
        <p:spPr>
          <a:xfrm>
            <a:off x="3732782" y="5011191"/>
            <a:ext cx="2155061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s9,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g5d23d86798_0_306"/>
          <p:cNvSpPr/>
          <p:nvPr/>
        </p:nvSpPr>
        <p:spPr>
          <a:xfrm>
            <a:off x="3558630" y="2796899"/>
            <a:ext cx="2026739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1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3" name="Google Shape;1673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2540" y="275175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4" name="Google Shape;1674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5024" y="3317351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5" name="Google Shape;1675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8041" y="389907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6" name="Google Shape;1676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954" y="4387109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7" name="Google Shape;1677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7970" y="4968828"/>
            <a:ext cx="1904429" cy="396922"/>
          </a:xfrm>
          <a:prstGeom prst="rect">
            <a:avLst/>
          </a:prstGeom>
          <a:noFill/>
          <a:ln>
            <a:noFill/>
          </a:ln>
        </p:spPr>
      </p:pic>
      <p:sp>
        <p:nvSpPr>
          <p:cNvPr id="1678" name="Google Shape;1678;g5d23d86798_0_306"/>
          <p:cNvSpPr/>
          <p:nvPr/>
        </p:nvSpPr>
        <p:spPr>
          <a:xfrm>
            <a:off x="6958025" y="4384975"/>
            <a:ext cx="364200" cy="3969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" name="Google Shape;1679;g5d23d86798_0_306"/>
          <p:cNvSpPr/>
          <p:nvPr/>
        </p:nvSpPr>
        <p:spPr>
          <a:xfrm>
            <a:off x="7433025" y="4968838"/>
            <a:ext cx="364200" cy="3969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" name="Google Shape;1680;g5d23d86798_0_306"/>
          <p:cNvSpPr/>
          <p:nvPr/>
        </p:nvSpPr>
        <p:spPr>
          <a:xfrm>
            <a:off x="6958163" y="2735650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" name="Google Shape;1681;g5d23d86798_0_306"/>
          <p:cNvSpPr/>
          <p:nvPr/>
        </p:nvSpPr>
        <p:spPr>
          <a:xfrm>
            <a:off x="6112663" y="3325425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g5d23d86798_0_306"/>
          <p:cNvSpPr/>
          <p:nvPr/>
        </p:nvSpPr>
        <p:spPr>
          <a:xfrm>
            <a:off x="6535138" y="3899088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5768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8" name="Google Shape;1688;p34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A5A5A5"/>
                </a:solidFill>
              </a:rPr>
              <a:t>RISC-V Pipeline</a:t>
            </a:r>
            <a:endParaRPr sz="3200" dirty="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A5A5A5"/>
                </a:solidFill>
              </a:rPr>
              <a:t>Hazards</a:t>
            </a:r>
            <a:endParaRPr sz="3200" dirty="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3200" dirty="0" err="1">
                <a:solidFill>
                  <a:srgbClr val="A5A5A5"/>
                </a:solidFill>
              </a:rPr>
              <a:t>Ssructural</a:t>
            </a:r>
            <a:endParaRPr sz="3200" dirty="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3200" dirty="0">
                <a:solidFill>
                  <a:srgbClr val="FF0000"/>
                </a:solidFill>
              </a:rPr>
              <a:t>Data</a:t>
            </a:r>
            <a:endParaRPr sz="3200" dirty="0">
              <a:solidFill>
                <a:srgbClr val="FF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000"/>
              <a:buChar char="•"/>
            </a:pPr>
            <a:r>
              <a:rPr lang="en-US" sz="3200" dirty="0">
                <a:solidFill>
                  <a:srgbClr val="A5A5A5"/>
                </a:solidFill>
              </a:rPr>
              <a:t>R-type instructions</a:t>
            </a:r>
            <a:endParaRPr sz="3200" dirty="0">
              <a:solidFill>
                <a:srgbClr val="A5A5A5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Load</a:t>
            </a:r>
            <a:endParaRPr sz="3200" dirty="0">
              <a:solidFill>
                <a:srgbClr val="FF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 dirty="0">
                <a:solidFill>
                  <a:srgbClr val="000000"/>
                </a:solidFill>
              </a:rPr>
              <a:t>Control</a:t>
            </a:r>
            <a:endParaRPr sz="3200"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Superscalar processors</a:t>
            </a: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1689" name="Google Shape;1689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209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Google Shape;1695;p35"/>
          <p:cNvSpPr txBox="1"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(1/4)</a:t>
            </a:r>
            <a:endParaRPr/>
          </a:p>
        </p:txBody>
      </p:sp>
      <p:sp>
        <p:nvSpPr>
          <p:cNvPr id="1696" name="Google Shape;1696;p3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Recall: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Dataflow backwards in time are hazards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solve all cases with forwarding</a:t>
            </a:r>
            <a:endParaRPr/>
          </a:p>
          <a:p>
            <a:pPr marL="742950" marR="0" lvl="1" indent="-234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load (sub), then forward after the load is done (more hardware)</a:t>
            </a:r>
            <a:endParaRPr sz="20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7" name="Google Shape;1697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8" name="Google Shape;1698;p35"/>
          <p:cNvSpPr/>
          <p:nvPr/>
        </p:nvSpPr>
        <p:spPr>
          <a:xfrm>
            <a:off x="1444752" y="3656647"/>
            <a:ext cx="2676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t3,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9" name="Google Shape;1699;p35"/>
          <p:cNvSpPr/>
          <p:nvPr/>
        </p:nvSpPr>
        <p:spPr>
          <a:xfrm>
            <a:off x="1470152" y="2932748"/>
            <a:ext cx="22383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lw </a:t>
            </a:r>
            <a:r>
              <a:rPr lang="en-US" sz="28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0(t1)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00" name="Google Shape;1700;p35"/>
          <p:cNvGrpSpPr/>
          <p:nvPr/>
        </p:nvGrpSpPr>
        <p:grpSpPr>
          <a:xfrm>
            <a:off x="3871555" y="2446755"/>
            <a:ext cx="4400587" cy="1970366"/>
            <a:chOff x="3005297" y="3725636"/>
            <a:chExt cx="5316003" cy="2380244"/>
          </a:xfrm>
        </p:grpSpPr>
        <p:pic>
          <p:nvPicPr>
            <p:cNvPr id="1701" name="Google Shape;1701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05297" y="372563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2" name="Google Shape;1702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70497" y="500987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03" name="Google Shape;1703;p35"/>
          <p:cNvSpPr/>
          <p:nvPr/>
        </p:nvSpPr>
        <p:spPr>
          <a:xfrm>
            <a:off x="6223200" y="2459675"/>
            <a:ext cx="551700" cy="863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" name="Google Shape;1704;p35"/>
          <p:cNvSpPr/>
          <p:nvPr/>
        </p:nvSpPr>
        <p:spPr>
          <a:xfrm>
            <a:off x="6278587" y="3553425"/>
            <a:ext cx="551700" cy="863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05" name="Google Shape;1705;p35"/>
          <p:cNvCxnSpPr>
            <a:stCxn id="1703" idx="3"/>
            <a:endCxn id="1704" idx="1"/>
          </p:cNvCxnSpPr>
          <p:nvPr/>
        </p:nvCxnSpPr>
        <p:spPr>
          <a:xfrm flipH="1">
            <a:off x="6278700" y="2891525"/>
            <a:ext cx="496200" cy="10938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455845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" name="Google Shape;1711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(2/4)</a:t>
            </a:r>
            <a:endParaRPr/>
          </a:p>
        </p:txBody>
      </p:sp>
      <p:sp>
        <p:nvSpPr>
          <p:cNvPr id="1712" name="Google Shape;1712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  <a:r>
              <a:rPr lang="en-US" sz="28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stalls pipeline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“hardware interlock”</a:t>
            </a:r>
            <a:endParaRPr sz="1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3" name="Google Shape;1713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4" name="Google Shape;1714;p36"/>
          <p:cNvSpPr txBox="1"/>
          <p:nvPr/>
        </p:nvSpPr>
        <p:spPr>
          <a:xfrm>
            <a:off x="5769175" y="1417650"/>
            <a:ext cx="3374700" cy="11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is what happens in hardware in a “hardware interlock”</a:t>
            </a:r>
            <a:endParaRPr sz="20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5" name="Google Shape;1715;p36"/>
          <p:cNvSpPr/>
          <p:nvPr/>
        </p:nvSpPr>
        <p:spPr>
          <a:xfrm>
            <a:off x="531812" y="3679827"/>
            <a:ext cx="2857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t3, t0, t2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6" name="Google Shape;1716;p36"/>
          <p:cNvSpPr/>
          <p:nvPr/>
        </p:nvSpPr>
        <p:spPr>
          <a:xfrm>
            <a:off x="522287" y="4613275"/>
            <a:ext cx="2857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t5, t0, t4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7" name="Google Shape;1717;p36"/>
          <p:cNvSpPr/>
          <p:nvPr/>
        </p:nvSpPr>
        <p:spPr>
          <a:xfrm>
            <a:off x="522287" y="5527675"/>
            <a:ext cx="2381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t7, t0, t6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8" name="Google Shape;1718;p36"/>
          <p:cNvSpPr/>
          <p:nvPr/>
        </p:nvSpPr>
        <p:spPr>
          <a:xfrm>
            <a:off x="674687" y="2689225"/>
            <a:ext cx="238125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lw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0(t1)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9" name="Google Shape;171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0350" y="2751750"/>
            <a:ext cx="2931239" cy="61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0" name="Google Shape;1720;p36"/>
          <p:cNvPicPr preferRelativeResize="0"/>
          <p:nvPr/>
        </p:nvPicPr>
        <p:blipFill rotWithShape="1">
          <a:blip r:embed="rId3">
            <a:alphaModFix/>
          </a:blip>
          <a:srcRect r="58507"/>
          <a:stretch/>
        </p:blipFill>
        <p:spPr>
          <a:xfrm>
            <a:off x="3630624" y="3622300"/>
            <a:ext cx="1216225" cy="6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1" name="Google Shape;1721;p36"/>
          <p:cNvPicPr preferRelativeResize="0"/>
          <p:nvPr/>
        </p:nvPicPr>
        <p:blipFill rotWithShape="1">
          <a:blip r:embed="rId3">
            <a:alphaModFix/>
          </a:blip>
          <a:srcRect r="80720"/>
          <a:stretch/>
        </p:blipFill>
        <p:spPr>
          <a:xfrm>
            <a:off x="4281720" y="4517675"/>
            <a:ext cx="565125" cy="6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2" name="Google Shape;172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6135" y="5300070"/>
            <a:ext cx="2931239" cy="61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3" name="Google Shape;1723;p36"/>
          <p:cNvPicPr preferRelativeResize="0"/>
          <p:nvPr/>
        </p:nvPicPr>
        <p:blipFill rotWithShape="1">
          <a:blip r:embed="rId3">
            <a:alphaModFix/>
          </a:blip>
          <a:srcRect l="41621" r="-5"/>
          <a:stretch/>
        </p:blipFill>
        <p:spPr>
          <a:xfrm>
            <a:off x="5548758" y="3634713"/>
            <a:ext cx="1711325" cy="610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24" name="Google Shape;1724;p36"/>
          <p:cNvSpPr/>
          <p:nvPr/>
        </p:nvSpPr>
        <p:spPr>
          <a:xfrm>
            <a:off x="4767300" y="3642325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pic>
        <p:nvPicPr>
          <p:cNvPr id="1725" name="Google Shape;1725;p36"/>
          <p:cNvPicPr preferRelativeResize="0"/>
          <p:nvPr/>
        </p:nvPicPr>
        <p:blipFill rotWithShape="1">
          <a:blip r:embed="rId3">
            <a:alphaModFix/>
          </a:blip>
          <a:srcRect l="20115"/>
          <a:stretch/>
        </p:blipFill>
        <p:spPr>
          <a:xfrm>
            <a:off x="5752335" y="4554050"/>
            <a:ext cx="2341575" cy="610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26" name="Google Shape;1726;p36"/>
          <p:cNvSpPr/>
          <p:nvPr/>
        </p:nvSpPr>
        <p:spPr>
          <a:xfrm>
            <a:off x="4843500" y="4632925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sp>
        <p:nvSpPr>
          <p:cNvPr id="1727" name="Google Shape;1727;p36"/>
          <p:cNvSpPr/>
          <p:nvPr/>
        </p:nvSpPr>
        <p:spPr>
          <a:xfrm>
            <a:off x="4843500" y="5355125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67943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(3/4)</a:t>
            </a:r>
            <a:endParaRPr/>
          </a:p>
        </p:txBody>
      </p:sp>
      <p:sp>
        <p:nvSpPr>
          <p:cNvPr id="1734" name="Google Shape;1734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 is equivalent to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nop</a:t>
            </a:r>
            <a:endParaRPr sz="3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35" name="Google Shape;1735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6" name="Google Shape;1736;p37"/>
          <p:cNvSpPr/>
          <p:nvPr/>
        </p:nvSpPr>
        <p:spPr>
          <a:xfrm>
            <a:off x="390525" y="4253955"/>
            <a:ext cx="2657475" cy="951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t3,</a:t>
            </a:r>
            <a:r>
              <a:rPr lang="en-US"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7" name="Google Shape;1737;p37"/>
          <p:cNvSpPr/>
          <p:nvPr/>
        </p:nvSpPr>
        <p:spPr>
          <a:xfrm>
            <a:off x="381000" y="4968330"/>
            <a:ext cx="26765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t5, t0, t4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8" name="Google Shape;1738;p37"/>
          <p:cNvSpPr/>
          <p:nvPr/>
        </p:nvSpPr>
        <p:spPr>
          <a:xfrm>
            <a:off x="381000" y="5773193"/>
            <a:ext cx="2597150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t7, t0, t6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9" name="Google Shape;1739;p37"/>
          <p:cNvSpPr/>
          <p:nvPr/>
        </p:nvSpPr>
        <p:spPr>
          <a:xfrm>
            <a:off x="533400" y="2290218"/>
            <a:ext cx="2341987" cy="951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lw </a:t>
            </a:r>
            <a:r>
              <a:rPr lang="en-US" sz="28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0(t1)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0" name="Google Shape;1740;p37"/>
          <p:cNvSpPr/>
          <p:nvPr/>
        </p:nvSpPr>
        <p:spPr>
          <a:xfrm>
            <a:off x="457200" y="3291925"/>
            <a:ext cx="9687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nop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1" name="Google Shape;1741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2750" y="2137825"/>
            <a:ext cx="3296517" cy="83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2" name="Google Shape;1742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0193" y="3748232"/>
            <a:ext cx="3296517" cy="83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3" name="Google Shape;1743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45087" y="4706261"/>
            <a:ext cx="3296517" cy="83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4" name="Google Shape;1744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8659" y="5597331"/>
            <a:ext cx="3296517" cy="830419"/>
          </a:xfrm>
          <a:prstGeom prst="rect">
            <a:avLst/>
          </a:prstGeom>
          <a:noFill/>
          <a:ln>
            <a:noFill/>
          </a:ln>
        </p:spPr>
      </p:pic>
      <p:sp>
        <p:nvSpPr>
          <p:cNvPr id="1745" name="Google Shape;1745;p37"/>
          <p:cNvSpPr/>
          <p:nvPr/>
        </p:nvSpPr>
        <p:spPr>
          <a:xfrm>
            <a:off x="2978150" y="3168600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sp>
        <p:nvSpPr>
          <p:cNvPr id="1746" name="Google Shape;1746;p37"/>
          <p:cNvSpPr/>
          <p:nvPr/>
        </p:nvSpPr>
        <p:spPr>
          <a:xfrm>
            <a:off x="3807350" y="3168588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sp>
        <p:nvSpPr>
          <p:cNvPr id="1747" name="Google Shape;1747;p37"/>
          <p:cNvSpPr/>
          <p:nvPr/>
        </p:nvSpPr>
        <p:spPr>
          <a:xfrm>
            <a:off x="4563250" y="3168600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sp>
        <p:nvSpPr>
          <p:cNvPr id="1748" name="Google Shape;1748;p37"/>
          <p:cNvSpPr/>
          <p:nvPr/>
        </p:nvSpPr>
        <p:spPr>
          <a:xfrm>
            <a:off x="5288025" y="3168600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  <p:sp>
        <p:nvSpPr>
          <p:cNvPr id="1749" name="Google Shape;1749;p37"/>
          <p:cNvSpPr/>
          <p:nvPr/>
        </p:nvSpPr>
        <p:spPr>
          <a:xfrm>
            <a:off x="6019800" y="3176025"/>
            <a:ext cx="905400" cy="52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bubble</a:t>
            </a: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185896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" name="Google Shape;1755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(4/4)</a:t>
            </a:r>
            <a:endParaRPr/>
          </a:p>
        </p:txBody>
      </p:sp>
      <p:sp>
        <p:nvSpPr>
          <p:cNvPr id="1756" name="Google Shape;1756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Slot after a load is called a </a:t>
            </a:r>
            <a:r>
              <a:rPr lang="en-US" sz="32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load delay slot</a:t>
            </a:r>
            <a:endParaRPr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If that instruction uses the result of the load, then the hardware will stall for </a:t>
            </a:r>
            <a:r>
              <a:rPr lang="en-US" sz="3000" u="sng" dirty="0"/>
              <a:t>one cycle</a:t>
            </a:r>
            <a:endParaRPr sz="3000" u="sng"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Equivalent to inserting an explicit </a:t>
            </a:r>
            <a:r>
              <a:rPr lang="en-US" sz="3000" b="1" dirty="0" err="1">
                <a:latin typeface="Courier"/>
                <a:ea typeface="Courier"/>
                <a:cs typeface="Courier"/>
                <a:sym typeface="Courier"/>
              </a:rPr>
              <a:t>nop</a:t>
            </a:r>
            <a:r>
              <a:rPr lang="en-US" sz="3000" dirty="0"/>
              <a:t> in the slot</a:t>
            </a:r>
            <a:endParaRPr sz="3000" dirty="0"/>
          </a:p>
          <a:p>
            <a:pPr marL="1143000" lvl="2" indent="-2667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3000"/>
              <a:buFont typeface="Noto Sans Symbols"/>
              <a:buChar char="•"/>
            </a:pPr>
            <a:r>
              <a:rPr lang="en-US" sz="3000" dirty="0"/>
              <a:t>except the latter uses more code space</a:t>
            </a:r>
            <a:endParaRPr sz="3000"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Performance loss</a:t>
            </a:r>
            <a:endParaRPr sz="3000" dirty="0"/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Let the compiler/</a:t>
            </a:r>
            <a:r>
              <a:rPr lang="en-US" dirty="0"/>
              <a:t>assembler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an unrelated instruction in that slot → no stall!</a:t>
            </a:r>
            <a:endParaRPr dirty="0"/>
          </a:p>
        </p:txBody>
      </p:sp>
      <p:sp>
        <p:nvSpPr>
          <p:cNvPr id="1757" name="Google Shape;1757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32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Google Shape;1766;p3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Code Scheduling to Avoid Stalls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7" name="Google Shape;1767;p39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Reorder code to avoid use of load result in the next instruction!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RISC-V code for 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D=A+B; E=A+C;</a:t>
            </a:r>
            <a:endParaRPr sz="3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8" name="Google Shape;1768;p3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9" name="Google Shape;1769;p39"/>
          <p:cNvSpPr txBox="1"/>
          <p:nvPr/>
        </p:nvSpPr>
        <p:spPr>
          <a:xfrm>
            <a:off x="594006" y="3311465"/>
            <a:ext cx="2700300" cy="35948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Original Order: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	t1, 0(t0)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	t2, 4(t0)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	t3, t1, t2</a:t>
            </a:r>
            <a:endParaRPr sz="18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	t3, 12(t0)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	t4, 8(t0)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	t5, t1, t4</a:t>
            </a:r>
            <a:endParaRPr sz="18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	t5, 16(t0)</a:t>
            </a:r>
            <a:endParaRPr sz="18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70" name="Google Shape;1770;p39"/>
          <p:cNvSpPr txBox="1"/>
          <p:nvPr/>
        </p:nvSpPr>
        <p:spPr>
          <a:xfrm>
            <a:off x="4947985" y="3232182"/>
            <a:ext cx="2501532" cy="35948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Alternative: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t1, 0(t0)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t2, 4(t0)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t4, 8(t0)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	t3, t1, t2</a:t>
            </a: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t3, 12(t0)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	t5, t1, t4</a:t>
            </a: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t5, 16(t0)</a:t>
            </a: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771" name="Google Shape;1771;p39"/>
          <p:cNvCxnSpPr/>
          <p:nvPr/>
        </p:nvCxnSpPr>
        <p:spPr>
          <a:xfrm rot="10800000" flipH="1">
            <a:off x="3255819" y="4872180"/>
            <a:ext cx="2032000" cy="869760"/>
          </a:xfrm>
          <a:prstGeom prst="straightConnector1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triangle" w="med" len="med"/>
          </a:ln>
        </p:spPr>
      </p:cxnSp>
      <p:grpSp>
        <p:nvGrpSpPr>
          <p:cNvPr id="1772" name="Google Shape;1772;p39"/>
          <p:cNvGrpSpPr/>
          <p:nvPr/>
        </p:nvGrpSpPr>
        <p:grpSpPr>
          <a:xfrm>
            <a:off x="1510350" y="3865275"/>
            <a:ext cx="1498284" cy="838345"/>
            <a:chOff x="3152246" y="3890841"/>
            <a:chExt cx="1791134" cy="838345"/>
          </a:xfrm>
        </p:grpSpPr>
        <p:sp>
          <p:nvSpPr>
            <p:cNvPr id="1773" name="Google Shape;1773;p39"/>
            <p:cNvSpPr/>
            <p:nvPr/>
          </p:nvSpPr>
          <p:spPr>
            <a:xfrm>
              <a:off x="3152246" y="3890841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4" name="Google Shape;1774;p39"/>
            <p:cNvSpPr/>
            <p:nvPr/>
          </p:nvSpPr>
          <p:spPr>
            <a:xfrm>
              <a:off x="4295680" y="4297386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75" name="Google Shape;1775;p39"/>
            <p:cNvCxnSpPr/>
            <p:nvPr/>
          </p:nvCxnSpPr>
          <p:spPr>
            <a:xfrm>
              <a:off x="3760644" y="4178182"/>
              <a:ext cx="539798" cy="29700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76" name="Google Shape;1776;p39"/>
          <p:cNvGrpSpPr/>
          <p:nvPr/>
        </p:nvGrpSpPr>
        <p:grpSpPr>
          <a:xfrm>
            <a:off x="1497817" y="4889843"/>
            <a:ext cx="1661253" cy="687809"/>
            <a:chOff x="2793809" y="5027541"/>
            <a:chExt cx="1768043" cy="899920"/>
          </a:xfrm>
        </p:grpSpPr>
        <p:sp>
          <p:nvSpPr>
            <p:cNvPr id="1777" name="Google Shape;1777;p39"/>
            <p:cNvSpPr/>
            <p:nvPr/>
          </p:nvSpPr>
          <p:spPr>
            <a:xfrm>
              <a:off x="2793809" y="5027541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8" name="Google Shape;1778;p39"/>
            <p:cNvSpPr/>
            <p:nvPr/>
          </p:nvSpPr>
          <p:spPr>
            <a:xfrm>
              <a:off x="3914152" y="5495660"/>
              <a:ext cx="647700" cy="431801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79" name="Google Shape;1779;p39"/>
            <p:cNvCxnSpPr/>
            <p:nvPr/>
          </p:nvCxnSpPr>
          <p:spPr>
            <a:xfrm>
              <a:off x="3422459" y="5292653"/>
              <a:ext cx="608975" cy="255074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80" name="Google Shape;1780;p39"/>
          <p:cNvGrpSpPr/>
          <p:nvPr/>
        </p:nvGrpSpPr>
        <p:grpSpPr>
          <a:xfrm>
            <a:off x="5733512" y="3899587"/>
            <a:ext cx="1760682" cy="1053306"/>
            <a:chOff x="6084888" y="3573463"/>
            <a:chExt cx="1760682" cy="1358754"/>
          </a:xfrm>
        </p:grpSpPr>
        <p:sp>
          <p:nvSpPr>
            <p:cNvPr id="1781" name="Google Shape;1781;p39"/>
            <p:cNvSpPr/>
            <p:nvPr/>
          </p:nvSpPr>
          <p:spPr>
            <a:xfrm>
              <a:off x="6084888" y="3573463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2" name="Google Shape;1782;p39"/>
            <p:cNvSpPr/>
            <p:nvPr/>
          </p:nvSpPr>
          <p:spPr>
            <a:xfrm>
              <a:off x="7197870" y="4500417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83" name="Google Shape;1783;p39"/>
            <p:cNvCxnSpPr/>
            <p:nvPr/>
          </p:nvCxnSpPr>
          <p:spPr>
            <a:xfrm>
              <a:off x="6726238" y="3829048"/>
              <a:ext cx="740641" cy="683961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84" name="Google Shape;1784;p39"/>
          <p:cNvGrpSpPr/>
          <p:nvPr/>
        </p:nvGrpSpPr>
        <p:grpSpPr>
          <a:xfrm>
            <a:off x="5744962" y="4195430"/>
            <a:ext cx="1668319" cy="1386362"/>
            <a:chOff x="6038706" y="4234006"/>
            <a:chExt cx="1668319" cy="1788392"/>
          </a:xfrm>
        </p:grpSpPr>
        <p:sp>
          <p:nvSpPr>
            <p:cNvPr id="1785" name="Google Shape;1785;p39"/>
            <p:cNvSpPr/>
            <p:nvPr/>
          </p:nvSpPr>
          <p:spPr>
            <a:xfrm>
              <a:off x="7059325" y="5590598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6" name="Google Shape;1786;p39"/>
            <p:cNvSpPr/>
            <p:nvPr/>
          </p:nvSpPr>
          <p:spPr>
            <a:xfrm>
              <a:off x="6038706" y="4234006"/>
              <a:ext cx="647700" cy="4318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87" name="Google Shape;1787;p39"/>
            <p:cNvCxnSpPr/>
            <p:nvPr/>
          </p:nvCxnSpPr>
          <p:spPr>
            <a:xfrm>
              <a:off x="6531698" y="4607675"/>
              <a:ext cx="698500" cy="1062182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88" name="Google Shape;1788;p39"/>
          <p:cNvGrpSpPr/>
          <p:nvPr/>
        </p:nvGrpSpPr>
        <p:grpSpPr>
          <a:xfrm>
            <a:off x="48078" y="4081069"/>
            <a:ext cx="1025747" cy="533479"/>
            <a:chOff x="518979" y="4303268"/>
            <a:chExt cx="1025747" cy="533479"/>
          </a:xfrm>
        </p:grpSpPr>
        <p:sp>
          <p:nvSpPr>
            <p:cNvPr id="1789" name="Google Shape;1789;p39"/>
            <p:cNvSpPr txBox="1"/>
            <p:nvPr/>
          </p:nvSpPr>
          <p:spPr>
            <a:xfrm>
              <a:off x="518979" y="4303268"/>
              <a:ext cx="749147" cy="5334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Stall!</a:t>
              </a:r>
              <a:endPara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90" name="Google Shape;1790;p39"/>
            <p:cNvCxnSpPr>
              <a:stCxn id="1789" idx="3"/>
            </p:cNvCxnSpPr>
            <p:nvPr/>
          </p:nvCxnSpPr>
          <p:spPr>
            <a:xfrm>
              <a:off x="1268126" y="4570007"/>
              <a:ext cx="276600" cy="104700"/>
            </a:xfrm>
            <a:prstGeom prst="straightConnector1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  <p:grpSp>
        <p:nvGrpSpPr>
          <p:cNvPr id="1791" name="Google Shape;1791;p39"/>
          <p:cNvGrpSpPr/>
          <p:nvPr/>
        </p:nvGrpSpPr>
        <p:grpSpPr>
          <a:xfrm>
            <a:off x="59623" y="5029598"/>
            <a:ext cx="1008347" cy="533479"/>
            <a:chOff x="507433" y="4726601"/>
            <a:chExt cx="1008347" cy="533479"/>
          </a:xfrm>
        </p:grpSpPr>
        <p:sp>
          <p:nvSpPr>
            <p:cNvPr id="1792" name="Google Shape;1792;p39"/>
            <p:cNvSpPr txBox="1"/>
            <p:nvPr/>
          </p:nvSpPr>
          <p:spPr>
            <a:xfrm>
              <a:off x="507433" y="4726601"/>
              <a:ext cx="749147" cy="5334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Stall!</a:t>
              </a:r>
              <a:endPara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93" name="Google Shape;1793;p39"/>
            <p:cNvCxnSpPr>
              <a:stCxn id="1792" idx="3"/>
            </p:cNvCxnSpPr>
            <p:nvPr/>
          </p:nvCxnSpPr>
          <p:spPr>
            <a:xfrm>
              <a:off x="1256580" y="4993341"/>
              <a:ext cx="259200" cy="105900"/>
            </a:xfrm>
            <a:prstGeom prst="straightConnector1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  <p:cxnSp>
        <p:nvCxnSpPr>
          <p:cNvPr id="1794" name="Google Shape;1794;p39"/>
          <p:cNvCxnSpPr/>
          <p:nvPr/>
        </p:nvCxnSpPr>
        <p:spPr>
          <a:xfrm>
            <a:off x="3911648" y="3280391"/>
            <a:ext cx="0" cy="113385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95" name="Google Shape;1795;p39"/>
          <p:cNvCxnSpPr/>
          <p:nvPr/>
        </p:nvCxnSpPr>
        <p:spPr>
          <a:xfrm flipH="1">
            <a:off x="3890818" y="4414248"/>
            <a:ext cx="20830" cy="138926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796" name="Google Shape;1796;p39"/>
          <p:cNvGrpSpPr/>
          <p:nvPr/>
        </p:nvGrpSpPr>
        <p:grpSpPr>
          <a:xfrm>
            <a:off x="3404172" y="2936554"/>
            <a:ext cx="1038300" cy="3495106"/>
            <a:chOff x="3875870" y="2649224"/>
            <a:chExt cx="1038300" cy="3495102"/>
          </a:xfrm>
        </p:grpSpPr>
        <p:cxnSp>
          <p:nvCxnSpPr>
            <p:cNvPr id="1797" name="Google Shape;1797;p39"/>
            <p:cNvCxnSpPr/>
            <p:nvPr/>
          </p:nvCxnSpPr>
          <p:spPr>
            <a:xfrm>
              <a:off x="4389120" y="5504246"/>
              <a:ext cx="0" cy="64008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sp>
          <p:nvSpPr>
            <p:cNvPr id="1798" name="Google Shape;1798;p39"/>
            <p:cNvSpPr txBox="1"/>
            <p:nvPr/>
          </p:nvSpPr>
          <p:spPr>
            <a:xfrm>
              <a:off x="3875870" y="2649224"/>
              <a:ext cx="10383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13 cycles</a:t>
              </a:r>
              <a:endPara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9" name="Google Shape;1799;p39"/>
          <p:cNvGrpSpPr/>
          <p:nvPr/>
        </p:nvGrpSpPr>
        <p:grpSpPr>
          <a:xfrm>
            <a:off x="7713145" y="2782552"/>
            <a:ext cx="1038300" cy="3416808"/>
            <a:chOff x="7713144" y="2727960"/>
            <a:chExt cx="1038300" cy="3416808"/>
          </a:xfrm>
        </p:grpSpPr>
        <p:cxnSp>
          <p:nvCxnSpPr>
            <p:cNvPr id="1800" name="Google Shape;1800;p39"/>
            <p:cNvCxnSpPr/>
            <p:nvPr/>
          </p:nvCxnSpPr>
          <p:spPr>
            <a:xfrm>
              <a:off x="8229600" y="3227832"/>
              <a:ext cx="0" cy="291693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sp>
          <p:nvSpPr>
            <p:cNvPr id="1801" name="Google Shape;1801;p39"/>
            <p:cNvSpPr txBox="1"/>
            <p:nvPr/>
          </p:nvSpPr>
          <p:spPr>
            <a:xfrm>
              <a:off x="7713144" y="2727960"/>
              <a:ext cx="10383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 cycles</a:t>
              </a:r>
              <a:endPara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518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Google Shape;1806;p4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Break!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7" name="Google Shape;1807;p4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8" name="Google Shape;180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276353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3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15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Pipelining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Google Shape;967;p15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situation that prevents starting the next instruction in the next clock cycle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Structural hazard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required resource is busy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needed in multiple stages)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Data hazard</a:t>
            </a:r>
            <a:endParaRPr/>
          </a:p>
          <a:p>
            <a:pPr marL="914400" marR="0" lvl="1" indent="-5207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dependency between instructions</a:t>
            </a:r>
            <a:endParaRPr/>
          </a:p>
          <a:p>
            <a:pPr marL="914400" marR="0" lvl="1" indent="-5207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wait for previous instruction to complete its data write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Control hazard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 of execution depends on previous instruction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Google Shape;96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2231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Google Shape;1813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4" name="Google Shape;1814;p41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Hazards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A5A5A5"/>
                </a:solidFill>
              </a:rPr>
              <a:t>Structural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D8D8D8"/>
                </a:solidFill>
              </a:rPr>
              <a:t>Data</a:t>
            </a:r>
            <a:endParaRPr sz="3200">
              <a:solidFill>
                <a:srgbClr val="D8D8D8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000"/>
              <a:buChar char="•"/>
            </a:pPr>
            <a:r>
              <a:rPr lang="en-US" sz="3200">
                <a:solidFill>
                  <a:srgbClr val="A5A5A5"/>
                </a:solidFill>
              </a:rPr>
              <a:t>R-type instructions</a:t>
            </a:r>
            <a:endParaRPr sz="3200">
              <a:solidFill>
                <a:srgbClr val="A5A5A5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000"/>
              <a:buChar char="•"/>
            </a:pPr>
            <a:r>
              <a:rPr lang="en-US" sz="3200">
                <a:solidFill>
                  <a:srgbClr val="A5A5A5"/>
                </a:solidFill>
              </a:rPr>
              <a:t>Load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FF0000"/>
                </a:solidFill>
              </a:rPr>
              <a:t>Control</a:t>
            </a:r>
            <a:endParaRPr sz="3200"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Superscalar processors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815" name="Google Shape;1815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7682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Control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5" name="Google Shape;1825;p42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(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beq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bne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,...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determines flow of control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Fetching next instruction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depends on branch outcome</a:t>
            </a:r>
            <a:endParaRPr u="sng"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 can’t always fetch correct instruction</a:t>
            </a:r>
            <a:endParaRPr dirty="0"/>
          </a:p>
          <a:p>
            <a:pPr marL="1371600" marR="0" lvl="2" indent="-3810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Result isn’t known until end of execute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Solution: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Stall</a:t>
            </a:r>
            <a:r>
              <a:rPr lang="en-US" sz="32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or flush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until we have the new PC value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must we stall?</a:t>
            </a:r>
            <a:endParaRPr dirty="0"/>
          </a:p>
        </p:txBody>
      </p:sp>
      <p:sp>
        <p:nvSpPr>
          <p:cNvPr id="1826" name="Google Shape;1826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277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5d23d86798_0_3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4" name="Google Shape;1834;g5d23d86798_0_373"/>
          <p:cNvSpPr/>
          <p:nvPr/>
        </p:nvSpPr>
        <p:spPr>
          <a:xfrm>
            <a:off x="457200" y="1371607"/>
            <a:ext cx="8229600" cy="46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instructions after </a:t>
            </a:r>
            <a:r>
              <a:rPr lang="en-US" sz="3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affected by the control hazard?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5" name="Google Shape;1835;g5d23d86798_0_373"/>
          <p:cNvCxnSpPr/>
          <p:nvPr/>
        </p:nvCxnSpPr>
        <p:spPr>
          <a:xfrm>
            <a:off x="3182784" y="2737127"/>
            <a:ext cx="0" cy="2563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36" name="Google Shape;1836;g5d23d86798_0_373"/>
          <p:cNvCxnSpPr/>
          <p:nvPr/>
        </p:nvCxnSpPr>
        <p:spPr>
          <a:xfrm>
            <a:off x="3687428" y="2549146"/>
            <a:ext cx="50163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37" name="Google Shape;1837;g5d23d86798_0_373"/>
          <p:cNvSpPr/>
          <p:nvPr/>
        </p:nvSpPr>
        <p:spPr>
          <a:xfrm>
            <a:off x="3176476" y="2835533"/>
            <a:ext cx="653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g5d23d86798_0_373"/>
          <p:cNvSpPr/>
          <p:nvPr/>
        </p:nvSpPr>
        <p:spPr>
          <a:xfrm>
            <a:off x="3156290" y="3360366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g5d23d86798_0_373"/>
          <p:cNvSpPr/>
          <p:nvPr/>
        </p:nvSpPr>
        <p:spPr>
          <a:xfrm>
            <a:off x="3146197" y="3945757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g5d23d86798_0_373"/>
          <p:cNvSpPr/>
          <p:nvPr/>
        </p:nvSpPr>
        <p:spPr>
          <a:xfrm>
            <a:off x="3152505" y="4488252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g5d23d86798_0_373"/>
          <p:cNvSpPr/>
          <p:nvPr/>
        </p:nvSpPr>
        <p:spPr>
          <a:xfrm>
            <a:off x="3186569" y="5062288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4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2" name="Google Shape;1842;g5d23d86798_0_373"/>
          <p:cNvCxnSpPr/>
          <p:nvPr/>
        </p:nvCxnSpPr>
        <p:spPr>
          <a:xfrm>
            <a:off x="6242050" y="6015355"/>
            <a:ext cx="249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843" name="Google Shape;1843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3130" y="2827960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4" name="Google Shape;1844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40" y="3372507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5" name="Google Shape;1845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1116" y="3932573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6" name="Google Shape;1846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4530" y="4402445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7" name="Google Shape;1847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3806" y="4962511"/>
            <a:ext cx="2022649" cy="3821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249B3BB-4B21-754F-A55B-BE54322D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82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" name="Google Shape;1853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Branch Stall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4" name="Google Shape;1854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5" name="Google Shape;1855;p43"/>
          <p:cNvSpPr/>
          <p:nvPr/>
        </p:nvSpPr>
        <p:spPr>
          <a:xfrm>
            <a:off x="457200" y="1371599"/>
            <a:ext cx="82296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bubbles required for branch?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6" name="Google Shape;1856;p43"/>
          <p:cNvCxnSpPr/>
          <p:nvPr/>
        </p:nvCxnSpPr>
        <p:spPr>
          <a:xfrm>
            <a:off x="1117600" y="2751455"/>
            <a:ext cx="0" cy="322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57" name="Google Shape;1857;p43"/>
          <p:cNvCxnSpPr/>
          <p:nvPr/>
        </p:nvCxnSpPr>
        <p:spPr>
          <a:xfrm>
            <a:off x="1752600" y="2514918"/>
            <a:ext cx="6311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58" name="Google Shape;1858;p43"/>
          <p:cNvSpPr/>
          <p:nvPr/>
        </p:nvSpPr>
        <p:spPr>
          <a:xfrm>
            <a:off x="1109662" y="2875280"/>
            <a:ext cx="8223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9" name="Google Shape;1859;p43"/>
          <p:cNvSpPr/>
          <p:nvPr/>
        </p:nvSpPr>
        <p:spPr>
          <a:xfrm>
            <a:off x="1084263" y="3535680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0" name="Google Shape;1860;p43"/>
          <p:cNvSpPr/>
          <p:nvPr/>
        </p:nvSpPr>
        <p:spPr>
          <a:xfrm>
            <a:off x="1071563" y="4272280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1" name="Google Shape;1861;p43"/>
          <p:cNvSpPr/>
          <p:nvPr/>
        </p:nvSpPr>
        <p:spPr>
          <a:xfrm>
            <a:off x="1079500" y="4954905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2" name="Google Shape;1862;p43"/>
          <p:cNvSpPr/>
          <p:nvPr/>
        </p:nvSpPr>
        <p:spPr>
          <a:xfrm>
            <a:off x="1122362" y="5677218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4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3" name="Google Shape;1863;p43"/>
          <p:cNvCxnSpPr/>
          <p:nvPr/>
        </p:nvCxnSpPr>
        <p:spPr>
          <a:xfrm>
            <a:off x="6242050" y="6015355"/>
            <a:ext cx="2492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64" name="Google Shape;1864;p43"/>
          <p:cNvSpPr/>
          <p:nvPr/>
        </p:nvSpPr>
        <p:spPr>
          <a:xfrm>
            <a:off x="3154363" y="2011680"/>
            <a:ext cx="3441700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(clock cycles)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5" name="Google Shape;1865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5350" y="2865750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6" name="Google Shape;1866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9967" y="3550957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7" name="Google Shape;1867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5297" y="4255690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8" name="Google Shape;1868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5833" y="4846934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9" name="Google Shape;1869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1162" y="5551667"/>
            <a:ext cx="2545123" cy="480858"/>
          </a:xfrm>
          <a:prstGeom prst="rect">
            <a:avLst/>
          </a:prstGeom>
          <a:noFill/>
          <a:ln>
            <a:noFill/>
          </a:ln>
        </p:spPr>
      </p:pic>
      <p:sp>
        <p:nvSpPr>
          <p:cNvPr id="1870" name="Google Shape;1870;p43"/>
          <p:cNvSpPr/>
          <p:nvPr/>
        </p:nvSpPr>
        <p:spPr>
          <a:xfrm>
            <a:off x="3308216" y="2872714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43"/>
          <p:cNvSpPr/>
          <p:nvPr/>
        </p:nvSpPr>
        <p:spPr>
          <a:xfrm>
            <a:off x="2744804" y="3601782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2" name="Google Shape;1872;p43"/>
          <p:cNvSpPr/>
          <p:nvPr/>
        </p:nvSpPr>
        <p:spPr>
          <a:xfrm>
            <a:off x="3334478" y="4272410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43"/>
          <p:cNvSpPr/>
          <p:nvPr/>
        </p:nvSpPr>
        <p:spPr>
          <a:xfrm>
            <a:off x="3862428" y="4872102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4" name="Google Shape;1874;p43"/>
          <p:cNvSpPr/>
          <p:nvPr/>
        </p:nvSpPr>
        <p:spPr>
          <a:xfrm>
            <a:off x="4427753" y="5576839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560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Google Shape;1880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Control Hazard: Branching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1" name="Google Shape;1881;p44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 #1:  </a:t>
            </a:r>
            <a:r>
              <a:rPr lang="en-US" dirty="0"/>
              <a:t>Move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 dirty="0">
                <a:solidFill>
                  <a:srgbClr val="000000"/>
                </a:solidFill>
              </a:rPr>
              <a:t>branch comparator</a:t>
            </a: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ID stage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soon as instruction is decoded, immediately make a decision and set the new value of</a:t>
            </a:r>
            <a:r>
              <a:rPr lang="en-US" dirty="0"/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Benefit: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Branch decision made in 2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stage, so only one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nop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needed instead of two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Side Note: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Have to compute new PC value (PC + </a:t>
            </a:r>
            <a:r>
              <a:rPr lang="en-US" sz="2800" b="0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imm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 in ID instead of EX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lvl="2" indent="-203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Adds extra copy of new-PC logic in ID stage</a:t>
            </a:r>
            <a:endParaRPr sz="2000" dirty="0">
              <a:solidFill>
                <a:srgbClr val="FF0000"/>
              </a:solidFill>
            </a:endParaRPr>
          </a:p>
          <a:p>
            <a:pPr marL="1143000" lvl="2" indent="-203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Branches are idle in EX, MEM, and WB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882" name="Google Shape;1882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7840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Improved Branch Stall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9" name="Google Shape;1889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0" name="Google Shape;1890;p45"/>
          <p:cNvSpPr/>
          <p:nvPr/>
        </p:nvSpPr>
        <p:spPr>
          <a:xfrm>
            <a:off x="457200" y="1371599"/>
            <a:ext cx="82296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is comparison result available?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91" name="Google Shape;1891;p45"/>
          <p:cNvCxnSpPr/>
          <p:nvPr/>
        </p:nvCxnSpPr>
        <p:spPr>
          <a:xfrm>
            <a:off x="826830" y="2267815"/>
            <a:ext cx="0" cy="3501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92" name="Google Shape;1892;p45"/>
          <p:cNvCxnSpPr/>
          <p:nvPr/>
        </p:nvCxnSpPr>
        <p:spPr>
          <a:xfrm>
            <a:off x="1516048" y="2011079"/>
            <a:ext cx="68511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93" name="Google Shape;1893;p45"/>
          <p:cNvSpPr/>
          <p:nvPr/>
        </p:nvSpPr>
        <p:spPr>
          <a:xfrm>
            <a:off x="818214" y="2402213"/>
            <a:ext cx="8925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4" name="Google Shape;1894;p45"/>
          <p:cNvSpPr/>
          <p:nvPr/>
        </p:nvSpPr>
        <p:spPr>
          <a:xfrm>
            <a:off x="790646" y="3119005"/>
            <a:ext cx="13542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5" name="Google Shape;1895;p45"/>
          <p:cNvSpPr/>
          <p:nvPr/>
        </p:nvSpPr>
        <p:spPr>
          <a:xfrm>
            <a:off x="776861" y="3918504"/>
            <a:ext cx="13542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6" name="Google Shape;1896;p45"/>
          <p:cNvSpPr/>
          <p:nvPr/>
        </p:nvSpPr>
        <p:spPr>
          <a:xfrm>
            <a:off x="785476" y="4659418"/>
            <a:ext cx="13542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7" name="Google Shape;1897;p45"/>
          <p:cNvSpPr/>
          <p:nvPr/>
        </p:nvSpPr>
        <p:spPr>
          <a:xfrm>
            <a:off x="831999" y="5443409"/>
            <a:ext cx="13542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4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8" name="Google Shape;1898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9162" y="2391870"/>
            <a:ext cx="2762434" cy="52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9" name="Google Shape;1899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1988" y="3135586"/>
            <a:ext cx="2762434" cy="52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0" name="Google Shape;1900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5587" y="3900497"/>
            <a:ext cx="2762434" cy="52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1" name="Google Shape;1901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4838" y="4542227"/>
            <a:ext cx="2762434" cy="52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2" name="Google Shape;1902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8436" y="5307138"/>
            <a:ext cx="2762434" cy="521919"/>
          </a:xfrm>
          <a:prstGeom prst="rect">
            <a:avLst/>
          </a:prstGeom>
          <a:noFill/>
          <a:ln>
            <a:noFill/>
          </a:ln>
        </p:spPr>
      </p:pic>
      <p:sp>
        <p:nvSpPr>
          <p:cNvPr id="1903" name="Google Shape;1903;p45"/>
          <p:cNvSpPr/>
          <p:nvPr/>
        </p:nvSpPr>
        <p:spPr>
          <a:xfrm>
            <a:off x="2601198" y="2424734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4" name="Google Shape;1904;p45"/>
          <p:cNvSpPr/>
          <p:nvPr/>
        </p:nvSpPr>
        <p:spPr>
          <a:xfrm>
            <a:off x="2601191" y="3139802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5" name="Google Shape;1905;p45"/>
          <p:cNvSpPr/>
          <p:nvPr/>
        </p:nvSpPr>
        <p:spPr>
          <a:xfrm>
            <a:off x="3210266" y="3968452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6" name="Google Shape;1906;p45"/>
          <p:cNvSpPr/>
          <p:nvPr/>
        </p:nvSpPr>
        <p:spPr>
          <a:xfrm>
            <a:off x="3874841" y="4587927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7" name="Google Shape;1907;p45"/>
          <p:cNvSpPr/>
          <p:nvPr/>
        </p:nvSpPr>
        <p:spPr>
          <a:xfrm>
            <a:off x="4488416" y="5375414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8" name="Google Shape;1908;p45"/>
          <p:cNvSpPr/>
          <p:nvPr/>
        </p:nvSpPr>
        <p:spPr>
          <a:xfrm>
            <a:off x="6400100" y="2785700"/>
            <a:ext cx="1967100" cy="7845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Only one stall needed!</a:t>
            </a:r>
            <a:endParaRPr/>
          </a:p>
        </p:txBody>
      </p:sp>
      <p:cxnSp>
        <p:nvCxnSpPr>
          <p:cNvPr id="1909" name="Google Shape;1909;p45"/>
          <p:cNvCxnSpPr>
            <a:stCxn id="1908" idx="1"/>
            <a:endCxn id="1904" idx="3"/>
          </p:cNvCxnSpPr>
          <p:nvPr/>
        </p:nvCxnSpPr>
        <p:spPr>
          <a:xfrm flipH="1">
            <a:off x="3001400" y="3177950"/>
            <a:ext cx="3398700" cy="177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915954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" name="Google Shape;1915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</a:t>
            </a:r>
            <a:r>
              <a:rPr lang="en-US"/>
              <a:t>Branches!</a:t>
            </a:r>
            <a:endParaRPr/>
          </a:p>
        </p:txBody>
      </p:sp>
      <p:sp>
        <p:nvSpPr>
          <p:cNvPr id="1916" name="Google Shape;1916;p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395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Recall: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Dataflow backwards in time are hazards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Now that </a:t>
            </a:r>
            <a:r>
              <a:rPr lang="en-US">
                <a:solidFill>
                  <a:srgbClr val="FF0000"/>
                </a:solidFill>
              </a:rPr>
              <a:t>t0</a:t>
            </a:r>
            <a:r>
              <a:rPr lang="en-US"/>
              <a:t> is needed earlier (ID instead of EX), we can’t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forward it to the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beq</a:t>
            </a:r>
            <a:r>
              <a:rPr lang="en-US"/>
              <a:t>’s ID stage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after add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then forward (more hardware)</a:t>
            </a:r>
            <a:endParaRPr sz="20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7" name="Google Shape;1917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8" name="Google Shape;1918;p46"/>
          <p:cNvSpPr/>
          <p:nvPr/>
        </p:nvSpPr>
        <p:spPr>
          <a:xfrm>
            <a:off x="1031850" y="3885250"/>
            <a:ext cx="30894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 x0,</a:t>
            </a: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foo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9" name="Google Shape;1919;p46"/>
          <p:cNvSpPr/>
          <p:nvPr/>
        </p:nvSpPr>
        <p:spPr>
          <a:xfrm>
            <a:off x="1031850" y="3161350"/>
            <a:ext cx="2676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t0, t1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0" name="Google Shape;1920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07401" y="2983374"/>
            <a:ext cx="3197469" cy="604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1" name="Google Shape;1921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7631" y="3868740"/>
            <a:ext cx="3197469" cy="604109"/>
          </a:xfrm>
          <a:prstGeom prst="rect">
            <a:avLst/>
          </a:prstGeom>
          <a:noFill/>
          <a:ln>
            <a:noFill/>
          </a:ln>
        </p:spPr>
      </p:pic>
      <p:sp>
        <p:nvSpPr>
          <p:cNvPr id="1922" name="Google Shape;1922;p46"/>
          <p:cNvSpPr/>
          <p:nvPr/>
        </p:nvSpPr>
        <p:spPr>
          <a:xfrm>
            <a:off x="5106024" y="2983374"/>
            <a:ext cx="471900" cy="655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3" name="Google Shape;1923;p46"/>
          <p:cNvSpPr/>
          <p:nvPr/>
        </p:nvSpPr>
        <p:spPr>
          <a:xfrm>
            <a:off x="5141866" y="3955552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24" name="Google Shape;1924;p46"/>
          <p:cNvCxnSpPr>
            <a:stCxn id="1922" idx="3"/>
            <a:endCxn id="1923" idx="1"/>
          </p:cNvCxnSpPr>
          <p:nvPr/>
        </p:nvCxnSpPr>
        <p:spPr>
          <a:xfrm flipH="1">
            <a:off x="5141724" y="3311274"/>
            <a:ext cx="436200" cy="859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330890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" name="Google Shape;1929;p47"/>
          <p:cNvSpPr txBox="1">
            <a:spLocks noGrp="1"/>
          </p:cNvSpPr>
          <p:nvPr>
            <p:ph type="body" idx="1"/>
          </p:nvPr>
        </p:nvSpPr>
        <p:spPr>
          <a:xfrm>
            <a:off x="655850" y="1406775"/>
            <a:ext cx="7770600" cy="47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/>
              <a:t>Takeaway</a:t>
            </a:r>
            <a:r>
              <a:rPr lang="en-US" sz="3200"/>
              <a:t>: Moving </a:t>
            </a:r>
            <a:r>
              <a:rPr lang="en-US" sz="3200">
                <a:solidFill>
                  <a:srgbClr val="FF0000"/>
                </a:solidFill>
              </a:rPr>
              <a:t>branch comparator </a:t>
            </a:r>
            <a:r>
              <a:rPr lang="en-US" sz="3200"/>
              <a:t>to ID stage would add redundant hardware and introduce new problems</a:t>
            </a:r>
            <a:endParaRPr sz="320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Can we work with the nature of branches?</a:t>
            </a:r>
            <a:endParaRPr sz="3200"/>
          </a:p>
          <a:p>
            <a:pPr marL="685800" marR="0" lvl="1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−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branch not taken, then instructions fetched sequentially after branch are correct</a:t>
            </a:r>
            <a:endParaRPr sz="3200"/>
          </a:p>
          <a:p>
            <a:pPr marL="685800" marR="0" lvl="1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−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branch or jump taken, then need to flush incorrect instructions from pipeline by converting to NOPs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0" name="Google Shape;1930;p47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Observations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1" name="Google Shape;1931;p4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8130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Google Shape;1936;p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7" name="Google Shape;1937;p53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Structural Hazards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Data Hazards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Forwarding</a:t>
            </a:r>
            <a:endParaRPr sz="3200" b="0" i="0" u="none" strike="noStrike" cap="non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Administrivia</a:t>
            </a:r>
            <a:endParaRPr sz="3200" b="0" i="0" u="none" strike="noStrike" cap="non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Data Hazards (Continued)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Load Delay Slot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Control Hazards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Branch and Jump Delay Slots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Branch Prediction</a:t>
            </a:r>
            <a:endParaRPr/>
          </a:p>
        </p:txBody>
      </p:sp>
      <p:sp>
        <p:nvSpPr>
          <p:cNvPr id="1938" name="Google Shape;1938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424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" name="Google Shape;1945;p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Control Hazard: Branching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6" name="Google Shape;1946;p48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/>
              <a:t>RISC-V Solution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Branch Prediction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guess outcome of a branch, fix afterwards if necessary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cancel (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flush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all instructions in pipeline that depended on guess that was wrong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instructions do we end up flushing?</a:t>
            </a:r>
            <a:endParaRPr/>
          </a:p>
        </p:txBody>
      </p:sp>
      <p:sp>
        <p:nvSpPr>
          <p:cNvPr id="1947" name="Google Shape;1947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75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4" name="Google Shape;974;p16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Hazards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FF0000"/>
                </a:solidFill>
              </a:rPr>
              <a:t>Structural</a:t>
            </a:r>
            <a:endParaRPr sz="3200">
              <a:solidFill>
                <a:srgbClr val="FF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Data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R-type instructions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Load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Control</a:t>
            </a:r>
            <a:endParaRPr sz="320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Superscalar processors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975" name="Google Shape;975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790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" name="Google Shape;1952;p4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Kill Instructions after Branch if Taken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3" name="Google Shape;1953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49106" y="4108899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4" name="Google Shape;1954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927" y="4829412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55" name="Google Shape;1955;p49"/>
          <p:cNvSpPr txBox="1"/>
          <p:nvPr/>
        </p:nvSpPr>
        <p:spPr>
          <a:xfrm>
            <a:off x="327444" y="1992633"/>
            <a:ext cx="165509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 t0, t1, label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6" name="Google Shape;1956;p49"/>
          <p:cNvSpPr txBox="1"/>
          <p:nvPr/>
        </p:nvSpPr>
        <p:spPr>
          <a:xfrm>
            <a:off x="327444" y="2729660"/>
            <a:ext cx="138515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t2, s0, t5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7" name="Google Shape;1957;p49"/>
          <p:cNvSpPr txBox="1"/>
          <p:nvPr/>
        </p:nvSpPr>
        <p:spPr>
          <a:xfrm>
            <a:off x="327443" y="3505532"/>
            <a:ext cx="125452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t6, s0, t3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8" name="Google Shape;1958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2711" y="1867797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9" name="Google Shape;1959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4266" y="2597825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0" name="Google Shape;1960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6580" y="3348657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61" name="Google Shape;1961;p49"/>
          <p:cNvSpPr txBox="1"/>
          <p:nvPr/>
        </p:nvSpPr>
        <p:spPr>
          <a:xfrm>
            <a:off x="346791" y="4265775"/>
            <a:ext cx="135165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label: xxxxxx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2" name="Google Shape;1962;p49"/>
          <p:cNvSpPr txBox="1"/>
          <p:nvPr/>
        </p:nvSpPr>
        <p:spPr>
          <a:xfrm>
            <a:off x="6720877" y="4091772"/>
            <a:ext cx="2326592" cy="86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PC updated reflecting branch outcome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3" name="Google Shape;1963;p49"/>
          <p:cNvCxnSpPr/>
          <p:nvPr/>
        </p:nvCxnSpPr>
        <p:spPr>
          <a:xfrm>
            <a:off x="3665682" y="2347576"/>
            <a:ext cx="231468" cy="2156741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64" name="Google Shape;1964;p4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5" name="Google Shape;1965;p49"/>
          <p:cNvSpPr txBox="1"/>
          <p:nvPr/>
        </p:nvSpPr>
        <p:spPr>
          <a:xfrm>
            <a:off x="6353731" y="1808852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Taken branch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6" name="Google Shape;1966;p49"/>
          <p:cNvCxnSpPr/>
          <p:nvPr/>
        </p:nvCxnSpPr>
        <p:spPr>
          <a:xfrm>
            <a:off x="3706091" y="2332181"/>
            <a:ext cx="444500" cy="615759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967" name="Google Shape;1967;p49"/>
          <p:cNvCxnSpPr/>
          <p:nvPr/>
        </p:nvCxnSpPr>
        <p:spPr>
          <a:xfrm>
            <a:off x="3677227" y="2362969"/>
            <a:ext cx="421409" cy="1116061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68" name="Google Shape;1968;p49"/>
          <p:cNvSpPr txBox="1"/>
          <p:nvPr/>
        </p:nvSpPr>
        <p:spPr>
          <a:xfrm>
            <a:off x="6390677" y="2573931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Convert to NOP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9" name="Google Shape;1969;p49"/>
          <p:cNvSpPr txBox="1"/>
          <p:nvPr/>
        </p:nvSpPr>
        <p:spPr>
          <a:xfrm>
            <a:off x="6375668" y="3277433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Convert to NOP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0" name="Google Shape;1970;p49"/>
          <p:cNvSpPr txBox="1"/>
          <p:nvPr/>
        </p:nvSpPr>
        <p:spPr>
          <a:xfrm>
            <a:off x="457900" y="5217800"/>
            <a:ext cx="8106900" cy="6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Two instructions are affected by an incorrect branch, just like we’d have to insert two NOP’s/stalls in the pipeline to wait on the correct value!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3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" name="Google Shape;1975;p5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Branch Prediction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6" name="Google Shape;197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49106" y="4108899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7" name="Google Shape;1977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927" y="4829412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78" name="Google Shape;1978;p50"/>
          <p:cNvSpPr txBox="1"/>
          <p:nvPr/>
        </p:nvSpPr>
        <p:spPr>
          <a:xfrm>
            <a:off x="327444" y="1992633"/>
            <a:ext cx="165509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 t0, t1, label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9" name="Google Shape;1979;p50"/>
          <p:cNvSpPr txBox="1"/>
          <p:nvPr/>
        </p:nvSpPr>
        <p:spPr>
          <a:xfrm>
            <a:off x="327444" y="2729660"/>
            <a:ext cx="106032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label: …..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0" name="Google Shape;1980;p50"/>
          <p:cNvSpPr txBox="1"/>
          <p:nvPr/>
        </p:nvSpPr>
        <p:spPr>
          <a:xfrm>
            <a:off x="327443" y="3505532"/>
            <a:ext cx="493723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1" name="Google Shape;1981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2711" y="1867797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2" name="Google Shape;1982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4266" y="2597825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3" name="Google Shape;1983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6580" y="3348657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84" name="Google Shape;1984;p5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5" name="Google Shape;1985;p50"/>
          <p:cNvSpPr txBox="1"/>
          <p:nvPr/>
        </p:nvSpPr>
        <p:spPr>
          <a:xfrm>
            <a:off x="6353731" y="1808852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Taken branch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6" name="Google Shape;1986;p50"/>
          <p:cNvCxnSpPr>
            <a:endCxn id="1982" idx="1"/>
          </p:cNvCxnSpPr>
          <p:nvPr/>
        </p:nvCxnSpPr>
        <p:spPr>
          <a:xfrm>
            <a:off x="2557366" y="2085081"/>
            <a:ext cx="186900" cy="768900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87" name="Google Shape;1987;p50"/>
          <p:cNvSpPr txBox="1"/>
          <p:nvPr/>
        </p:nvSpPr>
        <p:spPr>
          <a:xfrm>
            <a:off x="6407995" y="2589324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Guess next PC!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8" name="Google Shape;1988;p50"/>
          <p:cNvCxnSpPr/>
          <p:nvPr/>
        </p:nvCxnSpPr>
        <p:spPr>
          <a:xfrm>
            <a:off x="3731491" y="2196716"/>
            <a:ext cx="176645" cy="2144375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89" name="Google Shape;1989;p50"/>
          <p:cNvSpPr txBox="1"/>
          <p:nvPr/>
        </p:nvSpPr>
        <p:spPr>
          <a:xfrm>
            <a:off x="6768213" y="4024040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Check guess correct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0" name="Google Shape;1990;p50"/>
          <p:cNvSpPr txBox="1"/>
          <p:nvPr/>
        </p:nvSpPr>
        <p:spPr>
          <a:xfrm>
            <a:off x="374650" y="5217800"/>
            <a:ext cx="8138100" cy="5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 the correct case, we don’t have any stalls/NOP’s at all!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latin typeface="Calibri"/>
                <a:ea typeface="Calibri"/>
                <a:cs typeface="Calibri"/>
                <a:sym typeface="Calibri"/>
              </a:rPr>
              <a:t>Prediction, if done correctly, is better on average than stalling</a:t>
            </a:r>
            <a:endParaRPr sz="2000" b="1" u="sng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09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Google Shape;1999;p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Dynamic Branch Prediction</a:t>
            </a:r>
            <a:endParaRPr/>
          </a:p>
        </p:txBody>
      </p:sp>
      <p:sp>
        <p:nvSpPr>
          <p:cNvPr id="2000" name="Google Shape;2000;p51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penalty is more significant in deeper pipelines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dynamic branch prediction</a:t>
            </a:r>
            <a:endParaRPr/>
          </a:p>
          <a:p>
            <a:pPr marL="742950" marR="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branch prediction </a:t>
            </a:r>
            <a:r>
              <a:rPr lang="en-US" sz="2400"/>
              <a:t>mechanism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(a.k.a. branch history table) that stores outcomes (taken/not taken) </a:t>
            </a:r>
            <a:r>
              <a:rPr lang="en-US" sz="2400"/>
              <a:t>of previous branches</a:t>
            </a:r>
            <a:endParaRPr/>
          </a:p>
          <a:p>
            <a:pPr marL="742950" marR="0" lvl="1" indent="-28575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execute a branch</a:t>
            </a:r>
            <a:endParaRPr/>
          </a:p>
          <a:p>
            <a:pPr marL="1143000" marR="0" lvl="2" indent="-2286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table and predict the same outcome for next fetch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wrong, flush pipeline and flip prediction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1" name="Google Shape;2001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3816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" name="Google Shape;2010;p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1-Bit Predictor: Shortcoming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1" name="Google Shape;2011;p52"/>
          <p:cNvSpPr txBox="1">
            <a:spLocks noGrp="1"/>
          </p:cNvSpPr>
          <p:nvPr>
            <p:ph type="body" idx="1"/>
          </p:nvPr>
        </p:nvSpPr>
        <p:spPr>
          <a:xfrm>
            <a:off x="684213" y="1371600"/>
            <a:ext cx="8270875" cy="1121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Examine the code below, assuming both loops will be executed multiple times: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2" name="Google Shape;2012;p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13" name="Google Shape;2013;p52"/>
          <p:cNvGrpSpPr/>
          <p:nvPr/>
        </p:nvGrpSpPr>
        <p:grpSpPr>
          <a:xfrm>
            <a:off x="792480" y="2468880"/>
            <a:ext cx="4322762" cy="2225675"/>
            <a:chOff x="1617663" y="1916113"/>
            <a:chExt cx="4322762" cy="2225675"/>
          </a:xfrm>
        </p:grpSpPr>
        <p:sp>
          <p:nvSpPr>
            <p:cNvPr id="2014" name="Google Shape;2014;p52"/>
            <p:cNvSpPr/>
            <p:nvPr/>
          </p:nvSpPr>
          <p:spPr>
            <a:xfrm>
              <a:off x="2700338" y="3140075"/>
              <a:ext cx="2447925" cy="431800"/>
            </a:xfrm>
            <a:prstGeom prst="rect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5" name="Google Shape;2015;p52"/>
            <p:cNvSpPr txBox="1"/>
            <p:nvPr/>
          </p:nvSpPr>
          <p:spPr>
            <a:xfrm>
              <a:off x="1617663" y="1916113"/>
              <a:ext cx="3536950" cy="2225675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outer: …</a:t>
              </a:r>
              <a:b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…</a:t>
              </a:r>
              <a:b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inner: …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…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beq …, …, inner</a:t>
              </a:r>
              <a:b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…</a:t>
              </a:r>
              <a:b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beq …, …, outer</a:t>
              </a: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16" name="Google Shape;2016;p52"/>
            <p:cNvCxnSpPr/>
            <p:nvPr/>
          </p:nvCxnSpPr>
          <p:spPr>
            <a:xfrm>
              <a:off x="5219700" y="3378200"/>
              <a:ext cx="360363" cy="0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17" name="Google Shape;2017;p52"/>
            <p:cNvCxnSpPr/>
            <p:nvPr/>
          </p:nvCxnSpPr>
          <p:spPr>
            <a:xfrm rot="10800000">
              <a:off x="5580063" y="2730500"/>
              <a:ext cx="0" cy="647700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18" name="Google Shape;2018;p52"/>
            <p:cNvCxnSpPr/>
            <p:nvPr/>
          </p:nvCxnSpPr>
          <p:spPr>
            <a:xfrm rot="10800000">
              <a:off x="4356100" y="2730500"/>
              <a:ext cx="1223963" cy="0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019" name="Google Shape;2019;p52"/>
            <p:cNvCxnSpPr/>
            <p:nvPr/>
          </p:nvCxnSpPr>
          <p:spPr>
            <a:xfrm>
              <a:off x="5219700" y="3954463"/>
              <a:ext cx="720725" cy="0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20" name="Google Shape;2020;p52"/>
            <p:cNvCxnSpPr/>
            <p:nvPr/>
          </p:nvCxnSpPr>
          <p:spPr>
            <a:xfrm rot="10800000">
              <a:off x="5940425" y="2082800"/>
              <a:ext cx="0" cy="1871663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21" name="Google Shape;2021;p52"/>
            <p:cNvCxnSpPr/>
            <p:nvPr/>
          </p:nvCxnSpPr>
          <p:spPr>
            <a:xfrm rot="10800000">
              <a:off x="4356100" y="2082800"/>
              <a:ext cx="1584325" cy="0"/>
            </a:xfrm>
            <a:prstGeom prst="straightConnector1">
              <a:avLst/>
            </a:prstGeom>
            <a:solidFill>
              <a:srgbClr val="D8D8D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2022" name="Google Shape;2022;p52"/>
          <p:cNvSpPr/>
          <p:nvPr/>
        </p:nvSpPr>
        <p:spPr>
          <a:xfrm>
            <a:off x="684213" y="4754880"/>
            <a:ext cx="7772400" cy="1871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Inner loop branches are predicted wrong twice!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 as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last iteration of inner loop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predict as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taken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first iteration of inner loop next time around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3" name="Google Shape;2023;p52"/>
          <p:cNvSpPr/>
          <p:nvPr/>
        </p:nvSpPr>
        <p:spPr>
          <a:xfrm>
            <a:off x="5369850" y="2426150"/>
            <a:ext cx="3086700" cy="2225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for (int i = 0; i &lt; 10; i++) {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   for (int j = 0; j &lt; 10; j++) {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       ….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   }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}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54649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" name="Google Shape;2038;g5d23d86798_0_436"/>
          <p:cNvSpPr txBox="1"/>
          <p:nvPr/>
        </p:nvSpPr>
        <p:spPr>
          <a:xfrm>
            <a:off x="685800" y="482599"/>
            <a:ext cx="73152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sequence below, choose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statement that best describes requirements for correctness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39" name="Google Shape;2039;g5d23d86798_0_436"/>
          <p:cNvGrpSpPr/>
          <p:nvPr/>
        </p:nvGrpSpPr>
        <p:grpSpPr>
          <a:xfrm>
            <a:off x="1005810" y="4114783"/>
            <a:ext cx="5127154" cy="523187"/>
            <a:chOff x="960651" y="1743729"/>
            <a:chExt cx="5127154" cy="392400"/>
          </a:xfrm>
        </p:grpSpPr>
        <p:sp>
          <p:nvSpPr>
            <p:cNvPr id="2040" name="Google Shape;2040;g5d23d86798_0_436"/>
            <p:cNvSpPr txBox="1"/>
            <p:nvPr/>
          </p:nvSpPr>
          <p:spPr>
            <a:xfrm>
              <a:off x="1515805" y="1743729"/>
              <a:ext cx="4572000" cy="39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as is</a:t>
              </a:r>
              <a:endParaRPr sz="2800" b="1" i="0" u="none" strike="noStrike" cap="none">
                <a:solidFill>
                  <a:srgbClr val="FF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41" name="Google Shape;2041;g5d23d86798_0_436"/>
            <p:cNvSpPr/>
            <p:nvPr/>
          </p:nvSpPr>
          <p:spPr>
            <a:xfrm>
              <a:off x="960651" y="1809750"/>
              <a:ext cx="415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2" name="Google Shape;2042;g5d23d86798_0_436"/>
          <p:cNvGrpSpPr/>
          <p:nvPr/>
        </p:nvGrpSpPr>
        <p:grpSpPr>
          <a:xfrm>
            <a:off x="1005840" y="4846320"/>
            <a:ext cx="5127171" cy="523200"/>
            <a:chOff x="960438" y="3240088"/>
            <a:chExt cx="5127171" cy="523200"/>
          </a:xfrm>
        </p:grpSpPr>
        <p:sp>
          <p:nvSpPr>
            <p:cNvPr id="2043" name="Google Shape;2043;g5d23d86798_0_436"/>
            <p:cNvSpPr txBox="1"/>
            <p:nvPr/>
          </p:nvSpPr>
          <p:spPr>
            <a:xfrm>
              <a:off x="1515609" y="3240088"/>
              <a:ext cx="4572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40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with forwarding</a:t>
              </a:r>
              <a:endParaRPr sz="2800" b="1" i="0" u="none" strike="noStrike" cap="none">
                <a:solidFill>
                  <a:srgbClr val="40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44" name="Google Shape;2044;g5d23d86798_0_436"/>
            <p:cNvSpPr/>
            <p:nvPr/>
          </p:nvSpPr>
          <p:spPr>
            <a:xfrm>
              <a:off x="960438" y="3343275"/>
              <a:ext cx="4158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5" name="Google Shape;2045;g5d23d86798_0_436"/>
          <p:cNvGrpSpPr/>
          <p:nvPr/>
        </p:nvGrpSpPr>
        <p:grpSpPr>
          <a:xfrm>
            <a:off x="1005840" y="5577840"/>
            <a:ext cx="5127171" cy="523200"/>
            <a:chOff x="960438" y="4154488"/>
            <a:chExt cx="5127171" cy="523200"/>
          </a:xfrm>
        </p:grpSpPr>
        <p:sp>
          <p:nvSpPr>
            <p:cNvPr id="2046" name="Google Shape;2046;g5d23d86798_0_436"/>
            <p:cNvSpPr txBox="1"/>
            <p:nvPr/>
          </p:nvSpPr>
          <p:spPr>
            <a:xfrm>
              <a:off x="1515609" y="4154488"/>
              <a:ext cx="4572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66A0"/>
                  </a:solidFill>
                  <a:latin typeface="Calibri"/>
                  <a:ea typeface="Calibri"/>
                  <a:cs typeface="Calibri"/>
                  <a:sym typeface="Calibri"/>
                </a:rPr>
                <a:t>Must stall</a:t>
              </a:r>
              <a:endParaRPr sz="2800" b="1" i="0" u="none" strike="noStrike" cap="none">
                <a:solidFill>
                  <a:srgbClr val="FF66A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47" name="Google Shape;2047;g5d23d86798_0_436"/>
            <p:cNvSpPr/>
            <p:nvPr/>
          </p:nvSpPr>
          <p:spPr>
            <a:xfrm>
              <a:off x="960438" y="4257675"/>
              <a:ext cx="4158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048" name="Google Shape;2048;g5d23d86798_0_436"/>
          <p:cNvGraphicFramePr/>
          <p:nvPr/>
        </p:nvGraphicFramePr>
        <p:xfrm>
          <a:off x="2095185" y="2190313"/>
          <a:ext cx="4496450" cy="15298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49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3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lw</a:t>
                      </a:r>
                      <a:r>
                        <a:rPr lang="en-US" sz="3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-US" sz="3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t0,0(t0)</a:t>
                      </a:r>
                      <a:endParaRPr sz="3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3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 t1,t0,t0</a:t>
                      </a:r>
                      <a:endParaRPr sz="3000" u="none" strike="noStrike" cap="none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" name="Google Shape;2049;g5d23d86798_0_4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62834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Google Shape;2055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Code Sequence 1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6" name="Google Shape;2056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57" name="Google Shape;2057;p55"/>
          <p:cNvCxnSpPr/>
          <p:nvPr/>
        </p:nvCxnSpPr>
        <p:spPr>
          <a:xfrm>
            <a:off x="1117601" y="2247901"/>
            <a:ext cx="0" cy="322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58" name="Google Shape;2058;p55"/>
          <p:cNvCxnSpPr/>
          <p:nvPr/>
        </p:nvCxnSpPr>
        <p:spPr>
          <a:xfrm>
            <a:off x="1752601" y="1638300"/>
            <a:ext cx="63119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59" name="Google Shape;2059;p55"/>
          <p:cNvSpPr/>
          <p:nvPr/>
        </p:nvSpPr>
        <p:spPr>
          <a:xfrm>
            <a:off x="1109663" y="2371726"/>
            <a:ext cx="56038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lw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0" name="Google Shape;2060;p55"/>
          <p:cNvSpPr/>
          <p:nvPr/>
        </p:nvSpPr>
        <p:spPr>
          <a:xfrm>
            <a:off x="1084263" y="3032126"/>
            <a:ext cx="82867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1" name="Google Shape;2061;p55"/>
          <p:cNvSpPr/>
          <p:nvPr/>
        </p:nvSpPr>
        <p:spPr>
          <a:xfrm>
            <a:off x="1071563" y="3768726"/>
            <a:ext cx="9620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2" name="Google Shape;2062;p55"/>
          <p:cNvSpPr/>
          <p:nvPr/>
        </p:nvSpPr>
        <p:spPr>
          <a:xfrm>
            <a:off x="1139826" y="4451351"/>
            <a:ext cx="9620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3" name="Google Shape;2063;p55"/>
          <p:cNvSpPr/>
          <p:nvPr/>
        </p:nvSpPr>
        <p:spPr>
          <a:xfrm>
            <a:off x="1122363" y="5173663"/>
            <a:ext cx="9620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64" name="Google Shape;2064;p55"/>
          <p:cNvCxnSpPr/>
          <p:nvPr/>
        </p:nvCxnSpPr>
        <p:spPr>
          <a:xfrm>
            <a:off x="3530601" y="2362201"/>
            <a:ext cx="249238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65" name="Google Shape;2065;p55"/>
          <p:cNvSpPr/>
          <p:nvPr/>
        </p:nvSpPr>
        <p:spPr>
          <a:xfrm>
            <a:off x="531813" y="1920876"/>
            <a:ext cx="461963" cy="388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55"/>
          <p:cNvSpPr/>
          <p:nvPr/>
        </p:nvSpPr>
        <p:spPr>
          <a:xfrm>
            <a:off x="3154363" y="1179513"/>
            <a:ext cx="3441700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(clock cycles)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7" name="Google Shape;2067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0623" y="2323697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8" name="Google Shape;2068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3582" y="3043302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9" name="Google Shape;2069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289" y="3783414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0" name="Google Shape;2070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464" y="4404338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1" name="Google Shape;2071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70" y="5144450"/>
            <a:ext cx="2672878" cy="504997"/>
          </a:xfrm>
          <a:prstGeom prst="rect">
            <a:avLst/>
          </a:prstGeom>
          <a:noFill/>
          <a:ln>
            <a:noFill/>
          </a:ln>
        </p:spPr>
      </p:pic>
      <p:sp>
        <p:nvSpPr>
          <p:cNvPr id="2072" name="Google Shape;2072;p55"/>
          <p:cNvSpPr/>
          <p:nvPr/>
        </p:nvSpPr>
        <p:spPr>
          <a:xfrm>
            <a:off x="4048200" y="2393525"/>
            <a:ext cx="426600" cy="4266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3" name="Google Shape;2073;p55"/>
          <p:cNvSpPr/>
          <p:nvPr/>
        </p:nvSpPr>
        <p:spPr>
          <a:xfrm>
            <a:off x="4048200" y="3032128"/>
            <a:ext cx="426600" cy="520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74" name="Google Shape;2074;p55"/>
          <p:cNvCxnSpPr>
            <a:stCxn id="2072" idx="3"/>
            <a:endCxn id="2073" idx="1"/>
          </p:cNvCxnSpPr>
          <p:nvPr/>
        </p:nvCxnSpPr>
        <p:spPr>
          <a:xfrm flipH="1">
            <a:off x="4048200" y="2606825"/>
            <a:ext cx="426600" cy="6858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75" name="Google Shape;2075;p55"/>
          <p:cNvSpPr txBox="1"/>
          <p:nvPr/>
        </p:nvSpPr>
        <p:spPr>
          <a:xfrm>
            <a:off x="5900575" y="2320700"/>
            <a:ext cx="2549700" cy="1020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Must stall at least once! Forwarding doesn’t help us here!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6761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Google Shape;2082;p54"/>
          <p:cNvSpPr txBox="1"/>
          <p:nvPr/>
        </p:nvSpPr>
        <p:spPr>
          <a:xfrm>
            <a:off x="685800" y="482599"/>
            <a:ext cx="7315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sequence below, choose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statement that best describes requirements for correctness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83" name="Google Shape;2083;p54"/>
          <p:cNvGrpSpPr/>
          <p:nvPr/>
        </p:nvGrpSpPr>
        <p:grpSpPr>
          <a:xfrm>
            <a:off x="1005840" y="4114800"/>
            <a:ext cx="5127171" cy="523220"/>
            <a:chOff x="960651" y="1743729"/>
            <a:chExt cx="5127011" cy="392422"/>
          </a:xfrm>
        </p:grpSpPr>
        <p:sp>
          <p:nvSpPr>
            <p:cNvPr id="2084" name="Google Shape;2084;p54"/>
            <p:cNvSpPr txBox="1"/>
            <p:nvPr/>
          </p:nvSpPr>
          <p:spPr>
            <a:xfrm>
              <a:off x="1515805" y="1743729"/>
              <a:ext cx="4571857" cy="392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as is</a:t>
              </a:r>
              <a:endParaRPr sz="2800" b="1" i="0" u="none" strike="noStrike" cap="none">
                <a:solidFill>
                  <a:srgbClr val="FF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85" name="Google Shape;2085;p54"/>
            <p:cNvSpPr/>
            <p:nvPr/>
          </p:nvSpPr>
          <p:spPr>
            <a:xfrm>
              <a:off x="960651" y="1809750"/>
              <a:ext cx="415498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6" name="Google Shape;2086;p54"/>
          <p:cNvGrpSpPr/>
          <p:nvPr/>
        </p:nvGrpSpPr>
        <p:grpSpPr>
          <a:xfrm>
            <a:off x="1005840" y="4846320"/>
            <a:ext cx="5127171" cy="523220"/>
            <a:chOff x="960438" y="3240088"/>
            <a:chExt cx="5127171" cy="523220"/>
          </a:xfrm>
        </p:grpSpPr>
        <p:sp>
          <p:nvSpPr>
            <p:cNvPr id="2087" name="Google Shape;2087;p54"/>
            <p:cNvSpPr txBox="1"/>
            <p:nvPr/>
          </p:nvSpPr>
          <p:spPr>
            <a:xfrm>
              <a:off x="1515609" y="3240088"/>
              <a:ext cx="4572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40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with forwarding</a:t>
              </a:r>
              <a:endParaRPr sz="2800" b="1" i="0" u="none" strike="noStrike" cap="none">
                <a:solidFill>
                  <a:srgbClr val="40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88" name="Google Shape;2088;p54"/>
            <p:cNvSpPr/>
            <p:nvPr/>
          </p:nvSpPr>
          <p:spPr>
            <a:xfrm>
              <a:off x="960438" y="3343275"/>
              <a:ext cx="415925" cy="3698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9" name="Google Shape;2089;p54"/>
          <p:cNvGrpSpPr/>
          <p:nvPr/>
        </p:nvGrpSpPr>
        <p:grpSpPr>
          <a:xfrm>
            <a:off x="1005840" y="5577840"/>
            <a:ext cx="5127171" cy="523220"/>
            <a:chOff x="960438" y="4154488"/>
            <a:chExt cx="5127171" cy="523220"/>
          </a:xfrm>
        </p:grpSpPr>
        <p:sp>
          <p:nvSpPr>
            <p:cNvPr id="2090" name="Google Shape;2090;p54"/>
            <p:cNvSpPr txBox="1"/>
            <p:nvPr/>
          </p:nvSpPr>
          <p:spPr>
            <a:xfrm>
              <a:off x="1515609" y="4154488"/>
              <a:ext cx="4572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66A0"/>
                  </a:solidFill>
                  <a:latin typeface="Calibri"/>
                  <a:ea typeface="Calibri"/>
                  <a:cs typeface="Calibri"/>
                  <a:sym typeface="Calibri"/>
                </a:rPr>
                <a:t>Must stall</a:t>
              </a:r>
              <a:endParaRPr sz="2800" b="1" i="0" u="none" strike="noStrike" cap="none">
                <a:solidFill>
                  <a:srgbClr val="FF66A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091" name="Google Shape;2091;p54"/>
            <p:cNvSpPr/>
            <p:nvPr/>
          </p:nvSpPr>
          <p:spPr>
            <a:xfrm>
              <a:off x="960438" y="4257675"/>
              <a:ext cx="415925" cy="3698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092" name="Google Shape;2092;p54"/>
          <p:cNvGraphicFramePr/>
          <p:nvPr/>
        </p:nvGraphicFramePr>
        <p:xfrm>
          <a:off x="626535" y="1981200"/>
          <a:ext cx="8043300" cy="12192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 </a:t>
                      </a:r>
                      <a:r>
                        <a:rPr lang="en-US" sz="2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t1,</a:t>
                      </a:r>
                      <a:r>
                        <a:rPr lang="en-US" sz="2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t0,</a:t>
                      </a:r>
                      <a:r>
                        <a:rPr lang="en-US" sz="20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t0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t2,t0,5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t4,t1,5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3" name="Google Shape;2093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5304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Google Shape;2099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Code Sequence 2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0" name="Google Shape;2100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01" name="Google Shape;2101;p56"/>
          <p:cNvCxnSpPr/>
          <p:nvPr/>
        </p:nvCxnSpPr>
        <p:spPr>
          <a:xfrm>
            <a:off x="1117601" y="2247901"/>
            <a:ext cx="0" cy="322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02" name="Google Shape;2102;p56"/>
          <p:cNvCxnSpPr/>
          <p:nvPr/>
        </p:nvCxnSpPr>
        <p:spPr>
          <a:xfrm>
            <a:off x="1752601" y="1638300"/>
            <a:ext cx="63119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03" name="Google Shape;2103;p56"/>
          <p:cNvSpPr/>
          <p:nvPr/>
        </p:nvSpPr>
        <p:spPr>
          <a:xfrm>
            <a:off x="1109663" y="2371726"/>
            <a:ext cx="82867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56"/>
          <p:cNvSpPr/>
          <p:nvPr/>
        </p:nvSpPr>
        <p:spPr>
          <a:xfrm>
            <a:off x="1084263" y="3032126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56"/>
          <p:cNvSpPr/>
          <p:nvPr/>
        </p:nvSpPr>
        <p:spPr>
          <a:xfrm>
            <a:off x="1071563" y="3768726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56"/>
          <p:cNvSpPr/>
          <p:nvPr/>
        </p:nvSpPr>
        <p:spPr>
          <a:xfrm>
            <a:off x="1139826" y="4451351"/>
            <a:ext cx="9620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56"/>
          <p:cNvSpPr/>
          <p:nvPr/>
        </p:nvSpPr>
        <p:spPr>
          <a:xfrm>
            <a:off x="1122363" y="5173663"/>
            <a:ext cx="9620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56"/>
          <p:cNvSpPr/>
          <p:nvPr/>
        </p:nvSpPr>
        <p:spPr>
          <a:xfrm>
            <a:off x="531813" y="1920876"/>
            <a:ext cx="461963" cy="388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56"/>
          <p:cNvSpPr/>
          <p:nvPr/>
        </p:nvSpPr>
        <p:spPr>
          <a:xfrm>
            <a:off x="3154363" y="1179513"/>
            <a:ext cx="3441700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(clock cycles)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0623" y="2323697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1" name="Google Shape;2111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3582" y="3043302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2" name="Google Shape;2112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289" y="3783414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3" name="Google Shape;2113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464" y="4404338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4" name="Google Shape;2114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70" y="5144450"/>
            <a:ext cx="2672878" cy="504997"/>
          </a:xfrm>
          <a:prstGeom prst="rect">
            <a:avLst/>
          </a:prstGeom>
          <a:noFill/>
          <a:ln>
            <a:noFill/>
          </a:ln>
        </p:spPr>
      </p:pic>
      <p:sp>
        <p:nvSpPr>
          <p:cNvPr id="2115" name="Google Shape;2115;p56"/>
          <p:cNvSpPr/>
          <p:nvPr/>
        </p:nvSpPr>
        <p:spPr>
          <a:xfrm>
            <a:off x="3475808" y="2268713"/>
            <a:ext cx="416400" cy="580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6" name="Google Shape;2116;p56"/>
          <p:cNvSpPr/>
          <p:nvPr/>
        </p:nvSpPr>
        <p:spPr>
          <a:xfrm>
            <a:off x="4637758" y="3742212"/>
            <a:ext cx="462000" cy="580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17" name="Google Shape;2117;p56"/>
          <p:cNvCxnSpPr>
            <a:stCxn id="2115" idx="3"/>
            <a:endCxn id="2116" idx="1"/>
          </p:cNvCxnSpPr>
          <p:nvPr/>
        </p:nvCxnSpPr>
        <p:spPr>
          <a:xfrm>
            <a:off x="3892208" y="2559113"/>
            <a:ext cx="745500" cy="1473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18" name="Google Shape;2118;p56"/>
          <p:cNvSpPr txBox="1"/>
          <p:nvPr/>
        </p:nvSpPr>
        <p:spPr>
          <a:xfrm>
            <a:off x="6077500" y="2331100"/>
            <a:ext cx="2466300" cy="7986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 stalls are necessary if we forward!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1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" name="Google Shape;2125;g5d23d86798_0_453"/>
          <p:cNvSpPr txBox="1"/>
          <p:nvPr/>
        </p:nvSpPr>
        <p:spPr>
          <a:xfrm>
            <a:off x="685800" y="482599"/>
            <a:ext cx="73152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sequence below, choose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statement that best describes requirements for correctness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6" name="Google Shape;2126;g5d23d86798_0_453"/>
          <p:cNvGrpSpPr/>
          <p:nvPr/>
        </p:nvGrpSpPr>
        <p:grpSpPr>
          <a:xfrm>
            <a:off x="1005810" y="4114783"/>
            <a:ext cx="5127154" cy="523187"/>
            <a:chOff x="960651" y="1743729"/>
            <a:chExt cx="5127154" cy="392400"/>
          </a:xfrm>
        </p:grpSpPr>
        <p:sp>
          <p:nvSpPr>
            <p:cNvPr id="2127" name="Google Shape;2127;g5d23d86798_0_453"/>
            <p:cNvSpPr txBox="1"/>
            <p:nvPr/>
          </p:nvSpPr>
          <p:spPr>
            <a:xfrm>
              <a:off x="1515805" y="1743729"/>
              <a:ext cx="4572000" cy="39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as is</a:t>
              </a:r>
              <a:endParaRPr sz="2800" b="1" i="0" u="none" strike="noStrike" cap="none">
                <a:solidFill>
                  <a:srgbClr val="FF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128" name="Google Shape;2128;g5d23d86798_0_453"/>
            <p:cNvSpPr/>
            <p:nvPr/>
          </p:nvSpPr>
          <p:spPr>
            <a:xfrm>
              <a:off x="960651" y="1809750"/>
              <a:ext cx="415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29" name="Google Shape;2129;g5d23d86798_0_453"/>
          <p:cNvGrpSpPr/>
          <p:nvPr/>
        </p:nvGrpSpPr>
        <p:grpSpPr>
          <a:xfrm>
            <a:off x="1005840" y="4846320"/>
            <a:ext cx="5127171" cy="523200"/>
            <a:chOff x="960438" y="3240088"/>
            <a:chExt cx="5127171" cy="523200"/>
          </a:xfrm>
        </p:grpSpPr>
        <p:sp>
          <p:nvSpPr>
            <p:cNvPr id="2130" name="Google Shape;2130;g5d23d86798_0_453"/>
            <p:cNvSpPr txBox="1"/>
            <p:nvPr/>
          </p:nvSpPr>
          <p:spPr>
            <a:xfrm>
              <a:off x="1515609" y="3240088"/>
              <a:ext cx="4572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408000"/>
                  </a:solidFill>
                  <a:latin typeface="Calibri"/>
                  <a:ea typeface="Calibri"/>
                  <a:cs typeface="Calibri"/>
                  <a:sym typeface="Calibri"/>
                </a:rPr>
                <a:t>No stalls with forwarding</a:t>
              </a:r>
              <a:endParaRPr sz="2800" b="1" i="0" u="none" strike="noStrike" cap="none">
                <a:solidFill>
                  <a:srgbClr val="4080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131" name="Google Shape;2131;g5d23d86798_0_453"/>
            <p:cNvSpPr/>
            <p:nvPr/>
          </p:nvSpPr>
          <p:spPr>
            <a:xfrm>
              <a:off x="960438" y="3343275"/>
              <a:ext cx="4158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2" name="Google Shape;2132;g5d23d86798_0_453"/>
          <p:cNvGrpSpPr/>
          <p:nvPr/>
        </p:nvGrpSpPr>
        <p:grpSpPr>
          <a:xfrm>
            <a:off x="1005840" y="5577840"/>
            <a:ext cx="5127171" cy="523200"/>
            <a:chOff x="960438" y="4154488"/>
            <a:chExt cx="5127171" cy="523200"/>
          </a:xfrm>
        </p:grpSpPr>
        <p:sp>
          <p:nvSpPr>
            <p:cNvPr id="2133" name="Google Shape;2133;g5d23d86798_0_453"/>
            <p:cNvSpPr txBox="1"/>
            <p:nvPr/>
          </p:nvSpPr>
          <p:spPr>
            <a:xfrm>
              <a:off x="1515609" y="4154488"/>
              <a:ext cx="4572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FF66A0"/>
                  </a:solidFill>
                  <a:latin typeface="Calibri"/>
                  <a:ea typeface="Calibri"/>
                  <a:cs typeface="Calibri"/>
                  <a:sym typeface="Calibri"/>
                </a:rPr>
                <a:t>Must stall</a:t>
              </a:r>
              <a:endParaRPr sz="2800" b="1" i="0" u="none" strike="noStrike" cap="none">
                <a:solidFill>
                  <a:srgbClr val="FF66A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134" name="Google Shape;2134;g5d23d86798_0_453"/>
            <p:cNvSpPr/>
            <p:nvPr/>
          </p:nvSpPr>
          <p:spPr>
            <a:xfrm>
              <a:off x="960438" y="4257675"/>
              <a:ext cx="4158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135" name="Google Shape;2135;g5d23d86798_0_453"/>
          <p:cNvGraphicFramePr/>
          <p:nvPr/>
        </p:nvGraphicFramePr>
        <p:xfrm>
          <a:off x="3451885" y="1991600"/>
          <a:ext cx="2681100" cy="19812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3: 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t1,t0,1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t2,t0,2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t3,t0,2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t3,t0,4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addi t5,t1,5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36" name="Google Shape;2136;g5d23d86798_0_4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507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Google Shape;2142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Code Sequence 3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3" name="Google Shape;2143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4" name="Google Shape;2144;p57"/>
          <p:cNvCxnSpPr/>
          <p:nvPr/>
        </p:nvCxnSpPr>
        <p:spPr>
          <a:xfrm>
            <a:off x="1117601" y="2247901"/>
            <a:ext cx="0" cy="322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45" name="Google Shape;2145;p57"/>
          <p:cNvCxnSpPr/>
          <p:nvPr/>
        </p:nvCxnSpPr>
        <p:spPr>
          <a:xfrm>
            <a:off x="1752601" y="1638300"/>
            <a:ext cx="63119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46" name="Google Shape;2146;p57"/>
          <p:cNvSpPr/>
          <p:nvPr/>
        </p:nvSpPr>
        <p:spPr>
          <a:xfrm>
            <a:off x="1109663" y="2371726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57"/>
          <p:cNvSpPr/>
          <p:nvPr/>
        </p:nvSpPr>
        <p:spPr>
          <a:xfrm>
            <a:off x="1084263" y="3032126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57"/>
          <p:cNvSpPr/>
          <p:nvPr/>
        </p:nvSpPr>
        <p:spPr>
          <a:xfrm>
            <a:off x="1071563" y="3768726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57"/>
          <p:cNvSpPr/>
          <p:nvPr/>
        </p:nvSpPr>
        <p:spPr>
          <a:xfrm>
            <a:off x="1139826" y="4451351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57"/>
          <p:cNvSpPr/>
          <p:nvPr/>
        </p:nvSpPr>
        <p:spPr>
          <a:xfrm>
            <a:off x="1122363" y="5173663"/>
            <a:ext cx="922338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57"/>
          <p:cNvSpPr/>
          <p:nvPr/>
        </p:nvSpPr>
        <p:spPr>
          <a:xfrm>
            <a:off x="531813" y="1920876"/>
            <a:ext cx="461963" cy="388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57"/>
          <p:cNvSpPr/>
          <p:nvPr/>
        </p:nvSpPr>
        <p:spPr>
          <a:xfrm>
            <a:off x="3154363" y="1179513"/>
            <a:ext cx="3441700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(clock cycles)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3" name="Google Shape;2153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0623" y="2323697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4" name="Google Shape;2154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3582" y="3043302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5" name="Google Shape;2155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289" y="3783414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6" name="Google Shape;2156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464" y="4404338"/>
            <a:ext cx="2672878" cy="50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7" name="Google Shape;2157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70" y="5144450"/>
            <a:ext cx="2672878" cy="504997"/>
          </a:xfrm>
          <a:prstGeom prst="rect">
            <a:avLst/>
          </a:prstGeom>
          <a:noFill/>
          <a:ln>
            <a:noFill/>
          </a:ln>
        </p:spPr>
      </p:pic>
      <p:sp>
        <p:nvSpPr>
          <p:cNvPr id="2158" name="Google Shape;2158;p57"/>
          <p:cNvSpPr/>
          <p:nvPr/>
        </p:nvSpPr>
        <p:spPr>
          <a:xfrm>
            <a:off x="4610438" y="2381575"/>
            <a:ext cx="426600" cy="4266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9" name="Google Shape;2159;p57"/>
          <p:cNvSpPr/>
          <p:nvPr/>
        </p:nvSpPr>
        <p:spPr>
          <a:xfrm>
            <a:off x="5237920" y="5173950"/>
            <a:ext cx="426600" cy="4266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0" name="Google Shape;2160;p57"/>
          <p:cNvSpPr txBox="1"/>
          <p:nvPr/>
        </p:nvSpPr>
        <p:spPr>
          <a:xfrm>
            <a:off x="6348075" y="2372725"/>
            <a:ext cx="2091900" cy="14106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 stalls as is! Our reading takes place after our write has finished!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0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17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Structural Hazard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1" name="Google Shape;981;p17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Problem: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or more instructions in the pipeline compete for access to a single physical resource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1: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take turns </a:t>
            </a:r>
            <a:r>
              <a:rPr lang="en-US"/>
              <a:t>using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resource, some instructions have to stall (wait)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2: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more hardware to machine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always solve a structural hazard by adding more hardware</a:t>
            </a:r>
            <a:endParaRPr sz="2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1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1997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Google Shape;2165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6" name="Google Shape;2166;p58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Hazards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A5A5A5"/>
                </a:solidFill>
              </a:rPr>
              <a:t>Structural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D8D8D8"/>
                </a:solidFill>
              </a:rPr>
              <a:t>Data</a:t>
            </a:r>
            <a:endParaRPr sz="3200">
              <a:solidFill>
                <a:srgbClr val="D8D8D8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000"/>
              <a:buChar char="•"/>
            </a:pPr>
            <a:r>
              <a:rPr lang="en-US" sz="3200">
                <a:solidFill>
                  <a:srgbClr val="A5A5A5"/>
                </a:solidFill>
              </a:rPr>
              <a:t>R-type instructions</a:t>
            </a:r>
            <a:endParaRPr sz="3200">
              <a:solidFill>
                <a:srgbClr val="A5A5A5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000"/>
              <a:buChar char="•"/>
            </a:pPr>
            <a:r>
              <a:rPr lang="en-US" sz="3200">
                <a:solidFill>
                  <a:srgbClr val="A5A5A5"/>
                </a:solidFill>
              </a:rPr>
              <a:t>Load</a:t>
            </a:r>
            <a:endParaRPr sz="3200">
              <a:solidFill>
                <a:srgbClr val="A5A5A5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A5A5A5"/>
                </a:solidFill>
              </a:rPr>
              <a:t>Control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F0000"/>
                </a:solidFill>
              </a:rPr>
              <a:t>Superscalar processors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2167" name="Google Shape;2167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7282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" name="Google Shape;2172;p5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Increasing Processor Performance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3" name="Google Shape;2173;p59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Clock rate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 by technology and power dissipation</a:t>
            </a:r>
            <a:endParaRPr/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Pipelining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“Overlap” instruction execution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Deeper pipeline: 5 =&gt; 10 =&gt; 15 stages</a:t>
            </a:r>
            <a:endParaRPr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work per stage → shorter clock cycle</a:t>
            </a:r>
            <a:endParaRPr sz="1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more potential for hazards (CPI &gt; 1)</a:t>
            </a:r>
            <a:endParaRPr sz="1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Multi-issue ”super-scalar” processor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execution units (ALUs)</a:t>
            </a:r>
            <a:endParaRPr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instructions executed simultaneously</a:t>
            </a:r>
            <a:endParaRPr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&lt; 1 (ideally)</a:t>
            </a:r>
            <a:endParaRPr sz="1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4" name="Google Shape;2174;p5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6719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" name="Google Shape;2179;p6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Superscalar Processor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0" name="Google Shape;2180;p6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1" name="Google Shape;2181;p60" descr="f04-72-P37449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7488" y="1572323"/>
            <a:ext cx="6606900" cy="430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2" name="Google Shape;2182;p60"/>
          <p:cNvSpPr txBox="1"/>
          <p:nvPr/>
        </p:nvSpPr>
        <p:spPr>
          <a:xfrm>
            <a:off x="397493" y="703310"/>
            <a:ext cx="12402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P&amp;H p. 340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3" name="Google Shape;2183;p60"/>
          <p:cNvSpPr txBox="1"/>
          <p:nvPr/>
        </p:nvSpPr>
        <p:spPr>
          <a:xfrm>
            <a:off x="7024500" y="1574750"/>
            <a:ext cx="1987800" cy="1727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DECODE ORDER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 t0 t0 t1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lw t2 0(a0)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sub t4 a1 a0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 t0 t0 t1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4" name="Google Shape;2184;p60"/>
          <p:cNvSpPr txBox="1"/>
          <p:nvPr/>
        </p:nvSpPr>
        <p:spPr>
          <a:xfrm>
            <a:off x="6486725" y="3430150"/>
            <a:ext cx="2601900" cy="10533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EXECUTION ORDER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AND addi (1) AND load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 (2)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5" name="Google Shape;2185;p60"/>
          <p:cNvSpPr txBox="1"/>
          <p:nvPr/>
        </p:nvSpPr>
        <p:spPr>
          <a:xfrm>
            <a:off x="7024500" y="4698925"/>
            <a:ext cx="1987800" cy="17274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COMMIT ORDER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 t0 t0 t1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lw t2 0(a0)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sub t4 a1 a0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 t0 t0 t1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5652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0" name="Google Shape;2190;p61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Benchmark: CPI of Intel Core i7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1" name="Google Shape;2191;p6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85801" y="1339617"/>
            <a:ext cx="4837984" cy="4770439"/>
          </a:xfrm>
          <a:prstGeom prst="rect">
            <a:avLst/>
          </a:prstGeom>
          <a:noFill/>
          <a:ln>
            <a:noFill/>
          </a:ln>
        </p:spPr>
      </p:pic>
      <p:sp>
        <p:nvSpPr>
          <p:cNvPr id="2192" name="Google Shape;2192;p61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3" name="Google Shape;2193;p61"/>
          <p:cNvCxnSpPr>
            <a:endCxn id="2191" idx="3"/>
          </p:cNvCxnSpPr>
          <p:nvPr/>
        </p:nvCxnSpPr>
        <p:spPr>
          <a:xfrm>
            <a:off x="1209885" y="3724836"/>
            <a:ext cx="4713900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94" name="Google Shape;2194;p61"/>
          <p:cNvSpPr txBox="1"/>
          <p:nvPr/>
        </p:nvSpPr>
        <p:spPr>
          <a:xfrm>
            <a:off x="387247" y="3540171"/>
            <a:ext cx="82757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CPI = 1</a:t>
            </a:r>
            <a:endParaRPr sz="1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5" name="Google Shape;2195;p61"/>
          <p:cNvSpPr txBox="1"/>
          <p:nvPr/>
        </p:nvSpPr>
        <p:spPr>
          <a:xfrm>
            <a:off x="6622341" y="5564459"/>
            <a:ext cx="1240093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P&amp;H p. 350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4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" name="Google Shape;2200;p62"/>
          <p:cNvSpPr txBox="1">
            <a:spLocks noGrp="1"/>
          </p:cNvSpPr>
          <p:nvPr>
            <p:ph type="body" idx="1"/>
          </p:nvPr>
        </p:nvSpPr>
        <p:spPr>
          <a:xfrm>
            <a:off x="457200" y="1304499"/>
            <a:ext cx="8229600" cy="52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Hazards reduce effectiveness of pipelining</a:t>
            </a:r>
            <a:endParaRPr sz="2800"/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 stalls/bubbles</a:t>
            </a:r>
            <a:endParaRPr sz="2400"/>
          </a:p>
          <a:p>
            <a:pPr marL="3429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Structural Hazards</a:t>
            </a:r>
            <a:endParaRPr sz="2800"/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in use of a datapath component</a:t>
            </a:r>
            <a:endParaRPr sz="2400"/>
          </a:p>
          <a:p>
            <a:pPr marL="3429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Hazards</a:t>
            </a:r>
            <a:endParaRPr sz="2800"/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wait for result of a previous instruction</a:t>
            </a:r>
            <a:endParaRPr sz="2400"/>
          </a:p>
          <a:p>
            <a:pPr marL="3429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Hazards</a:t>
            </a:r>
            <a:endParaRPr sz="2800"/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of next instruction uncertain/unknown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Superscalar processors use multiple execution units for additional instruction level parallelism</a:t>
            </a:r>
            <a:endParaRPr sz="2800"/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/>
              <a:t>Performance benefit highly code dependent</a:t>
            </a:r>
            <a:endParaRPr sz="2400"/>
          </a:p>
        </p:txBody>
      </p:sp>
      <p:sp>
        <p:nvSpPr>
          <p:cNvPr id="2201" name="Google Shape;2201;p6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2" name="Google Shape;2202;p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1535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" name="Google Shape;2207;p63"/>
          <p:cNvSpPr txBox="1">
            <a:spLocks noGrp="1"/>
          </p:cNvSpPr>
          <p:nvPr>
            <p:ph type="title"/>
          </p:nvPr>
        </p:nvSpPr>
        <p:spPr>
          <a:xfrm>
            <a:off x="222739" y="2456267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Extra Slides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8" name="Google Shape;2208;p63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680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" name="Google Shape;2217;p64"/>
          <p:cNvSpPr txBox="1">
            <a:spLocks noGrp="1"/>
          </p:cNvSpPr>
          <p:nvPr>
            <p:ph type="ftr" idx="11"/>
          </p:nvPr>
        </p:nvSpPr>
        <p:spPr>
          <a:xfrm>
            <a:off x="222740" y="6356352"/>
            <a:ext cx="22508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8" name="Google Shape;2218;p64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Pipelining and ISA Design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9" name="Google Shape;2219;p64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RISC-V ISA designed for pipelining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instructions are 32-bits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to fetch and decode in one cycle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Versus x86: 1- to 15-byte instructions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 and regular instruction formats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Decode and read registers in one step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Load/store addressing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address in 3</a:t>
            </a:r>
            <a:r>
              <a:rPr lang="en-US" sz="20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stage, access memory in 4</a:t>
            </a:r>
            <a:r>
              <a:rPr lang="en-US" sz="20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stage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Alignment of memory operands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access takes only one cycle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1" name="Google Shape;2221;p64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0724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" name="Google Shape;2230;p65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Superscalar Processor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1" name="Google Shape;2231;p65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issue “superscalar”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Replicate pipeline stages ⇒ multiple pipelines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multiple instructions per clock cycle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&lt; 1, so use Instructions Per Cycle (IPC)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4GHz 4-way multiple-issue</a:t>
            </a:r>
            <a:endParaRPr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35"/>
              <a:buFont typeface="Noto Sans Symbols"/>
              <a:buChar char="▪"/>
            </a:pPr>
            <a:r>
              <a:rPr lang="en-US" sz="2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BIPS, peak CPI = 0.25, peak IPC = 4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Dependencies reduce this in practice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“Out-of-Order” execution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Reorder instructions dynamically in hardware to reduce impact of hazards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CS152 discusses these techniques!</a:t>
            </a:r>
            <a:endParaRPr sz="259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2" name="Google Shape;2232;p65"/>
          <p:cNvSpPr txBox="1">
            <a:spLocks noGrp="1"/>
          </p:cNvSpPr>
          <p:nvPr>
            <p:ph type="dt" idx="10"/>
          </p:nvPr>
        </p:nvSpPr>
        <p:spPr>
          <a:xfrm>
            <a:off x="222740" y="6356352"/>
            <a:ext cx="22508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3" name="Google Shape;2233;p65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6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4" name="Google Shape;2234;p65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07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8" name="Google Shape;988;p12"/>
          <p:cNvGrpSpPr/>
          <p:nvPr/>
        </p:nvGrpSpPr>
        <p:grpSpPr>
          <a:xfrm>
            <a:off x="564052" y="2235811"/>
            <a:ext cx="577851" cy="4356100"/>
            <a:chOff x="215" y="876"/>
            <a:chExt cx="364" cy="2744"/>
          </a:xfrm>
        </p:grpSpPr>
        <p:sp>
          <p:nvSpPr>
            <p:cNvPr id="989" name="Google Shape;989;p12"/>
            <p:cNvSpPr/>
            <p:nvPr/>
          </p:nvSpPr>
          <p:spPr>
            <a:xfrm>
              <a:off x="215" y="876"/>
              <a:ext cx="291" cy="27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90" name="Google Shape;990;p12"/>
            <p:cNvCxnSpPr/>
            <p:nvPr/>
          </p:nvCxnSpPr>
          <p:spPr>
            <a:xfrm>
              <a:off x="579" y="920"/>
              <a:ext cx="0" cy="265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991" name="Google Shape;991;p12"/>
          <p:cNvGrpSpPr/>
          <p:nvPr/>
        </p:nvGrpSpPr>
        <p:grpSpPr>
          <a:xfrm>
            <a:off x="1103802" y="2912086"/>
            <a:ext cx="1090612" cy="3317875"/>
            <a:chOff x="555" y="1302"/>
            <a:chExt cx="687" cy="2090"/>
          </a:xfrm>
        </p:grpSpPr>
        <p:sp>
          <p:nvSpPr>
            <p:cNvPr id="992" name="Google Shape;992;p12"/>
            <p:cNvSpPr/>
            <p:nvPr/>
          </p:nvSpPr>
          <p:spPr>
            <a:xfrm>
              <a:off x="579" y="1302"/>
              <a:ext cx="649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Load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12"/>
            <p:cNvSpPr/>
            <p:nvPr/>
          </p:nvSpPr>
          <p:spPr>
            <a:xfrm>
              <a:off x="563" y="1718"/>
              <a:ext cx="549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Add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12"/>
            <p:cNvSpPr/>
            <p:nvPr/>
          </p:nvSpPr>
          <p:spPr>
            <a:xfrm>
              <a:off x="555" y="2182"/>
              <a:ext cx="687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Store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12"/>
            <p:cNvSpPr/>
            <p:nvPr/>
          </p:nvSpPr>
          <p:spPr>
            <a:xfrm>
              <a:off x="598" y="2612"/>
              <a:ext cx="537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Sub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12"/>
            <p:cNvSpPr/>
            <p:nvPr/>
          </p:nvSpPr>
          <p:spPr>
            <a:xfrm>
              <a:off x="587" y="3067"/>
              <a:ext cx="375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7" name="Google Shape;997;p12"/>
          <p:cNvGrpSpPr/>
          <p:nvPr/>
        </p:nvGrpSpPr>
        <p:grpSpPr>
          <a:xfrm>
            <a:off x="1784839" y="1781785"/>
            <a:ext cx="6311900" cy="515938"/>
            <a:chOff x="984" y="551"/>
            <a:chExt cx="3976" cy="325"/>
          </a:xfrm>
        </p:grpSpPr>
        <p:cxnSp>
          <p:nvCxnSpPr>
            <p:cNvPr id="998" name="Google Shape;998;p12"/>
            <p:cNvCxnSpPr/>
            <p:nvPr/>
          </p:nvCxnSpPr>
          <p:spPr>
            <a:xfrm>
              <a:off x="984" y="840"/>
              <a:ext cx="3976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99" name="Google Shape;999;p12"/>
            <p:cNvSpPr/>
            <p:nvPr/>
          </p:nvSpPr>
          <p:spPr>
            <a:xfrm>
              <a:off x="1867" y="551"/>
              <a:ext cx="2168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Time (clock cycles)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0" name="Google Shape;1000;p12"/>
          <p:cNvSpPr/>
          <p:nvPr/>
        </p:nvSpPr>
        <p:spPr>
          <a:xfrm>
            <a:off x="152400" y="1066800"/>
            <a:ext cx="8229600" cy="9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RegFile: Used in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and WB!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Google Shape;1001;p12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/>
              <a:t>Structural Hazard: Regfile!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2" name="Google Shape;100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3" name="Google Shape;10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330" y="2798500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Google Shape;100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7885" y="3528528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Google Shape;100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30199" y="4279360"/>
            <a:ext cx="2711628" cy="5123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6" name="Google Shape;1006;p12"/>
          <p:cNvCxnSpPr/>
          <p:nvPr/>
        </p:nvCxnSpPr>
        <p:spPr>
          <a:xfrm>
            <a:off x="2292057" y="2508700"/>
            <a:ext cx="0" cy="2476200"/>
          </a:xfrm>
          <a:prstGeom prst="straightConnector1">
            <a:avLst/>
          </a:prstGeom>
          <a:noFill/>
          <a:ln w="1905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07" name="Google Shape;100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8060" y="4909278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0374" y="5660110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009" name="Google Shape;1009;p12"/>
          <p:cNvSpPr/>
          <p:nvPr/>
        </p:nvSpPr>
        <p:spPr>
          <a:xfrm>
            <a:off x="4703825" y="2657050"/>
            <a:ext cx="577800" cy="6654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12"/>
          <p:cNvSpPr/>
          <p:nvPr/>
        </p:nvSpPr>
        <p:spPr>
          <a:xfrm>
            <a:off x="4728100" y="4810775"/>
            <a:ext cx="577800" cy="6654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933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1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Regfile Structural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19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instruction: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read up to two operands in decode stage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write one value in writeback stage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structural hazard by having separate “ports”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independent read ports and one independent write port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accesses per cycle can happen simultaneously</a:t>
            </a:r>
            <a:endParaRPr/>
          </a:p>
        </p:txBody>
      </p:sp>
      <p:sp>
        <p:nvSpPr>
          <p:cNvPr id="1017" name="Google Shape;1017;p1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8" name="Google Shape;1018;p19"/>
          <p:cNvGrpSpPr/>
          <p:nvPr/>
        </p:nvGrpSpPr>
        <p:grpSpPr>
          <a:xfrm>
            <a:off x="2702086" y="4206845"/>
            <a:ext cx="3669506" cy="2149500"/>
            <a:chOff x="5398194" y="1096963"/>
            <a:chExt cx="3669506" cy="2149500"/>
          </a:xfrm>
        </p:grpSpPr>
        <p:sp>
          <p:nvSpPr>
            <p:cNvPr id="1019" name="Google Shape;1019;p19"/>
            <p:cNvSpPr/>
            <p:nvPr/>
          </p:nvSpPr>
          <p:spPr>
            <a:xfrm>
              <a:off x="5562600" y="2773363"/>
              <a:ext cx="504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Clk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19"/>
            <p:cNvSpPr/>
            <p:nvPr/>
          </p:nvSpPr>
          <p:spPr>
            <a:xfrm>
              <a:off x="5561008" y="2087568"/>
              <a:ext cx="851100" cy="39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portW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19"/>
            <p:cNvSpPr/>
            <p:nvPr/>
          </p:nvSpPr>
          <p:spPr>
            <a:xfrm>
              <a:off x="6657975" y="1928813"/>
              <a:ext cx="1406400" cy="1187400"/>
            </a:xfrm>
            <a:prstGeom prst="rect">
              <a:avLst/>
            </a:prstGeom>
            <a:noFill/>
            <a:ln w="508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19"/>
            <p:cNvSpPr/>
            <p:nvPr/>
          </p:nvSpPr>
          <p:spPr>
            <a:xfrm>
              <a:off x="5398194" y="1334733"/>
              <a:ext cx="15543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Write Enable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3" name="Google Shape;1023;p19"/>
            <p:cNvCxnSpPr/>
            <p:nvPr/>
          </p:nvCxnSpPr>
          <p:spPr>
            <a:xfrm rot="10800000">
              <a:off x="5638700" y="2436813"/>
              <a:ext cx="1016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none" w="sm" len="sm"/>
            </a:ln>
          </p:spPr>
        </p:cxnSp>
        <p:cxnSp>
          <p:nvCxnSpPr>
            <p:cNvPr id="1024" name="Google Shape;1024;p19"/>
            <p:cNvCxnSpPr/>
            <p:nvPr/>
          </p:nvCxnSpPr>
          <p:spPr>
            <a:xfrm flipH="1">
              <a:off x="6178650" y="23669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25" name="Google Shape;1025;p19"/>
            <p:cNvSpPr/>
            <p:nvPr/>
          </p:nvSpPr>
          <p:spPr>
            <a:xfrm>
              <a:off x="5865813" y="23923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6" name="Google Shape;1026;p19"/>
            <p:cNvCxnSpPr/>
            <p:nvPr/>
          </p:nvCxnSpPr>
          <p:spPr>
            <a:xfrm>
              <a:off x="8102600" y="2132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27" name="Google Shape;1027;p19"/>
            <p:cNvCxnSpPr/>
            <p:nvPr/>
          </p:nvCxnSpPr>
          <p:spPr>
            <a:xfrm flipH="1">
              <a:off x="8693250" y="2062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28" name="Google Shape;1028;p19"/>
            <p:cNvSpPr/>
            <p:nvPr/>
          </p:nvSpPr>
          <p:spPr>
            <a:xfrm>
              <a:off x="8380413" y="2087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19"/>
            <p:cNvSpPr/>
            <p:nvPr/>
          </p:nvSpPr>
          <p:spPr>
            <a:xfrm>
              <a:off x="8075608" y="1782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portA</a:t>
              </a:r>
              <a:endParaRPr sz="2000" b="0" i="0" u="none" strike="noStrike" cap="non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0" name="Google Shape;1030;p19"/>
            <p:cNvCxnSpPr/>
            <p:nvPr/>
          </p:nvCxnSpPr>
          <p:spPr>
            <a:xfrm rot="10800000">
              <a:off x="6794500" y="1662013"/>
              <a:ext cx="0" cy="254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1" name="Google Shape;1031;p19"/>
            <p:cNvCxnSpPr/>
            <p:nvPr/>
          </p:nvCxnSpPr>
          <p:spPr>
            <a:xfrm>
              <a:off x="8102600" y="2894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32" name="Google Shape;1032;p19"/>
            <p:cNvCxnSpPr/>
            <p:nvPr/>
          </p:nvCxnSpPr>
          <p:spPr>
            <a:xfrm flipH="1">
              <a:off x="8693250" y="2824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33" name="Google Shape;1033;p19"/>
            <p:cNvSpPr/>
            <p:nvPr/>
          </p:nvSpPr>
          <p:spPr>
            <a:xfrm>
              <a:off x="8380413" y="2849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19"/>
            <p:cNvSpPr/>
            <p:nvPr/>
          </p:nvSpPr>
          <p:spPr>
            <a:xfrm>
              <a:off x="8075607" y="2544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portB</a:t>
              </a:r>
              <a:endParaRPr sz="2000" b="0" i="0" u="none" strike="noStrike" cap="non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5" name="Google Shape;1035;p19"/>
            <p:cNvCxnSpPr/>
            <p:nvPr/>
          </p:nvCxnSpPr>
          <p:spPr>
            <a:xfrm rot="10800000">
              <a:off x="6146700" y="2938463"/>
              <a:ext cx="4827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6" name="Google Shape;1036;p19"/>
            <p:cNvCxnSpPr/>
            <p:nvPr/>
          </p:nvCxnSpPr>
          <p:spPr>
            <a:xfrm>
              <a:off x="7099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7" name="Google Shape;1037;p19"/>
            <p:cNvCxnSpPr/>
            <p:nvPr/>
          </p:nvCxnSpPr>
          <p:spPr>
            <a:xfrm rot="10800000" flipH="1">
              <a:off x="7029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38" name="Google Shape;1038;p19"/>
            <p:cNvSpPr/>
            <p:nvPr/>
          </p:nvSpPr>
          <p:spPr>
            <a:xfrm>
              <a:off x="6856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39" name="Google Shape;1039;p19"/>
            <p:cNvCxnSpPr/>
            <p:nvPr/>
          </p:nvCxnSpPr>
          <p:spPr>
            <a:xfrm>
              <a:off x="7480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0" name="Google Shape;1040;p19"/>
            <p:cNvCxnSpPr/>
            <p:nvPr/>
          </p:nvCxnSpPr>
          <p:spPr>
            <a:xfrm rot="10800000" flipH="1">
              <a:off x="7410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41" name="Google Shape;1041;p19"/>
            <p:cNvSpPr/>
            <p:nvPr/>
          </p:nvSpPr>
          <p:spPr>
            <a:xfrm>
              <a:off x="7237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2" name="Google Shape;1042;p19"/>
            <p:cNvCxnSpPr/>
            <p:nvPr/>
          </p:nvCxnSpPr>
          <p:spPr>
            <a:xfrm>
              <a:off x="79375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3" name="Google Shape;1043;p19"/>
            <p:cNvCxnSpPr/>
            <p:nvPr/>
          </p:nvCxnSpPr>
          <p:spPr>
            <a:xfrm rot="10800000" flipH="1">
              <a:off x="78676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44" name="Google Shape;1044;p19"/>
            <p:cNvSpPr/>
            <p:nvPr/>
          </p:nvSpPr>
          <p:spPr>
            <a:xfrm>
              <a:off x="76946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19"/>
            <p:cNvSpPr/>
            <p:nvPr/>
          </p:nvSpPr>
          <p:spPr>
            <a:xfrm>
              <a:off x="6761163" y="1096963"/>
              <a:ext cx="5571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19"/>
            <p:cNvSpPr/>
            <p:nvPr/>
          </p:nvSpPr>
          <p:spPr>
            <a:xfrm>
              <a:off x="7219950" y="1096963"/>
              <a:ext cx="4827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19"/>
            <p:cNvSpPr/>
            <p:nvPr/>
          </p:nvSpPr>
          <p:spPr>
            <a:xfrm>
              <a:off x="7694613" y="1096963"/>
              <a:ext cx="471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19"/>
            <p:cNvSpPr/>
            <p:nvPr/>
          </p:nvSpPr>
          <p:spPr>
            <a:xfrm>
              <a:off x="6716713" y="2163763"/>
              <a:ext cx="1287600" cy="70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 x 32-bit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9" name="Google Shape;1049;p19"/>
            <p:cNvCxnSpPr/>
            <p:nvPr/>
          </p:nvCxnSpPr>
          <p:spPr>
            <a:xfrm>
              <a:off x="6662738" y="28622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50" name="Google Shape;1050;p19"/>
            <p:cNvCxnSpPr/>
            <p:nvPr/>
          </p:nvCxnSpPr>
          <p:spPr>
            <a:xfrm flipH="1">
              <a:off x="6662738" y="29384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34894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20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Two </a:t>
            </a:r>
            <a:r>
              <a:rPr lang="en-US" i="1"/>
              <a:t>alternate</a:t>
            </a:r>
            <a:r>
              <a:rPr lang="en-US"/>
              <a:t> solutions:</a:t>
            </a:r>
            <a:endParaRPr sz="3200" b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lvl="1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/>
              <a:t>Build RegFile with independent read and write ports (what you will do in the project; good for single-stage)</a:t>
            </a:r>
            <a:endParaRPr/>
          </a:p>
          <a:p>
            <a:pPr marL="971550" marR="0" lvl="1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/>
              <a:t>Double Pumping: s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plit RegFile access in two</a:t>
            </a:r>
            <a:r>
              <a:rPr lang="en-US"/>
              <a:t>!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Prepare to write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1</a:t>
            </a:r>
            <a:r>
              <a:rPr lang="en-US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half, write on </a:t>
            </a:r>
            <a:r>
              <a:rPr lang="en-US" b="0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falling</a:t>
            </a:r>
            <a:r>
              <a:rPr lang="en-US" b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edge,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r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ead during 2</a:t>
            </a:r>
            <a:r>
              <a:rPr lang="en-US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of each clock cycle</a:t>
            </a:r>
            <a:endParaRPr/>
          </a:p>
          <a:p>
            <a:pPr marL="1371600" marR="0" lvl="2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Will save us a cycle later...</a:t>
            </a:r>
            <a:endParaRPr/>
          </a:p>
          <a:p>
            <a:pPr marL="1371600" marR="0" lvl="2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because RegFile access is </a:t>
            </a: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fast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(takes less than half the time of ALU stage)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Conclusion: 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Read and Write to registers during same clock cycle is okay</a:t>
            </a: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Google Shape;1058;p2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Regfile Structural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43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Hazard: Memory Access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6129" y="3996187"/>
            <a:ext cx="2711628" cy="5123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9950" y="4536572"/>
            <a:ext cx="2711628" cy="512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4467" y="240898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t0, t1, 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468" y="296175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t3, t4, t5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467" y="354366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slt</a:t>
            </a:r>
            <a:r>
              <a:rPr lang="en-US" dirty="0"/>
              <a:t> t6, t0, t3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6314" y="2408989"/>
            <a:ext cx="0" cy="2742875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9734" y="2315362"/>
            <a:ext cx="2711628" cy="5123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1289" y="2862882"/>
            <a:ext cx="2711628" cy="5123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603" y="3426006"/>
            <a:ext cx="2711628" cy="5123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 rot="5400000">
            <a:off x="-662477" y="4056544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3064C0"/>
                </a:solidFill>
              </a:rPr>
              <a:t>instruction sequence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815" y="4113844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r>
              <a:rPr lang="en-US" dirty="0"/>
              <a:t> t0, 4(t3)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408" y="465695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lw</a:t>
            </a:r>
            <a:r>
              <a:rPr lang="en-US" dirty="0"/>
              <a:t> t0, 8(t3)</a:t>
            </a:r>
          </a:p>
        </p:txBody>
      </p:sp>
      <p:sp>
        <p:nvSpPr>
          <p:cNvPr id="4" name="Oval 3"/>
          <p:cNvSpPr/>
          <p:nvPr/>
        </p:nvSpPr>
        <p:spPr>
          <a:xfrm>
            <a:off x="4864384" y="2924589"/>
            <a:ext cx="440473" cy="3888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64384" y="4598279"/>
            <a:ext cx="440473" cy="3888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50842" y="1768478"/>
            <a:ext cx="3272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2000" dirty="0"/>
              <a:t>Instruction and data memory used simultaneously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Use two separate memories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0" grpId="0" animBg="1"/>
    </p:bldLst>
  </p:timing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15186</TotalTime>
  <Words>3020</Words>
  <Application>Microsoft Macintosh PowerPoint</Application>
  <PresentationFormat>On-screen Show (4:3)</PresentationFormat>
  <Paragraphs>730</Paragraphs>
  <Slides>57</Slides>
  <Notes>56</Notes>
  <HiddenSlides>8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0" baseType="lpstr">
      <vt:lpstr>Arial</vt:lpstr>
      <vt:lpstr>Arial Narrow</vt:lpstr>
      <vt:lpstr>Calibri</vt:lpstr>
      <vt:lpstr>Consolas</vt:lpstr>
      <vt:lpstr>Courier</vt:lpstr>
      <vt:lpstr>Courier New</vt:lpstr>
      <vt:lpstr>Cutive</vt:lpstr>
      <vt:lpstr>Noto Sans Symbols</vt:lpstr>
      <vt:lpstr>Roboto Regular</vt:lpstr>
      <vt:lpstr>Times</vt:lpstr>
      <vt:lpstr>Times New Roman</vt:lpstr>
      <vt:lpstr>Wingdings</vt:lpstr>
      <vt:lpstr>UWTheme-351-Au18</vt:lpstr>
      <vt:lpstr>Review of Last Lecture</vt:lpstr>
      <vt:lpstr>Agenda</vt:lpstr>
      <vt:lpstr>Pipelining Hazards</vt:lpstr>
      <vt:lpstr>Agenda</vt:lpstr>
      <vt:lpstr>Structural Hazard</vt:lpstr>
      <vt:lpstr>Structural Hazard: Regfile!</vt:lpstr>
      <vt:lpstr>Regfile Structural Hazards</vt:lpstr>
      <vt:lpstr>Regfile Structural Hazards</vt:lpstr>
      <vt:lpstr>Structural Hazard: Memory Access</vt:lpstr>
      <vt:lpstr>Instruction and Data Caches</vt:lpstr>
      <vt:lpstr>Structural Hazards – Summary</vt:lpstr>
      <vt:lpstr>Agenda</vt:lpstr>
      <vt:lpstr>2. Data Hazards (1/2)</vt:lpstr>
      <vt:lpstr>2. Data Hazards (2/2)</vt:lpstr>
      <vt:lpstr>Solution 1: Stalling</vt:lpstr>
      <vt:lpstr>Stalls and Performance</vt:lpstr>
      <vt:lpstr>Data Hazard Solution: Forwarding</vt:lpstr>
      <vt:lpstr>Forwarding (aka Bypassing)</vt:lpstr>
      <vt:lpstr>Forwarding Path</vt:lpstr>
      <vt:lpstr>Detect Need for Forwarding  (example)</vt:lpstr>
      <vt:lpstr>PowerPoint Presentation</vt:lpstr>
      <vt:lpstr>PowerPoint Presentation</vt:lpstr>
      <vt:lpstr>Agenda</vt:lpstr>
      <vt:lpstr>Data Hazard: Loads (1/4)</vt:lpstr>
      <vt:lpstr>Data Hazard: Loads (2/4)</vt:lpstr>
      <vt:lpstr>Data Hazard: Loads (3/4)</vt:lpstr>
      <vt:lpstr>Data Hazard: Loads (4/4)</vt:lpstr>
      <vt:lpstr>Code Scheduling to Avoid Stalls</vt:lpstr>
      <vt:lpstr>Break!</vt:lpstr>
      <vt:lpstr>Agenda</vt:lpstr>
      <vt:lpstr>3. Control Hazards</vt:lpstr>
      <vt:lpstr>PowerPoint Presentation</vt:lpstr>
      <vt:lpstr>Branch Stall</vt:lpstr>
      <vt:lpstr>3. Control Hazard: Branching</vt:lpstr>
      <vt:lpstr>Improved Branch Stall</vt:lpstr>
      <vt:lpstr>Data Hazard: Branches!</vt:lpstr>
      <vt:lpstr>Observations</vt:lpstr>
      <vt:lpstr>Agenda</vt:lpstr>
      <vt:lpstr>3. Control Hazard: Branching</vt:lpstr>
      <vt:lpstr>Kill Instructions after Branch if Taken</vt:lpstr>
      <vt:lpstr>Branch Prediction</vt:lpstr>
      <vt:lpstr>Dynamic Branch Prediction</vt:lpstr>
      <vt:lpstr>1-Bit Predictor: Shortcoming</vt:lpstr>
      <vt:lpstr>PowerPoint Presentation</vt:lpstr>
      <vt:lpstr>Code Sequence 1</vt:lpstr>
      <vt:lpstr>PowerPoint Presentation</vt:lpstr>
      <vt:lpstr>Code Sequence 2</vt:lpstr>
      <vt:lpstr>PowerPoint Presentation</vt:lpstr>
      <vt:lpstr>Code Sequence 3</vt:lpstr>
      <vt:lpstr>Agenda</vt:lpstr>
      <vt:lpstr>Increasing Processor Performance</vt:lpstr>
      <vt:lpstr>Superscalar Processor</vt:lpstr>
      <vt:lpstr>Benchmark: CPI of Intel Core i7</vt:lpstr>
      <vt:lpstr>Summary</vt:lpstr>
      <vt:lpstr>Extra Slides</vt:lpstr>
      <vt:lpstr>Pipelining and ISA Design</vt:lpstr>
      <vt:lpstr>Superscalar Processor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Autumn 2016</dc:title>
  <dc:creator>Justin Hsia</dc:creator>
  <cp:lastModifiedBy>Arrvindh Shriraman</cp:lastModifiedBy>
  <cp:revision>138</cp:revision>
  <cp:lastPrinted>2019-11-27T18:57:14Z</cp:lastPrinted>
  <dcterms:created xsi:type="dcterms:W3CDTF">2016-11-27T02:39:48Z</dcterms:created>
  <dcterms:modified xsi:type="dcterms:W3CDTF">2020-11-05T18:05:17Z</dcterms:modified>
</cp:coreProperties>
</file>