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6"/>
  </p:notesMasterIdLst>
  <p:handoutMasterIdLst>
    <p:handoutMasterId r:id="rId27"/>
  </p:handoutMasterIdLst>
  <p:sldIdLst>
    <p:sldId id="710" r:id="rId2"/>
    <p:sldId id="258" r:id="rId3"/>
    <p:sldId id="339" r:id="rId4"/>
    <p:sldId id="259" r:id="rId5"/>
    <p:sldId id="711" r:id="rId6"/>
    <p:sldId id="261" r:id="rId7"/>
    <p:sldId id="262" r:id="rId8"/>
    <p:sldId id="269" r:id="rId9"/>
    <p:sldId id="274" r:id="rId10"/>
    <p:sldId id="275" r:id="rId11"/>
    <p:sldId id="276" r:id="rId12"/>
    <p:sldId id="283" r:id="rId13"/>
    <p:sldId id="284" r:id="rId14"/>
    <p:sldId id="287" r:id="rId15"/>
    <p:sldId id="288" r:id="rId16"/>
    <p:sldId id="297" r:id="rId17"/>
    <p:sldId id="298" r:id="rId18"/>
    <p:sldId id="299" r:id="rId19"/>
    <p:sldId id="300" r:id="rId20"/>
    <p:sldId id="307" r:id="rId21"/>
    <p:sldId id="308" r:id="rId22"/>
    <p:sldId id="314" r:id="rId23"/>
    <p:sldId id="317" r:id="rId24"/>
    <p:sldId id="31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999999"/>
    <a:srgbClr val="CCFFCC"/>
    <a:srgbClr val="F6F5BD"/>
    <a:srgbClr val="4B2A8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87480" autoAdjust="0"/>
  </p:normalViewPr>
  <p:slideViewPr>
    <p:cSldViewPr snapToGrid="0">
      <p:cViewPr varScale="1">
        <p:scale>
          <a:sx n="195" d="100"/>
          <a:sy n="195" d="100"/>
        </p:scale>
        <p:origin x="3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D80D1D6-9C99-4B88-B633-761E07CC4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4500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5"/>
            <a:ext cx="2971800" cy="4587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5"/>
            <a:ext cx="2971800" cy="4587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BAD7538-8565-4F0B-97AA-24A06736E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747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146050"/>
            <a:ext cx="7289800" cy="5467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9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e78f752e4_0_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45" name="Google Shape;545;g1e78f752e4_0_779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300" cy="432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8090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cab921fd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cab921fd5_0_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g3cab921fd5_0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5210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cab921fd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cab921fd5_0_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g3cab921fd5_0_3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96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cab921fd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3cab921fd5_0_10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g3cab921fd5_0_10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18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3cab921fd5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3cab921fd5_0_12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3cab921fd5_0_12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1819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3cab921fd5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3cab921fd5_0_18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g3cab921fd5_0_18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8222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027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cab921fd5_0_2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g3cab921fd5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903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g3cab921fd5_0_28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g3cab921fd5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463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3cab921fd5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3cab921fd5_0_39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3cab921fd5_0_39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21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358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5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419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7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59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3cab921fd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3cab921fd5_0_51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g3cab921fd5_0_5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113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3cab921fd5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3cab921fd5_0_54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g3cab921fd5_0_54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921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585788"/>
            <a:ext cx="4556125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4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8" rIns="91417" bIns="45708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96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e78f752e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e78f752e4_0_14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formats to memorize, but 4 formats to internalize (R with three registers, I with two registers and an immediate, S with two registers and an address, U with a big immediate/address)</a:t>
            </a:r>
            <a:endParaRPr/>
          </a:p>
        </p:txBody>
      </p:sp>
      <p:sp>
        <p:nvSpPr>
          <p:cNvPr id="257" name="Google Shape;257;g1e78f752e4_0_14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849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lui: load upper immediate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auipc: adding an upper immediate to PC and putting the result in a register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708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411" name="Google Shape;411;p3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x5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t0, </a:t>
            </a:r>
            <a:r>
              <a:rPr lang="en-US"/>
              <a:t>x6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t1, </a:t>
            </a:r>
            <a:r>
              <a:rPr lang="en-US"/>
              <a:t>x7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t2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5543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08" name="Google Shape;508;p47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2057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17538"/>
            <a:ext cx="4779962" cy="358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526" name="Google Shape;526;p49:notes"/>
          <p:cNvSpPr txBox="1">
            <a:spLocks noGrp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91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1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1" y="1362075"/>
            <a:ext cx="882904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9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2D011864-6A66-40DB-AE45-3F49E206A4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663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6673" y="-2231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9322" y="-2231"/>
            <a:ext cx="14253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L07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– RISC V Final</a:t>
            </a:r>
          </a:p>
        </p:txBody>
      </p:sp>
    </p:spTree>
    <p:extLst>
      <p:ext uri="{BB962C8B-B14F-4D97-AF65-F5344CB8AC3E}">
        <p14:creationId xmlns:p14="http://schemas.microsoft.com/office/powerpoint/2010/main" val="21119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7.tiff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2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5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notesSlide" Target="../notesSlides/notesSlide1.xml"/><Relationship Id="rId30" Type="http://schemas.openxmlformats.org/officeDocument/2006/relationships/image" Target="../media/image4.png"/><Relationship Id="rId8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tags" Target="../tags/tag38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get_mpg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6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8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2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3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4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5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6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7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18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0"/>
            </p:custDataLst>
          </p:nvPr>
        </p:nvSpPr>
        <p:spPr>
          <a:xfrm>
            <a:off x="6949441" y="934842"/>
            <a:ext cx="213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 V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Processor Pipeline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Parallelism</a:t>
            </a:r>
          </a:p>
        </p:txBody>
      </p:sp>
      <p:sp>
        <p:nvSpPr>
          <p:cNvPr id="43" name="Rectangle 42"/>
          <p:cNvSpPr/>
          <p:nvPr>
            <p:custDataLst>
              <p:tags r:id="rId21"/>
            </p:custDataLst>
          </p:nvPr>
        </p:nvSpPr>
        <p:spPr bwMode="auto">
          <a:xfrm>
            <a:off x="411479" y="2880359"/>
            <a:ext cx="5029200" cy="14904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411480" y="4425696"/>
            <a:ext cx="5029200" cy="105156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E3EDD4-9231-2F48-AD20-7D47D6F8695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30457" y="2978315"/>
            <a:ext cx="3645623" cy="13181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3DA13024-8AEE-2C42-B948-0ADD917CCA8C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I-Format Instructions (4/4)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48"/>
          <p:cNvSpPr txBox="1">
            <a:spLocks noGrp="1"/>
          </p:cNvSpPr>
          <p:nvPr>
            <p:ph type="body" idx="1"/>
          </p:nvPr>
        </p:nvSpPr>
        <p:spPr>
          <a:xfrm>
            <a:off x="457200" y="1961050"/>
            <a:ext cx="82296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immediate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</a:t>
            </a:r>
            <a:r>
              <a:rPr lang="en-US"/>
              <a:t>2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</a:t>
            </a:r>
            <a:r>
              <a:rPr lang="en-US"/>
              <a:t>12</a:t>
            </a:r>
            <a:r>
              <a:rPr lang="en-US" i="1"/>
              <a:t> </a:t>
            </a:r>
            <a:r>
              <a:rPr lang="en-US"/>
              <a:t>bit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computations done in words, so 1</a:t>
            </a:r>
            <a:r>
              <a:rPr lang="en-US"/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-bit immediate must be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extended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32 bits</a:t>
            </a:r>
            <a:endParaRPr/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/>
              <a:t>always </a:t>
            </a:r>
            <a:r>
              <a:rPr lang="en-US" b="1"/>
              <a:t>sign-extended</a:t>
            </a:r>
            <a:r>
              <a:rPr lang="en-US"/>
              <a:t> to 32-bits before use in an arithmetic operation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48"/>
          <p:cNvGrpSpPr/>
          <p:nvPr/>
        </p:nvGrpSpPr>
        <p:grpSpPr>
          <a:xfrm>
            <a:off x="393192" y="1021080"/>
            <a:ext cx="8349858" cy="822970"/>
            <a:chOff x="351069" y="2468880"/>
            <a:chExt cx="8349858" cy="822970"/>
          </a:xfrm>
        </p:grpSpPr>
        <p:grpSp>
          <p:nvGrpSpPr>
            <p:cNvPr id="534" name="Google Shape;534;p48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535" name="Google Shape;535;p48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36" name="Google Shape;536;p48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37" name="Google Shape;537;p48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38" name="Google Shape;538;p48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539" name="Google Shape;539;p48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40" name="Google Shape;540;p48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41" name="Google Shape;541;p48"/>
          <p:cNvSpPr/>
          <p:nvPr/>
        </p:nvSpPr>
        <p:spPr>
          <a:xfrm>
            <a:off x="3660958" y="1386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2" name="Google Shape;542;p48"/>
          <p:cNvSpPr txBox="1"/>
          <p:nvPr/>
        </p:nvSpPr>
        <p:spPr>
          <a:xfrm>
            <a:off x="457075" y="4507775"/>
            <a:ext cx="8229600" cy="7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represent 2</a:t>
            </a:r>
            <a:r>
              <a:rPr lang="en-US" sz="3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different immediates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imm[11:0] can hold values in range [-2</a:t>
            </a:r>
            <a:r>
              <a:rPr lang="en-US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+2</a:t>
            </a:r>
            <a:r>
              <a:rPr lang="en-US" sz="28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6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9"/>
          <p:cNvSpPr/>
          <p:nvPr/>
        </p:nvSpPr>
        <p:spPr>
          <a:xfrm>
            <a:off x="3660958" y="5273053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???</a:t>
            </a:r>
            <a:endParaRPr sz="2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548" name="Google Shape;5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925" y="2268350"/>
            <a:ext cx="8905925" cy="83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629350"/>
            <a:ext cx="8905925" cy="68696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49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I-Format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9"/>
          <p:cNvSpPr/>
          <p:nvPr/>
        </p:nvSpPr>
        <p:spPr>
          <a:xfrm>
            <a:off x="-3875" y="1570775"/>
            <a:ext cx="9144000" cy="1744500"/>
          </a:xfrm>
          <a:prstGeom prst="rect">
            <a:avLst/>
          </a:prstGeom>
          <a:solidFill>
            <a:srgbClr val="00FF00">
              <a:alpha val="32310"/>
            </a:srgbClr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9"/>
          <p:cNvSpPr txBox="1"/>
          <p:nvPr/>
        </p:nvSpPr>
        <p:spPr>
          <a:xfrm>
            <a:off x="2529275" y="749375"/>
            <a:ext cx="4511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 sz="32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x15,x1,-50</a:t>
            </a:r>
            <a:endParaRPr sz="3200" dirty="0"/>
          </a:p>
        </p:txBody>
      </p:sp>
      <p:pic>
        <p:nvPicPr>
          <p:cNvPr id="554" name="Google Shape;55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87639" y="122238"/>
            <a:ext cx="240039" cy="3016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9"/>
          <p:cNvSpPr txBox="1"/>
          <p:nvPr/>
        </p:nvSpPr>
        <p:spPr>
          <a:xfrm>
            <a:off x="819050" y="3184013"/>
            <a:ext cx="7041300" cy="16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rd  = x15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 = x1</a:t>
            </a:r>
            <a:endParaRPr sz="3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58" name="Google Shape;558;p49"/>
          <p:cNvGrpSpPr/>
          <p:nvPr/>
        </p:nvGrpSpPr>
        <p:grpSpPr>
          <a:xfrm>
            <a:off x="5296902" y="2489603"/>
            <a:ext cx="3638840" cy="2783352"/>
            <a:chOff x="5339541" y="2713873"/>
            <a:chExt cx="3718794" cy="2550726"/>
          </a:xfrm>
        </p:grpSpPr>
        <p:sp>
          <p:nvSpPr>
            <p:cNvPr id="559" name="Google Shape;559;p49"/>
            <p:cNvSpPr/>
            <p:nvPr/>
          </p:nvSpPr>
          <p:spPr>
            <a:xfrm>
              <a:off x="7958236" y="2713873"/>
              <a:ext cx="1100100" cy="4068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0" name="Google Shape;560;p49"/>
            <p:cNvCxnSpPr>
              <a:stCxn id="559" idx="3"/>
              <a:endCxn id="561" idx="0"/>
            </p:cNvCxnSpPr>
            <p:nvPr/>
          </p:nvCxnSpPr>
          <p:spPr>
            <a:xfrm flipH="1">
              <a:off x="5339541" y="3061098"/>
              <a:ext cx="2779800" cy="2203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2" name="Google Shape;562;p49"/>
          <p:cNvGrpSpPr/>
          <p:nvPr/>
        </p:nvGrpSpPr>
        <p:grpSpPr>
          <a:xfrm>
            <a:off x="393192" y="4907280"/>
            <a:ext cx="8349858" cy="822970"/>
            <a:chOff x="351069" y="2468880"/>
            <a:chExt cx="8349858" cy="822970"/>
          </a:xfrm>
        </p:grpSpPr>
        <p:grpSp>
          <p:nvGrpSpPr>
            <p:cNvPr id="563" name="Google Shape;563;p49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564" name="Google Shape;564;p49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65" name="Google Shape;565;p49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66" name="Google Shape;566;p49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67" name="Google Shape;567;p49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568" name="Google Shape;568;p49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69" name="Google Shape;569;p49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70" name="Google Shape;570;p49"/>
          <p:cNvSpPr/>
          <p:nvPr/>
        </p:nvSpPr>
        <p:spPr>
          <a:xfrm>
            <a:off x="3660958" y="52730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00001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71" name="Google Shape;571;p49"/>
          <p:cNvGrpSpPr/>
          <p:nvPr/>
        </p:nvGrpSpPr>
        <p:grpSpPr>
          <a:xfrm>
            <a:off x="663924" y="5882640"/>
            <a:ext cx="7900551" cy="457210"/>
            <a:chOff x="621801" y="2834640"/>
            <a:chExt cx="7900551" cy="457210"/>
          </a:xfrm>
        </p:grpSpPr>
        <p:sp>
          <p:nvSpPr>
            <p:cNvPr id="572" name="Google Shape;572;p49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imm[11:0]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73" name="Google Shape;573;p49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func3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74" name="Google Shape;574;p49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rd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75" name="Google Shape;575;p49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opcode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76" name="Google Shape;576;p49"/>
          <p:cNvSpPr/>
          <p:nvPr/>
        </p:nvSpPr>
        <p:spPr>
          <a:xfrm>
            <a:off x="3660958" y="58826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7" name="Google Shape;577;p49"/>
          <p:cNvCxnSpPr>
            <a:stCxn id="559" idx="5"/>
            <a:endCxn id="567" idx="0"/>
          </p:cNvCxnSpPr>
          <p:nvPr/>
        </p:nvCxnSpPr>
        <p:spPr>
          <a:xfrm flipH="1">
            <a:off x="7747900" y="2868495"/>
            <a:ext cx="1030200" cy="2404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8" name="Google Shape;578;p49"/>
          <p:cNvSpPr/>
          <p:nvPr/>
        </p:nvSpPr>
        <p:spPr>
          <a:xfrm>
            <a:off x="663924" y="5273050"/>
            <a:ext cx="29970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111111001110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9" name="Google Shape;579;p49"/>
          <p:cNvSpPr/>
          <p:nvPr/>
        </p:nvSpPr>
        <p:spPr>
          <a:xfrm>
            <a:off x="5697083" y="52730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01111</a:t>
            </a:r>
            <a:endParaRPr sz="27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1" name="Google Shape;561;p49"/>
          <p:cNvSpPr/>
          <p:nvPr/>
        </p:nvSpPr>
        <p:spPr>
          <a:xfrm>
            <a:off x="4896373" y="5273050"/>
            <a:ext cx="8007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0" name="Google Shape;580;p49"/>
          <p:cNvSpPr/>
          <p:nvPr/>
        </p:nvSpPr>
        <p:spPr>
          <a:xfrm>
            <a:off x="6931575" y="5273050"/>
            <a:ext cx="16329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0x13</a:t>
            </a:r>
            <a:endParaRPr sz="2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581" name="Google Shape;581;p49"/>
          <p:cNvGrpSpPr/>
          <p:nvPr/>
        </p:nvGrpSpPr>
        <p:grpSpPr>
          <a:xfrm>
            <a:off x="2251575" y="786726"/>
            <a:ext cx="4224922" cy="4489277"/>
            <a:chOff x="5339541" y="2713873"/>
            <a:chExt cx="3718794" cy="2550726"/>
          </a:xfrm>
        </p:grpSpPr>
        <p:sp>
          <p:nvSpPr>
            <p:cNvPr id="582" name="Google Shape;582;p49"/>
            <p:cNvSpPr/>
            <p:nvPr/>
          </p:nvSpPr>
          <p:spPr>
            <a:xfrm>
              <a:off x="7958236" y="2713873"/>
              <a:ext cx="1100100" cy="4068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3" name="Google Shape;583;p49"/>
            <p:cNvCxnSpPr>
              <a:stCxn id="582" idx="3"/>
            </p:cNvCxnSpPr>
            <p:nvPr/>
          </p:nvCxnSpPr>
          <p:spPr>
            <a:xfrm flipH="1">
              <a:off x="5339541" y="3061098"/>
              <a:ext cx="2779800" cy="2203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4524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Load  Instructions are also I-Type</a:t>
            </a:r>
            <a:endParaRPr/>
          </a:p>
        </p:txBody>
      </p:sp>
      <p:sp>
        <p:nvSpPr>
          <p:cNvPr id="718" name="Google Shape;718;p56"/>
          <p:cNvSpPr txBox="1">
            <a:spLocks noGrp="1"/>
          </p:cNvSpPr>
          <p:nvPr>
            <p:ph type="body" idx="1"/>
          </p:nvPr>
        </p:nvSpPr>
        <p:spPr>
          <a:xfrm>
            <a:off x="457200" y="2818150"/>
            <a:ext cx="82296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The 12-bit signed immediate is added to the base address in register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/>
              <a:t> to form the memory address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This is very similar to the add-immediate operation but used to create address, not to create final result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Value loaded from memory is stored in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19" name="Google Shape;719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12</a:t>
            </a:fld>
            <a:endParaRPr/>
          </a:p>
        </p:txBody>
      </p:sp>
      <p:grpSp>
        <p:nvGrpSpPr>
          <p:cNvPr id="720" name="Google Shape;720;p56"/>
          <p:cNvGrpSpPr/>
          <p:nvPr/>
        </p:nvGrpSpPr>
        <p:grpSpPr>
          <a:xfrm>
            <a:off x="393192" y="1021080"/>
            <a:ext cx="8349858" cy="822970"/>
            <a:chOff x="351069" y="2468880"/>
            <a:chExt cx="8349858" cy="822970"/>
          </a:xfrm>
        </p:grpSpPr>
        <p:grpSp>
          <p:nvGrpSpPr>
            <p:cNvPr id="721" name="Google Shape;721;p56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722" name="Google Shape;722;p56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3" name="Google Shape;723;p56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4" name="Google Shape;724;p56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25" name="Google Shape;725;p56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26" name="Google Shape;726;p56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27" name="Google Shape;727;p56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28" name="Google Shape;728;p56"/>
          <p:cNvSpPr/>
          <p:nvPr/>
        </p:nvSpPr>
        <p:spPr>
          <a:xfrm>
            <a:off x="3660958" y="1386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29" name="Google Shape;729;p56"/>
          <p:cNvGrpSpPr/>
          <p:nvPr/>
        </p:nvGrpSpPr>
        <p:grpSpPr>
          <a:xfrm>
            <a:off x="663924" y="2148840"/>
            <a:ext cx="7900551" cy="457210"/>
            <a:chOff x="621801" y="2834640"/>
            <a:chExt cx="7900551" cy="457210"/>
          </a:xfrm>
        </p:grpSpPr>
        <p:sp>
          <p:nvSpPr>
            <p:cNvPr id="730" name="Google Shape;730;p56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offset[11:0]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31" name="Google Shape;731;p56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width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32" name="Google Shape;732;p56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dst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33" name="Google Shape;733;p56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LOAD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34" name="Google Shape;734;p56"/>
          <p:cNvSpPr/>
          <p:nvPr/>
        </p:nvSpPr>
        <p:spPr>
          <a:xfrm>
            <a:off x="3660958" y="2148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5572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I-Format Load Example</a:t>
            </a:r>
            <a:endParaRPr/>
          </a:p>
        </p:txBody>
      </p:sp>
      <p:sp>
        <p:nvSpPr>
          <p:cNvPr id="741" name="Google Shape;741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grpSp>
        <p:nvGrpSpPr>
          <p:cNvPr id="742" name="Google Shape;742;p57"/>
          <p:cNvGrpSpPr/>
          <p:nvPr/>
        </p:nvGrpSpPr>
        <p:grpSpPr>
          <a:xfrm>
            <a:off x="393192" y="1935480"/>
            <a:ext cx="8349858" cy="822970"/>
            <a:chOff x="351069" y="2468880"/>
            <a:chExt cx="8349858" cy="822970"/>
          </a:xfrm>
        </p:grpSpPr>
        <p:grpSp>
          <p:nvGrpSpPr>
            <p:cNvPr id="743" name="Google Shape;743;p57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744" name="Google Shape;744;p57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45" name="Google Shape;745;p57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46" name="Google Shape;746;p57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47" name="Google Shape;747;p57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48" name="Google Shape;748;p57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49" name="Google Shape;749;p57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50" name="Google Shape;750;p57"/>
          <p:cNvSpPr/>
          <p:nvPr/>
        </p:nvSpPr>
        <p:spPr>
          <a:xfrm>
            <a:off x="3660958" y="2301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51" name="Google Shape;751;p57"/>
          <p:cNvGrpSpPr/>
          <p:nvPr/>
        </p:nvGrpSpPr>
        <p:grpSpPr>
          <a:xfrm>
            <a:off x="663924" y="3063240"/>
            <a:ext cx="7900551" cy="457210"/>
            <a:chOff x="621801" y="2834640"/>
            <a:chExt cx="7900551" cy="457210"/>
          </a:xfrm>
        </p:grpSpPr>
        <p:sp>
          <p:nvSpPr>
            <p:cNvPr id="752" name="Google Shape;752;p57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offset[11:0]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53" name="Google Shape;753;p57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width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54" name="Google Shape;754;p57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dst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55" name="Google Shape;755;p57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LOAD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56" name="Google Shape;756;p57"/>
          <p:cNvSpPr/>
          <p:nvPr/>
        </p:nvSpPr>
        <p:spPr>
          <a:xfrm>
            <a:off x="3660958" y="3063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57" name="Google Shape;757;p57"/>
          <p:cNvSpPr txBox="1">
            <a:spLocks noGrp="1"/>
          </p:cNvSpPr>
          <p:nvPr>
            <p:ph type="body" idx="1"/>
          </p:nvPr>
        </p:nvSpPr>
        <p:spPr>
          <a:xfrm>
            <a:off x="609600" y="1248625"/>
            <a:ext cx="8229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lw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x14, 8(x2)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58" name="Google Shape;758;p57"/>
          <p:cNvGrpSpPr/>
          <p:nvPr/>
        </p:nvGrpSpPr>
        <p:grpSpPr>
          <a:xfrm>
            <a:off x="663924" y="3825240"/>
            <a:ext cx="7900551" cy="457210"/>
            <a:chOff x="621801" y="2834640"/>
            <a:chExt cx="7900551" cy="457210"/>
          </a:xfrm>
        </p:grpSpPr>
        <p:sp>
          <p:nvSpPr>
            <p:cNvPr id="759" name="Google Shape;759;p57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000000001000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60" name="Google Shape;760;p57"/>
            <p:cNvSpPr/>
            <p:nvPr/>
          </p:nvSpPr>
          <p:spPr>
            <a:xfrm>
              <a:off x="4854249" y="2834650"/>
              <a:ext cx="898785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</a:t>
              </a:r>
              <a:endParaRPr sz="27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61" name="Google Shape;761;p57"/>
            <p:cNvSpPr/>
            <p:nvPr/>
          </p:nvSpPr>
          <p:spPr>
            <a:xfrm>
              <a:off x="5654950" y="2834640"/>
              <a:ext cx="123451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01110</a:t>
              </a:r>
              <a:endParaRPr sz="27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62" name="Google Shape;762;p57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0000011</a:t>
              </a:r>
              <a:endParaRPr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763" name="Google Shape;763;p57"/>
          <p:cNvSpPr/>
          <p:nvPr/>
        </p:nvSpPr>
        <p:spPr>
          <a:xfrm>
            <a:off x="3660958" y="38252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00010</a:t>
            </a:r>
            <a:endParaRPr sz="2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764" name="Google Shape;764;p57"/>
          <p:cNvGrpSpPr/>
          <p:nvPr/>
        </p:nvGrpSpPr>
        <p:grpSpPr>
          <a:xfrm>
            <a:off x="663924" y="4282440"/>
            <a:ext cx="7900551" cy="457210"/>
            <a:chOff x="621801" y="2834640"/>
            <a:chExt cx="7900551" cy="457210"/>
          </a:xfrm>
        </p:grpSpPr>
        <p:sp>
          <p:nvSpPr>
            <p:cNvPr id="765" name="Google Shape;765;p57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imm=+8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LW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rd=14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57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LOAD</a:t>
              </a:r>
              <a:endPara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9" name="Google Shape;769;p57"/>
          <p:cNvSpPr/>
          <p:nvPr/>
        </p:nvSpPr>
        <p:spPr>
          <a:xfrm>
            <a:off x="3889558" y="4282440"/>
            <a:ext cx="1234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rs1=2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13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S-Format Used for Stores</a:t>
            </a:r>
            <a:endParaRPr/>
          </a:p>
        </p:txBody>
      </p:sp>
      <p:sp>
        <p:nvSpPr>
          <p:cNvPr id="794" name="Google Shape;794;p60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3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Store needs to read two registers,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 sz="2400"/>
              <a:t> for base memory address, and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rs2</a:t>
            </a:r>
            <a:r>
              <a:rPr lang="en-US" sz="2400"/>
              <a:t> for data to be stored, as well as need immediate offset!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Can’t have both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rs2</a:t>
            </a:r>
            <a:r>
              <a:rPr lang="en-US" sz="2400"/>
              <a:t> and immediate in same place as other instructions!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Note: stores don’t write a value to the register file, no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2400"/>
              <a:t>!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RISC-V design decision is </a:t>
            </a:r>
            <a:r>
              <a:rPr lang="en-US" sz="2400" b="1"/>
              <a:t>move low 5 bits of immediate</a:t>
            </a:r>
            <a:r>
              <a:rPr lang="en-US" sz="2400"/>
              <a:t> to where </a:t>
            </a: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2400"/>
              <a:t> field was in other instructions – keep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rs1/rs2</a:t>
            </a:r>
            <a:r>
              <a:rPr lang="en-US" sz="2400"/>
              <a:t> fields in same place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register names more critical than immediate bits in hardware design</a:t>
            </a:r>
            <a:endParaRPr sz="2400"/>
          </a:p>
        </p:txBody>
      </p:sp>
      <p:sp>
        <p:nvSpPr>
          <p:cNvPr id="795" name="Google Shape;795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14</a:t>
            </a:fld>
            <a:endParaRPr/>
          </a:p>
        </p:txBody>
      </p:sp>
      <p:grpSp>
        <p:nvGrpSpPr>
          <p:cNvPr id="796" name="Google Shape;796;p60"/>
          <p:cNvGrpSpPr/>
          <p:nvPr/>
        </p:nvGrpSpPr>
        <p:grpSpPr>
          <a:xfrm>
            <a:off x="351069" y="5501640"/>
            <a:ext cx="8349858" cy="822960"/>
            <a:chOff x="351069" y="3383280"/>
            <a:chExt cx="8349858" cy="822960"/>
          </a:xfrm>
        </p:grpSpPr>
        <p:grpSp>
          <p:nvGrpSpPr>
            <p:cNvPr id="797" name="Google Shape;797;p60"/>
            <p:cNvGrpSpPr/>
            <p:nvPr/>
          </p:nvGrpSpPr>
          <p:grpSpPr>
            <a:xfrm>
              <a:off x="621801" y="3749040"/>
              <a:ext cx="7900348" cy="457200"/>
              <a:chOff x="457209" y="4572000"/>
              <a:chExt cx="7900348" cy="457200"/>
            </a:xfrm>
          </p:grpSpPr>
          <p:sp>
            <p:nvSpPr>
              <p:cNvPr id="798" name="Google Shape;798;p60"/>
              <p:cNvSpPr/>
              <p:nvPr/>
            </p:nvSpPr>
            <p:spPr>
              <a:xfrm>
                <a:off x="457209" y="4572000"/>
                <a:ext cx="17328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imm[11:5]</a:t>
                </a:r>
                <a:endParaRPr sz="22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799" name="Google Shape;799;p60"/>
              <p:cNvSpPr/>
              <p:nvPr/>
            </p:nvSpPr>
            <p:spPr>
              <a:xfrm>
                <a:off x="66769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0" name="Google Shape;800;p60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1" name="Google Shape;801;p60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2" name="Google Shape;802;p60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03" name="Google Shape;803;p60"/>
              <p:cNvSpPr/>
              <p:nvPr/>
            </p:nvSpPr>
            <p:spPr>
              <a:xfrm>
                <a:off x="544245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imm[4:0]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04" name="Google Shape;804;p60"/>
            <p:cNvSpPr txBox="1"/>
            <p:nvPr/>
          </p:nvSpPr>
          <p:spPr>
            <a:xfrm>
              <a:off x="3510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5" name="Google Shape;805;p60"/>
            <p:cNvSpPr txBox="1"/>
            <p:nvPr/>
          </p:nvSpPr>
          <p:spPr>
            <a:xfrm>
              <a:off x="83319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20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S-Format Example</a:t>
            </a:r>
            <a:endParaRPr/>
          </a:p>
        </p:txBody>
      </p:sp>
      <p:sp>
        <p:nvSpPr>
          <p:cNvPr id="812" name="Google Shape;812;p6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7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latin typeface="Courier New"/>
                <a:ea typeface="Courier New"/>
                <a:cs typeface="Courier New"/>
                <a:sym typeface="Courier New"/>
              </a:rPr>
              <a:t>sw</a:t>
            </a:r>
            <a:r>
              <a:rPr lang="en-US" b="1" dirty="0">
                <a:latin typeface="Courier New"/>
                <a:ea typeface="Courier New"/>
                <a:cs typeface="Courier New"/>
                <a:sym typeface="Courier New"/>
              </a:rPr>
              <a:t> x14, 8(x2)</a:t>
            </a:r>
            <a:endParaRPr b="1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3" name="Google Shape;813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15</a:t>
            </a:fld>
            <a:endParaRPr/>
          </a:p>
        </p:txBody>
      </p:sp>
      <p:grpSp>
        <p:nvGrpSpPr>
          <p:cNvPr id="814" name="Google Shape;814;p61"/>
          <p:cNvGrpSpPr/>
          <p:nvPr/>
        </p:nvGrpSpPr>
        <p:grpSpPr>
          <a:xfrm>
            <a:off x="351069" y="2225040"/>
            <a:ext cx="8349858" cy="822960"/>
            <a:chOff x="351069" y="3383280"/>
            <a:chExt cx="8349858" cy="822960"/>
          </a:xfrm>
        </p:grpSpPr>
        <p:grpSp>
          <p:nvGrpSpPr>
            <p:cNvPr id="815" name="Google Shape;815;p61"/>
            <p:cNvGrpSpPr/>
            <p:nvPr/>
          </p:nvGrpSpPr>
          <p:grpSpPr>
            <a:xfrm>
              <a:off x="621801" y="3749040"/>
              <a:ext cx="7900348" cy="457200"/>
              <a:chOff x="457209" y="4572000"/>
              <a:chExt cx="7900348" cy="457200"/>
            </a:xfrm>
          </p:grpSpPr>
          <p:sp>
            <p:nvSpPr>
              <p:cNvPr id="816" name="Google Shape;816;p61"/>
              <p:cNvSpPr/>
              <p:nvPr/>
            </p:nvSpPr>
            <p:spPr>
              <a:xfrm>
                <a:off x="457209" y="4572000"/>
                <a:ext cx="17328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imm[11:5]</a:t>
                </a:r>
                <a:endParaRPr sz="22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17" name="Google Shape;817;p61"/>
              <p:cNvSpPr/>
              <p:nvPr/>
            </p:nvSpPr>
            <p:spPr>
              <a:xfrm>
                <a:off x="66769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18" name="Google Shape;818;p61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19" name="Google Shape;819;p61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20" name="Google Shape;820;p61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821" name="Google Shape;821;p61"/>
              <p:cNvSpPr/>
              <p:nvPr/>
            </p:nvSpPr>
            <p:spPr>
              <a:xfrm>
                <a:off x="5442458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imm[4:0]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22" name="Google Shape;822;p61"/>
            <p:cNvSpPr txBox="1"/>
            <p:nvPr/>
          </p:nvSpPr>
          <p:spPr>
            <a:xfrm>
              <a:off x="3510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3" name="Google Shape;823;p61"/>
            <p:cNvSpPr txBox="1"/>
            <p:nvPr/>
          </p:nvSpPr>
          <p:spPr>
            <a:xfrm>
              <a:off x="83319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824" name="Google Shape;824;p61"/>
          <p:cNvGrpSpPr/>
          <p:nvPr/>
        </p:nvGrpSpPr>
        <p:grpSpPr>
          <a:xfrm>
            <a:off x="621801" y="3505200"/>
            <a:ext cx="7900348" cy="457200"/>
            <a:chOff x="457209" y="4572000"/>
            <a:chExt cx="7900348" cy="457200"/>
          </a:xfrm>
        </p:grpSpPr>
        <p:sp>
          <p:nvSpPr>
            <p:cNvPr id="825" name="Google Shape;825;p61"/>
            <p:cNvSpPr/>
            <p:nvPr/>
          </p:nvSpPr>
          <p:spPr>
            <a:xfrm>
              <a:off x="457209" y="4572000"/>
              <a:ext cx="17328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00000000</a:t>
              </a:r>
              <a:endParaRPr sz="2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6" name="Google Shape;826;p61"/>
            <p:cNvSpPr/>
            <p:nvPr/>
          </p:nvSpPr>
          <p:spPr>
            <a:xfrm>
              <a:off x="6676957" y="4572000"/>
              <a:ext cx="16806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0100011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7" name="Google Shape;827;p61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01110</a:t>
              </a:r>
              <a:endParaRPr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61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00010</a:t>
              </a:r>
              <a:endParaRPr sz="2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9" name="Google Shape;829;p61"/>
            <p:cNvSpPr/>
            <p:nvPr/>
          </p:nvSpPr>
          <p:spPr>
            <a:xfrm>
              <a:off x="4658858" y="4572000"/>
              <a:ext cx="7836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</a:t>
              </a:r>
              <a:endParaRPr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0" name="Google Shape;830;p61"/>
            <p:cNvSpPr/>
            <p:nvPr/>
          </p:nvSpPr>
          <p:spPr>
            <a:xfrm>
              <a:off x="5442458" y="4572000"/>
              <a:ext cx="1234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01000</a:t>
              </a:r>
              <a:endParaRPr sz="27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831" name="Google Shape;831;p61"/>
          <p:cNvGrpSpPr/>
          <p:nvPr/>
        </p:nvGrpSpPr>
        <p:grpSpPr>
          <a:xfrm>
            <a:off x="457200" y="4114800"/>
            <a:ext cx="8064949" cy="457200"/>
            <a:chOff x="292608" y="4572000"/>
            <a:chExt cx="8064949" cy="457200"/>
          </a:xfrm>
        </p:grpSpPr>
        <p:sp>
          <p:nvSpPr>
            <p:cNvPr id="832" name="Google Shape;832;p61"/>
            <p:cNvSpPr/>
            <p:nvPr/>
          </p:nvSpPr>
          <p:spPr>
            <a:xfrm>
              <a:off x="292608" y="4572000"/>
              <a:ext cx="1897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off[11:5] = 0</a:t>
              </a:r>
              <a:endParaRPr sz="2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3" name="Google Shape;833;p61"/>
            <p:cNvSpPr/>
            <p:nvPr/>
          </p:nvSpPr>
          <p:spPr>
            <a:xfrm>
              <a:off x="6676957" y="45720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STORE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4" name="Google Shape;834;p61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rs2=14</a:t>
              </a:r>
              <a:endParaRPr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5" name="Google Shape;835;p61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rs1=2</a:t>
              </a:r>
              <a:endParaRPr sz="2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6" name="Google Shape;836;p61"/>
            <p:cNvSpPr/>
            <p:nvPr/>
          </p:nvSpPr>
          <p:spPr>
            <a:xfrm>
              <a:off x="4658858" y="45720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SW</a:t>
              </a:r>
              <a:endParaRPr sz="2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37" name="Google Shape;837;p61"/>
            <p:cNvSpPr/>
            <p:nvPr/>
          </p:nvSpPr>
          <p:spPr>
            <a:xfrm>
              <a:off x="5442458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off[4:0] = 8</a:t>
              </a:r>
              <a:endParaRPr sz="20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pic>
        <p:nvPicPr>
          <p:cNvPr id="838" name="Google Shape;83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889" y="4648200"/>
            <a:ext cx="7195710" cy="125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90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7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38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B-format is mostly same as S-Format, with two register sources (</a:t>
            </a: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rs1/rs2</a:t>
            </a:r>
            <a:r>
              <a:rPr lang="en-US" sz="3000"/>
              <a:t>) and a 12-bit immediate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But now immediate represents values -2</a:t>
            </a:r>
            <a:r>
              <a:rPr lang="en-US" sz="3000" baseline="30000"/>
              <a:t>12</a:t>
            </a:r>
            <a:r>
              <a:rPr lang="en-US" sz="3000"/>
              <a:t> to +2</a:t>
            </a:r>
            <a:r>
              <a:rPr lang="en-US" sz="3000" baseline="30000"/>
              <a:t>12</a:t>
            </a:r>
            <a:r>
              <a:rPr lang="en-US" sz="3000"/>
              <a:t>-2 in 2-byte increments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12 immediate bits encode even 13-bit signed byte offsets (lowest bit of offset is always zero, so no need to store it) </a:t>
            </a:r>
            <a:endParaRPr sz="3000"/>
          </a:p>
        </p:txBody>
      </p:sp>
      <p:sp>
        <p:nvSpPr>
          <p:cNvPr id="916" name="Google Shape;916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RISC-V B-Format for Branches</a:t>
            </a:r>
            <a:endParaRPr/>
          </a:p>
        </p:txBody>
      </p:sp>
      <p:sp>
        <p:nvSpPr>
          <p:cNvPr id="917" name="Google Shape;91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16</a:t>
            </a:fld>
            <a:endParaRPr/>
          </a:p>
        </p:txBody>
      </p:sp>
      <p:grpSp>
        <p:nvGrpSpPr>
          <p:cNvPr id="918" name="Google Shape;918;p70"/>
          <p:cNvGrpSpPr/>
          <p:nvPr/>
        </p:nvGrpSpPr>
        <p:grpSpPr>
          <a:xfrm>
            <a:off x="122469" y="5501640"/>
            <a:ext cx="8883258" cy="822960"/>
            <a:chOff x="122469" y="3383280"/>
            <a:chExt cx="8883258" cy="822960"/>
          </a:xfrm>
        </p:grpSpPr>
        <p:grpSp>
          <p:nvGrpSpPr>
            <p:cNvPr id="919" name="Google Shape;919;p70"/>
            <p:cNvGrpSpPr/>
            <p:nvPr/>
          </p:nvGrpSpPr>
          <p:grpSpPr>
            <a:xfrm>
              <a:off x="221000" y="3749040"/>
              <a:ext cx="8605950" cy="457200"/>
              <a:chOff x="56408" y="4572000"/>
              <a:chExt cx="8605950" cy="457200"/>
            </a:xfrm>
          </p:grpSpPr>
          <p:sp>
            <p:nvSpPr>
              <p:cNvPr id="920" name="Google Shape;920;p70"/>
              <p:cNvSpPr/>
              <p:nvPr/>
            </p:nvSpPr>
            <p:spPr>
              <a:xfrm>
                <a:off x="56408" y="4572000"/>
                <a:ext cx="213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imm[12|10:5]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1" name="Google Shape;921;p70"/>
              <p:cNvSpPr/>
              <p:nvPr/>
            </p:nvSpPr>
            <p:spPr>
              <a:xfrm>
                <a:off x="69817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2" name="Google Shape;922;p70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rs2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3" name="Google Shape;923;p70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rs1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4" name="Google Shape;924;p70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5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25" name="Google Shape;925;p70"/>
              <p:cNvSpPr/>
              <p:nvPr/>
            </p:nvSpPr>
            <p:spPr>
              <a:xfrm>
                <a:off x="5442458" y="4572000"/>
                <a:ext cx="15393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imm[4:1|11]</a:t>
                </a:r>
                <a:endParaRPr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926" name="Google Shape;926;p70"/>
            <p:cNvSpPr txBox="1"/>
            <p:nvPr/>
          </p:nvSpPr>
          <p:spPr>
            <a:xfrm>
              <a:off x="1224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27" name="Google Shape;927;p70"/>
            <p:cNvSpPr txBox="1"/>
            <p:nvPr/>
          </p:nvSpPr>
          <p:spPr>
            <a:xfrm>
              <a:off x="86367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928" name="Google Shape;928;p70"/>
          <p:cNvGrpSpPr/>
          <p:nvPr/>
        </p:nvGrpSpPr>
        <p:grpSpPr>
          <a:xfrm>
            <a:off x="221000" y="6248400"/>
            <a:ext cx="8605950" cy="457200"/>
            <a:chOff x="56408" y="4572000"/>
            <a:chExt cx="8605950" cy="457200"/>
          </a:xfrm>
        </p:grpSpPr>
        <p:sp>
          <p:nvSpPr>
            <p:cNvPr id="929" name="Google Shape;929;p70"/>
            <p:cNvSpPr/>
            <p:nvPr/>
          </p:nvSpPr>
          <p:spPr>
            <a:xfrm>
              <a:off x="56408" y="4572000"/>
              <a:ext cx="213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70"/>
            <p:cNvSpPr/>
            <p:nvPr/>
          </p:nvSpPr>
          <p:spPr>
            <a:xfrm>
              <a:off x="6981757" y="45720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70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70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70"/>
            <p:cNvSpPr/>
            <p:nvPr/>
          </p:nvSpPr>
          <p:spPr>
            <a:xfrm>
              <a:off x="4658858" y="45720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70"/>
            <p:cNvSpPr/>
            <p:nvPr/>
          </p:nvSpPr>
          <p:spPr>
            <a:xfrm>
              <a:off x="5442458" y="4572000"/>
              <a:ext cx="153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313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7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0" name="Google Shape;940;p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RISCV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r>
              <a:rPr lang="en-US" sz="222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lang="en-US" sz="259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br>
              <a:rPr lang="en-US" sz="2590" b="0" i="0" u="sng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x18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9,-1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j    </a:t>
            </a:r>
            <a:r>
              <a:rPr lang="en-US" sz="259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target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instr&gt;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Branch offset = </a:t>
            </a:r>
            <a:endParaRPr/>
          </a:p>
          <a:p>
            <a:pPr marL="457200" marR="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(Branch with offset of 0, branches to itself)</a:t>
            </a:r>
            <a:endParaRPr/>
          </a:p>
        </p:txBody>
      </p:sp>
      <p:sp>
        <p:nvSpPr>
          <p:cNvPr id="941" name="Google Shape;941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2" name="Google Shape;942;p71"/>
          <p:cNvGrpSpPr/>
          <p:nvPr/>
        </p:nvGrpSpPr>
        <p:grpSpPr>
          <a:xfrm>
            <a:off x="5965351" y="1600267"/>
            <a:ext cx="3178609" cy="600207"/>
            <a:chOff x="5464629" y="1371600"/>
            <a:chExt cx="3679371" cy="1164772"/>
          </a:xfrm>
        </p:grpSpPr>
        <p:cxnSp>
          <p:nvCxnSpPr>
            <p:cNvPr id="943" name="Google Shape;943;p71"/>
            <p:cNvCxnSpPr/>
            <p:nvPr/>
          </p:nvCxnSpPr>
          <p:spPr>
            <a:xfrm flipH="1">
              <a:off x="5464629" y="1621971"/>
              <a:ext cx="925285" cy="914401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944" name="Google Shape;944;p71"/>
            <p:cNvSpPr txBox="1"/>
            <p:nvPr/>
          </p:nvSpPr>
          <p:spPr>
            <a:xfrm>
              <a:off x="6355080" y="1371600"/>
              <a:ext cx="278892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Start counting from instruction AFTER the branch</a:t>
              </a:r>
              <a:endPara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71"/>
          <p:cNvGrpSpPr/>
          <p:nvPr/>
        </p:nvGrpSpPr>
        <p:grpSpPr>
          <a:xfrm>
            <a:off x="5976257" y="2471057"/>
            <a:ext cx="522511" cy="1294934"/>
            <a:chOff x="5519057" y="2623457"/>
            <a:chExt cx="522511" cy="1294934"/>
          </a:xfrm>
        </p:grpSpPr>
        <p:sp>
          <p:nvSpPr>
            <p:cNvPr id="946" name="Google Shape;946;p71"/>
            <p:cNvSpPr/>
            <p:nvPr/>
          </p:nvSpPr>
          <p:spPr>
            <a:xfrm>
              <a:off x="5519057" y="2623457"/>
              <a:ext cx="273900" cy="102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8873" y="7659"/>
                    <a:pt x="97748" y="15319"/>
                    <a:pt x="100132" y="22978"/>
                  </a:cubicBezTo>
                  <a:cubicBezTo>
                    <a:pt x="102516" y="30638"/>
                    <a:pt x="14304" y="38936"/>
                    <a:pt x="14304" y="45957"/>
                  </a:cubicBezTo>
                  <a:cubicBezTo>
                    <a:pt x="14304" y="52978"/>
                    <a:pt x="100132" y="58297"/>
                    <a:pt x="100132" y="65106"/>
                  </a:cubicBezTo>
                  <a:cubicBezTo>
                    <a:pt x="100132" y="71914"/>
                    <a:pt x="11125" y="79787"/>
                    <a:pt x="14304" y="86808"/>
                  </a:cubicBezTo>
                  <a:cubicBezTo>
                    <a:pt x="17483" y="93829"/>
                    <a:pt x="120000" y="101702"/>
                    <a:pt x="119205" y="107234"/>
                  </a:cubicBezTo>
                  <a:cubicBezTo>
                    <a:pt x="118410" y="112765"/>
                    <a:pt x="44503" y="116808"/>
                    <a:pt x="9536" y="12000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71"/>
            <p:cNvSpPr txBox="1"/>
            <p:nvPr/>
          </p:nvSpPr>
          <p:spPr>
            <a:xfrm>
              <a:off x="5714997" y="2841173"/>
              <a:ext cx="32657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8" name="Google Shape;948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9" name="Google Shape;949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71"/>
          <p:cNvSpPr/>
          <p:nvPr/>
        </p:nvSpPr>
        <p:spPr>
          <a:xfrm>
            <a:off x="5976250" y="3489550"/>
            <a:ext cx="249450" cy="404325"/>
          </a:xfrm>
          <a:custGeom>
            <a:avLst/>
            <a:gdLst/>
            <a:ahLst/>
            <a:cxnLst/>
            <a:rect l="l" t="t" r="r" b="b"/>
            <a:pathLst>
              <a:path w="9978" h="16173" extrusionOk="0">
                <a:moveTo>
                  <a:pt x="0" y="0"/>
                </a:moveTo>
                <a:cubicBezTo>
                  <a:pt x="1659" y="1659"/>
                  <a:pt x="9848" y="7257"/>
                  <a:pt x="9952" y="9952"/>
                </a:cubicBezTo>
                <a:cubicBezTo>
                  <a:pt x="10056" y="12648"/>
                  <a:pt x="2177" y="15136"/>
                  <a:pt x="622" y="161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51" name="Google Shape;951;p71"/>
          <p:cNvSpPr txBox="1"/>
          <p:nvPr/>
        </p:nvSpPr>
        <p:spPr>
          <a:xfrm>
            <a:off x="3519250" y="4321525"/>
            <a:ext cx="4851900" cy="4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4×32-bit instructions = 16 bytes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6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7" name="Google Shape;957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/>
              <a:t>RISCV</a:t>
            </a: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Code: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Loop:</a:t>
            </a:r>
            <a:r>
              <a:rPr lang="en-US" sz="222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lang="en-US" sz="259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br>
              <a:rPr lang="en-US" sz="2590" b="0" i="0" u="sng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x18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8,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addi 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9,-1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j    </a:t>
            </a:r>
            <a:r>
              <a:rPr lang="en-US" sz="2590" b="0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Loop</a:t>
            </a:r>
            <a:b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590" b="0" i="0" u="none" strike="noStrike" cap="none">
                <a:solidFill>
                  <a:schemeClr val="accent4"/>
                </a:solidFill>
                <a:latin typeface="Courier New"/>
                <a:ea typeface="Courier New"/>
                <a:cs typeface="Courier New"/>
                <a:sym typeface="Courier New"/>
              </a:rPr>
              <a:t>End:  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US" sz="2590">
                <a:latin typeface="Courier New"/>
                <a:ea typeface="Courier New"/>
                <a:cs typeface="Courier New"/>
                <a:sym typeface="Courier New"/>
              </a:rPr>
              <a:t>target</a:t>
            </a:r>
            <a:r>
              <a:rPr lang="en-US" sz="259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instr&gt;</a:t>
            </a:r>
            <a:endParaRPr sz="25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9" name="Google Shape;959;p72"/>
          <p:cNvGrpSpPr/>
          <p:nvPr/>
        </p:nvGrpSpPr>
        <p:grpSpPr>
          <a:xfrm>
            <a:off x="5965424" y="1600267"/>
            <a:ext cx="3178432" cy="600206"/>
            <a:chOff x="5464714" y="1371600"/>
            <a:chExt cx="3679166" cy="1164771"/>
          </a:xfrm>
        </p:grpSpPr>
        <p:cxnSp>
          <p:nvCxnSpPr>
            <p:cNvPr id="960" name="Google Shape;960;p72"/>
            <p:cNvCxnSpPr/>
            <p:nvPr/>
          </p:nvCxnSpPr>
          <p:spPr>
            <a:xfrm flipH="1">
              <a:off x="5464714" y="1621971"/>
              <a:ext cx="925200" cy="9144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961" name="Google Shape;961;p72"/>
            <p:cNvSpPr txBox="1"/>
            <p:nvPr/>
          </p:nvSpPr>
          <p:spPr>
            <a:xfrm>
              <a:off x="6355080" y="1371600"/>
              <a:ext cx="27888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Start counting from instruction AFTER the branch</a:t>
              </a:r>
              <a:endPara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72"/>
          <p:cNvGrpSpPr/>
          <p:nvPr/>
        </p:nvGrpSpPr>
        <p:grpSpPr>
          <a:xfrm>
            <a:off x="5976257" y="2471057"/>
            <a:ext cx="522640" cy="1295016"/>
            <a:chOff x="5519057" y="2623457"/>
            <a:chExt cx="522640" cy="1295016"/>
          </a:xfrm>
        </p:grpSpPr>
        <p:sp>
          <p:nvSpPr>
            <p:cNvPr id="963" name="Google Shape;963;p72"/>
            <p:cNvSpPr/>
            <p:nvPr/>
          </p:nvSpPr>
          <p:spPr>
            <a:xfrm>
              <a:off x="5519057" y="2623457"/>
              <a:ext cx="273900" cy="102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48873" y="7659"/>
                    <a:pt x="97748" y="15319"/>
                    <a:pt x="100132" y="22978"/>
                  </a:cubicBezTo>
                  <a:cubicBezTo>
                    <a:pt x="102516" y="30638"/>
                    <a:pt x="14304" y="38936"/>
                    <a:pt x="14304" y="45957"/>
                  </a:cubicBezTo>
                  <a:cubicBezTo>
                    <a:pt x="14304" y="52978"/>
                    <a:pt x="100132" y="58297"/>
                    <a:pt x="100132" y="65106"/>
                  </a:cubicBezTo>
                  <a:cubicBezTo>
                    <a:pt x="100132" y="71914"/>
                    <a:pt x="11125" y="79787"/>
                    <a:pt x="14304" y="86808"/>
                  </a:cubicBezTo>
                  <a:cubicBezTo>
                    <a:pt x="17483" y="93829"/>
                    <a:pt x="120000" y="101702"/>
                    <a:pt x="119205" y="107234"/>
                  </a:cubicBezTo>
                  <a:cubicBezTo>
                    <a:pt x="118410" y="112765"/>
                    <a:pt x="44503" y="116808"/>
                    <a:pt x="9536" y="12000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72"/>
            <p:cNvSpPr txBox="1"/>
            <p:nvPr/>
          </p:nvSpPr>
          <p:spPr>
            <a:xfrm>
              <a:off x="5714997" y="2841173"/>
              <a:ext cx="326700" cy="107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5" name="Google Shape;965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72"/>
          <p:cNvSpPr/>
          <p:nvPr/>
        </p:nvSpPr>
        <p:spPr>
          <a:xfrm>
            <a:off x="5976250" y="3489550"/>
            <a:ext cx="249450" cy="404325"/>
          </a:xfrm>
          <a:custGeom>
            <a:avLst/>
            <a:gdLst/>
            <a:ahLst/>
            <a:cxnLst/>
            <a:rect l="l" t="t" r="r" b="b"/>
            <a:pathLst>
              <a:path w="9978" h="16173" extrusionOk="0">
                <a:moveTo>
                  <a:pt x="0" y="0"/>
                </a:moveTo>
                <a:cubicBezTo>
                  <a:pt x="1659" y="1659"/>
                  <a:pt x="9848" y="7257"/>
                  <a:pt x="9952" y="9952"/>
                </a:cubicBezTo>
                <a:cubicBezTo>
                  <a:pt x="10056" y="12648"/>
                  <a:pt x="2177" y="15136"/>
                  <a:pt x="622" y="16173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968" name="Google Shape;968;p72"/>
          <p:cNvGrpSpPr/>
          <p:nvPr/>
        </p:nvGrpSpPr>
        <p:grpSpPr>
          <a:xfrm>
            <a:off x="122469" y="4663440"/>
            <a:ext cx="8883258" cy="822960"/>
            <a:chOff x="122469" y="3383280"/>
            <a:chExt cx="8883258" cy="822960"/>
          </a:xfrm>
        </p:grpSpPr>
        <p:grpSp>
          <p:nvGrpSpPr>
            <p:cNvPr id="969" name="Google Shape;969;p72"/>
            <p:cNvGrpSpPr/>
            <p:nvPr/>
          </p:nvGrpSpPr>
          <p:grpSpPr>
            <a:xfrm>
              <a:off x="221000" y="3749040"/>
              <a:ext cx="8605950" cy="457200"/>
              <a:chOff x="56408" y="4572000"/>
              <a:chExt cx="8605950" cy="457200"/>
            </a:xfrm>
          </p:grpSpPr>
          <p:sp>
            <p:nvSpPr>
              <p:cNvPr id="970" name="Google Shape;970;p72"/>
              <p:cNvSpPr/>
              <p:nvPr/>
            </p:nvSpPr>
            <p:spPr>
              <a:xfrm>
                <a:off x="56408" y="4572000"/>
                <a:ext cx="213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???????</a:t>
                </a:r>
                <a:endParaRPr sz="2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1" name="Google Shape;971;p72"/>
              <p:cNvSpPr/>
              <p:nvPr/>
            </p:nvSpPr>
            <p:spPr>
              <a:xfrm>
                <a:off x="69817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1100011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2" name="Google Shape;972;p72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01010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3" name="Google Shape;973;p72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10011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4" name="Google Shape;974;p72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</a:t>
                </a:r>
                <a:endParaRPr sz="15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975" name="Google Shape;975;p72"/>
              <p:cNvSpPr/>
              <p:nvPr/>
            </p:nvSpPr>
            <p:spPr>
              <a:xfrm>
                <a:off x="5442458" y="4572000"/>
                <a:ext cx="15393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4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?????</a:t>
                </a:r>
                <a:endParaRPr sz="18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976" name="Google Shape;976;p72"/>
            <p:cNvSpPr txBox="1"/>
            <p:nvPr/>
          </p:nvSpPr>
          <p:spPr>
            <a:xfrm>
              <a:off x="1224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77" name="Google Shape;977;p72"/>
            <p:cNvSpPr txBox="1"/>
            <p:nvPr/>
          </p:nvSpPr>
          <p:spPr>
            <a:xfrm>
              <a:off x="86367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978" name="Google Shape;978;p72"/>
          <p:cNvGrpSpPr/>
          <p:nvPr/>
        </p:nvGrpSpPr>
        <p:grpSpPr>
          <a:xfrm>
            <a:off x="221000" y="4572000"/>
            <a:ext cx="8605950" cy="457200"/>
            <a:chOff x="56408" y="3733800"/>
            <a:chExt cx="8605950" cy="457200"/>
          </a:xfrm>
        </p:grpSpPr>
        <p:sp>
          <p:nvSpPr>
            <p:cNvPr id="979" name="Google Shape;979;p72"/>
            <p:cNvSpPr/>
            <p:nvPr/>
          </p:nvSpPr>
          <p:spPr>
            <a:xfrm>
              <a:off x="56408" y="3733800"/>
              <a:ext cx="213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2"/>
            <p:cNvSpPr/>
            <p:nvPr/>
          </p:nvSpPr>
          <p:spPr>
            <a:xfrm>
              <a:off x="6981757" y="37338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2"/>
            <p:cNvSpPr/>
            <p:nvPr/>
          </p:nvSpPr>
          <p:spPr>
            <a:xfrm>
              <a:off x="2190083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2"/>
            <p:cNvSpPr/>
            <p:nvPr/>
          </p:nvSpPr>
          <p:spPr>
            <a:xfrm>
              <a:off x="3424357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2"/>
            <p:cNvSpPr/>
            <p:nvPr/>
          </p:nvSpPr>
          <p:spPr>
            <a:xfrm>
              <a:off x="4658858" y="37338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2"/>
            <p:cNvSpPr/>
            <p:nvPr/>
          </p:nvSpPr>
          <p:spPr>
            <a:xfrm>
              <a:off x="5442458" y="3733800"/>
              <a:ext cx="153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72"/>
          <p:cNvGrpSpPr/>
          <p:nvPr/>
        </p:nvGrpSpPr>
        <p:grpSpPr>
          <a:xfrm>
            <a:off x="221000" y="5486400"/>
            <a:ext cx="8605950" cy="457200"/>
            <a:chOff x="56408" y="3733800"/>
            <a:chExt cx="8605950" cy="457200"/>
          </a:xfrm>
        </p:grpSpPr>
        <p:sp>
          <p:nvSpPr>
            <p:cNvPr id="986" name="Google Shape;986;p72"/>
            <p:cNvSpPr/>
            <p:nvPr/>
          </p:nvSpPr>
          <p:spPr>
            <a:xfrm>
              <a:off x="56408" y="3733800"/>
              <a:ext cx="213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2"/>
            <p:cNvSpPr/>
            <p:nvPr/>
          </p:nvSpPr>
          <p:spPr>
            <a:xfrm>
              <a:off x="6981757" y="3733800"/>
              <a:ext cx="1680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2"/>
            <p:cNvSpPr/>
            <p:nvPr/>
          </p:nvSpPr>
          <p:spPr>
            <a:xfrm>
              <a:off x="2190083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rs2=10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2"/>
            <p:cNvSpPr/>
            <p:nvPr/>
          </p:nvSpPr>
          <p:spPr>
            <a:xfrm>
              <a:off x="3424357" y="37338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rs1=19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2"/>
            <p:cNvSpPr/>
            <p:nvPr/>
          </p:nvSpPr>
          <p:spPr>
            <a:xfrm>
              <a:off x="4658858" y="3733800"/>
              <a:ext cx="783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BEQ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2"/>
            <p:cNvSpPr/>
            <p:nvPr/>
          </p:nvSpPr>
          <p:spPr>
            <a:xfrm>
              <a:off x="5442458" y="3733800"/>
              <a:ext cx="15393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84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6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beq  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9,</a:t>
            </a:r>
            <a:r>
              <a:rPr lang="en-US" sz="2590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x1</a:t>
            </a:r>
            <a:r>
              <a:rPr lang="en-US" sz="259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0,</a:t>
            </a:r>
            <a:r>
              <a:rPr lang="en-US" sz="2590" b="1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rPr>
              <a:t>offset = 16 bytes</a:t>
            </a:r>
            <a:endParaRPr sz="2590" b="1">
              <a:solidFill>
                <a:schemeClr val="accent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marR="0" lvl="1" indent="45720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90">
                <a:solidFill>
                  <a:srgbClr val="000000"/>
                </a:solidFill>
              </a:rPr>
              <a:t>13-bit immediate, imm[12:0], with value 16</a:t>
            </a:r>
            <a:br>
              <a:rPr lang="en-US" sz="2590" b="0" i="0" u="sng" strike="noStrike" cap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3500">
                <a:latin typeface="Courier New"/>
                <a:ea typeface="Courier New"/>
                <a:cs typeface="Courier New"/>
                <a:sym typeface="Courier New"/>
              </a:rPr>
              <a:t>     000000001000</a:t>
            </a:r>
            <a:r>
              <a:rPr lang="en-US" sz="3500">
                <a:solidFill>
                  <a:srgbClr val="A5A5A5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3500">
              <a:solidFill>
                <a:srgbClr val="A5A5A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97" name="Google Shape;997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Example (1/2)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9" name="Google Shape;999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0" name="Google Shape;1000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1" name="Google Shape;1001;p73"/>
          <p:cNvGrpSpPr/>
          <p:nvPr/>
        </p:nvGrpSpPr>
        <p:grpSpPr>
          <a:xfrm>
            <a:off x="122469" y="4663440"/>
            <a:ext cx="8883258" cy="822960"/>
            <a:chOff x="122469" y="3383280"/>
            <a:chExt cx="8883258" cy="822960"/>
          </a:xfrm>
        </p:grpSpPr>
        <p:grpSp>
          <p:nvGrpSpPr>
            <p:cNvPr id="1002" name="Google Shape;1002;p73"/>
            <p:cNvGrpSpPr/>
            <p:nvPr/>
          </p:nvGrpSpPr>
          <p:grpSpPr>
            <a:xfrm>
              <a:off x="221000" y="3749040"/>
              <a:ext cx="8605950" cy="457200"/>
              <a:chOff x="56408" y="4572000"/>
              <a:chExt cx="8605950" cy="457200"/>
            </a:xfrm>
          </p:grpSpPr>
          <p:sp>
            <p:nvSpPr>
              <p:cNvPr id="1003" name="Google Shape;1003;p73"/>
              <p:cNvSpPr/>
              <p:nvPr/>
            </p:nvSpPr>
            <p:spPr>
              <a:xfrm>
                <a:off x="56408" y="4572000"/>
                <a:ext cx="213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3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0 000000</a:t>
                </a:r>
                <a:endParaRPr sz="3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4" name="Google Shape;1004;p73"/>
              <p:cNvSpPr/>
              <p:nvPr/>
            </p:nvSpPr>
            <p:spPr>
              <a:xfrm>
                <a:off x="6981757" y="4572000"/>
                <a:ext cx="1680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8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1100011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5" name="Google Shape;1005;p73"/>
              <p:cNvSpPr/>
              <p:nvPr/>
            </p:nvSpPr>
            <p:spPr>
              <a:xfrm>
                <a:off x="2190083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7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01010</a:t>
                </a:r>
                <a:endParaRPr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6" name="Google Shape;1006;p73"/>
              <p:cNvSpPr/>
              <p:nvPr/>
            </p:nvSpPr>
            <p:spPr>
              <a:xfrm>
                <a:off x="3424357" y="45720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7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10011</a:t>
                </a:r>
                <a:endParaRPr sz="27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7" name="Google Shape;1007;p73"/>
              <p:cNvSpPr/>
              <p:nvPr/>
            </p:nvSpPr>
            <p:spPr>
              <a:xfrm>
                <a:off x="4658858" y="4572000"/>
                <a:ext cx="783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26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</a:t>
                </a:r>
                <a:endParaRPr sz="2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08" name="Google Shape;1008;p73"/>
              <p:cNvSpPr/>
              <p:nvPr/>
            </p:nvSpPr>
            <p:spPr>
              <a:xfrm>
                <a:off x="5442458" y="4572000"/>
                <a:ext cx="15393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SzPts val="1100"/>
                  <a:buNone/>
                </a:pPr>
                <a:r>
                  <a:rPr lang="en-US" sz="3000" b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1000 0</a:t>
                </a:r>
                <a:endParaRPr sz="3000" b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009" name="Google Shape;1009;p73"/>
            <p:cNvSpPr txBox="1"/>
            <p:nvPr/>
          </p:nvSpPr>
          <p:spPr>
            <a:xfrm>
              <a:off x="122469" y="33832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10" name="Google Shape;1010;p73"/>
            <p:cNvSpPr txBox="1"/>
            <p:nvPr/>
          </p:nvSpPr>
          <p:spPr>
            <a:xfrm>
              <a:off x="8636727" y="33832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011" name="Google Shape;1011;p73"/>
          <p:cNvGrpSpPr/>
          <p:nvPr/>
        </p:nvGrpSpPr>
        <p:grpSpPr>
          <a:xfrm>
            <a:off x="144800" y="5486400"/>
            <a:ext cx="7186050" cy="533400"/>
            <a:chOff x="56408" y="4572000"/>
            <a:chExt cx="7186050" cy="533400"/>
          </a:xfrm>
        </p:grpSpPr>
        <p:sp>
          <p:nvSpPr>
            <p:cNvPr id="1012" name="Google Shape;1012;p73"/>
            <p:cNvSpPr/>
            <p:nvPr/>
          </p:nvSpPr>
          <p:spPr>
            <a:xfrm>
              <a:off x="56408" y="4572000"/>
              <a:ext cx="2283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imm[12|10:5]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73"/>
            <p:cNvSpPr/>
            <p:nvPr/>
          </p:nvSpPr>
          <p:spPr>
            <a:xfrm>
              <a:off x="2190083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73"/>
            <p:cNvSpPr/>
            <p:nvPr/>
          </p:nvSpPr>
          <p:spPr>
            <a:xfrm>
              <a:off x="3424357" y="457200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73"/>
            <p:cNvSpPr/>
            <p:nvPr/>
          </p:nvSpPr>
          <p:spPr>
            <a:xfrm>
              <a:off x="5213858" y="4648200"/>
              <a:ext cx="20286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imm[4:1|11]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16" name="Google Shape;1016;p73"/>
          <p:cNvCxnSpPr/>
          <p:nvPr/>
        </p:nvCxnSpPr>
        <p:spPr>
          <a:xfrm>
            <a:off x="723275" y="5049300"/>
            <a:ext cx="7200" cy="430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7" name="Google Shape;1017;p73"/>
          <p:cNvCxnSpPr/>
          <p:nvPr/>
        </p:nvCxnSpPr>
        <p:spPr>
          <a:xfrm>
            <a:off x="6705600" y="5029075"/>
            <a:ext cx="7200" cy="4302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18" name="Google Shape;1018;p73"/>
          <p:cNvGrpSpPr/>
          <p:nvPr/>
        </p:nvGrpSpPr>
        <p:grpSpPr>
          <a:xfrm>
            <a:off x="6018500" y="2337525"/>
            <a:ext cx="3139600" cy="1143000"/>
            <a:chOff x="6018500" y="2413725"/>
            <a:chExt cx="3139600" cy="1143000"/>
          </a:xfrm>
        </p:grpSpPr>
        <p:sp>
          <p:nvSpPr>
            <p:cNvPr id="1019" name="Google Shape;1019;p73"/>
            <p:cNvSpPr/>
            <p:nvPr/>
          </p:nvSpPr>
          <p:spPr>
            <a:xfrm>
              <a:off x="6018500" y="2614125"/>
              <a:ext cx="2487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0" name="Google Shape;1020;p73"/>
            <p:cNvCxnSpPr>
              <a:stCxn id="1019" idx="3"/>
            </p:cNvCxnSpPr>
            <p:nvPr/>
          </p:nvCxnSpPr>
          <p:spPr>
            <a:xfrm>
              <a:off x="6267200" y="2842725"/>
              <a:ext cx="684300" cy="2595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021" name="Google Shape;1021;p73"/>
            <p:cNvSpPr txBox="1"/>
            <p:nvPr/>
          </p:nvSpPr>
          <p:spPr>
            <a:xfrm>
              <a:off x="6705600" y="2413725"/>
              <a:ext cx="2452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imm[0] discarded, always zero</a:t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2" name="Google Shape;1022;p73"/>
          <p:cNvGrpSpPr/>
          <p:nvPr/>
        </p:nvGrpSpPr>
        <p:grpSpPr>
          <a:xfrm>
            <a:off x="4959500" y="2537900"/>
            <a:ext cx="1105500" cy="2354400"/>
            <a:chOff x="4959500" y="2537900"/>
            <a:chExt cx="1105500" cy="2354400"/>
          </a:xfrm>
        </p:grpSpPr>
        <p:sp>
          <p:nvSpPr>
            <p:cNvPr id="1023" name="Google Shape;1023;p73"/>
            <p:cNvSpPr/>
            <p:nvPr/>
          </p:nvSpPr>
          <p:spPr>
            <a:xfrm>
              <a:off x="4959500" y="2537900"/>
              <a:ext cx="10590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4" name="Google Shape;1024;p73"/>
            <p:cNvCxnSpPr/>
            <p:nvPr/>
          </p:nvCxnSpPr>
          <p:spPr>
            <a:xfrm>
              <a:off x="5489000" y="2995100"/>
              <a:ext cx="576000" cy="18972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25" name="Google Shape;1025;p73"/>
          <p:cNvGrpSpPr/>
          <p:nvPr/>
        </p:nvGrpSpPr>
        <p:grpSpPr>
          <a:xfrm>
            <a:off x="1617475" y="2537900"/>
            <a:ext cx="3342000" cy="2508300"/>
            <a:chOff x="1617475" y="2537900"/>
            <a:chExt cx="3342000" cy="2508300"/>
          </a:xfrm>
        </p:grpSpPr>
        <p:sp>
          <p:nvSpPr>
            <p:cNvPr id="1026" name="Google Shape;1026;p73"/>
            <p:cNvSpPr/>
            <p:nvPr/>
          </p:nvSpPr>
          <p:spPr>
            <a:xfrm>
              <a:off x="3328075" y="2537900"/>
              <a:ext cx="16314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7" name="Google Shape;1027;p73"/>
            <p:cNvCxnSpPr>
              <a:stCxn id="1026" idx="2"/>
            </p:cNvCxnSpPr>
            <p:nvPr/>
          </p:nvCxnSpPr>
          <p:spPr>
            <a:xfrm flipH="1">
              <a:off x="1617475" y="2995100"/>
              <a:ext cx="2526300" cy="20511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28" name="Google Shape;1028;p73"/>
          <p:cNvGrpSpPr/>
          <p:nvPr/>
        </p:nvGrpSpPr>
        <p:grpSpPr>
          <a:xfrm>
            <a:off x="3048150" y="2537900"/>
            <a:ext cx="3903450" cy="2477100"/>
            <a:chOff x="3048150" y="2537900"/>
            <a:chExt cx="3903450" cy="2477100"/>
          </a:xfrm>
        </p:grpSpPr>
        <p:sp>
          <p:nvSpPr>
            <p:cNvPr id="1029" name="Google Shape;1029;p73"/>
            <p:cNvSpPr/>
            <p:nvPr/>
          </p:nvSpPr>
          <p:spPr>
            <a:xfrm>
              <a:off x="3048150" y="2537900"/>
              <a:ext cx="2643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0" name="Google Shape;1030;p73"/>
            <p:cNvCxnSpPr/>
            <p:nvPr/>
          </p:nvCxnSpPr>
          <p:spPr>
            <a:xfrm>
              <a:off x="3180300" y="2995100"/>
              <a:ext cx="3771300" cy="2019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1031" name="Google Shape;1031;p73"/>
          <p:cNvGrpSpPr/>
          <p:nvPr/>
        </p:nvGrpSpPr>
        <p:grpSpPr>
          <a:xfrm>
            <a:off x="676050" y="2537900"/>
            <a:ext cx="2372100" cy="2356500"/>
            <a:chOff x="676050" y="2537900"/>
            <a:chExt cx="2372100" cy="2356500"/>
          </a:xfrm>
        </p:grpSpPr>
        <p:sp>
          <p:nvSpPr>
            <p:cNvPr id="1032" name="Google Shape;1032;p73"/>
            <p:cNvSpPr/>
            <p:nvPr/>
          </p:nvSpPr>
          <p:spPr>
            <a:xfrm>
              <a:off x="2761950" y="2537900"/>
              <a:ext cx="286200" cy="457200"/>
            </a:xfrm>
            <a:prstGeom prst="rect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3" name="Google Shape;1033;p73"/>
            <p:cNvCxnSpPr>
              <a:stCxn id="1032" idx="2"/>
              <a:endCxn id="1009" idx="3"/>
            </p:cNvCxnSpPr>
            <p:nvPr/>
          </p:nvCxnSpPr>
          <p:spPr>
            <a:xfrm flipH="1">
              <a:off x="676050" y="2995100"/>
              <a:ext cx="2229000" cy="18993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8372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Stored-Program Concept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R-Format</a:t>
            </a:r>
            <a:endParaRPr dirty="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dirty="0"/>
              <a:t>I-Format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S-Format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SB-Format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U-Format</a:t>
            </a:r>
            <a:endParaRPr dirty="0"/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J-Format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3317">
            <a:off x="6001996" y="69224"/>
            <a:ext cx="2955400" cy="2879388"/>
          </a:xfrm>
          <a:prstGeom prst="flowChartDecision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46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U-Format for “Upper Immediate” instructions</a:t>
            </a:r>
            <a:endParaRPr/>
          </a:p>
        </p:txBody>
      </p:sp>
      <p:sp>
        <p:nvSpPr>
          <p:cNvPr id="1107" name="Google Shape;1107;p80"/>
          <p:cNvSpPr txBox="1">
            <a:spLocks noGrp="1"/>
          </p:cNvSpPr>
          <p:nvPr>
            <p:ph type="body" idx="1"/>
          </p:nvPr>
        </p:nvSpPr>
        <p:spPr>
          <a:xfrm>
            <a:off x="457200" y="3506650"/>
            <a:ext cx="8229600" cy="29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Has 20-bit immediate in upper 20 bits of 32-bit instruction word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One destination register,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Used for two instructions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LUI – Load  Upper Immediate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AUIPC – Add Upper Immediate to PC</a:t>
            </a:r>
            <a:endParaRPr/>
          </a:p>
        </p:txBody>
      </p:sp>
      <p:sp>
        <p:nvSpPr>
          <p:cNvPr id="1108" name="Google Shape;1108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20</a:t>
            </a:fld>
            <a:endParaRPr/>
          </a:p>
        </p:txBody>
      </p:sp>
      <p:grpSp>
        <p:nvGrpSpPr>
          <p:cNvPr id="1109" name="Google Shape;1109;p80"/>
          <p:cNvGrpSpPr/>
          <p:nvPr/>
        </p:nvGrpSpPr>
        <p:grpSpPr>
          <a:xfrm>
            <a:off x="351069" y="1615440"/>
            <a:ext cx="8349858" cy="822960"/>
            <a:chOff x="351069" y="-198120"/>
            <a:chExt cx="8349858" cy="822960"/>
          </a:xfrm>
        </p:grpSpPr>
        <p:grpSp>
          <p:nvGrpSpPr>
            <p:cNvPr id="1110" name="Google Shape;1110;p80"/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111" name="Google Shape;1111;p80"/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12" name="Google Shape;1112;p80"/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13" name="Google Shape;1113;p80"/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114" name="Google Shape;1114;p80"/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15" name="Google Shape;1115;p80"/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116" name="Google Shape;1116;p80"/>
          <p:cNvGrpSpPr/>
          <p:nvPr/>
        </p:nvGrpSpPr>
        <p:grpSpPr>
          <a:xfrm>
            <a:off x="621825" y="2438400"/>
            <a:ext cx="8242450" cy="1143000"/>
            <a:chOff x="457233" y="990600"/>
            <a:chExt cx="8242450" cy="1143000"/>
          </a:xfrm>
        </p:grpSpPr>
        <p:sp>
          <p:nvSpPr>
            <p:cNvPr id="1117" name="Google Shape;1117;p80"/>
            <p:cNvSpPr/>
            <p:nvPr/>
          </p:nvSpPr>
          <p:spPr>
            <a:xfrm>
              <a:off x="457233" y="990600"/>
              <a:ext cx="51846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U-immediate[31:12]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80"/>
            <p:cNvSpPr/>
            <p:nvPr/>
          </p:nvSpPr>
          <p:spPr>
            <a:xfrm>
              <a:off x="6876283" y="990600"/>
              <a:ext cx="1823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LUI/AUIPC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80"/>
            <p:cNvSpPr/>
            <p:nvPr/>
          </p:nvSpPr>
          <p:spPr>
            <a:xfrm>
              <a:off x="5641843" y="990600"/>
              <a:ext cx="1234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858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81"/>
          <p:cNvSpPr txBox="1">
            <a:spLocks noGrp="1"/>
          </p:cNvSpPr>
          <p:nvPr>
            <p:ph type="body" idx="1"/>
          </p:nvPr>
        </p:nvSpPr>
        <p:spPr>
          <a:xfrm>
            <a:off x="457200" y="1167549"/>
            <a:ext cx="8229600" cy="5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/>
              <a:t> writes the upper 20 bits of the destination with the immediate value, and clears the lower 12 bits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Together with an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/>
              <a:t> to set low 12 bits, can create any 32-bit value in a register using two instructions (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/>
              <a:t>/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/>
              <a:t>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lui x10, 0x87654</a:t>
            </a:r>
            <a:r>
              <a:rPr lang="en-US" sz="3000"/>
              <a:t>		    # x10 = 0x87654000</a:t>
            </a:r>
            <a:endParaRPr sz="3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ourier New"/>
                <a:ea typeface="Courier New"/>
                <a:cs typeface="Courier New"/>
                <a:sym typeface="Courier New"/>
              </a:rPr>
              <a:t>addi x10, x10, 0x321</a:t>
            </a:r>
            <a:r>
              <a:rPr lang="en-US" sz="3000"/>
              <a:t>    # x10 = 0x87654321</a:t>
            </a:r>
            <a:endParaRPr sz="3000"/>
          </a:p>
        </p:txBody>
      </p:sp>
      <p:sp>
        <p:nvSpPr>
          <p:cNvPr id="1125" name="Google Shape;1125;p8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ourier New"/>
              <a:buNone/>
            </a:pPr>
            <a:r>
              <a:rPr lang="en-US"/>
              <a:t>LUI to create long immediates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1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8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U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J-Format Instructions (2/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87"/>
          <p:cNvSpPr txBox="1">
            <a:spLocks noGrp="1"/>
          </p:cNvSpPr>
          <p:nvPr>
            <p:ph type="body" idx="1"/>
          </p:nvPr>
        </p:nvSpPr>
        <p:spPr>
          <a:xfrm>
            <a:off x="457200" y="3273375"/>
            <a:ext cx="8229600" cy="3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2400"/>
              <a:t> saves PC+4 in register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2400"/>
              <a:t> (the return address)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Set PC = PC + offset (PC-relative jump)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Target somewhere within  ±2</a:t>
            </a:r>
            <a:r>
              <a:rPr lang="en-US" sz="2400" baseline="30000"/>
              <a:t>19</a:t>
            </a:r>
            <a:r>
              <a:rPr lang="en-US" sz="2400"/>
              <a:t> locations, 2 bytes apart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 ±2</a:t>
            </a:r>
            <a:r>
              <a:rPr lang="en-US" sz="2400" baseline="30000"/>
              <a:t>18</a:t>
            </a:r>
            <a:r>
              <a:rPr lang="en-US" sz="2400"/>
              <a:t> 32-bit instructions</a:t>
            </a:r>
            <a:endParaRPr sz="2400"/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Reminder: “j” jump is a pseudo-instruction—the assembler will instead use </a:t>
            </a:r>
            <a:r>
              <a:rPr lang="en-US" sz="2400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2400"/>
              <a:t> but sets rd=x0 to discard return address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Immediate encoding optimized similarly to branch instruction to reduce hardware cost</a:t>
            </a:r>
            <a:endParaRPr sz="2400"/>
          </a:p>
        </p:txBody>
      </p:sp>
      <p:sp>
        <p:nvSpPr>
          <p:cNvPr id="1179" name="Google Shape;1179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8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2" name="Google Shape;1182;p87"/>
          <p:cNvGrpSpPr/>
          <p:nvPr/>
        </p:nvGrpSpPr>
        <p:grpSpPr>
          <a:xfrm>
            <a:off x="351069" y="1234440"/>
            <a:ext cx="8349858" cy="822960"/>
            <a:chOff x="351069" y="-198120"/>
            <a:chExt cx="8349858" cy="822960"/>
          </a:xfrm>
        </p:grpSpPr>
        <p:grpSp>
          <p:nvGrpSpPr>
            <p:cNvPr id="1183" name="Google Shape;1183;p87"/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184" name="Google Shape;1184;p87"/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imm[20|10:1|11|19:12]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85" name="Google Shape;1185;p87"/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86" name="Google Shape;1186;p87"/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187" name="Google Shape;1187;p87"/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88" name="Google Shape;1188;p87"/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1189" name="Google Shape;1189;p87"/>
          <p:cNvGrpSpPr/>
          <p:nvPr/>
        </p:nvGrpSpPr>
        <p:grpSpPr>
          <a:xfrm>
            <a:off x="621825" y="2057400"/>
            <a:ext cx="8242450" cy="1143000"/>
            <a:chOff x="457233" y="990600"/>
            <a:chExt cx="8242450" cy="1143000"/>
          </a:xfrm>
        </p:grpSpPr>
        <p:sp>
          <p:nvSpPr>
            <p:cNvPr id="1190" name="Google Shape;1190;p87"/>
            <p:cNvSpPr/>
            <p:nvPr/>
          </p:nvSpPr>
          <p:spPr>
            <a:xfrm>
              <a:off x="457233" y="990600"/>
              <a:ext cx="51846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offset[31:12]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87"/>
            <p:cNvSpPr/>
            <p:nvPr/>
          </p:nvSpPr>
          <p:spPr>
            <a:xfrm>
              <a:off x="6876283" y="990600"/>
              <a:ext cx="1823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JAL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87"/>
            <p:cNvSpPr/>
            <p:nvPr/>
          </p:nvSpPr>
          <p:spPr>
            <a:xfrm>
              <a:off x="5641843" y="990600"/>
              <a:ext cx="12345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45700" rIns="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dest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201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Uses of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jalr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2" name="Google Shape;1242;p90"/>
          <p:cNvSpPr txBox="1">
            <a:spLocks noGrp="1"/>
          </p:cNvSpPr>
          <p:nvPr>
            <p:ph type="body" idx="1"/>
          </p:nvPr>
        </p:nvSpPr>
        <p:spPr>
          <a:xfrm>
            <a:off x="457200" y="2806850"/>
            <a:ext cx="8229600" cy="3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ret and jr psuedo-instructions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ret = jr ra = jalr x0, ra, 0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Call function at any 32-bit absolute address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lui x1, &lt;hi 20 bits&gt;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jalr ra, x1, &lt;lo 12 bits&gt;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# Jump PC-relative with 32-bit offset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auipc x1, &lt;hi 20 bits&gt;</a:t>
            </a:r>
            <a:endParaRPr sz="20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b="1">
                <a:latin typeface="Courier New"/>
                <a:ea typeface="Courier New"/>
                <a:cs typeface="Courier New"/>
                <a:sym typeface="Courier New"/>
              </a:rPr>
              <a:t>jalr x0, x1, &lt;lo 12 bits&gt;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43" name="Google Shape;1243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23</a:t>
            </a:fld>
            <a:endParaRPr/>
          </a:p>
        </p:txBody>
      </p:sp>
      <p:grpSp>
        <p:nvGrpSpPr>
          <p:cNvPr id="1244" name="Google Shape;1244;p90"/>
          <p:cNvGrpSpPr/>
          <p:nvPr/>
        </p:nvGrpSpPr>
        <p:grpSpPr>
          <a:xfrm>
            <a:off x="393192" y="1097280"/>
            <a:ext cx="8349858" cy="822970"/>
            <a:chOff x="351069" y="2468880"/>
            <a:chExt cx="8349858" cy="822970"/>
          </a:xfrm>
        </p:grpSpPr>
        <p:grpSp>
          <p:nvGrpSpPr>
            <p:cNvPr id="1245" name="Google Shape;1245;p90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1246" name="Google Shape;1246;p90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47" name="Google Shape;1247;p90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48" name="Google Shape;1248;p90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49" name="Google Shape;1249;p90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1250" name="Google Shape;1250;p90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1" name="Google Shape;1251;p90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252" name="Google Shape;1252;p90"/>
          <p:cNvSpPr/>
          <p:nvPr/>
        </p:nvSpPr>
        <p:spPr>
          <a:xfrm>
            <a:off x="3660958" y="14630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1253" name="Google Shape;1253;p90"/>
          <p:cNvGrpSpPr/>
          <p:nvPr/>
        </p:nvGrpSpPr>
        <p:grpSpPr>
          <a:xfrm>
            <a:off x="663924" y="1920240"/>
            <a:ext cx="7900551" cy="457210"/>
            <a:chOff x="621801" y="2834640"/>
            <a:chExt cx="7900551" cy="457210"/>
          </a:xfrm>
        </p:grpSpPr>
        <p:sp>
          <p:nvSpPr>
            <p:cNvPr id="1254" name="Google Shape;1254;p90"/>
            <p:cNvSpPr/>
            <p:nvPr/>
          </p:nvSpPr>
          <p:spPr>
            <a:xfrm>
              <a:off x="621801" y="2834650"/>
              <a:ext cx="29970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offset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5" name="Google Shape;1255;p90"/>
            <p:cNvSpPr/>
            <p:nvPr/>
          </p:nvSpPr>
          <p:spPr>
            <a:xfrm>
              <a:off x="4854250" y="2834650"/>
              <a:ext cx="8007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16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6" name="Google Shape;1256;p90"/>
            <p:cNvSpPr/>
            <p:nvPr/>
          </p:nvSpPr>
          <p:spPr>
            <a:xfrm>
              <a:off x="5654960" y="2834640"/>
              <a:ext cx="12345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dest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57" name="Google Shape;1257;p90"/>
            <p:cNvSpPr/>
            <p:nvPr/>
          </p:nvSpPr>
          <p:spPr>
            <a:xfrm>
              <a:off x="6889452" y="2834650"/>
              <a:ext cx="16329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JALR</a:t>
              </a: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258" name="Google Shape;1258;p90"/>
          <p:cNvSpPr/>
          <p:nvPr/>
        </p:nvSpPr>
        <p:spPr>
          <a:xfrm>
            <a:off x="3660958" y="1920240"/>
            <a:ext cx="1234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69128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 of RISC-V Instruction Formats</a:t>
            </a:r>
            <a:endParaRPr/>
          </a:p>
        </p:txBody>
      </p:sp>
      <p:sp>
        <p:nvSpPr>
          <p:cNvPr id="1289" name="Google Shape;1289;p9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/>
          </a:p>
        </p:txBody>
      </p:sp>
      <p:pic>
        <p:nvPicPr>
          <p:cNvPr id="1291" name="Google Shape;129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74428"/>
            <a:ext cx="9144000" cy="3013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26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B370C-38CA-8049-800F-BD5413B51E9F}"/>
              </a:ext>
            </a:extLst>
          </p:cNvPr>
          <p:cNvSpPr/>
          <p:nvPr/>
        </p:nvSpPr>
        <p:spPr>
          <a:xfrm>
            <a:off x="133109" y="2274838"/>
            <a:ext cx="8877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So how do we represent instructions?</a:t>
            </a:r>
          </a:p>
          <a:p>
            <a:pPr lvl="1"/>
            <a:r>
              <a:rPr lang="en-US" sz="3600" b="1" dirty="0"/>
              <a:t>Remember: </a:t>
            </a:r>
            <a:r>
              <a:rPr lang="en-US" sz="3600" dirty="0"/>
              <a:t>Computer only understands 1s and 0s, so assembler string “</a:t>
            </a:r>
            <a:r>
              <a:rPr lang="en-US" sz="3600" b="1" dirty="0">
                <a:solidFill>
                  <a:schemeClr val="accent2"/>
                </a:solidFill>
                <a:latin typeface="Courier New"/>
                <a:cs typeface="Courier New"/>
              </a:rPr>
              <a:t>add x10,x11,x0</a:t>
            </a:r>
            <a:r>
              <a:rPr lang="en-US" sz="3600" dirty="0"/>
              <a:t>” is meaningless to hardware</a:t>
            </a:r>
          </a:p>
        </p:txBody>
      </p:sp>
    </p:spTree>
    <p:extLst>
      <p:ext uri="{BB962C8B-B14F-4D97-AF65-F5344CB8AC3E}">
        <p14:creationId xmlns:p14="http://schemas.microsoft.com/office/powerpoint/2010/main" val="51319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Big Idea: Stored-Program Concept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2"/>
          <p:cNvSpPr txBox="1">
            <a:spLocks noGrp="1"/>
          </p:cNvSpPr>
          <p:nvPr>
            <p:ph type="body" idx="1"/>
          </p:nvPr>
        </p:nvSpPr>
        <p:spPr>
          <a:xfrm>
            <a:off x="457200" y="2856550"/>
            <a:ext cx="8395800" cy="3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programs can be stored in memory as numbers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000000"/>
                </a:solidFill>
              </a:rPr>
              <a:t>Before: a number can mean anything</a:t>
            </a:r>
            <a:endParaRPr>
              <a:solidFill>
                <a:srgbClr val="000000"/>
              </a:solidFill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b="1">
                <a:solidFill>
                  <a:srgbClr val="000000"/>
                </a:solidFill>
              </a:rPr>
              <a:t>Now: make convention for interpreting numbers as instructions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40" name="Google Shape;24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2"/>
          <p:cNvSpPr txBox="1">
            <a:spLocks noGrp="1"/>
          </p:cNvSpPr>
          <p:nvPr>
            <p:ph type="title"/>
          </p:nvPr>
        </p:nvSpPr>
        <p:spPr>
          <a:xfrm>
            <a:off x="457200" y="1688374"/>
            <a:ext cx="82296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INSTRUCTIONS ARE DATA</a:t>
            </a:r>
            <a:endParaRPr sz="4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3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1E25C-A99A-734D-B148-2D49CCFC0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1864-6A66-40DB-AE45-3F49E206A411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EEB37-ACB3-034E-A052-4987C2886D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19400" y="609600"/>
            <a:ext cx="3505200" cy="62484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US" sz="2800" dirty="0" err="1">
              <a:solidFill>
                <a:schemeClr val="tx2"/>
              </a:solidFill>
              <a:latin typeface="Source Sans Pro" panose="020B0503030403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C3B9B-CCB5-0049-905E-AE03FC28DBC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324600" y="609600"/>
            <a:ext cx="776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top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0A526B-E367-FA48-A0EE-3BABA72DB77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19400" y="533400"/>
            <a:ext cx="3505200" cy="1676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ource Sans Pro" panose="020B0503030403020204"/>
              </a:rPr>
              <a:t>system reserved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158ABE0-1690-B44E-81F9-FF9EE33CD5C3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19400" y="2209800"/>
            <a:ext cx="3505200" cy="7950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ource Sans Pro" panose="020B0503030403020204"/>
              </a:rPr>
              <a:t>stack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76F0B0-51D8-A742-9317-D800FE6D7893}"/>
              </a:ext>
            </a:extLst>
          </p:cNvPr>
          <p:cNvCxnSpPr>
            <a:stCxn id="9" idx="2"/>
          </p:cNvCxnSpPr>
          <p:nvPr/>
        </p:nvCxnSpPr>
        <p:spPr>
          <a:xfrm>
            <a:off x="4572000" y="3004810"/>
            <a:ext cx="0" cy="5003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64EA8C-FA27-DA4D-885F-5E08D898AD18}"/>
              </a:ext>
            </a:extLst>
          </p:cNvPr>
          <p:cNvCxnSpPr/>
          <p:nvPr/>
        </p:nvCxnSpPr>
        <p:spPr>
          <a:xfrm flipV="1">
            <a:off x="4572000" y="3733800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6E027E4-DB64-F548-BEBF-DC16CC165019}"/>
              </a:ext>
            </a:extLst>
          </p:cNvPr>
          <p:cNvSpPr txBox="1"/>
          <p:nvPr/>
        </p:nvSpPr>
        <p:spPr>
          <a:xfrm>
            <a:off x="7315200" y="5100935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Source Sans Pro" panose="020B0503030403020204"/>
              </a:rPr>
              <a:t>.data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C0A268-02E5-E84B-9915-5E86001C6C2B}"/>
              </a:ext>
            </a:extLst>
          </p:cNvPr>
          <p:cNvSpPr txBox="1"/>
          <p:nvPr/>
        </p:nvSpPr>
        <p:spPr>
          <a:xfrm>
            <a:off x="7339010" y="5791200"/>
            <a:ext cx="7649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Source Sans Pro" panose="020B0503030403020204"/>
              </a:rPr>
              <a:t>.text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48CEB4C-F218-5F43-A803-EB7777BCE701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6324600" y="6019801"/>
            <a:ext cx="1014410" cy="223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C0A0EE-D05B-F24F-B407-5084532C5839}"/>
              </a:ext>
            </a:extLst>
          </p:cNvPr>
          <p:cNvCxnSpPr>
            <a:stCxn id="13" idx="1"/>
          </p:cNvCxnSpPr>
          <p:nvPr/>
        </p:nvCxnSpPr>
        <p:spPr>
          <a:xfrm flipH="1">
            <a:off x="6324600" y="5331768"/>
            <a:ext cx="990600" cy="223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17CFE31-8F8C-9F41-8AA1-89A0935F3F5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8560" y="4572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0xfffffffc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6F96E0-7045-7446-85A1-6DC0FC41A55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5800" y="64109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0x00000000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984E2-B895-8144-AC74-34B275601D6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08560" y="214378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0x7ffffffc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D3B673-D922-2748-8D70-4597EE8AE3C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08560" y="1752600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0x80000000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339432-99A5-7642-881A-91A473DAAE60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63040" y="5235522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onsolas" panose="020B0609020204030204" pitchFamily="49" charset="0"/>
              </a:rPr>
              <a:t>0x10000000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D269FF96-28B6-BD47-AF71-F2345D66119B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19400" y="5562600"/>
            <a:ext cx="3505200" cy="1276292"/>
          </a:xfrm>
          <a:prstGeom prst="rect">
            <a:avLst/>
          </a:prstGeom>
          <a:solidFill>
            <a:srgbClr val="00FB92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Source Sans Pro" panose="020B0503030403020204"/>
              </a:rPr>
              <a:t>code (text)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0E19933A-93A0-E944-85DE-EED077EE5598}"/>
              </a:ext>
            </a:extLst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19400" y="5105400"/>
            <a:ext cx="3505200" cy="457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static data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229B4017-41B5-A945-BFAA-6EBAE68A8A80}"/>
              </a:ext>
            </a:extLst>
          </p:cNvPr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819400" y="4343400"/>
            <a:ext cx="3505200" cy="7620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ource Sans Pro" panose="020B0503030403020204"/>
              </a:rPr>
              <a:t>dynamic data (heap)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2B3FFF-8054-BC4C-8DD9-8F8A8B6C251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7241039" y="271045"/>
            <a:ext cx="196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*Layout in 295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On actual </a:t>
            </a:r>
            <a:r>
              <a:rPr lang="en-US" dirty="0" err="1">
                <a:solidFill>
                  <a:schemeClr val="tx2"/>
                </a:solidFill>
                <a:latin typeface="Consolas" panose="020B0609020204030204" pitchFamily="49" charset="0"/>
              </a:rPr>
              <a:t>hw</a:t>
            </a:r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 code starts at </a:t>
            </a:r>
          </a:p>
          <a:p>
            <a:r>
              <a:rPr lang="en-US" dirty="0">
                <a:solidFill>
                  <a:schemeClr val="tx2"/>
                </a:solidFill>
                <a:latin typeface="Consolas" panose="020B0609020204030204" pitchFamily="49" charset="0"/>
              </a:rPr>
              <a:t>0x00400000</a:t>
            </a:r>
          </a:p>
        </p:txBody>
      </p:sp>
    </p:spTree>
    <p:extLst>
      <p:ext uri="{BB962C8B-B14F-4D97-AF65-F5344CB8AC3E}">
        <p14:creationId xmlns:p14="http://schemas.microsoft.com/office/powerpoint/2010/main" val="216134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4"/>
          <p:cNvSpPr txBox="1">
            <a:spLocks noGrp="1"/>
          </p:cNvSpPr>
          <p:nvPr>
            <p:ph type="body" idx="1"/>
          </p:nvPr>
        </p:nvSpPr>
        <p:spPr>
          <a:xfrm>
            <a:off x="457200" y="2700864"/>
            <a:ext cx="8229600" cy="4020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dirty="0"/>
              <a:t>Divide the 32 bits of an instruction into “</a:t>
            </a:r>
            <a:r>
              <a:rPr lang="en-US" dirty="0">
                <a:solidFill>
                  <a:srgbClr val="FF0000"/>
                </a:solidFill>
              </a:rPr>
              <a:t>fields</a:t>
            </a:r>
            <a:r>
              <a:rPr lang="en-US" dirty="0"/>
              <a:t>”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regular field sizes → simpler hardware</a:t>
            </a:r>
            <a:endParaRPr dirty="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 dirty="0"/>
              <a:t>will need some variation….</a:t>
            </a:r>
            <a:endParaRPr dirty="0"/>
          </a:p>
          <a:p>
            <a:pPr marL="36576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		</a:t>
            </a:r>
          </a:p>
          <a:p>
            <a:pPr marL="36576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lang="en-US" sz="2800" dirty="0"/>
          </a:p>
        </p:txBody>
      </p:sp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Instructions as Numbers</a:t>
            </a: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  <p:grpSp>
        <p:nvGrpSpPr>
          <p:cNvPr id="262" name="Google Shape;262;p34"/>
          <p:cNvGrpSpPr/>
          <p:nvPr/>
        </p:nvGrpSpPr>
        <p:grpSpPr>
          <a:xfrm>
            <a:off x="351068" y="1710341"/>
            <a:ext cx="8349858" cy="918895"/>
            <a:chOff x="351068" y="2468880"/>
            <a:chExt cx="8349858" cy="918895"/>
          </a:xfrm>
        </p:grpSpPr>
        <p:sp>
          <p:nvSpPr>
            <p:cNvPr id="263" name="Google Shape;263;p34"/>
            <p:cNvSpPr txBox="1"/>
            <p:nvPr/>
          </p:nvSpPr>
          <p:spPr>
            <a:xfrm>
              <a:off x="351068" y="2469862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64" name="Google Shape;264;p34"/>
            <p:cNvSpPr txBox="1"/>
            <p:nvPr/>
          </p:nvSpPr>
          <p:spPr>
            <a:xfrm>
              <a:off x="8331926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621760" y="2930575"/>
              <a:ext cx="7900500" cy="4572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66" name="Google Shape;266;p34"/>
          <p:cNvSpPr txBox="1"/>
          <p:nvPr/>
        </p:nvSpPr>
        <p:spPr>
          <a:xfrm>
            <a:off x="471326" y="688287"/>
            <a:ext cx="8229600" cy="12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convention, RISCV instructions are each </a:t>
            </a:r>
            <a:b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word = 4 bytes = 32 bits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>
            <a:spLocks noGrp="1"/>
          </p:cNvSpPr>
          <p:nvPr>
            <p:ph type="title"/>
          </p:nvPr>
        </p:nvSpPr>
        <p:spPr>
          <a:xfrm>
            <a:off x="457200" y="198447"/>
            <a:ext cx="82296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/>
              <a:t>The 6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 Formats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5"/>
          <p:cNvSpPr txBox="1">
            <a:spLocks noGrp="1"/>
          </p:cNvSpPr>
          <p:nvPr>
            <p:ph type="body" idx="1"/>
          </p:nvPr>
        </p:nvSpPr>
        <p:spPr>
          <a:xfrm>
            <a:off x="457200" y="838199"/>
            <a:ext cx="8374284" cy="5007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R-Format:</a:t>
            </a:r>
            <a:r>
              <a:rPr lang="en-US" sz="3000" dirty="0"/>
              <a:t>  instructions using 3 register inputs </a:t>
            </a:r>
            <a:endParaRPr sz="3000" dirty="0"/>
          </a:p>
          <a:p>
            <a:pPr marL="742950" lvl="1" indent="-298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add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xor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mul</a:t>
            </a:r>
            <a:r>
              <a:rPr lang="en-US" sz="3000" dirty="0"/>
              <a:t>       —arithmetic/logical ops</a:t>
            </a:r>
            <a:endParaRPr sz="3000" dirty="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I-Format: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instructions with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immediates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dirty="0"/>
              <a:t>loads</a:t>
            </a:r>
            <a:endParaRPr sz="3000" dirty="0"/>
          </a:p>
          <a:p>
            <a:pPr marL="742950" lvl="1" indent="-298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addi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lw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jalr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slli</a:t>
            </a:r>
            <a:endParaRPr sz="3000" dirty="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S-Format:</a:t>
            </a:r>
            <a:r>
              <a:rPr lang="en-US" sz="3000" dirty="0"/>
              <a:t> store instructions: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sw,sb</a:t>
            </a:r>
            <a:endParaRPr sz="3000" dirty="0">
              <a:solidFill>
                <a:srgbClr val="FF0000"/>
              </a:solidFill>
            </a:endParaRPr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SB-Format:</a:t>
            </a:r>
            <a:r>
              <a:rPr lang="en-US" sz="3000" dirty="0"/>
              <a:t> branch instructions: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beq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3000" dirty="0"/>
              <a:t>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bge</a:t>
            </a:r>
            <a:endParaRPr sz="3000"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U-Format:</a:t>
            </a:r>
            <a:r>
              <a:rPr lang="en-US" sz="3000" dirty="0"/>
              <a:t> instructions with upper </a:t>
            </a:r>
            <a:r>
              <a:rPr lang="en-US" sz="3000" dirty="0" err="1"/>
              <a:t>immediates</a:t>
            </a:r>
            <a:endParaRPr sz="3000" dirty="0"/>
          </a:p>
          <a:p>
            <a:pPr marL="742950" lvl="1" indent="-2984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–"/>
            </a:pP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 sz="3000" dirty="0"/>
              <a:t>,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auipc</a:t>
            </a:r>
            <a:r>
              <a:rPr lang="en-US" sz="3000" dirty="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3000" dirty="0"/>
              <a:t>—upper immediate is 20-bits</a:t>
            </a:r>
            <a:endParaRPr sz="3000" dirty="0"/>
          </a:p>
          <a:p>
            <a:pPr marL="342900" lvl="0" indent="-3302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UJ-Format:</a:t>
            </a:r>
            <a:r>
              <a:rPr lang="en-US" sz="3000" dirty="0"/>
              <a:t> the jump instruction: </a:t>
            </a:r>
            <a:r>
              <a:rPr lang="en-US" sz="3000" dirty="0" err="1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2392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1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RISCV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Instruction:	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x5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x6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x7</a:t>
            </a:r>
            <a:endParaRPr dirty="0"/>
          </a:p>
          <a:p>
            <a:pPr marL="742950" marR="0" lvl="1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representation (decimal):</a:t>
            </a:r>
            <a:endParaRPr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representation (binary):</a:t>
            </a:r>
            <a:endParaRPr dirty="0"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4" name="Google Shape;414;p42"/>
          <p:cNvGrpSpPr/>
          <p:nvPr/>
        </p:nvGrpSpPr>
        <p:grpSpPr>
          <a:xfrm>
            <a:off x="2720340" y="2067540"/>
            <a:ext cx="3990600" cy="767100"/>
            <a:chOff x="2720340" y="2067540"/>
            <a:chExt cx="3990600" cy="767100"/>
          </a:xfrm>
        </p:grpSpPr>
        <p:cxnSp>
          <p:nvCxnSpPr>
            <p:cNvPr id="415" name="Google Shape;415;p42"/>
            <p:cNvCxnSpPr>
              <a:endCxn id="416" idx="0"/>
            </p:cNvCxnSpPr>
            <p:nvPr/>
          </p:nvCxnSpPr>
          <p:spPr>
            <a:xfrm>
              <a:off x="5430360" y="2067540"/>
              <a:ext cx="993300" cy="7671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7" name="Google Shape;417;p42"/>
            <p:cNvCxnSpPr>
              <a:endCxn id="418" idx="0"/>
            </p:cNvCxnSpPr>
            <p:nvPr/>
          </p:nvCxnSpPr>
          <p:spPr>
            <a:xfrm flipH="1">
              <a:off x="2720340" y="2096940"/>
              <a:ext cx="3990600" cy="7377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419" name="Google Shape;419;p42"/>
            <p:cNvCxnSpPr>
              <a:endCxn id="420" idx="0"/>
            </p:cNvCxnSpPr>
            <p:nvPr/>
          </p:nvCxnSpPr>
          <p:spPr>
            <a:xfrm flipH="1">
              <a:off x="3954780" y="2111640"/>
              <a:ext cx="2123100" cy="72300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R-Format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8485632" y="4279392"/>
            <a:ext cx="51636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4" name="Google Shape;424;p42"/>
          <p:cNvGrpSpPr/>
          <p:nvPr/>
        </p:nvGrpSpPr>
        <p:grpSpPr>
          <a:xfrm>
            <a:off x="351069" y="2468880"/>
            <a:ext cx="8349870" cy="822960"/>
            <a:chOff x="351069" y="3383280"/>
            <a:chExt cx="8349870" cy="822960"/>
          </a:xfrm>
        </p:grpSpPr>
        <p:grpSp>
          <p:nvGrpSpPr>
            <p:cNvPr id="425" name="Google Shape;425;p42"/>
            <p:cNvGrpSpPr/>
            <p:nvPr/>
          </p:nvGrpSpPr>
          <p:grpSpPr>
            <a:xfrm>
              <a:off x="621792" y="3749040"/>
              <a:ext cx="7900416" cy="457200"/>
              <a:chOff x="457200" y="4572000"/>
              <a:chExt cx="7900416" cy="457200"/>
            </a:xfrm>
          </p:grpSpPr>
          <p:sp>
            <p:nvSpPr>
              <p:cNvPr id="426" name="Google Shape;426;p42"/>
              <p:cNvSpPr/>
              <p:nvPr/>
            </p:nvSpPr>
            <p:spPr>
              <a:xfrm>
                <a:off x="457200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27" name="Google Shape;427;p42"/>
              <p:cNvSpPr/>
              <p:nvPr/>
            </p:nvSpPr>
            <p:spPr>
              <a:xfrm>
                <a:off x="6876288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0x33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18" name="Google Shape;418;p42"/>
              <p:cNvSpPr/>
              <p:nvPr/>
            </p:nvSpPr>
            <p:spPr>
              <a:xfrm>
                <a:off x="193852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7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20" name="Google Shape;420;p42"/>
              <p:cNvSpPr/>
              <p:nvPr/>
            </p:nvSpPr>
            <p:spPr>
              <a:xfrm>
                <a:off x="317296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6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28" name="Google Shape;428;p42"/>
              <p:cNvSpPr/>
              <p:nvPr/>
            </p:nvSpPr>
            <p:spPr>
              <a:xfrm>
                <a:off x="440740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16" name="Google Shape;416;p42"/>
              <p:cNvSpPr/>
              <p:nvPr/>
            </p:nvSpPr>
            <p:spPr>
              <a:xfrm>
                <a:off x="564184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5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429" name="Google Shape;429;p42"/>
            <p:cNvSpPr txBox="1"/>
            <p:nvPr/>
          </p:nvSpPr>
          <p:spPr>
            <a:xfrm>
              <a:off x="351069" y="3383280"/>
              <a:ext cx="5533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30" name="Google Shape;430;p42"/>
            <p:cNvSpPr txBox="1"/>
            <p:nvPr/>
          </p:nvSpPr>
          <p:spPr>
            <a:xfrm>
              <a:off x="8331927" y="3383280"/>
              <a:ext cx="369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31" name="Google Shape;431;p42"/>
          <p:cNvGrpSpPr/>
          <p:nvPr/>
        </p:nvGrpSpPr>
        <p:grpSpPr>
          <a:xfrm>
            <a:off x="351069" y="3657600"/>
            <a:ext cx="8349870" cy="822960"/>
            <a:chOff x="351069" y="3383280"/>
            <a:chExt cx="8349870" cy="822960"/>
          </a:xfrm>
        </p:grpSpPr>
        <p:grpSp>
          <p:nvGrpSpPr>
            <p:cNvPr id="432" name="Google Shape;432;p42"/>
            <p:cNvGrpSpPr/>
            <p:nvPr/>
          </p:nvGrpSpPr>
          <p:grpSpPr>
            <a:xfrm>
              <a:off x="621792" y="3749040"/>
              <a:ext cx="7900416" cy="457200"/>
              <a:chOff x="457200" y="4572000"/>
              <a:chExt cx="7900416" cy="457200"/>
            </a:xfrm>
          </p:grpSpPr>
          <p:sp>
            <p:nvSpPr>
              <p:cNvPr id="433" name="Google Shape;433;p42"/>
              <p:cNvSpPr/>
              <p:nvPr/>
            </p:nvSpPr>
            <p:spPr>
              <a:xfrm>
                <a:off x="457200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0000000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4" name="Google Shape;434;p42"/>
              <p:cNvSpPr/>
              <p:nvPr/>
            </p:nvSpPr>
            <p:spPr>
              <a:xfrm>
                <a:off x="6876288" y="4572000"/>
                <a:ext cx="1481328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0110011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5" name="Google Shape;435;p42"/>
              <p:cNvSpPr/>
              <p:nvPr/>
            </p:nvSpPr>
            <p:spPr>
              <a:xfrm>
                <a:off x="193852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00111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6" name="Google Shape;436;p42"/>
              <p:cNvSpPr/>
              <p:nvPr/>
            </p:nvSpPr>
            <p:spPr>
              <a:xfrm>
                <a:off x="317296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00110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7" name="Google Shape;437;p42"/>
              <p:cNvSpPr/>
              <p:nvPr/>
            </p:nvSpPr>
            <p:spPr>
              <a:xfrm>
                <a:off x="440740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000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38" name="Google Shape;438;p42"/>
              <p:cNvSpPr/>
              <p:nvPr/>
            </p:nvSpPr>
            <p:spPr>
              <a:xfrm>
                <a:off x="5641848" y="4572000"/>
                <a:ext cx="123444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00101</a:t>
                </a:r>
                <a:endParaRPr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439" name="Google Shape;439;p42"/>
            <p:cNvSpPr txBox="1"/>
            <p:nvPr/>
          </p:nvSpPr>
          <p:spPr>
            <a:xfrm>
              <a:off x="351069" y="3383280"/>
              <a:ext cx="5533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440" name="Google Shape;440;p42"/>
            <p:cNvSpPr txBox="1"/>
            <p:nvPr/>
          </p:nvSpPr>
          <p:spPr>
            <a:xfrm>
              <a:off x="8331927" y="3383280"/>
              <a:ext cx="36901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441" name="Google Shape;441;p42"/>
          <p:cNvGrpSpPr/>
          <p:nvPr/>
        </p:nvGrpSpPr>
        <p:grpSpPr>
          <a:xfrm>
            <a:off x="740673" y="3931925"/>
            <a:ext cx="7680951" cy="640250"/>
            <a:chOff x="740673" y="3931925"/>
            <a:chExt cx="7680951" cy="640250"/>
          </a:xfrm>
        </p:grpSpPr>
        <p:sp>
          <p:nvSpPr>
            <p:cNvPr id="442" name="Google Shape;442;p42"/>
            <p:cNvSpPr/>
            <p:nvPr/>
          </p:nvSpPr>
          <p:spPr>
            <a:xfrm>
              <a:off x="740673" y="3931925"/>
              <a:ext cx="7311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42"/>
            <p:cNvSpPr/>
            <p:nvPr/>
          </p:nvSpPr>
          <p:spPr>
            <a:xfrm>
              <a:off x="1471775" y="3931925"/>
              <a:ext cx="10242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2509826" y="3931975"/>
              <a:ext cx="8505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3360325" y="3931925"/>
              <a:ext cx="8505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4210825" y="3931925"/>
              <a:ext cx="15870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5797726" y="3931925"/>
              <a:ext cx="9132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6720825" y="3931925"/>
              <a:ext cx="9132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7690525" y="3931925"/>
              <a:ext cx="731100" cy="640200"/>
            </a:xfrm>
            <a:prstGeom prst="rect">
              <a:avLst/>
            </a:prstGeom>
            <a:noFill/>
            <a:ln w="41275" cap="flat" cmpd="sng">
              <a:solidFill>
                <a:schemeClr val="accent1"/>
              </a:solidFill>
              <a:prstDash val="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0" name="Google Shape;45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2"/>
          <p:cNvSpPr txBox="1"/>
          <p:nvPr/>
        </p:nvSpPr>
        <p:spPr>
          <a:xfrm>
            <a:off x="916850" y="4743000"/>
            <a:ext cx="7041300" cy="16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hex representation:	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0x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0073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02B3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decimal representation:	7,537,331</a:t>
            </a:r>
            <a:endParaRPr sz="240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 a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Machine Language Instruction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4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7"/>
          <p:cNvSpPr txBox="1">
            <a:spLocks noGrp="1"/>
          </p:cNvSpPr>
          <p:nvPr>
            <p:ph type="body" idx="1"/>
          </p:nvPr>
        </p:nvSpPr>
        <p:spPr>
          <a:xfrm>
            <a:off x="457200" y="1909075"/>
            <a:ext cx="8229600" cy="47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opcode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/>
              <a:t>7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uniquely specifies the instruction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(5):  specifies a register operand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</a:t>
            </a:r>
            <a:r>
              <a:rPr lang="en-US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(5):  specifies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estination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egister that receives result of computatio</a:t>
            </a:r>
            <a:r>
              <a:rPr lang="en-US"/>
              <a:t>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4" name="Google Shape;514;p47"/>
          <p:cNvGrpSpPr/>
          <p:nvPr/>
        </p:nvGrpSpPr>
        <p:grpSpPr>
          <a:xfrm>
            <a:off x="393192" y="1021080"/>
            <a:ext cx="8349858" cy="822970"/>
            <a:chOff x="351069" y="2468880"/>
            <a:chExt cx="8349858" cy="822970"/>
          </a:xfrm>
        </p:grpSpPr>
        <p:grpSp>
          <p:nvGrpSpPr>
            <p:cNvPr id="515" name="Google Shape;515;p47"/>
            <p:cNvGrpSpPr/>
            <p:nvPr/>
          </p:nvGrpSpPr>
          <p:grpSpPr>
            <a:xfrm>
              <a:off x="621801" y="2834640"/>
              <a:ext cx="7900551" cy="457210"/>
              <a:chOff x="621801" y="2834640"/>
              <a:chExt cx="7900551" cy="457210"/>
            </a:xfrm>
          </p:grpSpPr>
          <p:sp>
            <p:nvSpPr>
              <p:cNvPr id="516" name="Google Shape;516;p47"/>
              <p:cNvSpPr/>
              <p:nvPr/>
            </p:nvSpPr>
            <p:spPr>
              <a:xfrm>
                <a:off x="621801" y="2834650"/>
                <a:ext cx="29970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imm[11:0]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17" name="Google Shape;517;p47"/>
              <p:cNvSpPr/>
              <p:nvPr/>
            </p:nvSpPr>
            <p:spPr>
              <a:xfrm>
                <a:off x="4854250" y="2834650"/>
                <a:ext cx="8007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func3</a:t>
                </a:r>
                <a:endParaRPr sz="16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18" name="Google Shape;518;p47"/>
              <p:cNvSpPr/>
              <p:nvPr/>
            </p:nvSpPr>
            <p:spPr>
              <a:xfrm>
                <a:off x="5654960" y="283464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19" name="Google Shape;519;p47"/>
              <p:cNvSpPr/>
              <p:nvPr/>
            </p:nvSpPr>
            <p:spPr>
              <a:xfrm>
                <a:off x="6889452" y="2834650"/>
                <a:ext cx="16329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520" name="Google Shape;520;p47"/>
            <p:cNvSpPr txBox="1"/>
            <p:nvPr/>
          </p:nvSpPr>
          <p:spPr>
            <a:xfrm>
              <a:off x="351069" y="246888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521" name="Google Shape;521;p47"/>
            <p:cNvSpPr txBox="1"/>
            <p:nvPr/>
          </p:nvSpPr>
          <p:spPr>
            <a:xfrm>
              <a:off x="8331927" y="246888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522" name="Google Shape;522;p47"/>
          <p:cNvSpPr/>
          <p:nvPr/>
        </p:nvSpPr>
        <p:spPr>
          <a:xfrm>
            <a:off x="3660958" y="1386840"/>
            <a:ext cx="1234500" cy="457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rs1</a:t>
            </a:r>
            <a:endParaRPr sz="2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I-Format Instructions (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/4)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05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10467</TotalTime>
  <Words>1499</Words>
  <Application>Microsoft Macintosh PowerPoint</Application>
  <PresentationFormat>On-screen Show (4:3)</PresentationFormat>
  <Paragraphs>395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Consolas</vt:lpstr>
      <vt:lpstr>Courier New</vt:lpstr>
      <vt:lpstr>Roboto</vt:lpstr>
      <vt:lpstr>Roboto Regular</vt:lpstr>
      <vt:lpstr>Source Sans Pro</vt:lpstr>
      <vt:lpstr>Times New Roman</vt:lpstr>
      <vt:lpstr>Wingdings</vt:lpstr>
      <vt:lpstr>UWTheme-351-Au18</vt:lpstr>
      <vt:lpstr>Roadmap</vt:lpstr>
      <vt:lpstr>Agenda</vt:lpstr>
      <vt:lpstr>PowerPoint Presentation</vt:lpstr>
      <vt:lpstr>Big Idea: Stored-Program Concept</vt:lpstr>
      <vt:lpstr>PowerPoint Presentation</vt:lpstr>
      <vt:lpstr>Instructions as Numbers</vt:lpstr>
      <vt:lpstr>The 6 Instruction Formats</vt:lpstr>
      <vt:lpstr>R-Format Example</vt:lpstr>
      <vt:lpstr>I-Format Instructions (3/4)</vt:lpstr>
      <vt:lpstr>I-Format Instructions (4/4)</vt:lpstr>
      <vt:lpstr>I-Format Example (1/2)</vt:lpstr>
      <vt:lpstr>Load  Instructions are also I-Type</vt:lpstr>
      <vt:lpstr>I-Format Load Example</vt:lpstr>
      <vt:lpstr>S-Format Used for Stores</vt:lpstr>
      <vt:lpstr>S-Format Example</vt:lpstr>
      <vt:lpstr>RISC-V B-Format for Branches</vt:lpstr>
      <vt:lpstr>Branch Example (1/2)</vt:lpstr>
      <vt:lpstr>Branch Example (1/2)</vt:lpstr>
      <vt:lpstr>Branch Example (1/2)</vt:lpstr>
      <vt:lpstr>U-Format for “Upper Immediate” instructions</vt:lpstr>
      <vt:lpstr>LUI to create long immediates</vt:lpstr>
      <vt:lpstr>UJ-Format Instructions (2/3)</vt:lpstr>
      <vt:lpstr>Uses of jalr</vt:lpstr>
      <vt:lpstr>Summary of RISC-V Instruction Formats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x86 Programming III CSE 351 Autumn 2016</dc:title>
  <dc:creator>Justin Hsia</dc:creator>
  <cp:lastModifiedBy>Arrvindh Shriraman</cp:lastModifiedBy>
  <cp:revision>204</cp:revision>
  <cp:lastPrinted>2019-01-30T05:23:26Z</cp:lastPrinted>
  <dcterms:created xsi:type="dcterms:W3CDTF">2016-10-12T07:57:22Z</dcterms:created>
  <dcterms:modified xsi:type="dcterms:W3CDTF">2021-09-27T15:08:31Z</dcterms:modified>
</cp:coreProperties>
</file>