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6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8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9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0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1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22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23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4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25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6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0"/>
  </p:notesMasterIdLst>
  <p:handoutMasterIdLst>
    <p:handoutMasterId r:id="rId41"/>
  </p:handoutMasterIdLst>
  <p:sldIdLst>
    <p:sldId id="318" r:id="rId2"/>
    <p:sldId id="710" r:id="rId3"/>
    <p:sldId id="324" r:id="rId4"/>
    <p:sldId id="325" r:id="rId5"/>
    <p:sldId id="326" r:id="rId6"/>
    <p:sldId id="327" r:id="rId7"/>
    <p:sldId id="329" r:id="rId8"/>
    <p:sldId id="291" r:id="rId9"/>
    <p:sldId id="330" r:id="rId10"/>
    <p:sldId id="331" r:id="rId11"/>
    <p:sldId id="332" r:id="rId12"/>
    <p:sldId id="333" r:id="rId13"/>
    <p:sldId id="334" r:id="rId14"/>
    <p:sldId id="276" r:id="rId15"/>
    <p:sldId id="257" r:id="rId16"/>
    <p:sldId id="258" r:id="rId17"/>
    <p:sldId id="261" r:id="rId18"/>
    <p:sldId id="262" r:id="rId19"/>
    <p:sldId id="259" r:id="rId20"/>
    <p:sldId id="260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306" r:id="rId32"/>
    <p:sldId id="308" r:id="rId33"/>
    <p:sldId id="274" r:id="rId34"/>
    <p:sldId id="275" r:id="rId35"/>
    <p:sldId id="277" r:id="rId36"/>
    <p:sldId id="278" r:id="rId37"/>
    <p:sldId id="309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483" autoAdjust="0"/>
  </p:normalViewPr>
  <p:slideViewPr>
    <p:cSldViewPr snapToGrid="0">
      <p:cViewPr varScale="1">
        <p:scale>
          <a:sx n="109" d="100"/>
          <a:sy n="109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1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17227 128 0,'-3'-5'49'0,"6"-11"-26"0,-3 5-23 16,0 11 13-16,0-2-5 16,0 2 1-16,0 0 1 15,0 0 1-15,0-11-5 16,0 11 3-16,0 0 3 0,3-5 0 15,3-3 1-15,3 3-7 16,0 2-2-16,2-2 0 0,4-1 0 16,6 1 4-16,3-3 5 15,0 8-1-15,3-3 1 16,2 3-5 0,4 0 0-16,6 0-3 0,5 0 0 15,1-2-6-15,0-1 1 16,2-2 0-16,4 5 2 15,0-3-3-15,2 1-2 16,-2-1 4-16,5-2 3 16,-5 5 3-16,0 0 1 15,-4 0-2-15,1 0 1 16,2 0-2-16,1 0 0 16,0 0-3-16,-1 0-2 0,7 0 1 15,-1 0-1 1,1-3 2-16,-1 0 1 0,4 1-1 15,-6-4 1-15,-1 6-7 16,-2 0 1-16,2 0 1 16,4 0 3-16,-4 0 2 15,1 0 1-15,3 0-2 16,-1-2-2-16,1 2 1 16,-1 0 1-16,7 0 1 15,-4 0 1-15,1 0-2 16,-10 2 1-16,7-2-2 15,-6 6-1-15,-1-1 1 16,1-2-1-16,-1-3-3 16,4 8 2-16,-3-6 1 0,-1-2 2 15,1 0-3-15,5 0 0 16,-2 0 1-16,-1-2 2 16,-2-1 1-16,3 3 3 15,-1 0-1-15,-2 0 0 16,-4 0-8-16,-2 0 0 15,0 0 1-15,2-5 1 16,1 5 1-16,3 0 2 16,-1-3-1-16,7 0-1 15,-4 1 1-15,-2-4-1 16,2 6 0-16,1-2 0 16,0-1 0-16,-7 0 0 15,1-2 0-15,-3 5 2 16,-1-2-1-16,1 2 2 0,-12 0-2 15,8 0-1-15,1 0 1 16,3 0-1-16,-1-3-3 16,1 0 2-16,-9-2 1 15,11 5 2-15,4-5-3 16,-1 5 0-16,10 0 1 16,-4 0 0-16,4 5 4 15,-6-5 5-15,-4 0-7 16,4 0-1-16,-4 0-3 15,4 0 0-15,3 5 4 16,-4-5 3-16,1 0-4 16,8-5-1-16,1 5 2 0,-1-5 3 15,4 5-2-15,5-3 0 16,-5-2-3-16,2 5-1 16,-2-6 1-16,-4 4 2 15,1-1-3-15,-7 0 0 16,7 3 1-16,-4 0 2 15,-2 0-1-15,8 0 2 16,-2-5-2-16,-4 5-1 16,4 0 1-16,-4 0-1 15,-2 0 0-15,-4 0 0 16,-2 5 4-16,3-5 2 16,-4 0-2-16,-2 0-1 15,-4 0-1-15,1 0 1 16,-3-5-4-16,2 5-2 0,1 0 2 15,-3 0 2-15,-1 0 0 16,-2 0-1-16,9 0 1 16,-4 0-1-16,-2-2 2 15,0 2 1-15,-1 0-1 16,-2 0 1-16,3 0-2 16,5 0-1-16,-2 0-4 15,-3 0 0-15,-4 0 4 16,16-3 2-16,-6 0 0 15,-1-2-2-15,1 5 1 16,2 0-1-16,4 0-3 16,-3 0 2-16,-4 0 1 15,-2 0 0-15,11 0 0 0,1 0 0 16,0-3 2-16,5 3 1 16,1 0-4-16,-4 0-1 15,-2 0 1-15,8 0 0 16,-2-2-2-16,-4-1 2 15,-2-2 1-15,11 5 0 16,-8 0 0-16,-7 0 2 16,-2 0 1-16,8 0 1 15,-5 0-5-15,0-3 1 16,-4 0 0-16,-2 3 2 16,8-2-3-16,-5 2 0 15,-3-6 1-15,-1 6 0 16,13-2 0-16,-4-1 0 0,-2 1 0 15,-3-6 2-15,-1 2-3 16,4 1 0-16,-10 5-1 16,1-5 0-16,-3 5 2 15,2-3 2-15,4-2-1 16,-3 5 2-16,-1 0-2 16,1-5-1-16,-6 5 1 15,8 0-1-15,-5 0 0 16,-3-6 0-16,-4 9 0 15,4-8 0-15,-6-1 0 16,11 1 0-16,-5-3 0 16,-3 8 0-16,0-3-3 15,-1 1 2-15,1-1 3 16,0-2 1-16,2 10-4 16,-2-5 1-16,-3 0 4 0,0 0 5 15,-4 0-5 1,-2-5 0-16,-3 5-2 0,21 0-2 15,-7-5 1 1,-2 5-1-16,-3-3 2 16,-3-2-3-16,-4 5 0 15,1 0 1-15,6-3 2 16,0 6-3-16,-4-3 0 16,-2 0 1-16,0 0 0 15,0 0 0-15,-1-3 0 16,7 0 0-16,3-5 2 15,-3 8-3-15,-4-2 0 0,-2-1 3 16,0 0 1-16,-3-2-4 16,0 5 1-16,-1 0 0 15,-2 0 0-15,3 0 0 16,6 0 0-16,-3 0-3 16,-4 0 2-16,-2 0 3 15,0 0 1-15,0 0-4 16,0 0 1-16,-3-3 0 15,6 3 0-15,2-2 2 16,-2-1 1-16,-3 3-1 16,3 0-2-16,-6 0-2 15,-1 0 1-15,1 3 1 16,0-3 0-16,0 0 0 16,-3 2 2-16,0 1-1 0,0-3-1 15,0 5 1-15,2-2-1 16,4 2 0-16,-3 3 0 15,0-2-3-15,-3-1 2 16,0 0-1-16,0-2-2 16,0 2 5-16,-1-2 1 15,1 7-3-15,0-2 1 16,0 6-2-16,6-14-2 16,-3 13 7-16,3-8 5 15,-1 6-6-15,-2-3-1 16,-3-3-1-16,0-3 0 0,0 6-3 15,0-2 2 1,-3 2 1-16,3-3 2 0,-3 3-1 16,2-3-1-16,-2 6 1 15,0-3-1-15,0 5-5 16,0 0 1-16,0-2 0 16,3 2 2-16,0 3 1 15,0 2 3-15,-1-4-1 16,-2 4 2-16,-3-2 0 15,0-3 1-15,0 3-2 16,0-3-2-16,-3-5-4 16,0 5 0-16,0 1 0 15,0-1 2-15,0 0 3 0,0 0 2 16,0 1-1 0,0 4-2-16,0 3-4 0,-3 3 0 15,6-5 0-15,-6-3 2 16,-3-3-1-16,0 5 1 15,0-4 0-15,0 4 0 16,0 1 2-16,0-4 2 16,-3 4-8-16,0 7-1 15,-3 1 4-15,6-1 3 16,0 1 1-16,0-9-1 16,-3 3-2-16,0 3 1 15,0-5 3-15,-3-3 1 16,0 2-6-16,0-5-2 15,0 11 2-15,0-8 1 16,0 3 4-16,-3-1 3 0,-3-2-4 16,0-5-1-16,-3-3-2 15,0 5 0-15,-2-3 0 16,-1-2 0-16,0 6 2 16,-3-7 0-16,0-1-3 15,-3 2 2-15,-5 2 1 16,-4-2 0-16,0-2 0 15,0-4 0-15,1 3 0 16,2 6 2-16,-6-8-3 16,-2 5 0-16,-1-3 1 15,-3 0 0-15,0 0-3 16,-5-2 2-16,-7 2 1 16,7 3 0-16,-1-8-3 0,6 6 2 15,-8 2 1 1,5-8 2-16,0-3-3 0,1-2 0 15,-1 5 3-15,-11 0 3 16,2 0-7-16,3 0-3 16,4 0 5-16,-7-6 1 15,4 6-2-15,-1 0 1 16,0 0 2-16,-5 0 1 16,-7 0-4-16,10 0-1 15,-1 0 1-15,1 0 2 16,-4 0-2-16,1-2-2 15,-1-4 2-15,-3 6 0 0,-2 0-2 16,2 0 0-16,1-5 2 16,-4 5 0-1,7-3 1-15,-7-2 2 0,7 5-1 16,-13 0-1-16,4-5 1 16,2 5-1-16,-8 0-3 15,-1-3 2-15,4 1 1 16,-12 2 2-16,8 0-1 15,7 0 2-15,-7-3-4 16,4-2 0-16,2 5-1 16,4-3 0-16,-10 3 2 15,7 0 2-15,2-3-3 16,-5 1 0-16,2-4 3 16,1 1 1-16,-7 3-4 0,1-4 1 15,3 1 2 1,-4 2 1-16,4-2-1 0,-1 0 1 15,4-3-4-15,-13 8 0 16,10-6-1-16,2 6 0 16,-5-2 2-16,2-3 2 15,1 5-1-15,-3 0 2 16,-7 0-2-16,10 5-1 16,-4-5 1-16,1 0-1 15,-1-5 0-15,4 5 0 16,-6-6 2-16,5 6 3 15,4 0 0-15,-10-2 0 16,4-4-3-16,-1 6 1 0,4 0-2 16,-4 0-1-16,4 0 1 15,-1 0 1-15,-2 0-1 16,3 0-1-16,2 0 1 16,-5 6-1-16,5-6 0 15,4 0 2-15,5 0-1 16,-8-6-1-16,5 6 1 15,1-5-1-15,5 5-3 16,-9 0 2-16,1 0 1 16,2 5 2-16,1-5-1 15,-1 0-1-15,1 0-2 16,-1 6 1-16,1-4 1 16,-1 4 0-16,1-1 2 15,8-3 1-15,-2-2 1 16,-1 0 0-16,3 0-2 0,-2 0-2 15,-1 6 1-15,-5 2 1 16,-1-3-6-16,1 0-1 16,-7-2 2-16,7 2 3 15,-1 3 1-15,-2-3-1 16,2 6 3-16,1-3 0 16,-1-3-1-16,6-2 1 15,-8-3-4-15,2 0 0 16,-2 0-4-16,2 0 1 15,-5 5 4-15,2-5 2 16,4 0-3-16,-10 5 1 0,4-2 0 16,2-3 2-16,4 0-1 15,-10 5-1-15,7-5 1 16,2 8 1-16,-8-8-3 16,8 0-2-16,1 0 6 15,2 0 3-15,4 0-6 16,-7 6 1-16,7-6-6 15,-1 8 1-15,3-8 6 16,-8 0 6-16,2-3-11 16,1-2-4-16,2 5 9 15,-5 0 8-15,5-6-3 16,0 6-1-16,-5-2-3 16,-4-4-3-16,1 6 1 15,-1-5-1-15,-5 5 0 16,-1 0 0-16,7 0 0 0,-9 0 0 15,5-3 0 1,1-2 0-16,2 5 2 0,4 0 1 16,-4 0 1-16,6 0 0 15,4 0-2-15,-7 0-2 16,4-5 1-16,-4 5 1 16,1-3-1-16,-7 1-1 15,7-1-2-15,-1 3 1 16,-2-5 1-16,2 5 2 15,7-3-3-15,-1 0 0 16,3 1 3-16,1 2 1 16,-4 2-1-16,4-2-2 15,-1 0-2-15,0-2 1 0,-5-4-1 16,5 6 0-16,1-5 2 16,5 3 0-16,0-4 0 15,-5 1 2-15,5-3-3 16,0 3-2-16,1-3 2 15,-10 0 0-15,4-3-2 16,-1 3 2-16,3 3-1 16,4-3 0-16,-1-3 0 15,-3-4 0-15,1 4-3 16,5-2 1-16,6 5 2 16,-2-5 3-16,-7-6-5 15,9 6 1-15,4 0-4 0,2-6 0 16,3 6 1-1,6-3 2-15,6-8-3 0,6-5 2 16,1 5 3-16,8-2 1 16,8 2-2-16,13-5 0 15,12-3 2-15,9-2 2 16,8-9 0-16,7 4 2 16,-7-1-4-16,7 8-2 15,6 1 2-15,-7 7 0 16,-2 5-2-16,-4 6 2 15,-2 2-1-15,0 11-2 16,-4 6-15-16,-5 4-7 16,-3-2-51-16,-7-2-20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1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3011 4908 40 0,'-3'3'16'0,"6"15"-12"0,-12 22 3 0,6-14 3 16,-3 25-6-16,0 20-2 15,-3 11-23-15,3 3-11 16</inkml:trace>
  <inkml:trace contextRef="#ctx0" brushRef="#br0" timeOffset="1">3089 4813 132 0,'41'-24'52'0,"-14"19"-41"0,62-6-4 16,-38 8-5-16,17 6 0 15,19 2 1-15,17 3-4 16,6 3 1-16,6-1 0 15,15 4 0-15,-3-4 0 0,3-2-3 16,12-2 2-16,-3-4 1 16,6-4 2-16,5-6-6 15,-8-3 1-15,-12-2-10 16,-12 0-4 0,-17 2 6-16,-19 6 11 15,-15-1 5-15,-11 4 11 16,-15-1 5-16,-10 3-7 0,-8 3-3 15,-3 5-4-15,-3 2 0 16,-3 6-4-16,-3 5 3 0,0 11 3 16,-4 13-5-16,4 16-2 15,0 8-4-15,0 2-1 16,0 3-1-16,0 0 0 16,-3-5 0-16,0-8 3 0,-3-6 0 15,-3-12 3-15,-3-9-1 16,-3-5 2-1,-9-5 4-15,-9-5 6 0,-15-1-1 16,-17-2 1 0,-16 0-1-16,-26-5 0 15,-30-6-4-15,-24-5 0 0,-23 0-5 16,-16-3 0 0,-14 1-1-16,-7 2-2 15,-2 13-57-15,-9 18-63 16,8 7 26-16</inkml:trace>
  <inkml:trace contextRef="#ctx0" brushRef="#br0" timeOffset="2">2943 8480 108 0,'0'-13'41'0,"0"7"-32"0,0 1 9 0,0 5 1 15,0-3-5-15,0 3 0 16,0 0-13-16,0 0-5 16,0 6 2-16,3 7 4 0,-3 11 7 15,0 13-5-15,-3 16 0 16,-3 10-4-16,-3 1-1 16,-3 5 1-16,0 13 0 15,-3 2 2-15,3-2 3 16,0-8-2-16,3-8-2 15,0 3 0-15,3 0 1 16,1-5-3-16,-4-4 0 16,3-7-8-16,-6-5-2 15,3-3-34 1,0-8-35-16</inkml:trace>
  <inkml:trace contextRef="#ctx0" brushRef="#br0" timeOffset="3">2847 8451 132 0,'0'-16'49'0,"0"16"-38"0,6 3-7 0,-3-1-5 15,6-2 1 1,6 3 4-16,6-3 3 0,12 0 1 16,14 0-2-16,19 3 1 15,14-1-4-15,13-4 0 0,26-1 1 16,9-2-2-16,23-3 1 15,16 0-2-15,6-3 2 16,2 1-4-16,-2-4-2 0,0-2 2 16,-10 3 0-16,-14 3-2 15,-15-1 2-15,-9 3 1 16,-12 3 2-16,-15 0-1 16,-14 2-1-16,-16 3-2 15,-8 0 1-15,-13 0 5 16,-8 0 2-16,-9-3 6 15,-3 3 3 1,-4 0-6-16,-5 3-1 0,0 0-9 16,0 4-1-1,0 4-2-15,0 5 2 0,0 8 1 16,-1 13 1-16,1 32 0 16,3 15 2-16,6 6-3 15,9 21 0-15,2 8 1 16,-2-10 2-16,-3-9-1 15,-3-7-1-15,-7-6 1 0,-2 9 1 16,-9-14-3-16,-6-14 0 16,-6-7 3-16,-3-11 1 15,-3-7-1-15,0-9-2 16,0-5 1-16,-3-5 1 16,-3-3-1-16,-2-5-1 15,-7-5 1-15,-6-3 1 16,-9-3-1-16,-8-2 2 15,-10-1 4-15,-11-4 4 16,-13-6-6-16,-23-3-3 16,-9 3 1-16,-24-8 0 15,-27 6-1-15,-17-4-2 16,-28 4 1-16,-20 2-1 16,0 5-3-16,-1-2 2 0,10 0 5 15,15-3 2 1,17 0-5-16,27 5 0 0,13 16-52 15,2 17-20-15,27 9-9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853C6-6FA6-41EA-98F9-B9B4B3D01B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8149A-4E69-4AAA-870E-2797FCA3DC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7CAD-49F9-4E28-B57A-4201E27D01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</a:t>
            </a:r>
            <a:r>
              <a:rPr lang="en-US" baseline="0" dirty="0"/>
              <a:t> structure is the </a:t>
            </a:r>
            <a:r>
              <a:rPr lang="en-US" b="1" baseline="0" dirty="0"/>
              <a:t>process control block (PCB)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Review:  system calls are </a:t>
            </a:r>
            <a:r>
              <a:rPr lang="en-US" b="1" baseline="0" dirty="0"/>
              <a:t>traps</a:t>
            </a:r>
            <a:r>
              <a:rPr lang="en-US" b="0" baseline="0" dirty="0"/>
              <a:t> (intentional exception).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http://en.wikipedia.org/wiki/Fork-exec: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7509F-96DB-4FBE-8C2B-0EE0959FD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9DCB-BADF-4C9D-823B-B89A8D41B6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7224E-55A7-4F02-8B94-93DDBDB816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1F155-17D7-4FAE-AB51-AD5CEFD60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DB85C-ED85-4F82-BC36-163ED868A3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slides)</a:t>
            </a:r>
          </a:p>
          <a:p>
            <a:r>
              <a:rPr lang="en-US" baseline="0" dirty="0"/>
              <a:t>The book calls this an Exception table.  I am using that at the top of the slide to be consistent with the book and with the previous slide.</a:t>
            </a:r>
          </a:p>
          <a:p>
            <a:endParaRPr lang="en-US" baseline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8E8E4-9C19-48EE-AC42-60C2B8CB3F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book: Ones in gray are Intel-defined, Others are OS-defined</a:t>
            </a:r>
          </a:p>
          <a:p>
            <a:r>
              <a:rPr lang="en-US" dirty="0"/>
              <a:t>Intel® 64 and IA-32 Architectures Software Developer's Manual,</a:t>
            </a:r>
            <a:r>
              <a:rPr lang="en-US" baseline="0" dirty="0"/>
              <a:t> </a:t>
            </a:r>
            <a:r>
              <a:rPr lang="en-US" dirty="0"/>
              <a:t>Volume 1: Basic Architecture - Describes the architecture and programming environment of processors supporting IA-32 and Intel 64 Architectures.</a:t>
            </a:r>
          </a:p>
          <a:p>
            <a:r>
              <a:rPr lang="en-US" dirty="0"/>
              <a:t>“Systems often use an interrupt controller to group the device interrupts together before passing on the signal to a single interrupt pin on the CPU. This saves interrupt pins on the CPU…” http://www.tldp.org/LDP/tlk/dd/interrupts.html</a:t>
            </a:r>
          </a:p>
          <a:p>
            <a:r>
              <a:rPr lang="en-US" dirty="0"/>
              <a:t>    This is why </a:t>
            </a:r>
            <a:r>
              <a:rPr lang="en-US" i="1" dirty="0"/>
              <a:t>cat /</a:t>
            </a:r>
            <a:r>
              <a:rPr lang="en-US" i="1" dirty="0" err="1"/>
              <a:t>proc</a:t>
            </a:r>
            <a:r>
              <a:rPr lang="en-US" i="1" dirty="0"/>
              <a:t>/interrupts</a:t>
            </a:r>
            <a:r>
              <a:rPr lang="en-US" dirty="0"/>
              <a:t> doesn’t match this slide - /</a:t>
            </a:r>
            <a:r>
              <a:rPr lang="en-US" dirty="0" err="1"/>
              <a:t>proc</a:t>
            </a:r>
            <a:r>
              <a:rPr lang="en-US" dirty="0"/>
              <a:t>/interrupts shows APIC’s “IRQ numbers”, not the OS’s exception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F320B-D6A5-40D2-B774-0BE4504BB0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0373" y="-2231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477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hyperlink" Target="http://xkcd.com/185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9.tiff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image" Target="../media/image11.tiff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41" Type="http://schemas.openxmlformats.org/officeDocument/2006/relationships/image" Target="../media/image10.tiff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notesSlide" Target="../notesSlides/notesSlide16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image" Target="../media/image13.tiff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image" Target="../media/image12.tiff"/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jpeg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8.tif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2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image" Target="../media/image11.tiff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tags" Target="../tags/tag208.xml"/><Relationship Id="rId41" Type="http://schemas.openxmlformats.org/officeDocument/2006/relationships/image" Target="../media/image10.tiff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notesSlide" Target="../notesSlides/notesSlide17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image" Target="../media/image13.tiff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image" Target="../media/image12.tiff"/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20.xml"/><Relationship Id="rId21" Type="http://schemas.openxmlformats.org/officeDocument/2006/relationships/tags" Target="../tags/tag238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13.emf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customXml" Target="../ink/ink1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image" Target="../media/image14.emf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" Type="http://schemas.openxmlformats.org/officeDocument/2006/relationships/tags" Target="../tags/tag365.xml"/><Relationship Id="rId21" Type="http://schemas.openxmlformats.org/officeDocument/2006/relationships/tags" Target="../tags/tag384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3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9" Type="http://schemas.openxmlformats.org/officeDocument/2006/relationships/tags" Target="../tags/tag423.xml"/><Relationship Id="rId21" Type="http://schemas.openxmlformats.org/officeDocument/2006/relationships/tags" Target="../tags/tag405.xml"/><Relationship Id="rId34" Type="http://schemas.openxmlformats.org/officeDocument/2006/relationships/tags" Target="../tags/tag418.xml"/><Relationship Id="rId7" Type="http://schemas.openxmlformats.org/officeDocument/2006/relationships/tags" Target="../tags/tag391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tags" Target="../tags/tag413.xml"/><Relationship Id="rId41" Type="http://schemas.openxmlformats.org/officeDocument/2006/relationships/notesSlide" Target="../notesSlides/notesSlide19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32" Type="http://schemas.openxmlformats.org/officeDocument/2006/relationships/tags" Target="../tags/tag416.xml"/><Relationship Id="rId37" Type="http://schemas.openxmlformats.org/officeDocument/2006/relationships/tags" Target="../tags/tag421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28" Type="http://schemas.openxmlformats.org/officeDocument/2006/relationships/tags" Target="../tags/tag412.xml"/><Relationship Id="rId36" Type="http://schemas.openxmlformats.org/officeDocument/2006/relationships/tags" Target="../tags/tag420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tags" Target="../tags/tag415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tags" Target="../tags/tag411.xml"/><Relationship Id="rId30" Type="http://schemas.openxmlformats.org/officeDocument/2006/relationships/tags" Target="../tags/tag414.xml"/><Relationship Id="rId35" Type="http://schemas.openxmlformats.org/officeDocument/2006/relationships/tags" Target="../tags/tag419.xml"/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33" Type="http://schemas.openxmlformats.org/officeDocument/2006/relationships/tags" Target="../tags/tag417.xml"/><Relationship Id="rId38" Type="http://schemas.openxmlformats.org/officeDocument/2006/relationships/tags" Target="../tags/tag4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3" Type="http://schemas.openxmlformats.org/officeDocument/2006/relationships/tags" Target="../tags/tag460.xml"/><Relationship Id="rId21" Type="http://schemas.openxmlformats.org/officeDocument/2006/relationships/image" Target="../media/image15.tiff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image" Target="../media/image12.tiff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10" Type="http://schemas.openxmlformats.org/officeDocument/2006/relationships/tags" Target="../tags/tag46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486.xml"/><Relationship Id="rId9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2" Type="http://schemas.openxmlformats.org/officeDocument/2006/relationships/tags" Target="../tags/tag492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19" Type="http://schemas.openxmlformats.org/officeDocument/2006/relationships/notesSlide" Target="../notesSlides/notesSlide26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image" Target="../media/image120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382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Processes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http://xkcd.com/1854/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15200" cy="30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 (Excerpt)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88242" y="1681783"/>
          <a:ext cx="70866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</a:t>
                      </a:r>
                      <a:r>
                        <a:rPr lang="en-US" i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 Class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Divide error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protection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check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Abort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32-255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OS-defined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Interrupt or trap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C35E6EF-461B-4899-B445-AE7FC7F3046F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66884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Exceptional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external to the processor</a:t>
            </a:r>
          </a:p>
          <a:p>
            <a:pPr lvl="1"/>
            <a:r>
              <a:rPr lang="en-US" sz="2000" dirty="0"/>
              <a:t>Indicated by setting the processor’s interrupt pin(s) (wire into CPU)</a:t>
            </a:r>
          </a:p>
          <a:p>
            <a:pPr lvl="1"/>
            <a:r>
              <a:rPr lang="en-US" sz="2000" dirty="0"/>
              <a:t>After interrupt handler runs, the handler returns to “next” instruction</a:t>
            </a:r>
          </a:p>
          <a:p>
            <a:pPr lvl="1"/>
            <a:endParaRPr lang="en-US" sz="2000" dirty="0"/>
          </a:p>
          <a:p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/>
              <a:t>Hitting Ctrl-C on the keyboard</a:t>
            </a:r>
          </a:p>
          <a:p>
            <a:pPr lvl="2"/>
            <a:r>
              <a:rPr lang="en-US" sz="1800" dirty="0"/>
              <a:t>Clicking a mouse button or tapping a touchscreen</a:t>
            </a:r>
          </a:p>
          <a:p>
            <a:pPr lvl="2"/>
            <a:r>
              <a:rPr lang="en-US" sz="1800" dirty="0"/>
              <a:t>Arrival of a packet from a network</a:t>
            </a:r>
          </a:p>
          <a:p>
            <a:pPr lvl="2"/>
            <a:r>
              <a:rPr lang="en-US" sz="1800" dirty="0"/>
              <a:t>Arrival of data from a 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milliseconds, an external timer chip triggers an interrupt</a:t>
            </a:r>
          </a:p>
          <a:p>
            <a:pPr lvl="2"/>
            <a:r>
              <a:rPr lang="en-US" sz="1800" dirty="0"/>
              <a:t>Used by the OS kernel 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system 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page faults</a:t>
            </a:r>
            <a:r>
              <a:rPr lang="en-US" sz="1800" dirty="0"/>
              <a:t>, segment protection faults, integer divide-by-zero 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parity error, machine check (hardware failure detected)</a:t>
            </a:r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non-standard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system</a:t>
            </a:r>
          </a:p>
          <a:p>
            <a:pPr lvl="1"/>
            <a:r>
              <a:rPr lang="en-US" dirty="0"/>
              <a:t>Provided by the OS</a:t>
            </a:r>
          </a:p>
          <a:p>
            <a:pPr lvl="1"/>
            <a:r>
              <a:rPr lang="en-US" dirty="0"/>
              <a:t>OS uses a data structure to represent each process</a:t>
            </a:r>
          </a:p>
          <a:p>
            <a:pPr lvl="1"/>
            <a:r>
              <a:rPr lang="en-US" dirty="0"/>
              <a:t>Maintains the</a:t>
            </a:r>
            <a:r>
              <a:rPr lang="en-US" b="0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hardware (CPU + memory)</a:t>
            </a:r>
          </a:p>
          <a:p>
            <a:pPr>
              <a:spcBef>
                <a:spcPts val="1200"/>
              </a:spcBef>
            </a:pPr>
            <a:r>
              <a:rPr lang="en-US" b="0" dirty="0"/>
              <a:t>What 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flow</a:t>
            </a:r>
            <a:r>
              <a:rPr lang="en-US" b="0" dirty="0"/>
              <a:t>?</a:t>
            </a:r>
          </a:p>
          <a:p>
            <a:pPr lvl="1"/>
            <a:r>
              <a:rPr lang="en-US" dirty="0"/>
              <a:t>Exceptional control flow is the </a:t>
            </a:r>
            <a:r>
              <a:rPr lang="en-US" i="1" dirty="0"/>
              <a:t>mechanism</a:t>
            </a:r>
            <a:r>
              <a:rPr lang="en-US" dirty="0"/>
              <a:t> the OS uses to enable </a:t>
            </a:r>
            <a:r>
              <a:rPr lang="en-US" b="1" dirty="0"/>
              <a:t>multiple processes </a:t>
            </a:r>
            <a:r>
              <a:rPr lang="en-US" dirty="0"/>
              <a:t>to run on the same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difference between:</a:t>
            </a:r>
          </a:p>
          <a:p>
            <a:pPr lvl="1"/>
            <a:r>
              <a:rPr lang="en-US" dirty="0"/>
              <a:t>A processor?  A program? 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program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context switching</a:t>
            </a:r>
          </a:p>
          <a:p>
            <a:pPr lvl="1"/>
            <a:r>
              <a:rPr lang="en-US" i="1" dirty="0"/>
              <a:t>Private address space</a:t>
            </a:r>
          </a:p>
          <a:p>
            <a:pPr lvl="2"/>
            <a:r>
              <a:rPr lang="en-US" dirty="0"/>
              <a:t>Each program seems to have exclusive use of main memory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Multiprocessing: 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/>
              <a:t>Single processor executes multiple processes </a:t>
            </a:r>
            <a:r>
              <a:rPr lang="en-US" sz="2400" i="1" dirty="0"/>
              <a:t>concurrently</a:t>
            </a:r>
          </a:p>
          <a:p>
            <a:pPr lvl="1"/>
            <a:r>
              <a:rPr lang="en-US" sz="2000" dirty="0"/>
              <a:t>Process executions interleaved, CPU runs </a:t>
            </a:r>
            <a:r>
              <a:rPr lang="en-US" sz="2000" i="1" dirty="0"/>
              <a:t>one at a time</a:t>
            </a:r>
          </a:p>
          <a:p>
            <a:pPr lvl="1"/>
            <a:r>
              <a:rPr lang="en-US" sz="2000" dirty="0"/>
              <a:t>Address spaces managed by virtual memory system (later in course)</a:t>
            </a:r>
          </a:p>
          <a:p>
            <a:pPr lvl="1"/>
            <a:r>
              <a:rPr lang="en-US" sz="2000" i="1" dirty="0"/>
              <a:t>Execution context</a:t>
            </a:r>
            <a:r>
              <a:rPr lang="en-US" sz="2000" dirty="0"/>
              <a:t> (register values, stack, </a:t>
            </a:r>
            <a:r>
              <a:rPr lang="is-IS" sz="2000" dirty="0"/>
              <a:t>…)</a:t>
            </a:r>
            <a:r>
              <a:rPr lang="en-US" sz="2000" dirty="0"/>
              <a:t> for other processes saved in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3F7B5D-E7C0-4292-8985-9D864E136019}"/>
              </a:ext>
            </a:extLst>
          </p:cNvPr>
          <p:cNvGrpSpPr/>
          <p:nvPr/>
        </p:nvGrpSpPr>
        <p:grpSpPr>
          <a:xfrm>
            <a:off x="1004760" y="1717200"/>
            <a:ext cx="4710676" cy="4772760"/>
            <a:chOff x="1004760" y="1717200"/>
            <a:chExt cx="4710676" cy="47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27BEE5-F0D5-480D-884A-0DC6D787774A}"/>
                    </a:ext>
                  </a:extLst>
                </p14:cNvPr>
                <p14:cNvContentPartPr/>
                <p14:nvPr/>
              </p14:nvContentPartPr>
              <p14:xfrm>
                <a:off x="1052716" y="6065520"/>
                <a:ext cx="4662720" cy="424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996" y="6055080"/>
                  <a:ext cx="46828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9551F6-8C21-407E-A19B-C6C0719263C9}"/>
                    </a:ext>
                  </a:extLst>
                </p14:cNvPr>
                <p14:cNvContentPartPr/>
                <p14:nvPr/>
              </p14:nvContentPartPr>
              <p14:xfrm>
                <a:off x="1004760" y="1717200"/>
                <a:ext cx="1179000" cy="18216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0800" y="1711800"/>
                  <a:ext cx="1189440" cy="18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memory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Schedule next process for execution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/>
              <a:t>Load saved registers and switch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/>
              <a:t>Multicore processors</a:t>
            </a:r>
          </a:p>
          <a:p>
            <a:pPr lvl="1"/>
            <a:r>
              <a:rPr lang="en-US" sz="2000" dirty="0"/>
              <a:t>Multiple CPUs (“cores”) on single chip</a:t>
            </a:r>
          </a:p>
          <a:p>
            <a:pPr lvl="1"/>
            <a:r>
              <a:rPr lang="en-US" sz="2000" dirty="0"/>
              <a:t>Share main memory (and some of the caches)</a:t>
            </a:r>
          </a:p>
          <a:p>
            <a:pPr lvl="1"/>
            <a:r>
              <a:rPr lang="en-US" sz="2000" dirty="0"/>
              <a:t>Each can execute a separate process</a:t>
            </a:r>
          </a:p>
          <a:p>
            <a:pPr lvl="2"/>
            <a:r>
              <a:rPr lang="en-US" sz="1800" dirty="0"/>
              <a:t>Kernel schedules processes to cores</a:t>
            </a:r>
          </a:p>
          <a:p>
            <a:pPr lvl="2"/>
            <a:r>
              <a:rPr lang="en-US" sz="1800" b="1" i="1" dirty="0"/>
              <a:t>Still</a:t>
            </a:r>
            <a:r>
              <a:rPr lang="en-US" sz="1800" b="1" dirty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flow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 instruction executions (flows) overlap 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/>
              <a:t>Example</a:t>
            </a:r>
            <a:r>
              <a:rPr lang="en-US" dirty="0"/>
              <a:t>:  (running on single core)</a:t>
            </a:r>
          </a:p>
          <a:p>
            <a:pPr lvl="1"/>
            <a:r>
              <a:rPr lang="en-US" dirty="0"/>
              <a:t>Concurrent:  A &amp; B, A &amp; C</a:t>
            </a:r>
          </a:p>
          <a:p>
            <a:pPr lvl="1"/>
            <a:r>
              <a:rPr lang="en-US" dirty="0"/>
              <a:t>Sequential:  B &amp; 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User’s View of Concurrency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pPr lvl="1"/>
            <a:r>
              <a:rPr lang="en-US" dirty="0"/>
              <a:t>CPU only executes instructions for one process at a time</a:t>
            </a:r>
          </a:p>
          <a:p>
            <a:pPr lvl="2"/>
            <a:endParaRPr lang="en-US" dirty="0"/>
          </a:p>
          <a:p>
            <a:r>
              <a:rPr lang="en-US" dirty="0"/>
              <a:t>However, the user can </a:t>
            </a:r>
            <a:r>
              <a:rPr lang="en-US" i="1" dirty="0"/>
              <a:t>think of</a:t>
            </a:r>
            <a:r>
              <a:rPr lang="en-US" dirty="0"/>
              <a:t> concurrent processes as executing at the same time, in </a:t>
            </a:r>
            <a:r>
              <a:rPr lang="en-US" i="1" dirty="0"/>
              <a:t>parallel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endParaRPr lang="en-US" sz="2400" dirty="0"/>
          </a:p>
          <a:p>
            <a:r>
              <a:rPr lang="en-US" sz="2400" dirty="0"/>
              <a:t>In x86-64 Linux:</a:t>
            </a:r>
          </a:p>
          <a:p>
            <a:pPr lvl="1"/>
            <a:r>
              <a:rPr lang="en-US" sz="2000" dirty="0"/>
              <a:t>Same address in each process </a:t>
            </a:r>
            <a:br>
              <a:rPr lang="en-US" sz="2000" dirty="0"/>
            </a:br>
            <a:r>
              <a:rPr lang="en-US" sz="2000" dirty="0"/>
              <a:t>refers to same shared </a:t>
            </a:r>
            <a:br>
              <a:rPr lang="en-US" sz="2000" dirty="0"/>
            </a:br>
            <a:r>
              <a:rPr lang="en-US" sz="2000" dirty="0"/>
              <a:t>memory location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r>
              <a:rPr lang="en-US" sz="2400" dirty="0"/>
              <a:t>Context switch passes control flow from one process to 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>
                <a:solidFill>
                  <a:srgbClr val="4B2A85"/>
                </a:solidFill>
              </a:rPr>
              <a:t>, and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 (Linux):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Family: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</a:t>
            </a:r>
            <a:r>
              <a:rPr lang="en-US" i="1" dirty="0"/>
              <a:t>system calls</a:t>
            </a:r>
            <a:endParaRPr lang="en-US" sz="1400" dirty="0"/>
          </a:p>
          <a:p>
            <a:pPr lvl="2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Creates a new “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” process that is </a:t>
            </a:r>
            <a:r>
              <a:rPr lang="en-US" sz="2000" i="1" dirty="0"/>
              <a:t>identical</a:t>
            </a:r>
            <a:r>
              <a:rPr lang="en-US" sz="2000" dirty="0"/>
              <a:t> to the calling “</a:t>
            </a:r>
            <a:r>
              <a:rPr lang="en-US" sz="2000" dirty="0">
                <a:solidFill>
                  <a:srgbClr val="0070C0"/>
                </a:solidFill>
              </a:rPr>
              <a:t>parent</a:t>
            </a:r>
            <a:r>
              <a:rPr lang="en-US" sz="2000" dirty="0"/>
              <a:t>” process, including all state (memory, registers, etc.)</a:t>
            </a:r>
          </a:p>
          <a:p>
            <a:pPr lvl="1"/>
            <a:r>
              <a:rPr lang="en-US" sz="2000" dirty="0"/>
              <a:t>Returns 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Returns child’s </a:t>
            </a:r>
            <a:r>
              <a:rPr lang="en-US" sz="2000" dirty="0">
                <a:solidFill>
                  <a:srgbClr val="FF0000"/>
                </a:solidFill>
              </a:rPr>
              <a:t>process ID (PID)</a:t>
            </a:r>
            <a:r>
              <a:rPr lang="en-US" sz="2000" dirty="0"/>
              <a:t> to 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gets an identical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(but separate) copy of the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parent’s virtual address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space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has a different PID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than the parent</a:t>
            </a:r>
            <a:endParaRPr lang="en-US" sz="2400" dirty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is unique (and often confusing) because it is called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but returns </a:t>
            </a:r>
            <a:r>
              <a:rPr lang="en-US" sz="2400" dirty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(parent; PID X)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9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2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DD23C-9992-414E-AC65-BF9D9A39647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8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0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1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8AD35-F617-4A18-B26B-ED5CB0B97AE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95C76-0C69-4008-A621-CB28312BF25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So far:</a:t>
            </a:r>
            <a:r>
              <a:rPr lang="en-US" b="0" dirty="0"/>
              <a:t>  we’ve seen how the flow of control changes as a </a:t>
            </a:r>
            <a:r>
              <a:rPr lang="en-US" i="1" dirty="0"/>
              <a:t>single program</a:t>
            </a:r>
            <a:r>
              <a:rPr lang="en-US" b="0" i="1" dirty="0"/>
              <a:t> </a:t>
            </a:r>
            <a:r>
              <a:rPr lang="en-US" b="0" dirty="0"/>
              <a:t>executes</a:t>
            </a:r>
          </a:p>
          <a:p>
            <a:r>
              <a:rPr lang="en-US" b="1" dirty="0"/>
              <a:t>Reality:</a:t>
            </a:r>
            <a:r>
              <a:rPr lang="en-US" b="0" dirty="0"/>
              <a:t>  multiple programs running </a:t>
            </a:r>
            <a:r>
              <a:rPr lang="en-US" b="0" i="1" dirty="0"/>
              <a:t>concurrently</a:t>
            </a:r>
          </a:p>
          <a:p>
            <a:pPr lvl="1"/>
            <a:r>
              <a:rPr lang="en-US" b="0" dirty="0"/>
              <a:t>How does control flow across the many components of the system?</a:t>
            </a:r>
          </a:p>
          <a:p>
            <a:pPr lvl="1"/>
            <a:r>
              <a:rPr lang="en-US" dirty="0"/>
              <a:t>In particular: More programs running than CPUs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i="1" dirty="0">
                <a:solidFill>
                  <a:srgbClr val="FF0000"/>
                </a:solidFill>
              </a:rPr>
              <a:t>Exceptional </a:t>
            </a:r>
            <a:r>
              <a:rPr lang="en-US" dirty="0">
                <a:solidFill>
                  <a:srgbClr val="FF0000"/>
                </a:solidFill>
              </a:rPr>
              <a:t>control flow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basic mechanism used for:</a:t>
            </a:r>
          </a:p>
          <a:p>
            <a:pPr lvl="1"/>
            <a:r>
              <a:rPr lang="en-US" dirty="0"/>
              <a:t>Transferring control between </a:t>
            </a:r>
            <a:r>
              <a:rPr lang="en-US" i="1" dirty="0"/>
              <a:t>processes</a:t>
            </a:r>
            <a:r>
              <a:rPr lang="en-US" dirty="0"/>
              <a:t> and OS</a:t>
            </a:r>
          </a:p>
          <a:p>
            <a:pPr lvl="1"/>
            <a:r>
              <a:rPr lang="en-US" b="0" dirty="0"/>
              <a:t>Handling </a:t>
            </a:r>
            <a:r>
              <a:rPr lang="en-US" b="0" i="1" dirty="0"/>
              <a:t>I/O</a:t>
            </a:r>
            <a:r>
              <a:rPr lang="en-US" b="0" dirty="0"/>
              <a:t> and </a:t>
            </a:r>
            <a:r>
              <a:rPr lang="en-US" b="0" i="1" dirty="0"/>
              <a:t>virtual memory</a:t>
            </a:r>
            <a:r>
              <a:rPr lang="en-US" b="0" dirty="0"/>
              <a:t> within the OS</a:t>
            </a:r>
          </a:p>
          <a:p>
            <a:pPr lvl="1"/>
            <a:r>
              <a:rPr lang="en-US" dirty="0"/>
              <a:t>Implementing multi-process apps like shells and web servers</a:t>
            </a:r>
          </a:p>
          <a:p>
            <a:pPr lvl="1"/>
            <a:r>
              <a:rPr lang="en-US" dirty="0"/>
              <a:t>Implementing concurrency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5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now, 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return</a:t>
            </a:r>
          </a:p>
          <a:p>
            <a:pPr lvl="1"/>
            <a:r>
              <a:rPr lang="en-US" sz="2000" dirty="0"/>
              <a:t>Both 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state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Processor also needs to 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</a:p>
          <a:p>
            <a:pPr lvl="1"/>
            <a:r>
              <a:rPr lang="en-US" sz="2000" dirty="0"/>
              <a:t>Unix/Linux user hits “Ctrl-C” at the keyboard</a:t>
            </a:r>
          </a:p>
          <a:p>
            <a:pPr lvl="1"/>
            <a:r>
              <a:rPr lang="en-US" sz="2000" dirty="0"/>
              <a:t>User clicks on a different application’s window on the screen</a:t>
            </a:r>
          </a:p>
          <a:p>
            <a:pPr lvl="1"/>
            <a:r>
              <a:rPr lang="en-US" sz="2000" dirty="0"/>
              <a:t>Data arrives from a disk or a network adapter</a:t>
            </a:r>
          </a:p>
          <a:p>
            <a:pPr lvl="1"/>
            <a:r>
              <a:rPr lang="en-US" sz="2000" dirty="0"/>
              <a:t>Instruction divides by zero</a:t>
            </a:r>
          </a:p>
          <a:p>
            <a:pPr lvl="1"/>
            <a:r>
              <a:rPr lang="en-US" sz="2000" dirty="0"/>
              <a:t>System timer expires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Can jumps and procedure calls achieve this?</a:t>
            </a:r>
          </a:p>
          <a:p>
            <a:pPr lvl="1"/>
            <a:r>
              <a:rPr lang="en-US" sz="2000" dirty="0"/>
              <a:t>No – the system needs mechanisms for </a:t>
            </a:r>
            <a:r>
              <a:rPr lang="en-US" sz="2000" i="1" dirty="0"/>
              <a:t>“</a:t>
            </a:r>
            <a:r>
              <a:rPr lang="en-US" sz="2000" i="1" dirty="0">
                <a:solidFill>
                  <a:srgbClr val="C00000"/>
                </a:solidFill>
              </a:rPr>
              <a:t>exceptional</a:t>
            </a:r>
            <a:r>
              <a:rPr lang="en-US" sz="2000" i="1" dirty="0"/>
              <a:t>”</a:t>
            </a:r>
            <a:r>
              <a:rPr lang="en-US" sz="2000" dirty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Exists at all levels of a computer system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Low level mechanisms</a:t>
            </a:r>
          </a:p>
          <a:p>
            <a:pPr lvl="1"/>
            <a:r>
              <a:rPr lang="en-US" sz="2000" b="1" dirty="0"/>
              <a:t>Exceptions </a:t>
            </a:r>
          </a:p>
          <a:p>
            <a:pPr lvl="2"/>
            <a:r>
              <a:rPr lang="en-US" sz="1800" dirty="0"/>
              <a:t>Change in processor’s control flow in response to a system event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 change in system state, user-generated interrupt)</a:t>
            </a:r>
          </a:p>
          <a:p>
            <a:pPr lvl="2"/>
            <a:r>
              <a:rPr lang="en-US" sz="1800" dirty="0"/>
              <a:t>Implemented using a combination of hardware and OS software	</a:t>
            </a:r>
          </a:p>
          <a:p>
            <a:r>
              <a:rPr lang="en-US" sz="2400" dirty="0"/>
              <a:t>Higher level mechanisms</a:t>
            </a:r>
          </a:p>
          <a:p>
            <a:pPr lvl="1"/>
            <a:r>
              <a:rPr lang="en-US" sz="2000" b="1" dirty="0"/>
              <a:t>Process context switch</a:t>
            </a:r>
          </a:p>
          <a:p>
            <a:pPr lvl="2"/>
            <a:r>
              <a:rPr lang="en-US" sz="1800" dirty="0"/>
              <a:t>Implemented by OS software and hardware timer</a:t>
            </a:r>
          </a:p>
          <a:p>
            <a:pPr lvl="1"/>
            <a:r>
              <a:rPr lang="en-US" sz="2000" b="1" dirty="0"/>
              <a:t>Signals</a:t>
            </a:r>
          </a:p>
          <a:p>
            <a:pPr lvl="2"/>
            <a:r>
              <a:rPr lang="en-US" sz="1800" dirty="0"/>
              <a:t>Implemented by OS software</a:t>
            </a:r>
          </a:p>
          <a:p>
            <a:pPr lvl="2"/>
            <a:r>
              <a:rPr lang="en-US" sz="1800" dirty="0"/>
              <a:t>We won’t cover these – see CMPT 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8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current_instr</a:t>
            </a:r>
            <a:r>
              <a:rPr lang="en-US" sz="1800" b="0" i="1" dirty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return to </a:t>
            </a:r>
            <a:r>
              <a:rPr lang="en-US" i="1" dirty="0" err="1">
                <a:latin typeface="Calibri" pitchFamily="34" charset="0"/>
              </a:rPr>
              <a:t>next_instr</a:t>
            </a:r>
            <a:r>
              <a:rPr lang="en-US" i="1" dirty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30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/>
                  <a:t>A jump table for exceptions (also called </a:t>
                </a:r>
                <a:r>
                  <a:rPr lang="en-US" sz="2400" i="1" dirty="0"/>
                  <a:t>Interrupt Vector Table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Each type of event has a unique </a:t>
                </a:r>
                <a:br>
                  <a:rPr lang="en-US" sz="2000" dirty="0"/>
                </a:br>
                <a:r>
                  <a:rPr lang="en-US" sz="2000" dirty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index into exception table</a:t>
                </a:r>
                <a:br>
                  <a:rPr lang="en-US" sz="2000" i="1" dirty="0"/>
                </a:br>
                <a:r>
                  <a:rPr lang="en-US" sz="2000" dirty="0"/>
                  <a:t>(</a:t>
                </a:r>
                <a:r>
                  <a:rPr lang="en-US" sz="2000" dirty="0" err="1"/>
                  <a:t>a.k.a</a:t>
                </a:r>
                <a:r>
                  <a:rPr lang="en-US" sz="2000" dirty="0"/>
                  <a:t> interrupt vector)</a:t>
                </a:r>
              </a:p>
              <a:p>
                <a:pPr lvl="1"/>
                <a:r>
                  <a:rPr lang="en-US" sz="2000" dirty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called each time</a:t>
                </a:r>
                <a:br>
                  <a:rPr lang="en-US" sz="2000" dirty="0"/>
                </a:br>
                <a:r>
                  <a:rPr lang="en-US" sz="2000" dirty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4F7299E5-0500-4BB3-B1B8-FB1206C2DA67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984346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5542</TotalTime>
  <Words>3012</Words>
  <Application>Microsoft Macintosh PowerPoint</Application>
  <PresentationFormat>On-screen Show (4:3)</PresentationFormat>
  <Paragraphs>723</Paragraphs>
  <Slides>38</Slides>
  <Notes>27</Notes>
  <HiddenSlides>12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Processes</vt:lpstr>
      <vt:lpstr>Roadmap</vt:lpstr>
      <vt:lpstr>Leading Up to Processes</vt:lpstr>
      <vt:lpstr>Control Flow</vt:lpstr>
      <vt:lpstr>Control Flow</vt:lpstr>
      <vt:lpstr>Altering the Control Flow</vt:lpstr>
      <vt:lpstr>Exceptional Control Flow</vt:lpstr>
      <vt:lpstr>Exceptions</vt:lpstr>
      <vt:lpstr>Exception Table</vt:lpstr>
      <vt:lpstr>Exception Table (Excerpt)</vt:lpstr>
      <vt:lpstr>Leading Up to Processes</vt:lpstr>
      <vt:lpstr>Asynchronous Exceptions (Interrupts)</vt:lpstr>
      <vt:lpstr>Synchronous Exceptions</vt:lpstr>
      <vt:lpstr>Summary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fork()</vt:lpstr>
      <vt:lpstr>Understanding fork()</vt:lpstr>
      <vt:lpstr>Understanding fork()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Arrvindh Shriraman</cp:lastModifiedBy>
  <cp:revision>147</cp:revision>
  <cp:lastPrinted>2019-11-13T09:40:43Z</cp:lastPrinted>
  <dcterms:created xsi:type="dcterms:W3CDTF">2016-11-10T06:56:23Z</dcterms:created>
  <dcterms:modified xsi:type="dcterms:W3CDTF">2020-09-11T00:55:57Z</dcterms:modified>
</cp:coreProperties>
</file>