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6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17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75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20"/>
  </p:notesMasterIdLst>
  <p:handoutMasterIdLst>
    <p:handoutMasterId r:id="rId21"/>
  </p:handoutMasterIdLst>
  <p:sldIdLst>
    <p:sldId id="306" r:id="rId2"/>
    <p:sldId id="308" r:id="rId3"/>
    <p:sldId id="309" r:id="rId4"/>
    <p:sldId id="310" r:id="rId5"/>
    <p:sldId id="311" r:id="rId6"/>
    <p:sldId id="312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1124" r:id="rId16"/>
    <p:sldId id="1125" r:id="rId17"/>
    <p:sldId id="1126" r:id="rId18"/>
    <p:sldId id="28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999999"/>
    <a:srgbClr val="CCFFCC"/>
    <a:srgbClr val="F6F5BD"/>
    <a:srgbClr val="4B2A8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6" autoAdjust="0"/>
    <p:restoredTop sz="87347" autoAdjust="0"/>
  </p:normalViewPr>
  <p:slideViewPr>
    <p:cSldViewPr snapToGrid="0">
      <p:cViewPr varScale="1">
        <p:scale>
          <a:sx n="111" d="100"/>
          <a:sy n="111" d="100"/>
        </p:scale>
        <p:origin x="22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D80D1D6-9C99-4B88-B633-761E07CC4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500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BAD7538-8565-4F0B-97AA-24A06736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7473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7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284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8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68062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8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0" name="Google Shape;880;p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1917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8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8064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8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453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9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12933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" y="7938"/>
            <a:ext cx="7300913" cy="5476875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084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" y="7938"/>
            <a:ext cx="7300913" cy="5476875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479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687388"/>
            <a:ext cx="4883150" cy="3663950"/>
          </a:xfrm>
          <a:prstGeom prst="rect">
            <a:avLst/>
          </a:prstGeo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782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" y="7938"/>
            <a:ext cx="7300913" cy="5476875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  <a:r>
              <a:rPr lang="en-US" dirty="0" err="1"/>
              <a:t>rodata</a:t>
            </a:r>
            <a:r>
              <a:rPr lang="en-US" baseline="0" dirty="0"/>
              <a:t> – read-only data section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7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7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6923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7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0360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7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Google Shape;801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3223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1" name="Google Shape;811;p7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this the only way to write out this function?  Of course not.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2" name="Google Shape;812;p7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3" name="Google Shape;813;p7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3799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2" name="Google Shape;822;p7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fewer instructions!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Instead of “exit when equal to zero”, we are now using “loop when not equal to zero.”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3" name="Google Shape;823;p77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4" name="Google Shape;824;p7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020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8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9754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8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9488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8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4967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1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1" y="1362075"/>
            <a:ext cx="882904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9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7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0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2D011864-6A66-40DB-AE45-3F49E206A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3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8249" y="-2231"/>
            <a:ext cx="12875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L06 – RISC V - I</a:t>
            </a:r>
          </a:p>
        </p:txBody>
      </p:sp>
    </p:spTree>
    <p:extLst>
      <p:ext uri="{BB962C8B-B14F-4D97-AF65-F5344CB8AC3E}">
        <p14:creationId xmlns:p14="http://schemas.microsoft.com/office/powerpoint/2010/main" val="211193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3" Type="http://schemas.openxmlformats.org/officeDocument/2006/relationships/tags" Target="../tags/tag7.xml"/><Relationship Id="rId21" Type="http://schemas.openxmlformats.org/officeDocument/2006/relationships/tags" Target="../tags/tag25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notesSlide" Target="../notesSlides/notesSlide16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0" Type="http://schemas.openxmlformats.org/officeDocument/2006/relationships/tags" Target="../tags/tag24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23" Type="http://schemas.openxmlformats.org/officeDocument/2006/relationships/tags" Target="../tags/tag27.xml"/><Relationship Id="rId10" Type="http://schemas.openxmlformats.org/officeDocument/2006/relationships/tags" Target="../tags/tag14.xml"/><Relationship Id="rId19" Type="http://schemas.openxmlformats.org/officeDocument/2006/relationships/tags" Target="../tags/tag23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Relationship Id="rId22" Type="http://schemas.openxmlformats.org/officeDocument/2006/relationships/tags" Target="../tags/tag26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40.xml"/><Relationship Id="rId18" Type="http://schemas.openxmlformats.org/officeDocument/2006/relationships/tags" Target="../tags/tag45.xml"/><Relationship Id="rId26" Type="http://schemas.openxmlformats.org/officeDocument/2006/relationships/tags" Target="../tags/tag53.xml"/><Relationship Id="rId39" Type="http://schemas.openxmlformats.org/officeDocument/2006/relationships/tags" Target="../tags/tag757.xml"/><Relationship Id="rId21" Type="http://schemas.openxmlformats.org/officeDocument/2006/relationships/tags" Target="../tags/tag48.xml"/><Relationship Id="rId34" Type="http://schemas.openxmlformats.org/officeDocument/2006/relationships/tags" Target="../tags/tag61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tags" Target="../tags/tag44.xml"/><Relationship Id="rId25" Type="http://schemas.openxmlformats.org/officeDocument/2006/relationships/tags" Target="../tags/tag52.xml"/><Relationship Id="rId33" Type="http://schemas.openxmlformats.org/officeDocument/2006/relationships/tags" Target="../tags/tag60.xml"/><Relationship Id="rId38" Type="http://schemas.openxmlformats.org/officeDocument/2006/relationships/notesSlide" Target="../notesSlides/notesSlide17.xml"/><Relationship Id="rId2" Type="http://schemas.openxmlformats.org/officeDocument/2006/relationships/tags" Target="../tags/tag29.xml"/><Relationship Id="rId16" Type="http://schemas.openxmlformats.org/officeDocument/2006/relationships/tags" Target="../tags/tag43.xml"/><Relationship Id="rId20" Type="http://schemas.openxmlformats.org/officeDocument/2006/relationships/tags" Target="../tags/tag47.xml"/><Relationship Id="rId29" Type="http://schemas.openxmlformats.org/officeDocument/2006/relationships/tags" Target="../tags/tag56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24" Type="http://schemas.openxmlformats.org/officeDocument/2006/relationships/tags" Target="../tags/tag51.xml"/><Relationship Id="rId32" Type="http://schemas.openxmlformats.org/officeDocument/2006/relationships/tags" Target="../tags/tag59.xml"/><Relationship Id="rId37" Type="http://schemas.openxmlformats.org/officeDocument/2006/relationships/slideLayout" Target="../slideLayouts/slideLayout4.xml"/><Relationship Id="rId40" Type="http://schemas.openxmlformats.org/officeDocument/2006/relationships/image" Target="../media/image100.png"/><Relationship Id="rId5" Type="http://schemas.openxmlformats.org/officeDocument/2006/relationships/tags" Target="../tags/tag32.xml"/><Relationship Id="rId15" Type="http://schemas.openxmlformats.org/officeDocument/2006/relationships/tags" Target="../tags/tag42.xml"/><Relationship Id="rId23" Type="http://schemas.openxmlformats.org/officeDocument/2006/relationships/tags" Target="../tags/tag50.xml"/><Relationship Id="rId28" Type="http://schemas.openxmlformats.org/officeDocument/2006/relationships/tags" Target="../tags/tag55.xml"/><Relationship Id="rId36" Type="http://schemas.openxmlformats.org/officeDocument/2006/relationships/tags" Target="../tags/tag63.xml"/><Relationship Id="rId10" Type="http://schemas.openxmlformats.org/officeDocument/2006/relationships/tags" Target="../tags/tag37.xml"/><Relationship Id="rId19" Type="http://schemas.openxmlformats.org/officeDocument/2006/relationships/tags" Target="../tags/tag46.xml"/><Relationship Id="rId31" Type="http://schemas.openxmlformats.org/officeDocument/2006/relationships/tags" Target="../tags/tag58.xml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tags" Target="../tags/tag41.xml"/><Relationship Id="rId22" Type="http://schemas.openxmlformats.org/officeDocument/2006/relationships/tags" Target="../tags/tag49.xml"/><Relationship Id="rId27" Type="http://schemas.openxmlformats.org/officeDocument/2006/relationships/tags" Target="../tags/tag54.xml"/><Relationship Id="rId30" Type="http://schemas.openxmlformats.org/officeDocument/2006/relationships/tags" Target="../tags/tag57.xml"/><Relationship Id="rId35" Type="http://schemas.openxmlformats.org/officeDocument/2006/relationships/tags" Target="../tags/tag62.xml"/><Relationship Id="rId8" Type="http://schemas.openxmlformats.org/officeDocument/2006/relationships/tags" Target="../tags/tag35.xml"/><Relationship Id="rId3" Type="http://schemas.openxmlformats.org/officeDocument/2006/relationships/tags" Target="../tags/tag3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13" Type="http://schemas.openxmlformats.org/officeDocument/2006/relationships/tags" Target="../tags/tag76.xml"/><Relationship Id="rId18" Type="http://schemas.openxmlformats.org/officeDocument/2006/relationships/notesSlide" Target="../notesSlides/notesSlide18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12" Type="http://schemas.openxmlformats.org/officeDocument/2006/relationships/tags" Target="../tags/tag75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6" Type="http://schemas.openxmlformats.org/officeDocument/2006/relationships/tags" Target="../tags/tag79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5" Type="http://schemas.openxmlformats.org/officeDocument/2006/relationships/tags" Target="../tags/tag68.xml"/><Relationship Id="rId15" Type="http://schemas.openxmlformats.org/officeDocument/2006/relationships/tags" Target="../tags/tag78.xml"/><Relationship Id="rId10" Type="http://schemas.openxmlformats.org/officeDocument/2006/relationships/tags" Target="../tags/tag73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65"/>
          <p:cNvSpPr txBox="1">
            <a:spLocks noGrp="1"/>
          </p:cNvSpPr>
          <p:nvPr>
            <p:ph type="body" idx="1"/>
          </p:nvPr>
        </p:nvSpPr>
        <p:spPr>
          <a:xfrm>
            <a:off x="457200" y="210312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 are responsible for the material contained on the following slides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though we may not have enough time to get to them in lecture.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You may learn the material just by doing other coursework, but hopefully these slides will help clarify the material.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6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65"/>
          <p:cNvSpPr/>
          <p:nvPr/>
        </p:nvSpPr>
        <p:spPr>
          <a:xfrm>
            <a:off x="0" y="457200"/>
            <a:ext cx="9144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800" b="1" cap="none">
                <a:solidFill>
                  <a:srgbClr val="6197ED"/>
                </a:solidFill>
                <a:latin typeface="Calibri"/>
                <a:ea typeface="Calibri"/>
                <a:cs typeface="Calibri"/>
                <a:sym typeface="Calibri"/>
              </a:rPr>
              <a:t>BONUS SLIDES</a:t>
            </a:r>
            <a:endParaRPr sz="10800" b="1" cap="none">
              <a:solidFill>
                <a:srgbClr val="6197E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0" name="Google Shape;770;p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7119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7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Shifting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74" name="Google Shape;874;p76"/>
          <p:cNvGraphicFramePr/>
          <p:nvPr/>
        </p:nvGraphicFramePr>
        <p:xfrm>
          <a:off x="468084" y="1574074"/>
          <a:ext cx="8229600" cy="320047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Instruction Name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RISCV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Shift Left Logical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sll  s1,s2,s3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Shift Left Logical Imm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slli s1,s2,imm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Shift Right Logical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srl  s1,s2,s3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Shift Right Logical Imm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srli s1,s2,imm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Shift Right Arithmetic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sra  s1,s2,s3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Shift Right Arithmetic Imm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srai s1,s2,imm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75" name="Google Shape;875;p76"/>
          <p:cNvSpPr txBox="1"/>
          <p:nvPr/>
        </p:nvSpPr>
        <p:spPr>
          <a:xfrm>
            <a:off x="457200" y="5029200"/>
            <a:ext cx="82296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When using immediate, only values 0-31 are practical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When using variable, only lowest 5 bits are used (read as unsigned)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6" name="Google Shape;876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7" name="Google Shape;877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829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7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Shifting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3" name="Google Shape;883;p77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49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sample calls to shift instructions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addi  t0,</a:t>
            </a: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 ,-256 # t0=0xFFFFFF00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slli  s0,t0,3     # s0=0xFFFFF800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srli  s1,t0,8     # s1=0x00FFFFFF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srai  s2,t0,8     # s2=0xFFFFFFFF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addi t1,</a:t>
            </a: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 ,-22   # t1=0xFFFFFFEA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# low 5: 0b01010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sll s3,t0,t1      # s3=0xFFFC0000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same as slli s3,t0,10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84" name="Google Shape;884;p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5" name="Google Shape;885;p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6" name="Google Shape;886;p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9887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7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Shifting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2" name="Google Shape;892;p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46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1: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lb using lw:  lb s1,1(s0)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    s1,0(s0)  # get word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andi  s1,s1,0xFF00 # get 2</a:t>
            </a:r>
            <a:r>
              <a:rPr lang="en-US" sz="2800" b="0" i="0" u="none" strike="noStrike" cap="none" baseline="30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nd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byte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srli  s1,s1,8	# shift into lowest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93" name="Google Shape;893;p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4" name="Google Shape;894;p7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3882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7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Shifting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1" name="Google Shape;901;p7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2: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sb using sw:  sb s1,3(s0)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    t0,0(s0)  # get current word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andi  t0,t0,0xFFFFFF # zero top byte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slli  t1,s1,24  # shift into highest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or    t0,t0,t1  # combine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   </a:t>
            </a:r>
            <a:r>
              <a:rPr lang="en-US" sz="28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t0,0(s0)  # store back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02" name="Google Shape;902;p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3" name="Google Shape;903;p7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4" name="Google Shape;904;p7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6853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8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Shifting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0" name="Google Shape;910;p80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 for Experts: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Rewrite the two preceding examples to be more general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that the byte offset (e.g. 1 and 3 in the examples, respectively) is contained in </a:t>
            </a:r>
            <a:r>
              <a:rPr lang="en-US" sz="26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s2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Hint: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variable shift instructions will come in handy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Remember, the offset can be negative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1" name="Google Shape;911;p8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2" name="Google Shape;912;p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3" name="Google Shape;913;p8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0825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622800" y="448056"/>
            <a:ext cx="4140200" cy="1143000"/>
          </a:xfrm>
          <a:ln/>
        </p:spPr>
        <p:txBody>
          <a:bodyPr>
            <a:noAutofit/>
          </a:bodyPr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  <a:p>
            <a:pPr marL="552450" lvl="1"/>
            <a:endParaRPr lang="en-US" dirty="0"/>
          </a:p>
          <a:p>
            <a:pPr marL="152400"/>
            <a:r>
              <a:rPr lang="en-US" dirty="0"/>
              <a:t>Implemented with:</a:t>
            </a:r>
          </a:p>
          <a:p>
            <a:pPr marL="552450" lvl="1"/>
            <a:r>
              <a:rPr lang="en-US" i="1" dirty="0"/>
              <a:t>Jump table</a:t>
            </a:r>
          </a:p>
          <a:p>
            <a:pPr marL="552450" lvl="1"/>
            <a:r>
              <a:rPr lang="en-US" i="1" dirty="0"/>
              <a:t>Indirect jump instruction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1509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switch_ex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z)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 = 1;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= y*z;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2: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= y/z;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Fall Through */</a:t>
            </a:r>
            <a:endParaRPr lang="en-US" sz="2400" b="0" i="1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+= 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5: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6: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-= 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default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= 2;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}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4757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Jump Table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253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7132320" y="1746504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0</a:t>
            </a:r>
          </a:p>
        </p:txBody>
      </p:sp>
      <p:sp>
        <p:nvSpPr>
          <p:cNvPr id="2253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5760720" y="1746504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7132320" y="2734056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</a:b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1</a:t>
            </a:r>
          </a:p>
        </p:txBody>
      </p:sp>
      <p:sp>
        <p:nvSpPr>
          <p:cNvPr id="22535" name="Rectangle 7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760720" y="2734056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7132320" y="3721608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</a:b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2</a:t>
            </a:r>
          </a:p>
        </p:txBody>
      </p:sp>
      <p:sp>
        <p:nvSpPr>
          <p:cNvPr id="22537" name="Rectangle 9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5760720" y="3721608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7132320" y="5696712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</a:b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5760720" y="5696712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</a:t>
            </a:r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 Italic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7599042" y="467082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•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114800" y="1746504"/>
            <a:ext cx="1280160" cy="2438400"/>
            <a:chOff x="3937000" y="1714500"/>
            <a:chExt cx="1270000" cy="2438400"/>
          </a:xfrm>
        </p:grpSpPr>
        <p:sp>
          <p:nvSpPr>
            <p:cNvPr id="22541" name="Rectangle 13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3937000" y="17145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Targ0</a:t>
              </a:r>
            </a:p>
          </p:txBody>
        </p:sp>
        <p:sp>
          <p:nvSpPr>
            <p:cNvPr id="22542" name="Rectangle 14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3937000" y="20955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Targ1</a:t>
              </a:r>
            </a:p>
          </p:txBody>
        </p:sp>
        <p:sp>
          <p:nvSpPr>
            <p:cNvPr id="22543" name="Rectangle 15"/>
            <p:cNvSpPr>
              <a:spLocks/>
            </p:cNvSpPr>
            <p:nvPr>
              <p:custDataLst>
                <p:tags r:id="rId21"/>
              </p:custDataLst>
            </p:nvPr>
          </p:nvSpPr>
          <p:spPr bwMode="auto">
            <a:xfrm>
              <a:off x="3937000" y="24765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Targ2</a:t>
              </a:r>
            </a:p>
          </p:txBody>
        </p:sp>
        <p:sp>
          <p:nvSpPr>
            <p:cNvPr id="22544" name="Rectangle 16"/>
            <p:cNvSpPr>
              <a:spLocks/>
            </p:cNvSpPr>
            <p:nvPr>
              <p:custDataLst>
                <p:tags r:id="rId22"/>
              </p:custDataLst>
            </p:nvPr>
          </p:nvSpPr>
          <p:spPr bwMode="auto">
            <a:xfrm>
              <a:off x="3937000" y="37719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 Italic" charset="0"/>
                </a:rPr>
                <a:t>n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-1</a:t>
              </a:r>
            </a:p>
          </p:txBody>
        </p:sp>
        <p:sp>
          <p:nvSpPr>
            <p:cNvPr id="22545" name="Rectangle 17"/>
            <p:cNvSpPr>
              <a:spLocks/>
            </p:cNvSpPr>
            <p:nvPr>
              <p:custDataLst>
                <p:tags r:id="rId23"/>
              </p:custDataLst>
            </p:nvPr>
          </p:nvSpPr>
          <p:spPr bwMode="auto">
            <a:xfrm>
              <a:off x="3937000" y="2857500"/>
              <a:ext cx="1270000" cy="9144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•</a:t>
              </a:r>
              <a:endParaRPr lang="en-US" sz="240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 Bold" charset="0"/>
              </a:endParaRPr>
            </a:p>
            <a:p>
              <a:pPr algn="ctr"/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•</a:t>
              </a:r>
              <a:endParaRPr lang="en-US" sz="240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 Bold" charset="0"/>
              </a:endParaRPr>
            </a:p>
            <a:p>
              <a:pPr algn="ctr"/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•</a:t>
              </a:r>
            </a:p>
          </p:txBody>
        </p:sp>
      </p:grpSp>
      <p:sp>
        <p:nvSpPr>
          <p:cNvPr id="22546" name="Rectangle 18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3200400" y="1746504"/>
            <a:ext cx="9144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JT</a:t>
            </a:r>
            <a:r>
              <a:rPr lang="en-US" sz="20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ab</a:t>
            </a:r>
            <a:r>
              <a:rPr lang="en-US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</p:txBody>
      </p:sp>
      <p:sp>
        <p:nvSpPr>
          <p:cNvPr id="22547" name="Rectangle 19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548640" y="5092700"/>
            <a:ext cx="2667000" cy="71882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JTab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[x];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22548" name="Rectangle 20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548640" y="1746504"/>
            <a:ext cx="2298700" cy="2603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val_0: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Block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0</a:t>
            </a:r>
            <a:endParaRPr lang="en-US" sz="2400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val_1: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Block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1</a:t>
            </a:r>
            <a:endParaRPr lang="en-US" sz="2400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• • •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val_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 Italic" charset="0"/>
              </a:rPr>
              <a:t>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-1: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Block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n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–1</a:t>
            </a:r>
            <a:endParaRPr lang="en-US" sz="2400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48640" y="1362456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>
            <p:custDataLst>
              <p:tags r:id="rId16"/>
            </p:custDataLst>
          </p:nvPr>
        </p:nvSpPr>
        <p:spPr bwMode="auto">
          <a:xfrm>
            <a:off x="548640" y="4704938"/>
            <a:ext cx="2832827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 </a:t>
            </a:r>
          </a:p>
        </p:txBody>
      </p:sp>
      <p:sp>
        <p:nvSpPr>
          <p:cNvPr id="22551" name="Rectangle 23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4114800" y="1362456"/>
            <a:ext cx="128016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>
            <p:custDataLst>
              <p:tags r:id="rId18"/>
            </p:custDataLst>
          </p:nvPr>
        </p:nvSpPr>
        <p:spPr bwMode="auto">
          <a:xfrm>
            <a:off x="6981506" y="1362456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1424365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>
            <p:custDataLst>
              <p:tags r:id="rId1"/>
            </p:custDataLst>
          </p:nvPr>
        </p:nvSpPr>
        <p:spPr bwMode="auto">
          <a:xfrm>
            <a:off x="6126480" y="1463040"/>
            <a:ext cx="1645920" cy="512064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0" name="Rectangle 49"/>
          <p:cNvSpPr/>
          <p:nvPr>
            <p:custDataLst>
              <p:tags r:id="rId2"/>
            </p:custDataLst>
          </p:nvPr>
        </p:nvSpPr>
        <p:spPr bwMode="auto">
          <a:xfrm>
            <a:off x="6144768" y="2865450"/>
            <a:ext cx="1609344" cy="381000"/>
          </a:xfrm>
          <a:prstGeom prst="rect">
            <a:avLst/>
          </a:prstGeom>
          <a:solidFill>
            <a:srgbClr val="3366FF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356616" y="438912"/>
            <a:ext cx="8403336" cy="758952"/>
          </a:xfrm>
        </p:spPr>
        <p:txBody>
          <a:bodyPr>
            <a:normAutofit/>
          </a:bodyPr>
          <a:lstStyle/>
          <a:p>
            <a:r>
              <a:rPr lang="en-US" dirty="0"/>
              <a:t>Jump Table Structure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10969" name="Rectangle 2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1431392"/>
            <a:ext cx="3276600" cy="3136757"/>
          </a:xfrm>
          <a:prstGeom prst="rect">
            <a:avLst/>
          </a:prstGeom>
          <a:solidFill>
            <a:srgbClr val="F2F2F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(x) {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b="1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3: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5: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6: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3" name="Freeform 72"/>
          <p:cNvSpPr/>
          <p:nvPr>
            <p:custDataLst>
              <p:tags r:id="rId6"/>
            </p:custDataLst>
          </p:nvPr>
        </p:nvSpPr>
        <p:spPr bwMode="auto">
          <a:xfrm>
            <a:off x="7796432" y="2170546"/>
            <a:ext cx="405059" cy="2962619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5323" h="2759364">
                <a:moveTo>
                  <a:pt x="77453" y="2759364"/>
                </a:moveTo>
                <a:cubicBezTo>
                  <a:pt x="685323" y="1966576"/>
                  <a:pt x="683877" y="203970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4DB23A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5" name="Rectangle 74"/>
          <p:cNvSpPr/>
          <p:nvPr>
            <p:custDataLst>
              <p:tags r:id="rId7"/>
            </p:custDataLst>
          </p:nvPr>
        </p:nvSpPr>
        <p:spPr bwMode="auto">
          <a:xfrm>
            <a:off x="6144768" y="1981200"/>
            <a:ext cx="1609344" cy="533400"/>
          </a:xfrm>
          <a:prstGeom prst="rect">
            <a:avLst/>
          </a:prstGeom>
          <a:solidFill>
            <a:srgbClr val="4DB23A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6" name="Rectangle 75"/>
          <p:cNvSpPr/>
          <p:nvPr>
            <p:custDataLst>
              <p:tags r:id="rId8"/>
            </p:custDataLst>
          </p:nvPr>
        </p:nvSpPr>
        <p:spPr bwMode="auto">
          <a:xfrm>
            <a:off x="6144768" y="2514600"/>
            <a:ext cx="1609344" cy="381000"/>
          </a:xfrm>
          <a:prstGeom prst="rect">
            <a:avLst/>
          </a:prstGeom>
          <a:solidFill>
            <a:srgbClr val="FF66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7" name="Rectangle 76"/>
          <p:cNvSpPr/>
          <p:nvPr>
            <p:custDataLst>
              <p:tags r:id="rId9"/>
            </p:custDataLst>
          </p:nvPr>
        </p:nvSpPr>
        <p:spPr bwMode="auto">
          <a:xfrm>
            <a:off x="6144768" y="3239580"/>
            <a:ext cx="1609344" cy="685800"/>
          </a:xfrm>
          <a:prstGeom prst="rect">
            <a:avLst/>
          </a:prstGeom>
          <a:solidFill>
            <a:srgbClr val="CC00DF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8" name="Rectangle 77"/>
          <p:cNvSpPr/>
          <p:nvPr>
            <p:custDataLst>
              <p:tags r:id="rId10"/>
            </p:custDataLst>
          </p:nvPr>
        </p:nvSpPr>
        <p:spPr bwMode="auto">
          <a:xfrm>
            <a:off x="6144768" y="3925380"/>
            <a:ext cx="1609344" cy="381000"/>
          </a:xfrm>
          <a:prstGeom prst="rect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2" name="Freeform 81"/>
          <p:cNvSpPr/>
          <p:nvPr>
            <p:custDataLst>
              <p:tags r:id="rId11"/>
            </p:custDataLst>
          </p:nvPr>
        </p:nvSpPr>
        <p:spPr bwMode="auto">
          <a:xfrm>
            <a:off x="7798741" y="2727039"/>
            <a:ext cx="667315" cy="2644264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3840" h="2436091">
                <a:moveTo>
                  <a:pt x="77453" y="2436091"/>
                </a:moveTo>
                <a:cubicBezTo>
                  <a:pt x="904676" y="1643303"/>
                  <a:pt x="1073840" y="273242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3" name="Freeform 82"/>
          <p:cNvSpPr/>
          <p:nvPr>
            <p:custDataLst>
              <p:tags r:id="rId12"/>
            </p:custDataLst>
          </p:nvPr>
        </p:nvSpPr>
        <p:spPr bwMode="auto">
          <a:xfrm>
            <a:off x="7801051" y="3572049"/>
            <a:ext cx="1342951" cy="2754862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84600" h="2439940">
                <a:moveTo>
                  <a:pt x="77453" y="2439940"/>
                </a:moveTo>
                <a:cubicBezTo>
                  <a:pt x="1684600" y="1231516"/>
                  <a:pt x="903232" y="0"/>
                  <a:pt x="0" y="3849"/>
                </a:cubicBezTo>
              </a:path>
            </a:pathLst>
          </a:custGeom>
          <a:noFill/>
          <a:ln w="25400" cap="flat" cmpd="sng" algn="ctr">
            <a:solidFill>
              <a:srgbClr val="CC00D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" name="Freeform 83"/>
          <p:cNvSpPr/>
          <p:nvPr>
            <p:custDataLst>
              <p:tags r:id="rId13"/>
            </p:custDataLst>
          </p:nvPr>
        </p:nvSpPr>
        <p:spPr bwMode="auto">
          <a:xfrm>
            <a:off x="7795179" y="4097588"/>
            <a:ext cx="247575" cy="823901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0 w 1607147"/>
              <a:gd name="connsiteY0" fmla="*/ 1851740 h 1851740"/>
              <a:gd name="connsiteX1" fmla="*/ 215017 w 1607147"/>
              <a:gd name="connsiteY1" fmla="*/ 3849 h 1851740"/>
              <a:gd name="connsiteX0" fmla="*/ 0 w 3581327"/>
              <a:gd name="connsiteY0" fmla="*/ 1851740 h 1851740"/>
              <a:gd name="connsiteX1" fmla="*/ 215017 w 3581327"/>
              <a:gd name="connsiteY1" fmla="*/ 3849 h 1851740"/>
              <a:gd name="connsiteX0" fmla="*/ 126198 w 3707525"/>
              <a:gd name="connsiteY0" fmla="*/ 1535855 h 1535855"/>
              <a:gd name="connsiteX1" fmla="*/ 0 w 3707525"/>
              <a:gd name="connsiteY1" fmla="*/ 3849 h 1535855"/>
              <a:gd name="connsiteX0" fmla="*/ 126198 w 3707525"/>
              <a:gd name="connsiteY0" fmla="*/ 1532006 h 1532006"/>
              <a:gd name="connsiteX1" fmla="*/ 0 w 3707525"/>
              <a:gd name="connsiteY1" fmla="*/ 0 h 153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07525" h="1532006">
                <a:moveTo>
                  <a:pt x="126198" y="1532006"/>
                </a:moveTo>
                <a:cubicBezTo>
                  <a:pt x="3707525" y="868212"/>
                  <a:pt x="1707527" y="28828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8" name="TextBox 87"/>
          <p:cNvSpPr txBox="1"/>
          <p:nvPr>
            <p:custDataLst>
              <p:tags r:id="rId14"/>
            </p:custDataLst>
          </p:nvPr>
        </p:nvSpPr>
        <p:spPr>
          <a:xfrm>
            <a:off x="5016100" y="2801111"/>
            <a:ext cx="774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Code</a:t>
            </a:r>
          </a:p>
          <a:p>
            <a:pPr algn="ctr"/>
            <a:r>
              <a:rPr lang="en-US" dirty="0">
                <a:latin typeface="Calibri" pitchFamily="34" charset="0"/>
              </a:rPr>
              <a:t>Blocks</a:t>
            </a:r>
          </a:p>
        </p:txBody>
      </p:sp>
      <p:sp>
        <p:nvSpPr>
          <p:cNvPr id="90" name="TextBox 89"/>
          <p:cNvSpPr txBox="1"/>
          <p:nvPr>
            <p:custDataLst>
              <p:tags r:id="rId15"/>
            </p:custDataLst>
          </p:nvPr>
        </p:nvSpPr>
        <p:spPr>
          <a:xfrm>
            <a:off x="6122541" y="1005840"/>
            <a:ext cx="1645920" cy="457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Memory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27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62000" y="4631366"/>
                <a:ext cx="3155416" cy="36933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Use the jump table when x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6:</a:t>
                </a:r>
              </a:p>
            </p:txBody>
          </p:sp>
        </mc:Choice>
        <mc:Fallback xmlns="">
          <p:sp>
            <p:nvSpPr>
              <p:cNvPr id="94" name="Rectangle 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762000" y="4631366"/>
                <a:ext cx="3155416" cy="369332"/>
              </a:xfrm>
              <a:prstGeom prst="rect">
                <a:avLst/>
              </a:prstGeom>
              <a:blipFill rotWithShape="0">
                <a:blip r:embed="rId40"/>
                <a:stretch>
                  <a:fillRect l="-1544" t="-10000" r="-386" b="-26667"/>
                </a:stretch>
              </a:blip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62000" y="5017532"/>
            <a:ext cx="3276600" cy="1474763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800" b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6)</a:t>
            </a:r>
            <a:endParaRPr lang="en-US" sz="1800" b="0" i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JTab[x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default;</a:t>
            </a:r>
          </a:p>
        </p:txBody>
      </p:sp>
      <p:sp>
        <p:nvSpPr>
          <p:cNvPr id="96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62000" y="1049774"/>
            <a:ext cx="88347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C code: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848689" y="4800600"/>
            <a:ext cx="1923711" cy="1607127"/>
            <a:chOff x="5848689" y="4800600"/>
            <a:chExt cx="1923711" cy="1607127"/>
          </a:xfrm>
        </p:grpSpPr>
        <p:sp>
          <p:nvSpPr>
            <p:cNvPr id="44" name="Rectangle 43"/>
            <p:cNvSpPr/>
            <p:nvPr>
              <p:custDataLst>
                <p:tags r:id="rId25"/>
              </p:custDataLst>
            </p:nvPr>
          </p:nvSpPr>
          <p:spPr bwMode="auto">
            <a:xfrm>
              <a:off x="6126480" y="61722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3" name="Rectangle 32"/>
            <p:cNvSpPr/>
            <p:nvPr>
              <p:custDataLst>
                <p:tags r:id="rId26"/>
              </p:custDataLst>
            </p:nvPr>
          </p:nvSpPr>
          <p:spPr bwMode="auto">
            <a:xfrm>
              <a:off x="6126480" y="48006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5" name="Rectangle 34"/>
            <p:cNvSpPr/>
            <p:nvPr>
              <p:custDataLst>
                <p:tags r:id="rId27"/>
              </p:custDataLst>
            </p:nvPr>
          </p:nvSpPr>
          <p:spPr bwMode="auto">
            <a:xfrm>
              <a:off x="6126480" y="52578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7" name="Rectangle 36"/>
            <p:cNvSpPr/>
            <p:nvPr>
              <p:custDataLst>
                <p:tags r:id="rId28"/>
              </p:custDataLst>
            </p:nvPr>
          </p:nvSpPr>
          <p:spPr bwMode="auto">
            <a:xfrm>
              <a:off x="6126480" y="57150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9" name="Rectangle 38"/>
            <p:cNvSpPr/>
            <p:nvPr>
              <p:custDataLst>
                <p:tags r:id="rId29"/>
              </p:custDataLst>
            </p:nvPr>
          </p:nvSpPr>
          <p:spPr bwMode="auto">
            <a:xfrm>
              <a:off x="6126480" y="4800600"/>
              <a:ext cx="1645920" cy="1607127"/>
            </a:xfrm>
            <a:prstGeom prst="rect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40" name="TextBox 39"/>
            <p:cNvSpPr txBox="1"/>
            <p:nvPr>
              <p:custDataLst>
                <p:tags r:id="rId30"/>
              </p:custDataLst>
            </p:nvPr>
          </p:nvSpPr>
          <p:spPr>
            <a:xfrm>
              <a:off x="5852160" y="48006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1" name="TextBox 40"/>
            <p:cNvSpPr txBox="1"/>
            <p:nvPr>
              <p:custDataLst>
                <p:tags r:id="rId31"/>
              </p:custDataLst>
            </p:nvPr>
          </p:nvSpPr>
          <p:spPr>
            <a:xfrm>
              <a:off x="5852160" y="50292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>
              <p:custDataLst>
                <p:tags r:id="rId32"/>
              </p:custDataLst>
            </p:nvPr>
          </p:nvSpPr>
          <p:spPr>
            <a:xfrm>
              <a:off x="5852160" y="52578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43" name="TextBox 42"/>
            <p:cNvSpPr txBox="1"/>
            <p:nvPr>
              <p:custDataLst>
                <p:tags r:id="rId33"/>
              </p:custDataLst>
            </p:nvPr>
          </p:nvSpPr>
          <p:spPr>
            <a:xfrm>
              <a:off x="5852160" y="54864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46" name="TextBox 45"/>
            <p:cNvSpPr txBox="1"/>
            <p:nvPr>
              <p:custDataLst>
                <p:tags r:id="rId34"/>
              </p:custDataLst>
            </p:nvPr>
          </p:nvSpPr>
          <p:spPr>
            <a:xfrm>
              <a:off x="5848689" y="57150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35"/>
              </p:custDataLst>
            </p:nvPr>
          </p:nvSpPr>
          <p:spPr>
            <a:xfrm>
              <a:off x="5852160" y="59436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47" name="TextBox 46"/>
            <p:cNvSpPr txBox="1"/>
            <p:nvPr>
              <p:custDataLst>
                <p:tags r:id="rId36"/>
              </p:custDataLst>
            </p:nvPr>
          </p:nvSpPr>
          <p:spPr>
            <a:xfrm>
              <a:off x="5852160" y="61722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</p:grpSp>
      <p:sp>
        <p:nvSpPr>
          <p:cNvPr id="51" name="Freeform 50"/>
          <p:cNvSpPr/>
          <p:nvPr>
            <p:custDataLst>
              <p:tags r:id="rId19"/>
            </p:custDataLst>
          </p:nvPr>
        </p:nvSpPr>
        <p:spPr bwMode="auto">
          <a:xfrm>
            <a:off x="7805632" y="3051429"/>
            <a:ext cx="858845" cy="2518321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3840" h="2436091">
                <a:moveTo>
                  <a:pt x="77453" y="2436091"/>
                </a:moveTo>
                <a:cubicBezTo>
                  <a:pt x="904676" y="1643303"/>
                  <a:pt x="1073840" y="273242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3" name="Freeform 52"/>
          <p:cNvSpPr/>
          <p:nvPr>
            <p:custDataLst>
              <p:tags r:id="rId20"/>
            </p:custDataLst>
          </p:nvPr>
        </p:nvSpPr>
        <p:spPr bwMode="auto">
          <a:xfrm>
            <a:off x="7790504" y="4114471"/>
            <a:ext cx="397761" cy="1752931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0 w 1607147"/>
              <a:gd name="connsiteY0" fmla="*/ 1851740 h 1851740"/>
              <a:gd name="connsiteX1" fmla="*/ 215017 w 1607147"/>
              <a:gd name="connsiteY1" fmla="*/ 3849 h 1851740"/>
              <a:gd name="connsiteX0" fmla="*/ 0 w 3581327"/>
              <a:gd name="connsiteY0" fmla="*/ 1851740 h 1851740"/>
              <a:gd name="connsiteX1" fmla="*/ 215017 w 3581327"/>
              <a:gd name="connsiteY1" fmla="*/ 3849 h 1851740"/>
              <a:gd name="connsiteX0" fmla="*/ 126198 w 3707525"/>
              <a:gd name="connsiteY0" fmla="*/ 1535855 h 1535855"/>
              <a:gd name="connsiteX1" fmla="*/ 0 w 3707525"/>
              <a:gd name="connsiteY1" fmla="*/ 3849 h 1535855"/>
              <a:gd name="connsiteX0" fmla="*/ 126198 w 3707525"/>
              <a:gd name="connsiteY0" fmla="*/ 1532006 h 1532006"/>
              <a:gd name="connsiteX1" fmla="*/ 0 w 3707525"/>
              <a:gd name="connsiteY1" fmla="*/ 0 h 1532006"/>
              <a:gd name="connsiteX0" fmla="*/ 0 w 3581327"/>
              <a:gd name="connsiteY0" fmla="*/ 1717180 h 1717180"/>
              <a:gd name="connsiteX1" fmla="*/ 190644 w 3581327"/>
              <a:gd name="connsiteY1" fmla="*/ 0 h 1717180"/>
              <a:gd name="connsiteX0" fmla="*/ 0 w 3581327"/>
              <a:gd name="connsiteY0" fmla="*/ 1717180 h 1717180"/>
              <a:gd name="connsiteX1" fmla="*/ 190645 w 3581327"/>
              <a:gd name="connsiteY1" fmla="*/ 0 h 1717180"/>
              <a:gd name="connsiteX0" fmla="*/ 5536913 w 9118240"/>
              <a:gd name="connsiteY0" fmla="*/ 5387982 h 5387982"/>
              <a:gd name="connsiteX1" fmla="*/ 0 w 9118240"/>
              <a:gd name="connsiteY1" fmla="*/ 0 h 5387982"/>
              <a:gd name="connsiteX0" fmla="*/ 0 w 3581327"/>
              <a:gd name="connsiteY0" fmla="*/ 1738965 h 1738965"/>
              <a:gd name="connsiteX1" fmla="*/ 166272 w 3581327"/>
              <a:gd name="connsiteY1" fmla="*/ 0 h 173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81327" h="1738965">
                <a:moveTo>
                  <a:pt x="0" y="1738965"/>
                </a:moveTo>
                <a:cubicBezTo>
                  <a:pt x="3581327" y="1075171"/>
                  <a:pt x="1873799" y="28828"/>
                  <a:pt x="166272" y="0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4" name="Freeform 53"/>
          <p:cNvSpPr/>
          <p:nvPr>
            <p:custDataLst>
              <p:tags r:id="rId21"/>
            </p:custDataLst>
          </p:nvPr>
        </p:nvSpPr>
        <p:spPr bwMode="auto">
          <a:xfrm>
            <a:off x="7794715" y="3572047"/>
            <a:ext cx="1342951" cy="2473974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84600" h="2439940">
                <a:moveTo>
                  <a:pt x="77453" y="2439940"/>
                </a:moveTo>
                <a:cubicBezTo>
                  <a:pt x="1684600" y="1231516"/>
                  <a:pt x="903232" y="0"/>
                  <a:pt x="0" y="3849"/>
                </a:cubicBezTo>
              </a:path>
            </a:pathLst>
          </a:custGeom>
          <a:noFill/>
          <a:ln w="25400" cap="flat" cmpd="sng" algn="ctr">
            <a:solidFill>
              <a:srgbClr val="CC00D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3" name="Straight Arrow Connector 2"/>
          <p:cNvCxnSpPr>
            <a:endCxn id="40" idx="1"/>
          </p:cNvCxnSpPr>
          <p:nvPr>
            <p:custDataLst>
              <p:tags r:id="rId22"/>
            </p:custDataLst>
          </p:nvPr>
        </p:nvCxnSpPr>
        <p:spPr bwMode="auto">
          <a:xfrm>
            <a:off x="3905016" y="4156075"/>
            <a:ext cx="1947144" cy="7588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endCxn id="46" idx="1"/>
          </p:cNvCxnSpPr>
          <p:nvPr>
            <p:custDataLst>
              <p:tags r:id="rId23"/>
            </p:custDataLst>
          </p:nvPr>
        </p:nvCxnSpPr>
        <p:spPr bwMode="auto">
          <a:xfrm>
            <a:off x="3905016" y="4233918"/>
            <a:ext cx="1943673" cy="1595382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Left Brace 8"/>
          <p:cNvSpPr/>
          <p:nvPr/>
        </p:nvSpPr>
        <p:spPr bwMode="auto">
          <a:xfrm>
            <a:off x="5716370" y="1938256"/>
            <a:ext cx="361606" cy="237744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7" name="TextBox 86"/>
          <p:cNvSpPr txBox="1"/>
          <p:nvPr>
            <p:custDataLst>
              <p:tags r:id="rId24"/>
            </p:custDataLst>
          </p:nvPr>
        </p:nvSpPr>
        <p:spPr>
          <a:xfrm>
            <a:off x="5028594" y="5277534"/>
            <a:ext cx="686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n w="3175">
                  <a:noFill/>
                </a:ln>
                <a:effectLst>
                  <a:glow rad="127000">
                    <a:schemeClr val="bg1"/>
                  </a:glow>
                </a:effectLst>
                <a:latin typeface="Calibri" pitchFamily="34" charset="0"/>
              </a:rPr>
              <a:t>Jump</a:t>
            </a:r>
          </a:p>
          <a:p>
            <a:pPr algn="ctr"/>
            <a:r>
              <a:rPr lang="en-US" dirty="0">
                <a:ln w="3175">
                  <a:noFill/>
                </a:ln>
                <a:effectLst>
                  <a:glow rad="127000">
                    <a:schemeClr val="bg1"/>
                  </a:glow>
                </a:effectLst>
                <a:latin typeface="Calibri" pitchFamily="34" charset="0"/>
              </a:rPr>
              <a:t>Table</a:t>
            </a:r>
          </a:p>
        </p:txBody>
      </p:sp>
    </p:spTree>
    <p:extLst>
      <p:ext uri="{BB962C8B-B14F-4D97-AF65-F5344CB8AC3E}">
        <p14:creationId xmlns:p14="http://schemas.microsoft.com/office/powerpoint/2010/main" val="24711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82" grpId="0" animBg="1"/>
      <p:bldP spid="83" grpId="0" animBg="1"/>
      <p:bldP spid="84" grpId="0" animBg="1"/>
      <p:bldP spid="94" grpId="0"/>
      <p:bldP spid="95" grpId="0" animBg="1"/>
      <p:bldP spid="51" grpId="0" animBg="1"/>
      <p:bldP spid="53" grpId="0" animBg="1"/>
      <p:bldP spid="5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1097280" y="1981200"/>
            <a:ext cx="301752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.section	.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rodata</a:t>
            </a:r>
            <a:endParaRPr lang="en-US" sz="18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.L5	# x = 2</a:t>
            </a: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</a:t>
            </a:r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.L8	# x = 4</a:t>
            </a: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.L7	# x = 5</a:t>
            </a: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.quad	.L7	# x = 6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Jump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6629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1097280" y="1606034"/>
            <a:ext cx="301752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9144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1:      // .L3</a:t>
            </a:r>
            <a:endParaRPr lang="en-US" sz="1800" dirty="0">
              <a:solidFill>
                <a:srgbClr val="4DB23A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= y*z;</a:t>
            </a:r>
            <a:endParaRPr lang="en-US" sz="1800" dirty="0">
              <a:solidFill>
                <a:srgbClr val="4DB23A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dirty="0">
              <a:solidFill>
                <a:srgbClr val="4DB23A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2:      // .L5</a:t>
            </a:r>
            <a:endParaRPr lang="en-US" sz="1800" dirty="0">
              <a:solidFill>
                <a:srgbClr val="FF66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= y/z;</a:t>
            </a:r>
            <a:endParaRPr lang="en-US" sz="1800" dirty="0">
              <a:solidFill>
                <a:srgbClr val="FF66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/* Fall Through */</a:t>
            </a:r>
            <a:endParaRPr lang="en-US" sz="1800" dirty="0">
              <a:solidFill>
                <a:srgbClr val="FF66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3:      // .L9</a:t>
            </a:r>
            <a:endParaRPr lang="en-US" sz="1800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+= z;</a:t>
            </a:r>
            <a:endParaRPr lang="en-US" sz="1800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5:</a:t>
            </a:r>
            <a:endParaRPr lang="en-US" sz="180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6:      // .L7</a:t>
            </a:r>
            <a:endParaRPr lang="en-US" sz="180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-= z;</a:t>
            </a:r>
            <a:endParaRPr lang="en-US" sz="180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default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     // .L8</a:t>
            </a:r>
            <a:endParaRPr 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= 2;</a:t>
            </a:r>
            <a:endParaRPr 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3959225" y="3030174"/>
            <a:ext cx="993775" cy="2437175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rot="10800000" flipH="1">
            <a:off x="3962400" y="2146300"/>
            <a:ext cx="996950" cy="1119414"/>
          </a:xfrm>
          <a:prstGeom prst="line">
            <a:avLst/>
          </a:prstGeom>
          <a:noFill/>
          <a:ln w="25400" cap="flat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rot="10800000" flipH="1">
            <a:off x="3962400" y="2906712"/>
            <a:ext cx="1000125" cy="632618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962400" y="3675063"/>
            <a:ext cx="1003300" cy="129494"/>
          </a:xfrm>
          <a:prstGeom prst="line">
            <a:avLst/>
          </a:prstGeom>
          <a:noFill/>
          <a:ln w="25400" cap="flat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962400" y="4105274"/>
            <a:ext cx="992188" cy="1362075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962400" y="4376056"/>
            <a:ext cx="914400" cy="195943"/>
          </a:xfrm>
          <a:prstGeom prst="line">
            <a:avLst/>
          </a:prstGeom>
          <a:noFill/>
          <a:ln w="25400" cap="flat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3962400" y="4686300"/>
            <a:ext cx="914400" cy="114300"/>
          </a:xfrm>
          <a:prstGeom prst="line">
            <a:avLst/>
          </a:prstGeom>
          <a:noFill/>
          <a:ln w="25400" cap="flat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TextBox 17"/>
          <p:cNvSpPr txBox="1"/>
          <p:nvPr>
            <p:custDataLst>
              <p:tags r:id="rId13"/>
            </p:custDataLst>
          </p:nvPr>
        </p:nvSpPr>
        <p:spPr>
          <a:xfrm>
            <a:off x="292100" y="1129785"/>
            <a:ext cx="3213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declaring data, not instructions</a:t>
            </a:r>
            <a:endParaRPr lang="en-US" sz="1800" i="1" dirty="0">
              <a:latin typeface="Calibri" pitchFamily="34" charset="0"/>
            </a:endParaRPr>
          </a:p>
        </p:txBody>
      </p:sp>
      <p:cxnSp>
        <p:nvCxnSpPr>
          <p:cNvPr id="19" name="Straight Arrow Connector 18"/>
          <p:cNvCxnSpPr/>
          <p:nvPr>
            <p:custDataLst>
              <p:tags r:id="rId14"/>
            </p:custDataLst>
          </p:nvPr>
        </p:nvCxnSpPr>
        <p:spPr bwMode="auto">
          <a:xfrm>
            <a:off x="2432050" y="1474147"/>
            <a:ext cx="265849" cy="62977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>
            <p:custDataLst>
              <p:tags r:id="rId15"/>
            </p:custDataLst>
          </p:nvPr>
        </p:nvSpPr>
        <p:spPr>
          <a:xfrm>
            <a:off x="4419600" y="117811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8-byte memory alignment</a:t>
            </a:r>
            <a:endParaRPr lang="en-US" sz="1800" i="1" dirty="0">
              <a:latin typeface="Calibri" pitchFamily="34" charset="0"/>
            </a:endParaRPr>
          </a:p>
        </p:txBody>
      </p:sp>
      <p:cxnSp>
        <p:nvCxnSpPr>
          <p:cNvPr id="21" name="Straight Arrow Connector 20"/>
          <p:cNvCxnSpPr/>
          <p:nvPr>
            <p:custDataLst>
              <p:tags r:id="rId16"/>
            </p:custDataLst>
          </p:nvPr>
        </p:nvCxnSpPr>
        <p:spPr bwMode="auto">
          <a:xfrm rot="10800000" flipV="1">
            <a:off x="2520954" y="1377434"/>
            <a:ext cx="1936747" cy="1084276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V="1">
            <a:off x="1733550" y="4730750"/>
            <a:ext cx="50800" cy="6096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35050" y="5282683"/>
            <a:ext cx="239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this data is 64-bits wide</a:t>
            </a:r>
          </a:p>
        </p:txBody>
      </p:sp>
    </p:spTree>
    <p:extLst>
      <p:ext uri="{BB962C8B-B14F-4D97-AF65-F5344CB8AC3E}">
        <p14:creationId xmlns:p14="http://schemas.microsoft.com/office/powerpoint/2010/main" val="153597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to </a:t>
            </a: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Practice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5" name="Google Shape;785;p67"/>
          <p:cNvSpPr txBox="1">
            <a:spLocks noGrp="1"/>
          </p:cNvSpPr>
          <p:nvPr>
            <p:ph type="body" idx="1"/>
          </p:nvPr>
        </p:nvSpPr>
        <p:spPr>
          <a:xfrm>
            <a:off x="457199" y="1600200"/>
            <a:ext cx="8229600" cy="475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put our all of our new </a:t>
            </a:r>
            <a:r>
              <a:rPr lang="en-US"/>
              <a:t>RISCV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knowledge to use in an example:  “Fast String Copy”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code is as follows: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/* Copy string from p to q */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char *p, *q;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8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	while((*q++ = *p++) != ‘\0’) ;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we know about its structure?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 </a:t>
            </a:r>
            <a:r>
              <a:rPr lang="en-US" sz="26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loop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Exit condition is an equality test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7" name="Google Shape;787;p6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" name="Google Shape;788;p6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55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to </a:t>
            </a: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Practice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6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1248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with code skeleton: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copy String p to q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p→s0, q→s1 (pointers)</a:t>
            </a:r>
            <a:endParaRPr sz="24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Loop: </a:t>
            </a: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lb   $t0,0($s0)  # $t0 = *p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sb   $t0,0($s1)  # *q = $t0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addi $s0,$s0,1	  # p = p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addi $s1,$s1,1   # q = q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beq  $t0,$0,Exit # if *p==0, go to Exit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 Loop </a:t>
            </a: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# go to Loop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Exit: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 N chars in p =&gt; N*6 instructions</a:t>
            </a:r>
            <a:endParaRPr sz="3200" b="0" i="0" u="none" strike="noStrike" cap="none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6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68"/>
          <p:cNvSpPr txBox="1"/>
          <p:nvPr/>
        </p:nvSpPr>
        <p:spPr>
          <a:xfrm>
            <a:off x="4658751" y="3055894"/>
            <a:ext cx="4240263" cy="2520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urier New"/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t0 = *p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urier New"/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*q = t0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# p = p + 1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r>
              <a:rPr lang="en-US" sz="2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# q = q + 1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urier New"/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if *p==0, go to Exit</a:t>
            </a:r>
            <a:endParaRPr sz="2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ourier New"/>
              <a:buNone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go to Loop</a:t>
            </a:r>
            <a:endParaRPr/>
          </a:p>
        </p:txBody>
      </p:sp>
      <p:sp>
        <p:nvSpPr>
          <p:cNvPr id="797" name="Google Shape;797;p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8" name="Google Shape;798;p6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541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to </a:t>
            </a: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Practice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1248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 in lines: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copy String p to q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p→s0, q→s1 (pointers)</a:t>
            </a:r>
            <a:endParaRPr sz="24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lb   $t0,0($s0)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t0 = *p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sb   $t0,0($s1)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*q = t0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addi $s0,$s0,1	</a:t>
            </a:r>
            <a:r>
              <a:rPr lang="en-US" sz="12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# p = p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addi $s1,$s1,1  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# q = q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     beq  $t0,$0,Exit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if *p==0, go to Exit</a:t>
            </a:r>
            <a:endParaRPr sz="2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 Loop        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go to Loop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Exit: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400" b="0" i="0" u="none" strike="noStrike" cap="none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# N chars in p =&gt; N*6 instructions</a:t>
            </a:r>
            <a:endParaRPr sz="3200" b="0" i="0" u="none" strike="noStrike" cap="none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6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69"/>
          <p:cNvSpPr txBox="1"/>
          <p:nvPr/>
        </p:nvSpPr>
        <p:spPr>
          <a:xfrm>
            <a:off x="1558636" y="3054927"/>
            <a:ext cx="3134191" cy="211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ourier New"/>
              <a:buNone/>
            </a:pP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lb   t0,0(s0)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ourier New"/>
              <a:buNone/>
            </a:pP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sb   t0,0(s1)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ourier New"/>
              <a:buNone/>
            </a:pP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s0,s0,1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ourier New"/>
              <a:buNone/>
            </a:pP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s1,s1,1</a:t>
            </a:r>
            <a:endParaRPr sz="2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ourier New"/>
              <a:buNone/>
            </a:pP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beq  t0,0,Exit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7" name="Google Shape;807;p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8" name="Google Shape;808;p6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399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to </a:t>
            </a: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Practice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6" name="Google Shape;816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1248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Finished code: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copy String p to q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p→$s0, q→$s1 (pointers)</a:t>
            </a:r>
            <a:endParaRPr sz="24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Loop: lb   t0,0(s0)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t0 = *p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sb   t0,0(s1)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# *q = t0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s0,s0,1</a:t>
            </a: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  # p = p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s1,s1,1</a:t>
            </a: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# q = q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beq  t0,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0,Exit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# if *p==0, go to Exit</a:t>
            </a:r>
            <a:endParaRPr sz="2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 Loop       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go to Loop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Exit: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# N chars in p =&gt; N*6 instructions</a:t>
            </a:r>
            <a:endParaRPr sz="32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7" name="Google Shape;817;p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8" name="Google Shape;818;p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675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to </a:t>
            </a: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Practice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1248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Alternate code using bne: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copy String p to q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p→s0, q→s1 (pointers)</a:t>
            </a:r>
            <a:endParaRPr sz="24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Loop: lb   t0,0(s0)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t0 = *p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sb   t0,0(s1)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# *q = t0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s0,s0,1</a:t>
            </a: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  # p = p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s1,s1,1</a:t>
            </a:r>
            <a:r>
              <a:rPr lang="en-US" sz="2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# q = q + 1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bne  t0,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0,Loop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# if *p!=0, go to Loop</a:t>
            </a:r>
            <a:endParaRPr sz="2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N chars in p =&gt; N*5 instructions</a:t>
            </a:r>
            <a:endParaRPr sz="32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8" name="Google Shape;828;p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89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Arithmetic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5" name="Google Shape;845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87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Multiplication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77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</a:t>
            </a:r>
            <a:r>
              <a:rPr lang="en-US" sz="2775">
                <a:latin typeface="Courier New"/>
                <a:ea typeface="Courier New"/>
                <a:cs typeface="Courier New"/>
                <a:sym typeface="Courier New"/>
              </a:rPr>
              <a:t> and mulh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</a:t>
            </a:r>
            <a:r>
              <a:rPr lang="en-US" sz="259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dst</a:t>
            </a:r>
            <a:r>
              <a:rPr lang="en-US" sz="259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src1, src2</a:t>
            </a:r>
            <a:endParaRPr sz="259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72415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ourier New"/>
              <a:buChar char="–"/>
            </a:pPr>
            <a:r>
              <a:rPr lang="en-US" sz="2590">
                <a:latin typeface="Courier New"/>
                <a:ea typeface="Courier New"/>
                <a:cs typeface="Courier New"/>
                <a:sym typeface="Courier New"/>
              </a:rPr>
              <a:t>mulh dst, src1, src2</a:t>
            </a:r>
            <a:endParaRPr sz="2590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40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src1*src2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lower </a:t>
            </a:r>
            <a:r>
              <a:rPr lang="en-US" sz="2590"/>
              <a:t>32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-bits </a:t>
            </a:r>
            <a:r>
              <a:rPr lang="en-US" sz="2590"/>
              <a:t>through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mul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upper </a:t>
            </a:r>
            <a:r>
              <a:rPr lang="en-US" sz="2590"/>
              <a:t>32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-bits in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mulh</a:t>
            </a:r>
            <a:endParaRPr/>
          </a:p>
          <a:p>
            <a:pPr marL="342900" marR="0" lvl="0" indent="-342900" algn="l" rtl="0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Division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77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lang="en-US" sz="2590">
                <a:latin typeface="Courier New"/>
                <a:ea typeface="Courier New"/>
                <a:cs typeface="Courier New"/>
                <a:sym typeface="Courier New"/>
              </a:rPr>
              <a:t> dst, src1, src2</a:t>
            </a:r>
            <a:endParaRPr sz="2590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ourier New"/>
              <a:buChar char="–"/>
            </a:pPr>
            <a:r>
              <a:rPr lang="en-US" sz="2590">
                <a:latin typeface="Courier New"/>
                <a:ea typeface="Courier New"/>
                <a:cs typeface="Courier New"/>
                <a:sym typeface="Courier New"/>
              </a:rPr>
              <a:t>rem  dst, src1, src2</a:t>
            </a:r>
            <a:endParaRPr sz="2590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405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src1/src2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quotient </a:t>
            </a:r>
            <a:r>
              <a:rPr lang="en-US" sz="2590"/>
              <a:t>via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remainder </a:t>
            </a:r>
            <a:r>
              <a:rPr lang="en-US" sz="2590"/>
              <a:t>via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5">
                <a:latin typeface="Courier New"/>
                <a:ea typeface="Courier New"/>
                <a:cs typeface="Courier New"/>
                <a:sym typeface="Courier New"/>
              </a:rPr>
              <a:t>rem</a:t>
            </a:r>
            <a:endParaRPr sz="2405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46" name="Google Shape;846;p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7" name="Google Shape;847;p7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8" name="Google Shape;848;p7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17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7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Bitwise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4" name="Google Shape;854;p7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a→s1, b→s2, c→s3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7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56" name="Google Shape;856;p74"/>
          <p:cNvGraphicFramePr/>
          <p:nvPr/>
        </p:nvGraphicFramePr>
        <p:xfrm>
          <a:off x="457198" y="2194560"/>
          <a:ext cx="8229625" cy="356623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4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Instruction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C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RISCV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And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b &amp; c;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and  s1,s2,s3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And Immediate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b &amp; 0x1;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andi s1,s2,0x1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Or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b | c;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or   s1,s2,s3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Or Immediate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b | 0x5;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ori  s1,s2,0x5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Exclusive Or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b ^ c;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xor  s1,s2,s3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Exclusive Or Immediate</a:t>
                      </a:r>
                      <a:endParaRPr sz="2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 = b ^ 0xF;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xori s1,s2,0xF</a:t>
                      </a:r>
                      <a:endParaRPr sz="240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57" name="Google Shape;857;p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8" name="Google Shape;858;p7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68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Shifting Instructions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75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binary, shifting an unsigned number left is the same as multiplying by the corresponding power of 2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Shifting operations are faster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not work with shifting right/division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Logical shift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Add zeros as you shift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Arithmetic shift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Sign-extend as you shift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applies when you shift right (preserves sign)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S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hift by immediate or value in a register</a:t>
            </a:r>
            <a:endParaRPr/>
          </a:p>
        </p:txBody>
      </p:sp>
      <p:sp>
        <p:nvSpPr>
          <p:cNvPr id="865" name="Google Shape;865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25913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9994</TotalTime>
  <Words>1747</Words>
  <Application>Microsoft Macintosh PowerPoint</Application>
  <PresentationFormat>On-screen Show (4:3)</PresentationFormat>
  <Paragraphs>312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Calibri</vt:lpstr>
      <vt:lpstr>Calibri Bold</vt:lpstr>
      <vt:lpstr>Cambria Math</vt:lpstr>
      <vt:lpstr>Courier New</vt:lpstr>
      <vt:lpstr>Roboto Regular</vt:lpstr>
      <vt:lpstr>Times New Roman</vt:lpstr>
      <vt:lpstr>Wingdings</vt:lpstr>
      <vt:lpstr>UWTheme-351-Au18</vt:lpstr>
      <vt:lpstr>PowerPoint Presentation</vt:lpstr>
      <vt:lpstr>C to RISCV Practice</vt:lpstr>
      <vt:lpstr>C to RISCV Practice</vt:lpstr>
      <vt:lpstr>C to RISCV Practice</vt:lpstr>
      <vt:lpstr>C to RISCV Practice</vt:lpstr>
      <vt:lpstr>C to RISCV Practice</vt:lpstr>
      <vt:lpstr>RISCV Arithmetic Instructions</vt:lpstr>
      <vt:lpstr>RISCV Bitwise Instructions</vt:lpstr>
      <vt:lpstr>Shifting Instructions</vt:lpstr>
      <vt:lpstr>Shifting Instructions</vt:lpstr>
      <vt:lpstr>Shifting Instructions</vt:lpstr>
      <vt:lpstr>Shifting Instructions</vt:lpstr>
      <vt:lpstr>Shifting Instructions</vt:lpstr>
      <vt:lpstr>Shifting Instructions</vt:lpstr>
      <vt:lpstr>Switch Statement Example</vt:lpstr>
      <vt:lpstr>Jump Table Structure</vt:lpstr>
      <vt:lpstr>Jump Table Structure</vt:lpstr>
      <vt:lpstr>Jump Table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 Programming III CSE 351 Autumn 2016</dc:title>
  <dc:creator>Justin Hsia</dc:creator>
  <cp:lastModifiedBy>Arrvindh Shriraman</cp:lastModifiedBy>
  <cp:revision>196</cp:revision>
  <cp:lastPrinted>2020-07-19T17:12:21Z</cp:lastPrinted>
  <dcterms:created xsi:type="dcterms:W3CDTF">2016-10-12T07:57:22Z</dcterms:created>
  <dcterms:modified xsi:type="dcterms:W3CDTF">2020-09-29T20:53:38Z</dcterms:modified>
</cp:coreProperties>
</file>