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5" r:id="rId1"/>
  </p:sldMasterIdLst>
  <p:notesMasterIdLst>
    <p:notesMasterId r:id="rId13"/>
  </p:notesMasterIdLst>
  <p:handoutMasterIdLst>
    <p:handoutMasterId r:id="rId14"/>
  </p:handoutMasterIdLst>
  <p:sldIdLst>
    <p:sldId id="1135" r:id="rId2"/>
    <p:sldId id="1138" r:id="rId3"/>
    <p:sldId id="772" r:id="rId4"/>
    <p:sldId id="1139" r:id="rId5"/>
    <p:sldId id="1137" r:id="rId6"/>
    <p:sldId id="776" r:id="rId7"/>
    <p:sldId id="1136" r:id="rId8"/>
    <p:sldId id="774" r:id="rId9"/>
    <p:sldId id="777" r:id="rId10"/>
    <p:sldId id="258" r:id="rId11"/>
    <p:sldId id="1131" r:id="rId12"/>
  </p:sldIdLst>
  <p:sldSz cx="9144000" cy="6858000" type="screen4x3"/>
  <p:notesSz cx="9586913" cy="73025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50CC97"/>
    <a:srgbClr val="FFFF99"/>
    <a:srgbClr val="4E6F21"/>
    <a:srgbClr val="3E6353"/>
    <a:srgbClr val="C00000"/>
    <a:srgbClr val="0000FF"/>
    <a:srgbClr val="F6F5BD"/>
    <a:srgbClr val="4B2A8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3" autoAdjust="0"/>
    <p:restoredTop sz="62684" autoAdjust="0"/>
  </p:normalViewPr>
  <p:slideViewPr>
    <p:cSldViewPr snapToObjects="1">
      <p:cViewPr varScale="1">
        <p:scale>
          <a:sx n="71" d="100"/>
          <a:sy n="71" d="100"/>
        </p:scale>
        <p:origin x="23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9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3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738f09f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738f09f8_0_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g1e738f09f8_0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6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17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455" y="1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8249" y="-2231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1 - Summary</a:t>
            </a:r>
          </a:p>
        </p:txBody>
      </p:sp>
    </p:spTree>
    <p:extLst>
      <p:ext uri="{BB962C8B-B14F-4D97-AF65-F5344CB8AC3E}">
        <p14:creationId xmlns:p14="http://schemas.microsoft.com/office/powerpoint/2010/main" val="14403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66DB3-3BBD-CE79-6351-4FE43B30A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39518-4E69-C5D9-8188-2CC7D482FFE6}"/>
              </a:ext>
            </a:extLst>
          </p:cNvPr>
          <p:cNvSpPr txBox="1"/>
          <p:nvPr/>
        </p:nvSpPr>
        <p:spPr>
          <a:xfrm>
            <a:off x="0" y="487856"/>
            <a:ext cx="93726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dirty="0">
                <a:solidFill>
                  <a:srgbClr val="000000"/>
                </a:solidFill>
                <a:effectLst/>
              </a:rPr>
              <a:t>If CMPT 295 was a movie...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 sz="3600" b="0" i="1" u="none" strike="noStrike" dirty="0">
              <a:solidFill>
                <a:srgbClr val="000000"/>
              </a:solidFill>
              <a:effectLst/>
            </a:endParaRPr>
          </a:p>
          <a:p>
            <a:endParaRPr lang="en-US" sz="3600" dirty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  <a:p>
            <a:endParaRPr lang="en-US" sz="36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And I am...</a:t>
            </a:r>
            <a:r>
              <a:rPr lang="en-US" sz="3600" b="0" dirty="0">
                <a:solidFill>
                  <a:srgbClr val="000000"/>
                </a:solidFill>
                <a:latin typeface="-webkit-standard"/>
              </a:rPr>
              <a:t> </a:t>
            </a:r>
            <a:r>
              <a:rPr lang="en-US" sz="3600" b="0" i="1" dirty="0">
                <a:solidFill>
                  <a:srgbClr val="000000"/>
                </a:solidFill>
              </a:rPr>
              <a:t>Morpheus</a:t>
            </a:r>
            <a:r>
              <a:rPr lang="en-US" sz="3600" b="0" dirty="0">
                <a:solidFill>
                  <a:srgbClr val="000000"/>
                </a:solidFill>
                <a:latin typeface="-webkit-standard"/>
              </a:rPr>
              <a:t> — I’ll hand you the red pill, the tools, and challenges, but you have to master</a:t>
            </a:r>
            <a:endParaRPr lang="en-US" sz="3600" dirty="0"/>
          </a:p>
          <a:p>
            <a:endParaRPr lang="en-US" sz="3600" b="1" i="0" u="none" strike="noStrike" dirty="0">
              <a:solidFill>
                <a:srgbClr val="000000"/>
              </a:solidFill>
              <a:effectLst/>
            </a:endParaRPr>
          </a:p>
          <a:p>
            <a:endParaRPr lang="en-US" sz="36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600" b="1" i="0" u="none" strike="noStrike" dirty="0">
                <a:solidFill>
                  <a:srgbClr val="000000"/>
                </a:solidFill>
                <a:effectLst/>
              </a:rPr>
              <a:t>If it was a game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</a:p>
          <a:p>
            <a:endParaRPr lang="en-US" sz="3600" b="1" i="0" u="none" strike="noStrike" dirty="0">
              <a:solidFill>
                <a:srgbClr val="000000"/>
              </a:solidFill>
              <a:effectLst/>
            </a:endParaRPr>
          </a:p>
          <a:p>
            <a:endParaRPr lang="en-US" sz="3600" b="1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Picture 2" descr="The Matrix | Matrix Wiki | Fandom">
            <a:extLst>
              <a:ext uri="{FF2B5EF4-FFF2-40B4-BE49-F238E27FC236}">
                <a16:creationId xmlns:a16="http://schemas.microsoft.com/office/drawing/2014/main" id="{32F9E157-9928-60D8-7025-3C3C95E92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656"/>
            <a:ext cx="2246514" cy="29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rtnite for Nintendo Switch - Nintendo ...">
            <a:extLst>
              <a:ext uri="{FF2B5EF4-FFF2-40B4-BE49-F238E27FC236}">
                <a16:creationId xmlns:a16="http://schemas.microsoft.com/office/drawing/2014/main" id="{AF3AED0A-CFE4-322F-1EB3-B67B5F4C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63614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17E9-494B-A341-B6AF-76380FFE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succeed in CMPT 295 ? 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A9615-F7CF-5F0D-FE70-17E2D3BA0D72}"/>
              </a:ext>
            </a:extLst>
          </p:cNvPr>
          <p:cNvSpPr txBox="1"/>
          <p:nvPr/>
        </p:nvSpPr>
        <p:spPr>
          <a:xfrm>
            <a:off x="357018" y="1480720"/>
            <a:ext cx="457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YOU MUST CARE!</a:t>
            </a:r>
          </a:p>
          <a:p>
            <a:r>
              <a:rPr lang="en-US" sz="3200" dirty="0"/>
              <a:t> - Attend class</a:t>
            </a:r>
          </a:p>
          <a:p>
            <a:r>
              <a:rPr lang="en-US" sz="3200" dirty="0"/>
              <a:t> - Attempt </a:t>
            </a:r>
            <a:r>
              <a:rPr lang="en-US" sz="3200" dirty="0" err="1"/>
              <a:t>Quizes</a:t>
            </a:r>
            <a:r>
              <a:rPr lang="en-US" sz="3200" dirty="0"/>
              <a:t> </a:t>
            </a:r>
          </a:p>
          <a:p>
            <a:r>
              <a:rPr lang="en-US" sz="3200" dirty="0"/>
              <a:t>   (multiple times)</a:t>
            </a:r>
          </a:p>
          <a:p>
            <a:r>
              <a:rPr lang="en-US" sz="3200" dirty="0"/>
              <a:t> - Academic Curiosity</a:t>
            </a:r>
          </a:p>
          <a:p>
            <a:r>
              <a:rPr lang="en-US" sz="3200" dirty="0"/>
              <a:t>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Practice Programming</a:t>
            </a:r>
          </a:p>
          <a:p>
            <a:r>
              <a:rPr lang="en-US" sz="3200" dirty="0"/>
              <a:t> </a:t>
            </a:r>
          </a:p>
        </p:txBody>
      </p:sp>
      <p:pic>
        <p:nvPicPr>
          <p:cNvPr id="7" name="Picture 2" descr="FREEBIE!&quot;Hard Work is a two-way street...&quot; posters in 8 different designs!">
            <a:extLst>
              <a:ext uri="{FF2B5EF4-FFF2-40B4-BE49-F238E27FC236}">
                <a16:creationId xmlns:a16="http://schemas.microsoft.com/office/drawing/2014/main" id="{69613AEF-B0A7-78BB-8448-A5EC36C0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3906"/>
            <a:ext cx="5074991" cy="35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expected Insight « Self Imposed Limitations « Grown Up, Now What?">
            <a:extLst>
              <a:ext uri="{FF2B5EF4-FFF2-40B4-BE49-F238E27FC236}">
                <a16:creationId xmlns:a16="http://schemas.microsoft.com/office/drawing/2014/main" id="{022FAB63-7D7A-0D2C-043E-4CF46EB5E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4" y="3922432"/>
            <a:ext cx="21717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2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87F8-9C1D-6E47-35E7-7A036166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succeed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DC3CD-6C3F-167A-7844-AF11EC93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00" y="1309703"/>
            <a:ext cx="8747125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Correlated from  students in past offerings with grade A</a:t>
            </a:r>
          </a:p>
          <a:p>
            <a:pPr>
              <a:buFontTx/>
              <a:buChar char="-"/>
            </a:pPr>
            <a:r>
              <a:rPr lang="en-US" b="1" dirty="0"/>
              <a:t>Attempt weekly quiz </a:t>
            </a:r>
            <a:r>
              <a:rPr lang="en-US" b="1" dirty="0" err="1"/>
              <a:t>atleast</a:t>
            </a:r>
            <a:r>
              <a:rPr lang="en-US" b="1" dirty="0"/>
              <a:t> 3-4 times </a:t>
            </a:r>
            <a:r>
              <a:rPr lang="en-US" dirty="0"/>
              <a:t>-&gt; impacts how well students did on finals/midterm</a:t>
            </a:r>
          </a:p>
          <a:p>
            <a:pPr>
              <a:buFontTx/>
              <a:buChar char="-"/>
            </a:pPr>
            <a:r>
              <a:rPr lang="en-US" dirty="0"/>
              <a:t>Attempt quizzes </a:t>
            </a:r>
            <a:r>
              <a:rPr lang="en-US" b="1" dirty="0"/>
              <a:t>regularly </a:t>
            </a:r>
            <a:r>
              <a:rPr lang="en-US" dirty="0"/>
              <a:t>over the week</a:t>
            </a:r>
          </a:p>
          <a:p>
            <a:pPr>
              <a:buFontTx/>
              <a:buChar char="-"/>
            </a:pPr>
            <a:r>
              <a:rPr lang="en-US" b="1" dirty="0"/>
              <a:t>Assignments </a:t>
            </a:r>
            <a:r>
              <a:rPr lang="en-US" dirty="0"/>
              <a:t>included median number of </a:t>
            </a:r>
            <a:r>
              <a:rPr lang="en-US" b="1" dirty="0"/>
              <a:t>5-6 commits </a:t>
            </a:r>
            <a:r>
              <a:rPr lang="en-US" dirty="0"/>
              <a:t>spread out through the week</a:t>
            </a:r>
          </a:p>
          <a:p>
            <a:pPr>
              <a:buFontTx/>
              <a:buChar char="-"/>
            </a:pPr>
            <a:r>
              <a:rPr lang="en-US" b="1" dirty="0"/>
              <a:t>Scored evenly </a:t>
            </a:r>
            <a:r>
              <a:rPr lang="en-US" dirty="0"/>
              <a:t>across all questions in midterm/final i.e., kept up with the material.</a:t>
            </a:r>
          </a:p>
          <a:p>
            <a:pPr>
              <a:buFontTx/>
              <a:buChar char="-"/>
            </a:pPr>
            <a:r>
              <a:rPr lang="en-US" dirty="0"/>
              <a:t>Anecdotal evidence</a:t>
            </a:r>
            <a:r>
              <a:rPr lang="en-US" b="1" dirty="0"/>
              <a:t>: Regularly attended office hours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5695E-339A-604E-FA10-1FC4B7F0C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6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7D53B-273B-C904-7A37-7DFAA383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4D52-4B72-0435-30B3-CA8B8D5F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485" y="592714"/>
            <a:ext cx="6017029" cy="1158875"/>
          </a:xfrm>
        </p:spPr>
        <p:txBody>
          <a:bodyPr/>
          <a:lstStyle/>
          <a:p>
            <a:r>
              <a:rPr lang="en-US" sz="4800" dirty="0"/>
              <a:t>CMPT 295 is 4 Credits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1EAF3-FB23-5A58-077F-609E72211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Thomas G. Fiffer: The Parabolic Process">
            <a:extLst>
              <a:ext uri="{FF2B5EF4-FFF2-40B4-BE49-F238E27FC236}">
                <a16:creationId xmlns:a16="http://schemas.microsoft.com/office/drawing/2014/main" id="{0661D13F-28CE-B985-C0C0-445DF0B9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930154"/>
            <a:ext cx="3670299" cy="40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D21F78-7907-DC11-8493-6C422233C020}"/>
              </a:ext>
            </a:extLst>
          </p:cNvPr>
          <p:cNvSpPr txBox="1"/>
          <p:nvPr/>
        </p:nvSpPr>
        <p:spPr>
          <a:xfrm>
            <a:off x="457199" y="1930154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Assignment 1 – 3</a:t>
            </a:r>
          </a:p>
          <a:p>
            <a:r>
              <a:rPr lang="en-US" dirty="0"/>
              <a:t> Programming </a:t>
            </a:r>
          </a:p>
          <a:p>
            <a:r>
              <a:rPr lang="en-US" dirty="0"/>
              <a:t>    Intensive</a:t>
            </a:r>
          </a:p>
          <a:p>
            <a:r>
              <a:rPr lang="en-US" dirty="0"/>
              <a:t>More lines of code</a:t>
            </a:r>
          </a:p>
          <a:p>
            <a:r>
              <a:rPr lang="en-US" dirty="0"/>
              <a:t> More Debugging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137D-DC64-B816-E6E7-015B65AA7C24}"/>
              </a:ext>
            </a:extLst>
          </p:cNvPr>
          <p:cNvSpPr txBox="1"/>
          <p:nvPr/>
        </p:nvSpPr>
        <p:spPr>
          <a:xfrm>
            <a:off x="6400801" y="1930154"/>
            <a:ext cx="27431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Assignment 4-6 </a:t>
            </a:r>
          </a:p>
          <a:p>
            <a:r>
              <a:rPr lang="en-US" dirty="0"/>
              <a:t>Concept Intensive</a:t>
            </a:r>
          </a:p>
          <a:p>
            <a:r>
              <a:rPr lang="en-US" sz="2400" dirty="0"/>
              <a:t> Less lines of code</a:t>
            </a:r>
          </a:p>
          <a:p>
            <a:r>
              <a:rPr lang="en-US" dirty="0"/>
              <a:t> but need to think</a:t>
            </a:r>
            <a:endParaRPr lang="en-US" sz="2400" dirty="0"/>
          </a:p>
          <a:p>
            <a:r>
              <a:rPr lang="en-US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83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5719E-2736-3F4C-8C36-9BCDBB461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Prerequisites | PCC">
            <a:extLst>
              <a:ext uri="{FF2B5EF4-FFF2-40B4-BE49-F238E27FC236}">
                <a16:creationId xmlns:a16="http://schemas.microsoft.com/office/drawing/2014/main" id="{27782CC5-A7B3-4246-A17E-A82120A0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3" y="381000"/>
            <a:ext cx="1693923" cy="18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E8A07-2BB7-204F-8759-9E550E05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381000"/>
            <a:ext cx="3733800" cy="5953125"/>
          </a:xfrm>
        </p:spPr>
        <p:txBody>
          <a:bodyPr/>
          <a:lstStyle/>
          <a:p>
            <a:r>
              <a:rPr lang="en-US" dirty="0"/>
              <a:t>CMPT 120/125</a:t>
            </a:r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CMPT 130/135</a:t>
            </a:r>
          </a:p>
          <a:p>
            <a:pPr marL="0" indent="0">
              <a:buNone/>
            </a:pPr>
            <a:r>
              <a:rPr lang="en-US" sz="2400" b="1" dirty="0"/>
              <a:t>http://</a:t>
            </a:r>
            <a:r>
              <a:rPr lang="en-US" sz="2400" b="1" dirty="0" err="1"/>
              <a:t>www.sfu.ca</a:t>
            </a:r>
            <a:r>
              <a:rPr lang="en-US" sz="2400" b="1" dirty="0"/>
              <a:t>/outlines.html?2021/fall/</a:t>
            </a:r>
            <a:r>
              <a:rPr lang="en-US" sz="2400" b="1" dirty="0" err="1"/>
              <a:t>cmpt</a:t>
            </a:r>
            <a:r>
              <a:rPr lang="en-US" sz="2400" b="1" dirty="0"/>
              <a:t>/130/d100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EE471-8B80-D941-996F-F747227BA0AA}"/>
              </a:ext>
            </a:extLst>
          </p:cNvPr>
          <p:cNvSpPr/>
          <p:nvPr/>
        </p:nvSpPr>
        <p:spPr>
          <a:xfrm>
            <a:off x="5020887" y="914400"/>
            <a:ext cx="393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www.sfu.ca</a:t>
            </a:r>
            <a:r>
              <a:rPr lang="en-US" dirty="0"/>
              <a:t>/outlines.html?2018/summer/</a:t>
            </a:r>
            <a:r>
              <a:rPr lang="en-US" dirty="0" err="1"/>
              <a:t>cmpt</a:t>
            </a:r>
            <a:r>
              <a:rPr lang="en-US" dirty="0"/>
              <a:t>/120/d100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F8D5F3-236D-5F47-8D0E-9517C8F2F432}"/>
              </a:ext>
            </a:extLst>
          </p:cNvPr>
          <p:cNvSpPr/>
          <p:nvPr/>
        </p:nvSpPr>
        <p:spPr>
          <a:xfrm>
            <a:off x="5011689" y="2261236"/>
            <a:ext cx="3941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Basics of binary encoding including 2s complement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ACCE54-9FC2-8E4E-AF6B-E8EE07691DF3}"/>
              </a:ext>
            </a:extLst>
          </p:cNvPr>
          <p:cNvSpPr/>
          <p:nvPr/>
        </p:nvSpPr>
        <p:spPr>
          <a:xfrm>
            <a:off x="5002493" y="5077433"/>
            <a:ext cx="3941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memory management, dynamic memory: pointers and addresses, and allocation of dynamic memory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A71F5E-4B42-FBB4-C2AD-FF90A5A93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34322" r="53794" b="4742"/>
          <a:stretch/>
        </p:blipFill>
        <p:spPr bwMode="auto">
          <a:xfrm>
            <a:off x="708213" y="3069224"/>
            <a:ext cx="3406588" cy="35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A036D4-2CD0-21E3-F6D2-E014218D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77800"/>
            <a:ext cx="6502400" cy="6502400"/>
          </a:xfrm>
          <a:prstGeom prst="rect">
            <a:avLst/>
          </a:prstGeom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4024661-FA84-FECA-C42B-5B8F2EC31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CBE8339-D2AD-46DC-A898-FD1E949067F0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E08BBE-9320-CE3F-64ED-CB3DBB644FA2}"/>
              </a:ext>
            </a:extLst>
          </p:cNvPr>
          <p:cNvSpPr/>
          <p:nvPr/>
        </p:nvSpPr>
        <p:spPr bwMode="auto">
          <a:xfrm>
            <a:off x="5461000" y="5181600"/>
            <a:ext cx="11430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67158-02CF-7291-CB4B-F5B04B6856EE}"/>
              </a:ext>
            </a:extLst>
          </p:cNvPr>
          <p:cNvSpPr/>
          <p:nvPr/>
        </p:nvSpPr>
        <p:spPr bwMode="auto">
          <a:xfrm>
            <a:off x="6032500" y="713509"/>
            <a:ext cx="1143000" cy="381000"/>
          </a:xfrm>
          <a:prstGeom prst="rect">
            <a:avLst/>
          </a:prstGeom>
          <a:solidFill>
            <a:srgbClr val="F7F7F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0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A236-BB2F-3591-57F8-A64419B1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Feedback.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F0AC3-3912-A452-D943-579CBAAE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3 digital exams in CSIL. Pass/Fail criteria</a:t>
            </a:r>
          </a:p>
          <a:p>
            <a:endParaRPr lang="en-US" dirty="0"/>
          </a:p>
          <a:p>
            <a:r>
              <a:rPr lang="en-US" dirty="0"/>
              <a:t>Exam 1: – Must score at least 33% to continue</a:t>
            </a:r>
          </a:p>
          <a:p>
            <a:endParaRPr lang="en-US" dirty="0"/>
          </a:p>
          <a:p>
            <a:r>
              <a:rPr lang="en-US" dirty="0"/>
              <a:t>Exam 2:  – Must score at least 40% to continue</a:t>
            </a:r>
          </a:p>
          <a:p>
            <a:pPr lvl="1"/>
            <a:endParaRPr lang="en-US" dirty="0"/>
          </a:p>
          <a:p>
            <a:r>
              <a:rPr lang="en-US" dirty="0"/>
              <a:t>Finals: Must score at least 50%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3B7D4-16D7-EC45-2F6C-5F57DBA98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33175-C0AD-01DD-EB16-F715C0D184BD}"/>
              </a:ext>
            </a:extLst>
          </p:cNvPr>
          <p:cNvSpPr txBox="1"/>
          <p:nvPr/>
        </p:nvSpPr>
        <p:spPr>
          <a:xfrm>
            <a:off x="623718" y="5265092"/>
            <a:ext cx="78725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Read here for details and pass/fail criteria</a:t>
            </a:r>
          </a:p>
          <a:p>
            <a:r>
              <a:rPr lang="en-US" dirty="0"/>
              <a:t>https://</a:t>
            </a:r>
            <a:r>
              <a:rPr lang="en-US" dirty="0" err="1"/>
              <a:t>www.cs.sfu.ca</a:t>
            </a:r>
            <a:r>
              <a:rPr lang="en-US" dirty="0"/>
              <a:t>/~</a:t>
            </a:r>
            <a:r>
              <a:rPr lang="en-US" dirty="0" err="1"/>
              <a:t>ashriram</a:t>
            </a:r>
            <a:r>
              <a:rPr lang="en-US" dirty="0"/>
              <a:t>/Courses/CS295/#grading</a:t>
            </a:r>
          </a:p>
        </p:txBody>
      </p:sp>
    </p:spTree>
    <p:extLst>
      <p:ext uri="{BB962C8B-B14F-4D97-AF65-F5344CB8AC3E}">
        <p14:creationId xmlns:p14="http://schemas.microsoft.com/office/powerpoint/2010/main" val="354247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1F6C6-CDC9-2C4F-BBDC-D1A3487626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Opinion: Students should not binge watch during COVID-19 - The Daily Iowan">
            <a:extLst>
              <a:ext uri="{FF2B5EF4-FFF2-40B4-BE49-F238E27FC236}">
                <a16:creationId xmlns:a16="http://schemas.microsoft.com/office/drawing/2014/main" id="{54BD4015-9BB6-F043-ACE7-4BBFC73F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6216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d Cross Symbol, Icon As Delete, Remove, Fail-failure or Incorrect Answer  Icon Stock Vector - Illustration of mark, close: 89999776">
            <a:extLst>
              <a:ext uri="{FF2B5EF4-FFF2-40B4-BE49-F238E27FC236}">
                <a16:creationId xmlns:a16="http://schemas.microsoft.com/office/drawing/2014/main" id="{DF78B810-2665-3E40-B6F8-08453C45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61" y="911843"/>
            <a:ext cx="1145557" cy="11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398FF1-DADA-3E45-A971-0D1C793DAEF0}"/>
              </a:ext>
            </a:extLst>
          </p:cNvPr>
          <p:cNvSpPr/>
          <p:nvPr/>
        </p:nvSpPr>
        <p:spPr>
          <a:xfrm>
            <a:off x="304799" y="315888"/>
            <a:ext cx="7251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 NOT BINGE! On </a:t>
            </a:r>
            <a:r>
              <a:rPr lang="en-US" dirty="0" err="1"/>
              <a:t>Vidoes</a:t>
            </a:r>
            <a:r>
              <a:rPr lang="en-US" dirty="0"/>
              <a:t> (Treat like Textbook Reading)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7887F-6799-BD4B-AF98-D4F9D0ED2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49" y="4813300"/>
            <a:ext cx="8191500" cy="2044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C3109-C4DD-E14C-BF1F-8D708348581D}"/>
              </a:ext>
            </a:extLst>
          </p:cNvPr>
          <p:cNvSpPr/>
          <p:nvPr/>
        </p:nvSpPr>
        <p:spPr>
          <a:xfrm>
            <a:off x="1066800" y="4351635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Midterm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EBD83D-34D4-6A41-8815-59AD57B36538}"/>
              </a:ext>
            </a:extLst>
          </p:cNvPr>
          <p:cNvSpPr/>
          <p:nvPr/>
        </p:nvSpPr>
        <p:spPr>
          <a:xfrm>
            <a:off x="4384963" y="4351633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Midterm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B2A92-64ED-1646-A9E4-95F5D3F6E0DC}"/>
              </a:ext>
            </a:extLst>
          </p:cNvPr>
          <p:cNvSpPr/>
          <p:nvPr/>
        </p:nvSpPr>
        <p:spPr>
          <a:xfrm>
            <a:off x="6782222" y="4351634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8C18E6-56BF-E849-9C8A-0BF2C80F4306}"/>
              </a:ext>
            </a:extLst>
          </p:cNvPr>
          <p:cNvSpPr/>
          <p:nvPr/>
        </p:nvSpPr>
        <p:spPr>
          <a:xfrm>
            <a:off x="3483454" y="4351633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Final</a:t>
            </a:r>
          </a:p>
        </p:txBody>
      </p:sp>
      <p:pic>
        <p:nvPicPr>
          <p:cNvPr id="2" name="Picture 2" descr="Textbooks alone are bad for us. Here's ...">
            <a:extLst>
              <a:ext uri="{FF2B5EF4-FFF2-40B4-BE49-F238E27FC236}">
                <a16:creationId xmlns:a16="http://schemas.microsoft.com/office/drawing/2014/main" id="{A3940066-7765-B3F2-303E-0788BCBA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15" y="1239218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6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7470-1756-725E-CDCE-93C9D468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18" y="435678"/>
            <a:ext cx="8405982" cy="76200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Programming low-level </a:t>
            </a:r>
            <a:br>
              <a:rPr lang="en-US" dirty="0"/>
            </a:br>
            <a:r>
              <a:rPr lang="en-US" dirty="0"/>
              <a:t>systems is hard (even for 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6A7B-4EB1-1503-50DA-57737C39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841" y="1066800"/>
            <a:ext cx="6765441" cy="5355522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endParaRPr lang="en-US" sz="3200" b="0" i="0" u="none" strike="noStrike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3200" b="1" i="0" u="none" strike="noStrike" dirty="0">
                <a:effectLst/>
              </a:rPr>
              <a:t>It's a Personal Journey</a:t>
            </a:r>
          </a:p>
          <a:p>
            <a:pPr lvl="1">
              <a:lnSpc>
                <a:spcPct val="90000"/>
              </a:lnSpc>
            </a:pPr>
            <a:r>
              <a:rPr lang="en-US" sz="3200" b="1" i="0" u="none" strike="noStrike" dirty="0">
                <a:effectLst/>
              </a:rPr>
              <a:t>Everyone learns differently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3200" b="0" i="0" u="none" strike="noStrike" dirty="0">
                <a:effectLst/>
              </a:rPr>
              <a:t>Dedicate time to practicing</a:t>
            </a:r>
          </a:p>
          <a:p>
            <a:pPr lvl="1">
              <a:lnSpc>
                <a:spcPct val="90000"/>
              </a:lnSpc>
            </a:pPr>
            <a:endParaRPr lang="en-US" sz="3200" b="0" i="0" u="none" strike="noStrike" dirty="0">
              <a:effectLst/>
            </a:endParaRPr>
          </a:p>
          <a:p>
            <a:pPr>
              <a:lnSpc>
                <a:spcPct val="90000"/>
              </a:lnSpc>
            </a:pPr>
            <a:endParaRPr lang="en-US" sz="3200" b="1" i="0" u="none" strike="noStrike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3200" b="1" i="0" u="none" strike="noStrike" dirty="0">
                <a:effectLst/>
              </a:rPr>
              <a:t>Take Ownership of Your Code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effectLst/>
              </a:rPr>
              <a:t>The responsibility for finding and fixing bugs lies with you</a:t>
            </a:r>
            <a:r>
              <a:rPr lang="en-US" sz="3200" dirty="0"/>
              <a:t>.</a:t>
            </a:r>
            <a:endParaRPr lang="en-US" sz="3200" b="1" i="0" u="none" strike="noStrike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6C4A8-D9FD-278F-259C-C0F91F0AA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CBE8339-D2AD-46DC-A898-FD1E949067F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8FFF3-D3CB-0D92-8A32-1DFE93BE5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138" y="228600"/>
            <a:ext cx="3808862" cy="3808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882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5D6F-79B3-114E-A793-E1C2501B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C3CB-3108-1F44-A606-2209C38108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3CF99-976C-5142-B447-D23738D8E213}"/>
              </a:ext>
            </a:extLst>
          </p:cNvPr>
          <p:cNvSpPr/>
          <p:nvPr/>
        </p:nvSpPr>
        <p:spPr>
          <a:xfrm>
            <a:off x="357018" y="1319242"/>
            <a:ext cx="8405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1: In the </a:t>
            </a:r>
            <a:r>
              <a:rPr lang="en-US" dirty="0" err="1"/>
              <a:t>dictionary.c</a:t>
            </a:r>
            <a:r>
              <a:rPr lang="en-US" dirty="0"/>
              <a:t> file, your code adds the </a:t>
            </a:r>
            <a:r>
              <a:rPr lang="en-US" dirty="0" err="1"/>
              <a:t>vector_string.h</a:t>
            </a:r>
            <a:r>
              <a:rPr lang="en-US" dirty="0"/>
              <a:t> and </a:t>
            </a:r>
            <a:r>
              <a:rPr lang="en-US" dirty="0" err="1"/>
              <a:t>vector_char.h</a:t>
            </a:r>
            <a:r>
              <a:rPr lang="en-US" dirty="0"/>
              <a:t> files by doing this: #include &lt;</a:t>
            </a:r>
            <a:r>
              <a:rPr lang="en-US" dirty="0" err="1"/>
              <a:t>vector_char.h</a:t>
            </a:r>
            <a:r>
              <a:rPr lang="en-US" dirty="0"/>
              <a:t>&gt; and #include &lt;</a:t>
            </a:r>
            <a:r>
              <a:rPr lang="en-US" dirty="0" err="1"/>
              <a:t>vector_string.h</a:t>
            </a:r>
            <a:r>
              <a:rPr lang="en-US" dirty="0"/>
              <a:t>&gt;. I thought this was incorrect and surely enough when I ran the code myself, I got an error because of the way these files were added. Shouldn't it be: #include "</a:t>
            </a:r>
            <a:r>
              <a:rPr lang="en-US" dirty="0" err="1"/>
              <a:t>vector_char.h</a:t>
            </a:r>
            <a:r>
              <a:rPr lang="en-US" dirty="0"/>
              <a:t>" and #include "</a:t>
            </a:r>
            <a:r>
              <a:rPr lang="en-US" dirty="0" err="1"/>
              <a:t>vector_string.h</a:t>
            </a:r>
            <a:r>
              <a:rPr lang="en-US" dirty="0"/>
              <a:t>" instead? </a:t>
            </a:r>
          </a:p>
        </p:txBody>
      </p:sp>
      <p:pic>
        <p:nvPicPr>
          <p:cNvPr id="5122" name="Picture 2" descr="Red Cross Symbol, Icon As Delete, Remove, Fail-failure or Incorrect Answer  Icon Stock Vector - Illustration of mark, close: 89999776">
            <a:extLst>
              <a:ext uri="{FF2B5EF4-FFF2-40B4-BE49-F238E27FC236}">
                <a16:creationId xmlns:a16="http://schemas.microsoft.com/office/drawing/2014/main" id="{E9FA8C44-61FA-E044-84DE-0284065F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5678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539510-47B1-8A49-9195-516911794A8A}"/>
              </a:ext>
            </a:extLst>
          </p:cNvPr>
          <p:cNvSpPr/>
          <p:nvPr/>
        </p:nvSpPr>
        <p:spPr>
          <a:xfrm>
            <a:off x="369009" y="4113998"/>
            <a:ext cx="8405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What command to run: </a:t>
            </a:r>
            <a:r>
              <a:rPr lang="en-US" b="0" dirty="0"/>
              <a:t>FILL HERE</a:t>
            </a:r>
            <a:br>
              <a:rPr lang="en-US" dirty="0"/>
            </a:br>
            <a:r>
              <a:rPr lang="en-US" dirty="0"/>
              <a:t>Have you created your own test input ? </a:t>
            </a:r>
            <a:r>
              <a:rPr lang="en-US" b="0" dirty="0"/>
              <a:t>(YES/NO)</a:t>
            </a:r>
            <a:br>
              <a:rPr lang="en-US" b="0" dirty="0"/>
            </a:br>
            <a:r>
              <a:rPr lang="en-US" dirty="0"/>
              <a:t>Expected behavior: </a:t>
            </a:r>
            <a:r>
              <a:rPr lang="en-US" b="0" dirty="0"/>
              <a:t>FILL HERE</a:t>
            </a:r>
            <a:br>
              <a:rPr lang="en-US" dirty="0"/>
            </a:br>
            <a:r>
              <a:rPr lang="en-US" dirty="0"/>
              <a:t>Observed behavior: </a:t>
            </a:r>
            <a:r>
              <a:rPr lang="en-US" b="0" dirty="0"/>
              <a:t>FILL HERE</a:t>
            </a:r>
            <a:br>
              <a:rPr lang="en-US" dirty="0"/>
            </a:br>
            <a:r>
              <a:rPr lang="en-US" dirty="0"/>
              <a:t>Did you refer to assignment page hints ? (YES/NO) </a:t>
            </a:r>
            <a:r>
              <a:rPr lang="en-US" b="0" dirty="0"/>
              <a:t>FILL HERE</a:t>
            </a:r>
          </a:p>
        </p:txBody>
      </p:sp>
    </p:spTree>
    <p:extLst>
      <p:ext uri="{BB962C8B-B14F-4D97-AF65-F5344CB8AC3E}">
        <p14:creationId xmlns:p14="http://schemas.microsoft.com/office/powerpoint/2010/main" val="110349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6E57-1E81-FC3D-0872-8BE030FE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13" y="493532"/>
            <a:ext cx="8405982" cy="762000"/>
          </a:xfrm>
        </p:spPr>
        <p:txBody>
          <a:bodyPr/>
          <a:lstStyle/>
          <a:p>
            <a:r>
              <a:rPr lang="en-US" dirty="0"/>
              <a:t>Please don’t cheat!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A9FAC-33E2-31E7-F772-F023A99AE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12F727-65DD-28EB-519F-1D07C480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09" y="1989587"/>
            <a:ext cx="6248400" cy="46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D19C1-3494-4179-FF6A-6046A6E8E2F9}"/>
              </a:ext>
            </a:extLst>
          </p:cNvPr>
          <p:cNvSpPr txBox="1"/>
          <p:nvPr/>
        </p:nvSpPr>
        <p:spPr>
          <a:xfrm>
            <a:off x="152400" y="1139752"/>
            <a:ext cx="982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www.cs.sfu.ca</a:t>
            </a:r>
            <a:r>
              <a:rPr lang="en-US" dirty="0"/>
              <a:t>/~</a:t>
            </a:r>
            <a:r>
              <a:rPr lang="en-US" dirty="0" err="1"/>
              <a:t>ashriram</a:t>
            </a:r>
            <a:r>
              <a:rPr lang="en-US" dirty="0"/>
              <a:t>/Courses/CS295//</a:t>
            </a:r>
            <a:r>
              <a:rPr lang="en-US" dirty="0" err="1"/>
              <a:t>assignments.html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77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02-memory" id="{29BFF832-EE1D-634B-A5A4-1D8592390FF6}" vid="{9D92F3F2-4386-5141-9A7B-34FA78FC0B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15464</TotalTime>
  <Words>560</Words>
  <Application>Microsoft Macintosh PowerPoint</Application>
  <PresentationFormat>On-screen Show (4:3)</PresentationFormat>
  <Paragraphs>100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-webkit-standard</vt:lpstr>
      <vt:lpstr>.AppleSystemUIFont</vt:lpstr>
      <vt:lpstr>Arial</vt:lpstr>
      <vt:lpstr>Arial Narrow</vt:lpstr>
      <vt:lpstr>Calibri</vt:lpstr>
      <vt:lpstr>Cambria</vt:lpstr>
      <vt:lpstr>Roboto Regular</vt:lpstr>
      <vt:lpstr>Times New Roman</vt:lpstr>
      <vt:lpstr>Wingdings</vt:lpstr>
      <vt:lpstr>UWTheme-351-Au18</vt:lpstr>
      <vt:lpstr>PowerPoint Presentation</vt:lpstr>
      <vt:lpstr>CMPT 295 is 4 Credits </vt:lpstr>
      <vt:lpstr>PowerPoint Presentation</vt:lpstr>
      <vt:lpstr>PowerPoint Presentation</vt:lpstr>
      <vt:lpstr>Continuous Feedback.</vt:lpstr>
      <vt:lpstr>PowerPoint Presentation</vt:lpstr>
      <vt:lpstr>Programming low-level  systems is hard (even for AI)</vt:lpstr>
      <vt:lpstr>Questions format</vt:lpstr>
      <vt:lpstr>Please don’t cheat!</vt:lpstr>
      <vt:lpstr>How to succeed in CMPT 295 ? </vt:lpstr>
      <vt:lpstr>Tips to succeed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Arrvindh Shriraman</dc:creator>
  <dc:description>Redesign of slides created by Randal E. Bryant and David R. O'Hallaron</dc:description>
  <cp:lastModifiedBy>Arrvindh Shriraman</cp:lastModifiedBy>
  <cp:revision>40</cp:revision>
  <cp:lastPrinted>2018-09-27T23:16:18Z</cp:lastPrinted>
  <dcterms:created xsi:type="dcterms:W3CDTF">2020-05-18T16:41:08Z</dcterms:created>
  <dcterms:modified xsi:type="dcterms:W3CDTF">2026-01-13T16:11:29Z</dcterms:modified>
</cp:coreProperties>
</file>