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93"/>
  </p:notesMasterIdLst>
  <p:handoutMasterIdLst>
    <p:handoutMasterId r:id="rId94"/>
  </p:handoutMasterIdLst>
  <p:sldIdLst>
    <p:sldId id="1006" r:id="rId2"/>
    <p:sldId id="1040" r:id="rId3"/>
    <p:sldId id="342" r:id="rId4"/>
    <p:sldId id="277" r:id="rId5"/>
    <p:sldId id="1008" r:id="rId6"/>
    <p:sldId id="286" r:id="rId7"/>
    <p:sldId id="350" r:id="rId8"/>
    <p:sldId id="656" r:id="rId9"/>
    <p:sldId id="658" r:id="rId10"/>
    <p:sldId id="659" r:id="rId11"/>
    <p:sldId id="358" r:id="rId12"/>
    <p:sldId id="359" r:id="rId13"/>
    <p:sldId id="360" r:id="rId14"/>
    <p:sldId id="300" r:id="rId15"/>
    <p:sldId id="361" r:id="rId16"/>
    <p:sldId id="362" r:id="rId17"/>
    <p:sldId id="363" r:id="rId18"/>
    <p:sldId id="364" r:id="rId19"/>
    <p:sldId id="365" r:id="rId20"/>
    <p:sldId id="308" r:id="rId21"/>
    <p:sldId id="309" r:id="rId22"/>
    <p:sldId id="311" r:id="rId23"/>
    <p:sldId id="312" r:id="rId24"/>
    <p:sldId id="313" r:id="rId25"/>
    <p:sldId id="314" r:id="rId26"/>
    <p:sldId id="1015" r:id="rId27"/>
    <p:sldId id="1016" r:id="rId28"/>
    <p:sldId id="1017" r:id="rId29"/>
    <p:sldId id="1018" r:id="rId30"/>
    <p:sldId id="1019" r:id="rId31"/>
    <p:sldId id="1020" r:id="rId32"/>
    <p:sldId id="1021" r:id="rId33"/>
    <p:sldId id="1022" r:id="rId34"/>
    <p:sldId id="1023" r:id="rId35"/>
    <p:sldId id="1024" r:id="rId36"/>
    <p:sldId id="1025" r:id="rId37"/>
    <p:sldId id="1026" r:id="rId38"/>
    <p:sldId id="1027" r:id="rId39"/>
    <p:sldId id="1028" r:id="rId40"/>
    <p:sldId id="1029" r:id="rId41"/>
    <p:sldId id="1030" r:id="rId42"/>
    <p:sldId id="260" r:id="rId43"/>
    <p:sldId id="261" r:id="rId44"/>
    <p:sldId id="262" r:id="rId45"/>
    <p:sldId id="1031" r:id="rId46"/>
    <p:sldId id="1041" r:id="rId47"/>
    <p:sldId id="272" r:id="rId48"/>
    <p:sldId id="712" r:id="rId49"/>
    <p:sldId id="713" r:id="rId50"/>
    <p:sldId id="714" r:id="rId51"/>
    <p:sldId id="276" r:id="rId52"/>
    <p:sldId id="1032" r:id="rId53"/>
    <p:sldId id="1033" r:id="rId54"/>
    <p:sldId id="1034" r:id="rId55"/>
    <p:sldId id="1035" r:id="rId56"/>
    <p:sldId id="715" r:id="rId57"/>
    <p:sldId id="279" r:id="rId58"/>
    <p:sldId id="281" r:id="rId59"/>
    <p:sldId id="282" r:id="rId60"/>
    <p:sldId id="287" r:id="rId61"/>
    <p:sldId id="288" r:id="rId62"/>
    <p:sldId id="289" r:id="rId63"/>
    <p:sldId id="290" r:id="rId64"/>
    <p:sldId id="291" r:id="rId65"/>
    <p:sldId id="292" r:id="rId66"/>
    <p:sldId id="721" r:id="rId67"/>
    <p:sldId id="1036" r:id="rId68"/>
    <p:sldId id="1037" r:id="rId69"/>
    <p:sldId id="257" r:id="rId70"/>
    <p:sldId id="295" r:id="rId71"/>
    <p:sldId id="297" r:id="rId72"/>
    <p:sldId id="298" r:id="rId73"/>
    <p:sldId id="718" r:id="rId74"/>
    <p:sldId id="256" r:id="rId75"/>
    <p:sldId id="1038" r:id="rId76"/>
    <p:sldId id="315" r:id="rId77"/>
    <p:sldId id="263" r:id="rId78"/>
    <p:sldId id="1039" r:id="rId79"/>
    <p:sldId id="274" r:id="rId80"/>
    <p:sldId id="275" r:id="rId81"/>
    <p:sldId id="1042" r:id="rId82"/>
    <p:sldId id="469" r:id="rId83"/>
    <p:sldId id="475" r:id="rId84"/>
    <p:sldId id="753" r:id="rId85"/>
    <p:sldId id="759" r:id="rId86"/>
    <p:sldId id="479" r:id="rId87"/>
    <p:sldId id="485" r:id="rId88"/>
    <p:sldId id="498" r:id="rId89"/>
    <p:sldId id="494" r:id="rId90"/>
    <p:sldId id="708" r:id="rId91"/>
    <p:sldId id="709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345C7C-56A0-4CC2-8E93-C6694293BC0B}" v="216" dt="2023-11-20T21:48:55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1" autoAdjust="0"/>
    <p:restoredTop sz="92275" autoAdjust="0"/>
  </p:normalViewPr>
  <p:slideViewPr>
    <p:cSldViewPr snapToGrid="0">
      <p:cViewPr varScale="1">
        <p:scale>
          <a:sx n="68" d="100"/>
          <a:sy n="68" d="100"/>
        </p:scale>
        <p:origin x="10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a Alameldeen" userId="60ed0375f93d0d69" providerId="LiveId" clId="{D2345C7C-56A0-4CC2-8E93-C6694293BC0B}"/>
    <pc:docChg chg="undo custSel addSld delSld modSld modMainMaster">
      <pc:chgData name="Alaa Alameldeen" userId="60ed0375f93d0d69" providerId="LiveId" clId="{D2345C7C-56A0-4CC2-8E93-C6694293BC0B}" dt="2023-11-20T21:50:22.275" v="1515" actId="1037"/>
      <pc:docMkLst>
        <pc:docMk/>
      </pc:docMkLst>
      <pc:sldChg chg="add">
        <pc:chgData name="Alaa Alameldeen" userId="60ed0375f93d0d69" providerId="LiveId" clId="{D2345C7C-56A0-4CC2-8E93-C6694293BC0B}" dt="2023-11-12T07:08:21.824" v="2"/>
        <pc:sldMkLst>
          <pc:docMk/>
          <pc:sldMk cId="4011074318" sldId="256"/>
        </pc:sldMkLst>
      </pc:sldChg>
      <pc:sldChg chg="addSp modSp add">
        <pc:chgData name="Alaa Alameldeen" userId="60ed0375f93d0d69" providerId="LiveId" clId="{D2345C7C-56A0-4CC2-8E93-C6694293BC0B}" dt="2023-11-12T19:50:24.690" v="113"/>
        <pc:sldMkLst>
          <pc:docMk/>
          <pc:sldMk cId="0" sldId="257"/>
        </pc:sldMkLst>
        <pc:spChg chg="add mod">
          <ac:chgData name="Alaa Alameldeen" userId="60ed0375f93d0d69" providerId="LiveId" clId="{D2345C7C-56A0-4CC2-8E93-C6694293BC0B}" dt="2023-11-12T19:50:24.690" v="113"/>
          <ac:spMkLst>
            <pc:docMk/>
            <pc:sldMk cId="0" sldId="257"/>
            <ac:spMk id="2" creationId="{81AA35EB-A2A0-D8CF-1E48-33FED71C1168}"/>
          </ac:spMkLst>
        </pc:spChg>
      </pc:sldChg>
      <pc:sldChg chg="modSp del mod">
        <pc:chgData name="Alaa Alameldeen" userId="60ed0375f93d0d69" providerId="LiveId" clId="{D2345C7C-56A0-4CC2-8E93-C6694293BC0B}" dt="2023-11-12T08:12:35.715" v="3" actId="47"/>
        <pc:sldMkLst>
          <pc:docMk/>
          <pc:sldMk cId="0" sldId="259"/>
        </pc:sldMkLst>
        <pc:spChg chg="mod">
          <ac:chgData name="Alaa Alameldeen" userId="60ed0375f93d0d69" providerId="LiveId" clId="{D2345C7C-56A0-4CC2-8E93-C6694293BC0B}" dt="2023-11-12T07:07:50.633" v="1" actId="1076"/>
          <ac:spMkLst>
            <pc:docMk/>
            <pc:sldMk cId="0" sldId="259"/>
            <ac:spMk id="109" creationId="{00000000-0000-0000-0000-000000000000}"/>
          </ac:spMkLst>
        </pc:spChg>
      </pc:sldChg>
      <pc:sldChg chg="addSp modSp add">
        <pc:chgData name="Alaa Alameldeen" userId="60ed0375f93d0d69" providerId="LiveId" clId="{D2345C7C-56A0-4CC2-8E93-C6694293BC0B}" dt="2023-11-12T19:50:48.210" v="117"/>
        <pc:sldMkLst>
          <pc:docMk/>
          <pc:sldMk cId="0" sldId="260"/>
        </pc:sldMkLst>
        <pc:spChg chg="add mod">
          <ac:chgData name="Alaa Alameldeen" userId="60ed0375f93d0d69" providerId="LiveId" clId="{D2345C7C-56A0-4CC2-8E93-C6694293BC0B}" dt="2023-11-12T19:50:48.210" v="117"/>
          <ac:spMkLst>
            <pc:docMk/>
            <pc:sldMk cId="0" sldId="260"/>
            <ac:spMk id="2" creationId="{90ADF51B-A743-F315-159B-B664B8646BD5}"/>
          </ac:spMkLst>
        </pc:spChg>
      </pc:sldChg>
      <pc:sldChg chg="addSp modSp add mod">
        <pc:chgData name="Alaa Alameldeen" userId="60ed0375f93d0d69" providerId="LiveId" clId="{D2345C7C-56A0-4CC2-8E93-C6694293BC0B}" dt="2023-11-12T19:50:45.694" v="116"/>
        <pc:sldMkLst>
          <pc:docMk/>
          <pc:sldMk cId="0" sldId="261"/>
        </pc:sldMkLst>
        <pc:spChg chg="add mod">
          <ac:chgData name="Alaa Alameldeen" userId="60ed0375f93d0d69" providerId="LiveId" clId="{D2345C7C-56A0-4CC2-8E93-C6694293BC0B}" dt="2023-11-12T19:50:45.694" v="116"/>
          <ac:spMkLst>
            <pc:docMk/>
            <pc:sldMk cId="0" sldId="261"/>
            <ac:spMk id="3" creationId="{09BEA6F5-CFAE-34C5-1E7E-3AC95F5EDE96}"/>
          </ac:spMkLst>
        </pc:spChg>
        <pc:cxnChg chg="mod">
          <ac:chgData name="Alaa Alameldeen" userId="60ed0375f93d0d69" providerId="LiveId" clId="{D2345C7C-56A0-4CC2-8E93-C6694293BC0B}" dt="2023-11-12T08:31:06.430" v="82" actId="14100"/>
          <ac:cxnSpMkLst>
            <pc:docMk/>
            <pc:sldMk cId="0" sldId="261"/>
            <ac:cxnSpMk id="301" creationId="{00000000-0000-0000-0000-000000000000}"/>
          </ac:cxnSpMkLst>
        </pc:cxnChg>
      </pc:sldChg>
      <pc:sldChg chg="addSp modSp add">
        <pc:chgData name="Alaa Alameldeen" userId="60ed0375f93d0d69" providerId="LiveId" clId="{D2345C7C-56A0-4CC2-8E93-C6694293BC0B}" dt="2023-11-12T19:50:43.232" v="115"/>
        <pc:sldMkLst>
          <pc:docMk/>
          <pc:sldMk cId="0" sldId="262"/>
        </pc:sldMkLst>
        <pc:spChg chg="add mod">
          <ac:chgData name="Alaa Alameldeen" userId="60ed0375f93d0d69" providerId="LiveId" clId="{D2345C7C-56A0-4CC2-8E93-C6694293BC0B}" dt="2023-11-12T19:50:43.232" v="115"/>
          <ac:spMkLst>
            <pc:docMk/>
            <pc:sldMk cId="0" sldId="262"/>
            <ac:spMk id="2" creationId="{9C0E6E92-2617-38B2-581B-A20650D74901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685342337" sldId="263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605407180" sldId="266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2318197844" sldId="267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2014754202" sldId="268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1134518454" sldId="269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946511363" sldId="272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015325491" sldId="274"/>
        </pc:sldMkLst>
      </pc:sldChg>
      <pc:sldChg chg="addSp delSp modSp add mod">
        <pc:chgData name="Alaa Alameldeen" userId="60ed0375f93d0d69" providerId="LiveId" clId="{D2345C7C-56A0-4CC2-8E93-C6694293BC0B}" dt="2023-11-20T21:50:22.275" v="1515" actId="1037"/>
        <pc:sldMkLst>
          <pc:docMk/>
          <pc:sldMk cId="1172049578" sldId="275"/>
        </pc:sldMkLst>
        <pc:spChg chg="add del mod">
          <ac:chgData name="Alaa Alameldeen" userId="60ed0375f93d0d69" providerId="LiveId" clId="{D2345C7C-56A0-4CC2-8E93-C6694293BC0B}" dt="2023-11-20T21:45:28.110" v="1488" actId="2085"/>
          <ac:spMkLst>
            <pc:docMk/>
            <pc:sldMk cId="1172049578" sldId="275"/>
            <ac:spMk id="570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1:45.132" v="1155" actId="1076"/>
          <ac:spMkLst>
            <pc:docMk/>
            <pc:sldMk cId="1172049578" sldId="275"/>
            <ac:spMk id="575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2:34.430" v="1159" actId="1076"/>
          <ac:spMkLst>
            <pc:docMk/>
            <pc:sldMk cId="1172049578" sldId="275"/>
            <ac:spMk id="579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2:30.268" v="1158" actId="1076"/>
          <ac:spMkLst>
            <pc:docMk/>
            <pc:sldMk cId="1172049578" sldId="275"/>
            <ac:spMk id="580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2:10.944" v="1157" actId="1076"/>
          <ac:spMkLst>
            <pc:docMk/>
            <pc:sldMk cId="1172049578" sldId="275"/>
            <ac:spMk id="587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1:57.377" v="1156" actId="1076"/>
          <ac:spMkLst>
            <pc:docMk/>
            <pc:sldMk cId="1172049578" sldId="275"/>
            <ac:spMk id="588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4:19.811" v="1165" actId="1076"/>
          <ac:spMkLst>
            <pc:docMk/>
            <pc:sldMk cId="1172049578" sldId="275"/>
            <ac:spMk id="590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3:14.507" v="1162" actId="1076"/>
          <ac:spMkLst>
            <pc:docMk/>
            <pc:sldMk cId="1172049578" sldId="275"/>
            <ac:spMk id="591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7:52.255" v="1257" actId="1036"/>
          <ac:spMkLst>
            <pc:docMk/>
            <pc:sldMk cId="1172049578" sldId="275"/>
            <ac:spMk id="596" creationId="{00000000-0000-0000-0000-000000000000}"/>
          </ac:spMkLst>
        </pc:spChg>
        <pc:spChg chg="mod">
          <ac:chgData name="Alaa Alameldeen" userId="60ed0375f93d0d69" providerId="LiveId" clId="{D2345C7C-56A0-4CC2-8E93-C6694293BC0B}" dt="2023-11-20T21:50:22.275" v="1515" actId="1037"/>
          <ac:spMkLst>
            <pc:docMk/>
            <pc:sldMk cId="1172049578" sldId="275"/>
            <ac:spMk id="598" creationId="{00000000-0000-0000-0000-000000000000}"/>
          </ac:spMkLst>
        </pc:spChg>
        <pc:cxnChg chg="mod">
          <ac:chgData name="Alaa Alameldeen" userId="60ed0375f93d0d69" providerId="LiveId" clId="{D2345C7C-56A0-4CC2-8E93-C6694293BC0B}" dt="2023-11-13T03:24:19.811" v="1165" actId="1076"/>
          <ac:cxnSpMkLst>
            <pc:docMk/>
            <pc:sldMk cId="1172049578" sldId="275"/>
            <ac:cxnSpMk id="574" creationId="{00000000-0000-0000-0000-000000000000}"/>
          </ac:cxnSpMkLst>
        </pc:cxnChg>
        <pc:cxnChg chg="mod">
          <ac:chgData name="Alaa Alameldeen" userId="60ed0375f93d0d69" providerId="LiveId" clId="{D2345C7C-56A0-4CC2-8E93-C6694293BC0B}" dt="2023-11-13T03:21:35.948" v="1153" actId="14100"/>
          <ac:cxnSpMkLst>
            <pc:docMk/>
            <pc:sldMk cId="1172049578" sldId="275"/>
            <ac:cxnSpMk id="576" creationId="{00000000-0000-0000-0000-000000000000}"/>
          </ac:cxnSpMkLst>
        </pc:cxnChg>
        <pc:cxnChg chg="mod">
          <ac:chgData name="Alaa Alameldeen" userId="60ed0375f93d0d69" providerId="LiveId" clId="{D2345C7C-56A0-4CC2-8E93-C6694293BC0B}" dt="2023-11-13T03:24:35.261" v="1166" actId="14100"/>
          <ac:cxnSpMkLst>
            <pc:docMk/>
            <pc:sldMk cId="1172049578" sldId="275"/>
            <ac:cxnSpMk id="582" creationId="{00000000-0000-0000-0000-000000000000}"/>
          </ac:cxnSpMkLst>
        </pc:cxnChg>
        <pc:cxnChg chg="mod">
          <ac:chgData name="Alaa Alameldeen" userId="60ed0375f93d0d69" providerId="LiveId" clId="{D2345C7C-56A0-4CC2-8E93-C6694293BC0B}" dt="2023-11-13T03:23:37.138" v="1164" actId="14100"/>
          <ac:cxnSpMkLst>
            <pc:docMk/>
            <pc:sldMk cId="1172049578" sldId="275"/>
            <ac:cxnSpMk id="593" creationId="{00000000-0000-0000-0000-000000000000}"/>
          </ac:cxnSpMkLst>
        </pc:cxn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505162986" sldId="276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670815186" sldId="279"/>
        </pc:sldMkLst>
      </pc:sldChg>
      <pc:sldChg chg="modSp add mod">
        <pc:chgData name="Alaa Alameldeen" userId="60ed0375f93d0d69" providerId="LiveId" clId="{D2345C7C-56A0-4CC2-8E93-C6694293BC0B}" dt="2023-11-13T02:57:52.023" v="1129" actId="20577"/>
        <pc:sldMkLst>
          <pc:docMk/>
          <pc:sldMk cId="1388709325" sldId="281"/>
        </pc:sldMkLst>
        <pc:spChg chg="mod">
          <ac:chgData name="Alaa Alameldeen" userId="60ed0375f93d0d69" providerId="LiveId" clId="{D2345C7C-56A0-4CC2-8E93-C6694293BC0B}" dt="2023-11-13T02:57:02.092" v="1122" actId="20577"/>
          <ac:spMkLst>
            <pc:docMk/>
            <pc:sldMk cId="1388709325" sldId="281"/>
            <ac:spMk id="48" creationId="{8D5301DB-83BB-69E2-2542-92F4934D5F25}"/>
          </ac:spMkLst>
        </pc:spChg>
        <pc:spChg chg="mod">
          <ac:chgData name="Alaa Alameldeen" userId="60ed0375f93d0d69" providerId="LiveId" clId="{D2345C7C-56A0-4CC2-8E93-C6694293BC0B}" dt="2023-11-13T02:57:19.737" v="1126" actId="20577"/>
          <ac:spMkLst>
            <pc:docMk/>
            <pc:sldMk cId="1388709325" sldId="281"/>
            <ac:spMk id="49" creationId="{C42DD6B1-63C9-8BAE-64E9-A54F468C9C95}"/>
          </ac:spMkLst>
        </pc:spChg>
        <pc:spChg chg="mod">
          <ac:chgData name="Alaa Alameldeen" userId="60ed0375f93d0d69" providerId="LiveId" clId="{D2345C7C-56A0-4CC2-8E93-C6694293BC0B}" dt="2023-11-13T02:57:52.023" v="1129" actId="20577"/>
          <ac:spMkLst>
            <pc:docMk/>
            <pc:sldMk cId="1388709325" sldId="281"/>
            <ac:spMk id="50" creationId="{9C527FCE-CD0B-2B8A-E17C-EB77823DAEC4}"/>
          </ac:spMkLst>
        </pc:spChg>
      </pc:sldChg>
      <pc:sldChg chg="modSp add mod">
        <pc:chgData name="Alaa Alameldeen" userId="60ed0375f93d0d69" providerId="LiveId" clId="{D2345C7C-56A0-4CC2-8E93-C6694293BC0B}" dt="2023-11-13T03:00:23.261" v="1146" actId="14100"/>
        <pc:sldMkLst>
          <pc:docMk/>
          <pc:sldMk cId="3881028965" sldId="282"/>
        </pc:sldMkLst>
        <pc:spChg chg="mod">
          <ac:chgData name="Alaa Alameldeen" userId="60ed0375f93d0d69" providerId="LiveId" clId="{D2345C7C-56A0-4CC2-8E93-C6694293BC0B}" dt="2023-11-13T02:59:15.435" v="1133" actId="14100"/>
          <ac:spMkLst>
            <pc:docMk/>
            <pc:sldMk cId="3881028965" sldId="282"/>
            <ac:spMk id="9" creationId="{A45B06EF-4620-121F-E506-269105C37C86}"/>
          </ac:spMkLst>
        </pc:spChg>
        <pc:spChg chg="mod">
          <ac:chgData name="Alaa Alameldeen" userId="60ed0375f93d0d69" providerId="LiveId" clId="{D2345C7C-56A0-4CC2-8E93-C6694293BC0B}" dt="2023-11-13T02:59:31.885" v="1136" actId="947"/>
          <ac:spMkLst>
            <pc:docMk/>
            <pc:sldMk cId="3881028965" sldId="282"/>
            <ac:spMk id="34" creationId="{A2D84FB0-0E66-26EC-4FAB-BAE2F54B0412}"/>
          </ac:spMkLst>
        </pc:spChg>
        <pc:spChg chg="mod">
          <ac:chgData name="Alaa Alameldeen" userId="60ed0375f93d0d69" providerId="LiveId" clId="{D2345C7C-56A0-4CC2-8E93-C6694293BC0B}" dt="2023-11-13T02:59:57.234" v="1143" actId="20577"/>
          <ac:spMkLst>
            <pc:docMk/>
            <pc:sldMk cId="3881028965" sldId="282"/>
            <ac:spMk id="43" creationId="{B82B5AE6-1270-7938-AC7D-4874B1A84396}"/>
          </ac:spMkLst>
        </pc:spChg>
        <pc:cxnChg chg="mod">
          <ac:chgData name="Alaa Alameldeen" userId="60ed0375f93d0d69" providerId="LiveId" clId="{D2345C7C-56A0-4CC2-8E93-C6694293BC0B}" dt="2023-11-13T03:00:23.261" v="1146" actId="14100"/>
          <ac:cxnSpMkLst>
            <pc:docMk/>
            <pc:sldMk cId="3881028965" sldId="282"/>
            <ac:cxnSpMk id="48" creationId="{EFFD0C5C-8B05-20E2-0904-D6F53C506B20}"/>
          </ac:cxnSpMkLst>
        </pc:cxnChg>
      </pc:sldChg>
      <pc:sldChg chg="modSp mod">
        <pc:chgData name="Alaa Alameldeen" userId="60ed0375f93d0d69" providerId="LiveId" clId="{D2345C7C-56A0-4CC2-8E93-C6694293BC0B}" dt="2023-11-12T08:19:53.284" v="61" actId="1036"/>
        <pc:sldMkLst>
          <pc:docMk/>
          <pc:sldMk cId="831559705" sldId="286"/>
        </pc:sldMkLst>
        <pc:spChg chg="mod">
          <ac:chgData name="Alaa Alameldeen" userId="60ed0375f93d0d69" providerId="LiveId" clId="{D2345C7C-56A0-4CC2-8E93-C6694293BC0B}" dt="2023-11-12T08:19:49.101" v="54" actId="1076"/>
          <ac:spMkLst>
            <pc:docMk/>
            <pc:sldMk cId="831559705" sldId="286"/>
            <ac:spMk id="638" creationId="{00000000-0000-0000-0000-000000000000}"/>
          </ac:spMkLst>
        </pc:spChg>
        <pc:picChg chg="mod">
          <ac:chgData name="Alaa Alameldeen" userId="60ed0375f93d0d69" providerId="LiveId" clId="{D2345C7C-56A0-4CC2-8E93-C6694293BC0B}" dt="2023-11-12T08:19:53.284" v="61" actId="1036"/>
          <ac:picMkLst>
            <pc:docMk/>
            <pc:sldMk cId="831559705" sldId="286"/>
            <ac:picMk id="639" creationId="{00000000-0000-0000-0000-000000000000}"/>
          </ac:picMkLst>
        </pc:pic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834155812" sldId="287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51253665" sldId="288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24278511" sldId="289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911690224" sldId="290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611010247" sldId="291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481762655" sldId="292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317554408" sldId="295"/>
        </pc:sldMkLst>
      </pc:sldChg>
      <pc:sldChg chg="delSp add mod delAnim">
        <pc:chgData name="Alaa Alameldeen" userId="60ed0375f93d0d69" providerId="LiveId" clId="{D2345C7C-56A0-4CC2-8E93-C6694293BC0B}" dt="2023-11-13T03:14:46.853" v="1147" actId="478"/>
        <pc:sldMkLst>
          <pc:docMk/>
          <pc:sldMk cId="661697003" sldId="297"/>
        </pc:sldMkLst>
        <pc:spChg chg="topLvl">
          <ac:chgData name="Alaa Alameldeen" userId="60ed0375f93d0d69" providerId="LiveId" clId="{D2345C7C-56A0-4CC2-8E93-C6694293BC0B}" dt="2023-11-13T03:14:46.853" v="1147" actId="478"/>
          <ac:spMkLst>
            <pc:docMk/>
            <pc:sldMk cId="661697003" sldId="297"/>
            <ac:spMk id="817" creationId="{00000000-0000-0000-0000-000000000000}"/>
          </ac:spMkLst>
        </pc:spChg>
        <pc:grpChg chg="del">
          <ac:chgData name="Alaa Alameldeen" userId="60ed0375f93d0d69" providerId="LiveId" clId="{D2345C7C-56A0-4CC2-8E93-C6694293BC0B}" dt="2023-11-13T03:14:46.853" v="1147" actId="478"/>
          <ac:grpSpMkLst>
            <pc:docMk/>
            <pc:sldMk cId="661697003" sldId="297"/>
            <ac:grpSpMk id="816" creationId="{00000000-0000-0000-0000-000000000000}"/>
          </ac:grpSpMkLst>
        </pc:grpChg>
        <pc:cxnChg chg="del topLvl">
          <ac:chgData name="Alaa Alameldeen" userId="60ed0375f93d0d69" providerId="LiveId" clId="{D2345C7C-56A0-4CC2-8E93-C6694293BC0B}" dt="2023-11-13T03:14:46.853" v="1147" actId="478"/>
          <ac:cxnSpMkLst>
            <pc:docMk/>
            <pc:sldMk cId="661697003" sldId="297"/>
            <ac:cxnSpMk id="818" creationId="{00000000-0000-0000-0000-000000000000}"/>
          </ac:cxnSpMkLst>
        </pc:cxnChg>
      </pc:sldChg>
      <pc:sldChg chg="addSp modSp add">
        <pc:chgData name="Alaa Alameldeen" userId="60ed0375f93d0d69" providerId="LiveId" clId="{D2345C7C-56A0-4CC2-8E93-C6694293BC0B}" dt="2023-11-12T19:50:20.786" v="112"/>
        <pc:sldMkLst>
          <pc:docMk/>
          <pc:sldMk cId="1962421812" sldId="298"/>
        </pc:sldMkLst>
        <pc:spChg chg="add mod">
          <ac:chgData name="Alaa Alameldeen" userId="60ed0375f93d0d69" providerId="LiveId" clId="{D2345C7C-56A0-4CC2-8E93-C6694293BC0B}" dt="2023-11-12T19:50:20.786" v="112"/>
          <ac:spMkLst>
            <pc:docMk/>
            <pc:sldMk cId="1962421812" sldId="298"/>
            <ac:spMk id="2" creationId="{59D9D2C0-56F0-990D-1C88-756B31A71B67}"/>
          </ac:spMkLst>
        </pc:spChg>
      </pc:sldChg>
      <pc:sldChg chg="addSp modSp mod">
        <pc:chgData name="Alaa Alameldeen" userId="60ed0375f93d0d69" providerId="LiveId" clId="{D2345C7C-56A0-4CC2-8E93-C6694293BC0B}" dt="2023-11-12T21:29:11.053" v="921" actId="20577"/>
        <pc:sldMkLst>
          <pc:docMk/>
          <pc:sldMk cId="1225921472" sldId="312"/>
        </pc:sldMkLst>
        <pc:spChg chg="mod">
          <ac:chgData name="Alaa Alameldeen" userId="60ed0375f93d0d69" providerId="LiveId" clId="{D2345C7C-56A0-4CC2-8E93-C6694293BC0B}" dt="2023-11-12T21:29:11.053" v="921" actId="20577"/>
          <ac:spMkLst>
            <pc:docMk/>
            <pc:sldMk cId="1225921472" sldId="312"/>
            <ac:spMk id="1180" creationId="{00000000-0000-0000-0000-000000000000}"/>
          </ac:spMkLst>
        </pc:spChg>
        <pc:cxnChg chg="add mod">
          <ac:chgData name="Alaa Alameldeen" userId="60ed0375f93d0d69" providerId="LiveId" clId="{D2345C7C-56A0-4CC2-8E93-C6694293BC0B}" dt="2023-11-12T21:27:55.200" v="911" actId="1038"/>
          <ac:cxnSpMkLst>
            <pc:docMk/>
            <pc:sldMk cId="1225921472" sldId="312"/>
            <ac:cxnSpMk id="3" creationId="{9A1A3E2C-1E4E-84D9-4A38-1D9CF0710864}"/>
          </ac:cxnSpMkLst>
        </pc:cxn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238587779" sldId="315"/>
        </pc:sldMkLst>
      </pc:sldChg>
      <pc:sldChg chg="del">
        <pc:chgData name="Alaa Alameldeen" userId="60ed0375f93d0d69" providerId="LiveId" clId="{D2345C7C-56A0-4CC2-8E93-C6694293BC0B}" dt="2023-11-12T08:12:49.313" v="4" actId="47"/>
        <pc:sldMkLst>
          <pc:docMk/>
          <pc:sldMk cId="805033846" sldId="317"/>
        </pc:sldMkLst>
      </pc:sldChg>
      <pc:sldChg chg="del">
        <pc:chgData name="Alaa Alameldeen" userId="60ed0375f93d0d69" providerId="LiveId" clId="{D2345C7C-56A0-4CC2-8E93-C6694293BC0B}" dt="2023-11-12T08:12:49.313" v="4" actId="47"/>
        <pc:sldMkLst>
          <pc:docMk/>
          <pc:sldMk cId="1454149272" sldId="318"/>
        </pc:sldMkLst>
      </pc:sldChg>
      <pc:sldChg chg="modSp mod">
        <pc:chgData name="Alaa Alameldeen" userId="60ed0375f93d0d69" providerId="LiveId" clId="{D2345C7C-56A0-4CC2-8E93-C6694293BC0B}" dt="2023-11-12T19:57:29.119" v="250"/>
        <pc:sldMkLst>
          <pc:docMk/>
          <pc:sldMk cId="3845821337" sldId="342"/>
        </pc:sldMkLst>
        <pc:spChg chg="mod">
          <ac:chgData name="Alaa Alameldeen" userId="60ed0375f93d0d69" providerId="LiveId" clId="{D2345C7C-56A0-4CC2-8E93-C6694293BC0B}" dt="2023-11-12T19:57:29.119" v="250"/>
          <ac:spMkLst>
            <pc:docMk/>
            <pc:sldMk cId="3845821337" sldId="342"/>
            <ac:spMk id="369" creationId="{00000000-0000-0000-0000-000000000000}"/>
          </ac:spMkLst>
        </pc:spChg>
      </pc:sldChg>
      <pc:sldChg chg="addSp modSp">
        <pc:chgData name="Alaa Alameldeen" userId="60ed0375f93d0d69" providerId="LiveId" clId="{D2345C7C-56A0-4CC2-8E93-C6694293BC0B}" dt="2023-11-12T19:51:06.357" v="119"/>
        <pc:sldMkLst>
          <pc:docMk/>
          <pc:sldMk cId="790918320" sldId="359"/>
        </pc:sldMkLst>
        <pc:spChg chg="add mod">
          <ac:chgData name="Alaa Alameldeen" userId="60ed0375f93d0d69" providerId="LiveId" clId="{D2345C7C-56A0-4CC2-8E93-C6694293BC0B}" dt="2023-11-12T19:51:06.357" v="119"/>
          <ac:spMkLst>
            <pc:docMk/>
            <pc:sldMk cId="790918320" sldId="359"/>
            <ac:spMk id="9" creationId="{0F02DB7D-DEBC-5B39-AED0-07B57DA11072}"/>
          </ac:spMkLst>
        </pc:spChg>
      </pc:sldChg>
      <pc:sldChg chg="modSp">
        <pc:chgData name="Alaa Alameldeen" userId="60ed0375f93d0d69" providerId="LiveId" clId="{D2345C7C-56A0-4CC2-8E93-C6694293BC0B}" dt="2023-11-12T20:20:15.410" v="769" actId="20577"/>
        <pc:sldMkLst>
          <pc:docMk/>
          <pc:sldMk cId="3247332025" sldId="360"/>
        </pc:sldMkLst>
        <pc:spChg chg="mod">
          <ac:chgData name="Alaa Alameldeen" userId="60ed0375f93d0d69" providerId="LiveId" clId="{D2345C7C-56A0-4CC2-8E93-C6694293BC0B}" dt="2023-11-12T20:20:15.410" v="769" actId="20577"/>
          <ac:spMkLst>
            <pc:docMk/>
            <pc:sldMk cId="3247332025" sldId="360"/>
            <ac:spMk id="6" creationId="{AD95AC5D-766F-A1F1-2114-F250A956702E}"/>
          </ac:spMkLst>
        </pc:spChg>
      </pc:sldChg>
      <pc:sldChg chg="addSp delSp modSp add mod">
        <pc:chgData name="Alaa Alameldeen" userId="60ed0375f93d0d69" providerId="LiveId" clId="{D2345C7C-56A0-4CC2-8E93-C6694293BC0B}" dt="2023-11-13T03:35:19.403" v="1352" actId="1076"/>
        <pc:sldMkLst>
          <pc:docMk/>
          <pc:sldMk cId="3016992336" sldId="469"/>
        </pc:sldMkLst>
        <pc:spChg chg="add mod">
          <ac:chgData name="Alaa Alameldeen" userId="60ed0375f93d0d69" providerId="LiveId" clId="{D2345C7C-56A0-4CC2-8E93-C6694293BC0B}" dt="2023-11-12T19:50:10.443" v="111"/>
          <ac:spMkLst>
            <pc:docMk/>
            <pc:sldMk cId="3016992336" sldId="469"/>
            <ac:spMk id="13" creationId="{71F81A59-B17A-4F87-74CF-CB69B2BA7F29}"/>
          </ac:spMkLst>
        </pc:spChg>
        <pc:spChg chg="add del mod">
          <ac:chgData name="Alaa Alameldeen" userId="60ed0375f93d0d69" providerId="LiveId" clId="{D2345C7C-56A0-4CC2-8E93-C6694293BC0B}" dt="2023-11-13T03:34:09.794" v="1345" actId="478"/>
          <ac:spMkLst>
            <pc:docMk/>
            <pc:sldMk cId="3016992336" sldId="469"/>
            <ac:spMk id="21" creationId="{15A69488-AED6-E10E-5F0C-82B61E2A788A}"/>
          </ac:spMkLst>
        </pc:spChg>
        <pc:spChg chg="add mod">
          <ac:chgData name="Alaa Alameldeen" userId="60ed0375f93d0d69" providerId="LiveId" clId="{D2345C7C-56A0-4CC2-8E93-C6694293BC0B}" dt="2023-11-13T03:35:19.403" v="1352" actId="1076"/>
          <ac:spMkLst>
            <pc:docMk/>
            <pc:sldMk cId="3016992336" sldId="469"/>
            <ac:spMk id="26" creationId="{ED8AC2F3-8298-11B6-15C9-471E7B70BC3A}"/>
          </ac:spMkLst>
        </pc:spChg>
        <pc:spChg chg="mod">
          <ac:chgData name="Alaa Alameldeen" userId="60ed0375f93d0d69" providerId="LiveId" clId="{D2345C7C-56A0-4CC2-8E93-C6694293BC0B}" dt="2023-11-13T03:30:15.705" v="1275" actId="1035"/>
          <ac:spMkLst>
            <pc:docMk/>
            <pc:sldMk cId="3016992336" sldId="469"/>
            <ac:spMk id="79" creationId="{00000000-0000-0000-0000-000000000000}"/>
          </ac:spMkLst>
        </pc:spChg>
        <pc:spChg chg="del">
          <ac:chgData name="Alaa Alameldeen" userId="60ed0375f93d0d69" providerId="LiveId" clId="{D2345C7C-56A0-4CC2-8E93-C6694293BC0B}" dt="2023-11-13T03:30:06.968" v="1258" actId="478"/>
          <ac:spMkLst>
            <pc:docMk/>
            <pc:sldMk cId="3016992336" sldId="469"/>
            <ac:spMk id="154" creationId="{00000000-0000-0000-0000-000000000000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288789769" sldId="475"/>
        </pc:sldMkLst>
      </pc:sldChg>
      <pc:sldChg chg="addSp modSp add">
        <pc:chgData name="Alaa Alameldeen" userId="60ed0375f93d0d69" providerId="LiveId" clId="{D2345C7C-56A0-4CC2-8E93-C6694293BC0B}" dt="2023-11-12T19:49:46.137" v="105"/>
        <pc:sldMkLst>
          <pc:docMk/>
          <pc:sldMk cId="3845454281" sldId="479"/>
        </pc:sldMkLst>
        <pc:spChg chg="add mod">
          <ac:chgData name="Alaa Alameldeen" userId="60ed0375f93d0d69" providerId="LiveId" clId="{D2345C7C-56A0-4CC2-8E93-C6694293BC0B}" dt="2023-11-12T19:49:46.137" v="105"/>
          <ac:spMkLst>
            <pc:docMk/>
            <pc:sldMk cId="3845454281" sldId="479"/>
            <ac:spMk id="32" creationId="{39A256A5-0ECD-D96F-2F58-667E44D40999}"/>
          </ac:spMkLst>
        </pc:spChg>
      </pc:sldChg>
      <pc:sldChg chg="addSp modSp add">
        <pc:chgData name="Alaa Alameldeen" userId="60ed0375f93d0d69" providerId="LiveId" clId="{D2345C7C-56A0-4CC2-8E93-C6694293BC0B}" dt="2023-11-12T19:49:49.766" v="106"/>
        <pc:sldMkLst>
          <pc:docMk/>
          <pc:sldMk cId="1004756070" sldId="485"/>
        </pc:sldMkLst>
        <pc:spChg chg="add mod">
          <ac:chgData name="Alaa Alameldeen" userId="60ed0375f93d0d69" providerId="LiveId" clId="{D2345C7C-56A0-4CC2-8E93-C6694293BC0B}" dt="2023-11-12T19:49:49.766" v="106"/>
          <ac:spMkLst>
            <pc:docMk/>
            <pc:sldMk cId="1004756070" sldId="485"/>
            <ac:spMk id="26" creationId="{6813D1F9-3CCE-BCEB-85C8-E20CEEE56143}"/>
          </ac:spMkLst>
        </pc:spChg>
      </pc:sldChg>
      <pc:sldChg chg="addSp modSp add">
        <pc:chgData name="Alaa Alameldeen" userId="60ed0375f93d0d69" providerId="LiveId" clId="{D2345C7C-56A0-4CC2-8E93-C6694293BC0B}" dt="2023-11-12T19:49:55.475" v="108"/>
        <pc:sldMkLst>
          <pc:docMk/>
          <pc:sldMk cId="1276019994" sldId="494"/>
        </pc:sldMkLst>
        <pc:spChg chg="add mod">
          <ac:chgData name="Alaa Alameldeen" userId="60ed0375f93d0d69" providerId="LiveId" clId="{D2345C7C-56A0-4CC2-8E93-C6694293BC0B}" dt="2023-11-12T19:49:55.475" v="108"/>
          <ac:spMkLst>
            <pc:docMk/>
            <pc:sldMk cId="1276019994" sldId="494"/>
            <ac:spMk id="2" creationId="{7059E1BB-C9B6-095E-F7CE-A6AA33E696EF}"/>
          </ac:spMkLst>
        </pc:spChg>
      </pc:sldChg>
      <pc:sldChg chg="addSp modSp add mod">
        <pc:chgData name="Alaa Alameldeen" userId="60ed0375f93d0d69" providerId="LiveId" clId="{D2345C7C-56A0-4CC2-8E93-C6694293BC0B}" dt="2023-11-13T03:57:03.805" v="1353" actId="20577"/>
        <pc:sldMkLst>
          <pc:docMk/>
          <pc:sldMk cId="3933496846" sldId="498"/>
        </pc:sldMkLst>
        <pc:spChg chg="add mod">
          <ac:chgData name="Alaa Alameldeen" userId="60ed0375f93d0d69" providerId="LiveId" clId="{D2345C7C-56A0-4CC2-8E93-C6694293BC0B}" dt="2023-11-12T19:49:52.561" v="107"/>
          <ac:spMkLst>
            <pc:docMk/>
            <pc:sldMk cId="3933496846" sldId="498"/>
            <ac:spMk id="24" creationId="{8CDDF408-ACB0-AFF9-5051-9A8A673851DF}"/>
          </ac:spMkLst>
        </pc:spChg>
        <pc:spChg chg="mod">
          <ac:chgData name="Alaa Alameldeen" userId="60ed0375f93d0d69" providerId="LiveId" clId="{D2345C7C-56A0-4CC2-8E93-C6694293BC0B}" dt="2023-11-13T03:57:03.805" v="1353" actId="20577"/>
          <ac:spMkLst>
            <pc:docMk/>
            <pc:sldMk cId="3933496846" sldId="498"/>
            <ac:spMk id="582" creationId="{00000000-0000-0000-0000-000000000000}"/>
          </ac:spMkLst>
        </pc:spChg>
      </pc:sldChg>
      <pc:sldChg chg="modSp add mod">
        <pc:chgData name="Alaa Alameldeen" userId="60ed0375f93d0d69" providerId="LiveId" clId="{D2345C7C-56A0-4CC2-8E93-C6694293BC0B}" dt="2023-11-12T20:18:15.186" v="716" actId="20577"/>
        <pc:sldMkLst>
          <pc:docMk/>
          <pc:sldMk cId="3637655472" sldId="656"/>
        </pc:sldMkLst>
        <pc:spChg chg="mod">
          <ac:chgData name="Alaa Alameldeen" userId="60ed0375f93d0d69" providerId="LiveId" clId="{D2345C7C-56A0-4CC2-8E93-C6694293BC0B}" dt="2023-11-12T20:03:57.843" v="314" actId="20577"/>
          <ac:spMkLst>
            <pc:docMk/>
            <pc:sldMk cId="3637655472" sldId="656"/>
            <ac:spMk id="12291" creationId="{A3399894-7A2B-470F-9443-611298C206DE}"/>
          </ac:spMkLst>
        </pc:spChg>
        <pc:spChg chg="mod">
          <ac:chgData name="Alaa Alameldeen" userId="60ed0375f93d0d69" providerId="LiveId" clId="{D2345C7C-56A0-4CC2-8E93-C6694293BC0B}" dt="2023-11-12T20:18:15.186" v="716" actId="20577"/>
          <ac:spMkLst>
            <pc:docMk/>
            <pc:sldMk cId="3637655472" sldId="656"/>
            <ac:spMk id="12292" creationId="{2DAB6E48-0769-41A1-904C-525D009CE67A}"/>
          </ac:spMkLst>
        </pc:spChg>
      </pc:sldChg>
      <pc:sldChg chg="modSp add mod">
        <pc:chgData name="Alaa Alameldeen" userId="60ed0375f93d0d69" providerId="LiveId" clId="{D2345C7C-56A0-4CC2-8E93-C6694293BC0B}" dt="2023-11-12T20:06:49.411" v="602" actId="20577"/>
        <pc:sldMkLst>
          <pc:docMk/>
          <pc:sldMk cId="883657613" sldId="658"/>
        </pc:sldMkLst>
        <pc:spChg chg="mod">
          <ac:chgData name="Alaa Alameldeen" userId="60ed0375f93d0d69" providerId="LiveId" clId="{D2345C7C-56A0-4CC2-8E93-C6694293BC0B}" dt="2023-11-12T20:05:33.974" v="448"/>
          <ac:spMkLst>
            <pc:docMk/>
            <pc:sldMk cId="883657613" sldId="658"/>
            <ac:spMk id="12291" creationId="{A3399894-7A2B-470F-9443-611298C206DE}"/>
          </ac:spMkLst>
        </pc:spChg>
        <pc:spChg chg="mod">
          <ac:chgData name="Alaa Alameldeen" userId="60ed0375f93d0d69" providerId="LiveId" clId="{D2345C7C-56A0-4CC2-8E93-C6694293BC0B}" dt="2023-11-12T20:06:49.411" v="602" actId="20577"/>
          <ac:spMkLst>
            <pc:docMk/>
            <pc:sldMk cId="883657613" sldId="658"/>
            <ac:spMk id="12292" creationId="{2DAB6E48-0769-41A1-904C-525D009CE67A}"/>
          </ac:spMkLst>
        </pc:spChg>
      </pc:sldChg>
      <pc:sldChg chg="addSp modSp add mod modAnim">
        <pc:chgData name="Alaa Alameldeen" userId="60ed0375f93d0d69" providerId="LiveId" clId="{D2345C7C-56A0-4CC2-8E93-C6694293BC0B}" dt="2023-11-12T20:15:05.677" v="700"/>
        <pc:sldMkLst>
          <pc:docMk/>
          <pc:sldMk cId="2487899200" sldId="659"/>
        </pc:sldMkLst>
        <pc:spChg chg="add mod">
          <ac:chgData name="Alaa Alameldeen" userId="60ed0375f93d0d69" providerId="LiveId" clId="{D2345C7C-56A0-4CC2-8E93-C6694293BC0B}" dt="2023-11-12T20:15:01.445" v="699" actId="207"/>
          <ac:spMkLst>
            <pc:docMk/>
            <pc:sldMk cId="2487899200" sldId="659"/>
            <ac:spMk id="2" creationId="{AAF54311-BF83-8438-292B-EDCBD54C114C}"/>
          </ac:spMkLst>
        </pc:spChg>
        <pc:spChg chg="mod">
          <ac:chgData name="Alaa Alameldeen" userId="60ed0375f93d0d69" providerId="LiveId" clId="{D2345C7C-56A0-4CC2-8E93-C6694293BC0B}" dt="2023-11-12T20:14:51.106" v="697" actId="1076"/>
          <ac:spMkLst>
            <pc:docMk/>
            <pc:sldMk cId="2487899200" sldId="659"/>
            <ac:spMk id="12291" creationId="{A3399894-7A2B-470F-9443-611298C206DE}"/>
          </ac:spMkLst>
        </pc:spChg>
        <pc:spChg chg="mod">
          <ac:chgData name="Alaa Alameldeen" userId="60ed0375f93d0d69" providerId="LiveId" clId="{D2345C7C-56A0-4CC2-8E93-C6694293BC0B}" dt="2023-11-12T20:07:25.280" v="649" actId="20577"/>
          <ac:spMkLst>
            <pc:docMk/>
            <pc:sldMk cId="2487899200" sldId="659"/>
            <ac:spMk id="12292" creationId="{2DAB6E48-0769-41A1-904C-525D009CE67A}"/>
          </ac:spMkLst>
        </pc:spChg>
      </pc:sldChg>
      <pc:sldChg chg="modSp add del mod">
        <pc:chgData name="Alaa Alameldeen" userId="60ed0375f93d0d69" providerId="LiveId" clId="{D2345C7C-56A0-4CC2-8E93-C6694293BC0B}" dt="2023-11-12T20:07:47.227" v="650" actId="47"/>
        <pc:sldMkLst>
          <pc:docMk/>
          <pc:sldMk cId="3233641909" sldId="661"/>
        </pc:sldMkLst>
        <pc:spChg chg="mod">
          <ac:chgData name="Alaa Alameldeen" userId="60ed0375f93d0d69" providerId="LiveId" clId="{D2345C7C-56A0-4CC2-8E93-C6694293BC0B}" dt="2023-11-12T20:03:23.123" v="252" actId="27636"/>
          <ac:spMkLst>
            <pc:docMk/>
            <pc:sldMk cId="3233641909" sldId="661"/>
            <ac:spMk id="12292" creationId="{2DAB6E48-0769-41A1-904C-525D009CE67A}"/>
          </ac:spMkLst>
        </pc:spChg>
      </pc:sldChg>
      <pc:sldChg chg="addSp modSp add">
        <pc:chgData name="Alaa Alameldeen" userId="60ed0375f93d0d69" providerId="LiveId" clId="{D2345C7C-56A0-4CC2-8E93-C6694293BC0B}" dt="2023-11-12T19:49:58.669" v="109"/>
        <pc:sldMkLst>
          <pc:docMk/>
          <pc:sldMk cId="506979157" sldId="708"/>
        </pc:sldMkLst>
        <pc:spChg chg="add mod">
          <ac:chgData name="Alaa Alameldeen" userId="60ed0375f93d0d69" providerId="LiveId" clId="{D2345C7C-56A0-4CC2-8E93-C6694293BC0B}" dt="2023-11-12T19:49:58.669" v="109"/>
          <ac:spMkLst>
            <pc:docMk/>
            <pc:sldMk cId="506979157" sldId="708"/>
            <ac:spMk id="20" creationId="{4D465D9B-6C7E-644E-B97A-BAB5A9229439}"/>
          </ac:spMkLst>
        </pc:spChg>
      </pc:sldChg>
      <pc:sldChg chg="addSp modSp add">
        <pc:chgData name="Alaa Alameldeen" userId="60ed0375f93d0d69" providerId="LiveId" clId="{D2345C7C-56A0-4CC2-8E93-C6694293BC0B}" dt="2023-11-12T19:50:01.407" v="110"/>
        <pc:sldMkLst>
          <pc:docMk/>
          <pc:sldMk cId="2996195474" sldId="709"/>
        </pc:sldMkLst>
        <pc:spChg chg="add mod">
          <ac:chgData name="Alaa Alameldeen" userId="60ed0375f93d0d69" providerId="LiveId" clId="{D2345C7C-56A0-4CC2-8E93-C6694293BC0B}" dt="2023-11-12T19:50:01.407" v="110"/>
          <ac:spMkLst>
            <pc:docMk/>
            <pc:sldMk cId="2996195474" sldId="709"/>
            <ac:spMk id="12" creationId="{62EF5143-D703-429C-1EA9-E41984B3332E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775783640" sldId="712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08937895" sldId="713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104953983" sldId="714"/>
        </pc:sldMkLst>
      </pc:sldChg>
      <pc:sldChg chg="modSp add mod">
        <pc:chgData name="Alaa Alameldeen" userId="60ed0375f93d0d69" providerId="LiveId" clId="{D2345C7C-56A0-4CC2-8E93-C6694293BC0B}" dt="2023-11-20T21:34:59.146" v="1391" actId="20577"/>
        <pc:sldMkLst>
          <pc:docMk/>
          <pc:sldMk cId="425785527" sldId="715"/>
        </pc:sldMkLst>
        <pc:spChg chg="mod">
          <ac:chgData name="Alaa Alameldeen" userId="60ed0375f93d0d69" providerId="LiveId" clId="{D2345C7C-56A0-4CC2-8E93-C6694293BC0B}" dt="2023-11-20T21:34:59.146" v="1391" actId="20577"/>
          <ac:spMkLst>
            <pc:docMk/>
            <pc:sldMk cId="425785527" sldId="715"/>
            <ac:spMk id="571" creationId="{00000000-0000-0000-0000-000000000000}"/>
          </ac:spMkLst>
        </pc:spChg>
      </pc:sldChg>
      <pc:sldChg chg="modSp add modAnim">
        <pc:chgData name="Alaa Alameldeen" userId="60ed0375f93d0d69" providerId="LiveId" clId="{D2345C7C-56A0-4CC2-8E93-C6694293BC0B}" dt="2023-11-20T21:42:55.395" v="1485" actId="20577"/>
        <pc:sldMkLst>
          <pc:docMk/>
          <pc:sldMk cId="2566102261" sldId="718"/>
        </pc:sldMkLst>
        <pc:spChg chg="mod">
          <ac:chgData name="Alaa Alameldeen" userId="60ed0375f93d0d69" providerId="LiveId" clId="{D2345C7C-56A0-4CC2-8E93-C6694293BC0B}" dt="2023-11-20T21:42:17.776" v="1460" actId="6549"/>
          <ac:spMkLst>
            <pc:docMk/>
            <pc:sldMk cId="2566102261" sldId="718"/>
            <ac:spMk id="841" creationId="{00000000-0000-0000-0000-000000000000}"/>
          </ac:spMkLst>
        </pc:spChg>
        <pc:spChg chg="mod">
          <ac:chgData name="Alaa Alameldeen" userId="60ed0375f93d0d69" providerId="LiveId" clId="{D2345C7C-56A0-4CC2-8E93-C6694293BC0B}" dt="2023-11-20T21:42:55.395" v="1485" actId="20577"/>
          <ac:spMkLst>
            <pc:docMk/>
            <pc:sldMk cId="2566102261" sldId="718"/>
            <ac:spMk id="842" creationId="{00000000-0000-0000-0000-000000000000}"/>
          </ac:spMkLst>
        </pc:spChg>
      </pc:sldChg>
      <pc:sldChg chg="addSp modSp add modAnim">
        <pc:chgData name="Alaa Alameldeen" userId="60ed0375f93d0d69" providerId="LiveId" clId="{D2345C7C-56A0-4CC2-8E93-C6694293BC0B}" dt="2023-11-16T04:19:47.380" v="1389"/>
        <pc:sldMkLst>
          <pc:docMk/>
          <pc:sldMk cId="0" sldId="721"/>
        </pc:sldMkLst>
        <pc:spChg chg="add mod">
          <ac:chgData name="Alaa Alameldeen" userId="60ed0375f93d0d69" providerId="LiveId" clId="{D2345C7C-56A0-4CC2-8E93-C6694293BC0B}" dt="2023-11-12T19:50:28.729" v="114"/>
          <ac:spMkLst>
            <pc:docMk/>
            <pc:sldMk cId="0" sldId="721"/>
            <ac:spMk id="2" creationId="{053B6072-E359-FB74-CBE3-19202968A895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142949681" sldId="753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032842235" sldId="759"/>
        </pc:sldMkLst>
      </pc:sldChg>
      <pc:sldChg chg="modSp mod">
        <pc:chgData name="Alaa Alameldeen" userId="60ed0375f93d0d69" providerId="LiveId" clId="{D2345C7C-56A0-4CC2-8E93-C6694293BC0B}" dt="2023-11-12T08:14:35.662" v="40" actId="20577"/>
        <pc:sldMkLst>
          <pc:docMk/>
          <pc:sldMk cId="3199693428" sldId="1006"/>
        </pc:sldMkLst>
        <pc:spChg chg="mod">
          <ac:chgData name="Alaa Alameldeen" userId="60ed0375f93d0d69" providerId="LiveId" clId="{D2345C7C-56A0-4CC2-8E93-C6694293BC0B}" dt="2023-11-12T08:14:35.662" v="40" actId="20577"/>
          <ac:spMkLst>
            <pc:docMk/>
            <pc:sldMk cId="3199693428" sldId="1006"/>
            <ac:spMk id="8" creationId="{7F0EA0D8-88D2-84E4-623E-ABD8DFE2A53C}"/>
          </ac:spMkLst>
        </pc:spChg>
        <pc:spChg chg="mod">
          <ac:chgData name="Alaa Alameldeen" userId="60ed0375f93d0d69" providerId="LiveId" clId="{D2345C7C-56A0-4CC2-8E93-C6694293BC0B}" dt="2023-11-12T08:14:16.078" v="6" actId="20577"/>
          <ac:spMkLst>
            <pc:docMk/>
            <pc:sldMk cId="3199693428" sldId="1006"/>
            <ac:spMk id="9" creationId="{784DC78A-F18B-6802-70A1-A812A374A200}"/>
          </ac:spMkLst>
        </pc:spChg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1433882155" sldId="1009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3914626662" sldId="1010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1148022450" sldId="1011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4236462876" sldId="1012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1784707795" sldId="1013"/>
        </pc:sldMkLst>
      </pc:sldChg>
      <pc:sldChg chg="del">
        <pc:chgData name="Alaa Alameldeen" userId="60ed0375f93d0d69" providerId="LiveId" clId="{D2345C7C-56A0-4CC2-8E93-C6694293BC0B}" dt="2023-11-12T08:12:35.715" v="3" actId="47"/>
        <pc:sldMkLst>
          <pc:docMk/>
          <pc:sldMk cId="3148543116" sldId="1014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047723996" sldId="1015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174343532" sldId="1016"/>
        </pc:sldMkLst>
      </pc:sldChg>
      <pc:sldChg chg="addSp delSp modSp add mod addAnim delAnim modAnim">
        <pc:chgData name="Alaa Alameldeen" userId="60ed0375f93d0d69" providerId="LiveId" clId="{D2345C7C-56A0-4CC2-8E93-C6694293BC0B}" dt="2023-11-12T21:36:54.723" v="953"/>
        <pc:sldMkLst>
          <pc:docMk/>
          <pc:sldMk cId="4237118297" sldId="1017"/>
        </pc:sldMkLst>
        <pc:graphicFrameChg chg="add del mod modGraphic">
          <ac:chgData name="Alaa Alameldeen" userId="60ed0375f93d0d69" providerId="LiveId" clId="{D2345C7C-56A0-4CC2-8E93-C6694293BC0B}" dt="2023-11-12T21:34:52.569" v="947" actId="403"/>
          <ac:graphicFrameMkLst>
            <pc:docMk/>
            <pc:sldMk cId="4237118297" sldId="1017"/>
            <ac:graphicFrameMk id="6" creationId="{D7E40143-6274-EDF8-2FCF-3505837C56A2}"/>
          </ac:graphicFrameMkLst>
        </pc:graphicFrameChg>
        <pc:cxnChg chg="add del mod">
          <ac:chgData name="Alaa Alameldeen" userId="60ed0375f93d0d69" providerId="LiveId" clId="{D2345C7C-56A0-4CC2-8E93-C6694293BC0B}" dt="2023-11-12T21:33:00.313" v="923"/>
          <ac:cxnSpMkLst>
            <pc:docMk/>
            <pc:sldMk cId="4237118297" sldId="1017"/>
            <ac:cxnSpMk id="5" creationId="{0F2E3ABD-4DF3-580E-771E-E475C2D24D0D}"/>
          </ac:cxnSpMkLst>
        </pc:cxn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623775809" sldId="1018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240161219" sldId="1019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958275150" sldId="1020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692061099" sldId="1021"/>
        </pc:sldMkLst>
      </pc:sldChg>
      <pc:sldChg chg="addSp delSp modSp add mod modAnim">
        <pc:chgData name="Alaa Alameldeen" userId="60ed0375f93d0d69" providerId="LiveId" clId="{D2345C7C-56A0-4CC2-8E93-C6694293BC0B}" dt="2023-11-14T16:11:15.806" v="1355" actId="478"/>
        <pc:sldMkLst>
          <pc:docMk/>
          <pc:sldMk cId="2509777751" sldId="1022"/>
        </pc:sldMkLst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3" creationId="{E4C9FE45-2827-F7CA-8F3C-9FE46DB0FC3B}"/>
          </ac:spMkLst>
        </pc:spChg>
        <pc:spChg chg="mod">
          <ac:chgData name="Alaa Alameldeen" userId="60ed0375f93d0d69" providerId="LiveId" clId="{D2345C7C-56A0-4CC2-8E93-C6694293BC0B}" dt="2023-11-14T16:11:09.715" v="1354" actId="1076"/>
          <ac:spMkLst>
            <pc:docMk/>
            <pc:sldMk cId="2509777751" sldId="1022"/>
            <ac:spMk id="5" creationId="{3F3F5D68-514A-976E-9A0F-B04F6359DF7F}"/>
          </ac:spMkLst>
        </pc:spChg>
        <pc:spChg chg="del">
          <ac:chgData name="Alaa Alameldeen" userId="60ed0375f93d0d69" providerId="LiveId" clId="{D2345C7C-56A0-4CC2-8E93-C6694293BC0B}" dt="2023-11-12T21:49:24.924" v="957" actId="478"/>
          <ac:spMkLst>
            <pc:docMk/>
            <pc:sldMk cId="2509777751" sldId="1022"/>
            <ac:spMk id="6" creationId="{5F9CA251-89A5-9071-02FE-0ACA0BA6ADF6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7" creationId="{208DEAED-D854-C8C1-ABA6-9296C91AA772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8" creationId="{A26344E6-D798-20DC-19DE-4F4649423305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9" creationId="{0090887D-F4A9-B22B-BFB6-88D34807BDFA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0" creationId="{2B5152DE-EF4B-1CC4-0424-5F9355BA7FA1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1" creationId="{EEF2D27A-7DCC-40EF-48C7-22CE7E182426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2" creationId="{B5132303-3660-7F50-FA1B-3B238E621012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3" creationId="{599C38FB-58DC-B71C-E4AD-507B9DB13E6B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4" creationId="{3C93F1A4-A858-3793-9163-DA5E126C3B82}"/>
          </ac:spMkLst>
        </pc:spChg>
        <pc:spChg chg="add del mod">
          <ac:chgData name="Alaa Alameldeen" userId="60ed0375f93d0d69" providerId="LiveId" clId="{D2345C7C-56A0-4CC2-8E93-C6694293BC0B}" dt="2023-11-14T16:11:15.806" v="1355" actId="478"/>
          <ac:spMkLst>
            <pc:docMk/>
            <pc:sldMk cId="2509777751" sldId="1022"/>
            <ac:spMk id="16" creationId="{BEA22B1A-C277-3E14-BCF0-D8D08A037D97}"/>
          </ac:spMkLst>
        </pc:spChg>
        <pc:graphicFrameChg chg="add del mod">
          <ac:chgData name="Alaa Alameldeen" userId="60ed0375f93d0d69" providerId="LiveId" clId="{D2345C7C-56A0-4CC2-8E93-C6694293BC0B}" dt="2023-11-12T21:52:37.397" v="981" actId="478"/>
          <ac:graphicFrameMkLst>
            <pc:docMk/>
            <pc:sldMk cId="2509777751" sldId="1022"/>
            <ac:graphicFrameMk id="2" creationId="{8646509C-E2E0-733B-D880-D142A0825D10}"/>
          </ac:graphicFrameMkLst>
        </pc:graphicFrameChg>
        <pc:graphicFrameChg chg="add del mod modGraphic">
          <ac:chgData name="Alaa Alameldeen" userId="60ed0375f93d0d69" providerId="LiveId" clId="{D2345C7C-56A0-4CC2-8E93-C6694293BC0B}" dt="2023-11-12T21:54:33.606" v="1010" actId="478"/>
          <ac:graphicFrameMkLst>
            <pc:docMk/>
            <pc:sldMk cId="2509777751" sldId="1022"/>
            <ac:graphicFrameMk id="15" creationId="{EFD2752B-2E07-6092-546A-B7F7F42AB117}"/>
          </ac:graphicFrameMkLst>
        </pc:graphicFrameChg>
        <pc:graphicFrameChg chg="add del mod ord modGraphic">
          <ac:chgData name="Alaa Alameldeen" userId="60ed0375f93d0d69" providerId="LiveId" clId="{D2345C7C-56A0-4CC2-8E93-C6694293BC0B}" dt="2023-11-14T16:11:15.806" v="1355" actId="478"/>
          <ac:graphicFrameMkLst>
            <pc:docMk/>
            <pc:sldMk cId="2509777751" sldId="1022"/>
            <ac:graphicFrameMk id="17" creationId="{8802C191-2A04-B31D-F8C5-B4AA8119530A}"/>
          </ac:graphicFrameMkLst>
        </pc:graphicFrame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541259579" sldId="1023"/>
        </pc:sldMkLst>
      </pc:sldChg>
      <pc:sldChg chg="addSp delSp modSp add mod delAnim modAnim">
        <pc:chgData name="Alaa Alameldeen" userId="60ed0375f93d0d69" providerId="LiveId" clId="{D2345C7C-56A0-4CC2-8E93-C6694293BC0B}" dt="2023-11-16T04:05:25.439" v="1387"/>
        <pc:sldMkLst>
          <pc:docMk/>
          <pc:sldMk cId="2560304897" sldId="1024"/>
        </pc:sldMkLst>
        <pc:spChg chg="add mod">
          <ac:chgData name="Alaa Alameldeen" userId="60ed0375f93d0d69" providerId="LiveId" clId="{D2345C7C-56A0-4CC2-8E93-C6694293BC0B}" dt="2023-11-16T04:04:17.420" v="1384" actId="1076"/>
          <ac:spMkLst>
            <pc:docMk/>
            <pc:sldMk cId="2560304897" sldId="1024"/>
            <ac:spMk id="2" creationId="{9368D236-ACB2-08D3-BE73-15DCDA9F6A65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3" creationId="{DE594CEB-FD77-54FA-F486-537B52A20C49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4" creationId="{7F27FD70-1FC4-5030-1FEC-E5C1DB9C72DB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5" creationId="{CC00B061-49B2-D902-3E7F-638FF8745A84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6" creationId="{0CC174A1-6C7B-03D9-2EFC-E8EC83BC32CB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7" creationId="{58B400FD-AD22-0D15-2144-6E74E780965A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8" creationId="{B4FB07A7-3D6B-5779-23CF-709BB51A71DC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9" creationId="{8DCE60EC-221F-AD5B-D457-40A1FCAF80F1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10" creationId="{987B1EC5-6004-545D-CF13-C7615AC15CE5}"/>
          </ac:spMkLst>
        </pc:spChg>
        <pc:spChg chg="add del mod">
          <ac:chgData name="Alaa Alameldeen" userId="60ed0375f93d0d69" providerId="LiveId" clId="{D2345C7C-56A0-4CC2-8E93-C6694293BC0B}" dt="2023-11-12T21:47:55.669" v="955"/>
          <ac:spMkLst>
            <pc:docMk/>
            <pc:sldMk cId="2560304897" sldId="1024"/>
            <ac:spMk id="11" creationId="{D18120A2-30C8-8374-508E-62E2BBB7E2FF}"/>
          </ac:spMkLst>
        </pc:spChg>
        <pc:spChg chg="mod">
          <ac:chgData name="Alaa Alameldeen" userId="60ed0375f93d0d69" providerId="LiveId" clId="{D2345C7C-56A0-4CC2-8E93-C6694293BC0B}" dt="2023-11-12T21:59:51.418" v="1052" actId="14100"/>
          <ac:spMkLst>
            <pc:docMk/>
            <pc:sldMk cId="2560304897" sldId="1024"/>
            <ac:spMk id="451" creationId="{00000000-0000-0000-0000-000000000000}"/>
          </ac:spMkLst>
        </pc:spChg>
        <pc:graphicFrameChg chg="add del mod">
          <ac:chgData name="Alaa Alameldeen" userId="60ed0375f93d0d69" providerId="LiveId" clId="{D2345C7C-56A0-4CC2-8E93-C6694293BC0B}" dt="2023-11-12T21:47:55.669" v="955"/>
          <ac:graphicFrameMkLst>
            <pc:docMk/>
            <pc:sldMk cId="2560304897" sldId="1024"/>
            <ac:graphicFrameMk id="2" creationId="{0912473F-480B-D888-1A35-F6D984AA9241}"/>
          </ac:graphicFrameMkLst>
        </pc:graphicFrameChg>
        <pc:graphicFrameChg chg="add del mod">
          <ac:chgData name="Alaa Alameldeen" userId="60ed0375f93d0d69" providerId="LiveId" clId="{D2345C7C-56A0-4CC2-8E93-C6694293BC0B}" dt="2023-11-12T21:47:55.669" v="955"/>
          <ac:graphicFrameMkLst>
            <pc:docMk/>
            <pc:sldMk cId="2560304897" sldId="1024"/>
            <ac:graphicFrameMk id="12" creationId="{2AA90AFF-AAF5-BF2A-4D7D-B800F6B61D33}"/>
          </ac:graphicFrameMkLst>
        </pc:graphicFrameChg>
        <pc:picChg chg="add del mod">
          <ac:chgData name="Alaa Alameldeen" userId="60ed0375f93d0d69" providerId="LiveId" clId="{D2345C7C-56A0-4CC2-8E93-C6694293BC0B}" dt="2023-11-14T21:24:27.665" v="1369" actId="478"/>
          <ac:picMkLst>
            <pc:docMk/>
            <pc:sldMk cId="2560304897" sldId="1024"/>
            <ac:picMk id="2" creationId="{95449A1B-36E0-DEE2-2475-D72539CB3642}"/>
          </ac:picMkLst>
        </pc:picChg>
        <pc:picChg chg="add mod">
          <ac:chgData name="Alaa Alameldeen" userId="60ed0375f93d0d69" providerId="LiveId" clId="{D2345C7C-56A0-4CC2-8E93-C6694293BC0B}" dt="2023-11-16T04:03:00.371" v="1377" actId="1076"/>
          <ac:picMkLst>
            <pc:docMk/>
            <pc:sldMk cId="2560304897" sldId="1024"/>
            <ac:picMk id="3" creationId="{0E68A1B6-6A92-CE5B-80FA-7DE2EBB253FE}"/>
          </ac:picMkLst>
        </pc:picChg>
        <pc:picChg chg="add del mod">
          <ac:chgData name="Alaa Alameldeen" userId="60ed0375f93d0d69" providerId="LiveId" clId="{D2345C7C-56A0-4CC2-8E93-C6694293BC0B}" dt="2023-11-14T21:09:54.838" v="1359" actId="478"/>
          <ac:picMkLst>
            <pc:docMk/>
            <pc:sldMk cId="2560304897" sldId="1024"/>
            <ac:picMk id="13" creationId="{EDA65252-9CC1-878B-DD4F-8B8D599F83D1}"/>
          </ac:picMkLst>
        </pc:picChg>
      </pc:sldChg>
      <pc:sldChg chg="modSp add mod">
        <pc:chgData name="Alaa Alameldeen" userId="60ed0375f93d0d69" providerId="LiveId" clId="{D2345C7C-56A0-4CC2-8E93-C6694293BC0B}" dt="2023-11-12T22:01:42.568" v="1058" actId="14100"/>
        <pc:sldMkLst>
          <pc:docMk/>
          <pc:sldMk cId="720870088" sldId="1025"/>
        </pc:sldMkLst>
        <pc:cxnChg chg="mod">
          <ac:chgData name="Alaa Alameldeen" userId="60ed0375f93d0d69" providerId="LiveId" clId="{D2345C7C-56A0-4CC2-8E93-C6694293BC0B}" dt="2023-11-12T22:01:42.568" v="1058" actId="14100"/>
          <ac:cxnSpMkLst>
            <pc:docMk/>
            <pc:sldMk cId="720870088" sldId="1025"/>
            <ac:cxnSpMk id="7" creationId="{828DB031-94DC-0F88-DAFD-F8743D68357B}"/>
          </ac:cxnSpMkLst>
        </pc:cxn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2181695545" sldId="1026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149422822" sldId="1027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518518325" sldId="1028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901031981" sldId="1029"/>
        </pc:sldMkLst>
      </pc:sldChg>
      <pc:sldChg chg="addSp modSp add">
        <pc:chgData name="Alaa Alameldeen" userId="60ed0375f93d0d69" providerId="LiveId" clId="{D2345C7C-56A0-4CC2-8E93-C6694293BC0B}" dt="2023-11-12T19:50:50.442" v="118"/>
        <pc:sldMkLst>
          <pc:docMk/>
          <pc:sldMk cId="0" sldId="1030"/>
        </pc:sldMkLst>
        <pc:spChg chg="add mod">
          <ac:chgData name="Alaa Alameldeen" userId="60ed0375f93d0d69" providerId="LiveId" clId="{D2345C7C-56A0-4CC2-8E93-C6694293BC0B}" dt="2023-11-12T19:50:50.442" v="118"/>
          <ac:spMkLst>
            <pc:docMk/>
            <pc:sldMk cId="0" sldId="1030"/>
            <ac:spMk id="2" creationId="{3A22F8C4-EA99-E8AD-7CE9-09F70088518F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77717977" sldId="1031"/>
        </pc:sldMkLst>
      </pc:sldChg>
      <pc:sldChg chg="addSp modSp add mod">
        <pc:chgData name="Alaa Alameldeen" userId="60ed0375f93d0d69" providerId="LiveId" clId="{D2345C7C-56A0-4CC2-8E93-C6694293BC0B}" dt="2023-11-12T22:17:20.994" v="1119" actId="20577"/>
        <pc:sldMkLst>
          <pc:docMk/>
          <pc:sldMk cId="910036336" sldId="1032"/>
        </pc:sldMkLst>
        <pc:spChg chg="add mod">
          <ac:chgData name="Alaa Alameldeen" userId="60ed0375f93d0d69" providerId="LiveId" clId="{D2345C7C-56A0-4CC2-8E93-C6694293BC0B}" dt="2023-11-12T22:17:20.994" v="1119" actId="20577"/>
          <ac:spMkLst>
            <pc:docMk/>
            <pc:sldMk cId="910036336" sldId="1032"/>
            <ac:spMk id="2" creationId="{2948FA17-10FB-8A46-CEAE-2DF489B6881B}"/>
          </ac:spMkLst>
        </pc:spChg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014106787" sldId="1033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311649356" sldId="1034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37126294" sldId="1035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691929931" sldId="1036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1862503172" sldId="1037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3627026580" sldId="1038"/>
        </pc:sldMkLst>
      </pc:sldChg>
      <pc:sldChg chg="add">
        <pc:chgData name="Alaa Alameldeen" userId="60ed0375f93d0d69" providerId="LiveId" clId="{D2345C7C-56A0-4CC2-8E93-C6694293BC0B}" dt="2023-11-12T07:08:21.824" v="2"/>
        <pc:sldMkLst>
          <pc:docMk/>
          <pc:sldMk cId="4184618208" sldId="1039"/>
        </pc:sldMkLst>
      </pc:sldChg>
      <pc:sldChg chg="addSp delSp modSp add mod">
        <pc:chgData name="Alaa Alameldeen" userId="60ed0375f93d0d69" providerId="LiveId" clId="{D2345C7C-56A0-4CC2-8E93-C6694293BC0B}" dt="2023-11-12T08:15:01.738" v="45" actId="478"/>
        <pc:sldMkLst>
          <pc:docMk/>
          <pc:sldMk cId="3150895124" sldId="1040"/>
        </pc:sldMkLst>
        <pc:spChg chg="add del mod">
          <ac:chgData name="Alaa Alameldeen" userId="60ed0375f93d0d69" providerId="LiveId" clId="{D2345C7C-56A0-4CC2-8E93-C6694293BC0B}" dt="2023-11-12T08:15:01.738" v="45" actId="478"/>
          <ac:spMkLst>
            <pc:docMk/>
            <pc:sldMk cId="3150895124" sldId="1040"/>
            <ac:spMk id="3" creationId="{D8B6AA29-66BB-AB7F-A5B3-B0F46CE93C7C}"/>
          </ac:spMkLst>
        </pc:spChg>
        <pc:spChg chg="mod">
          <ac:chgData name="Alaa Alameldeen" userId="60ed0375f93d0d69" providerId="LiveId" clId="{D2345C7C-56A0-4CC2-8E93-C6694293BC0B}" dt="2023-11-12T08:14:51.341" v="42" actId="6549"/>
          <ac:spMkLst>
            <pc:docMk/>
            <pc:sldMk cId="3150895124" sldId="1040"/>
            <ac:spMk id="8" creationId="{7F0EA0D8-88D2-84E4-623E-ABD8DFE2A53C}"/>
          </ac:spMkLst>
        </pc:spChg>
        <pc:spChg chg="del">
          <ac:chgData name="Alaa Alameldeen" userId="60ed0375f93d0d69" providerId="LiveId" clId="{D2345C7C-56A0-4CC2-8E93-C6694293BC0B}" dt="2023-11-12T08:14:56.080" v="43" actId="478"/>
          <ac:spMkLst>
            <pc:docMk/>
            <pc:sldMk cId="3150895124" sldId="1040"/>
            <ac:spMk id="9" creationId="{784DC78A-F18B-6802-70A1-A812A374A200}"/>
          </ac:spMkLst>
        </pc:spChg>
        <pc:spChg chg="del">
          <ac:chgData name="Alaa Alameldeen" userId="60ed0375f93d0d69" providerId="LiveId" clId="{D2345C7C-56A0-4CC2-8E93-C6694293BC0B}" dt="2023-11-12T08:14:58.881" v="44" actId="478"/>
          <ac:spMkLst>
            <pc:docMk/>
            <pc:sldMk cId="3150895124" sldId="1040"/>
            <ac:spMk id="10" creationId="{6EDD2BDE-02FA-A99E-45BC-02604BA5AB24}"/>
          </ac:spMkLst>
        </pc:spChg>
      </pc:sldChg>
      <pc:sldChg chg="modSp add mod">
        <pc:chgData name="Alaa Alameldeen" userId="60ed0375f93d0d69" providerId="LiveId" clId="{D2345C7C-56A0-4CC2-8E93-C6694293BC0B}" dt="2023-11-12T19:36:43.855" v="104" actId="20577"/>
        <pc:sldMkLst>
          <pc:docMk/>
          <pc:sldMk cId="2795083998" sldId="1041"/>
        </pc:sldMkLst>
        <pc:spChg chg="mod">
          <ac:chgData name="Alaa Alameldeen" userId="60ed0375f93d0d69" providerId="LiveId" clId="{D2345C7C-56A0-4CC2-8E93-C6694293BC0B}" dt="2023-11-12T19:36:43.855" v="104" actId="20577"/>
          <ac:spMkLst>
            <pc:docMk/>
            <pc:sldMk cId="2795083998" sldId="1041"/>
            <ac:spMk id="8" creationId="{7F0EA0D8-88D2-84E4-623E-ABD8DFE2A53C}"/>
          </ac:spMkLst>
        </pc:spChg>
      </pc:sldChg>
      <pc:sldChg chg="addSp delSp modSp add mod">
        <pc:chgData name="Alaa Alameldeen" userId="60ed0375f93d0d69" providerId="LiveId" clId="{D2345C7C-56A0-4CC2-8E93-C6694293BC0B}" dt="2023-11-20T21:49:03.181" v="1504" actId="1076"/>
        <pc:sldMkLst>
          <pc:docMk/>
          <pc:sldMk cId="2976230169" sldId="1042"/>
        </pc:sldMkLst>
        <pc:spChg chg="add mod">
          <ac:chgData name="Alaa Alameldeen" userId="60ed0375f93d0d69" providerId="LiveId" clId="{D2345C7C-56A0-4CC2-8E93-C6694293BC0B}" dt="2023-11-13T03:26:01.542" v="1247" actId="20577"/>
          <ac:spMkLst>
            <pc:docMk/>
            <pc:sldMk cId="2976230169" sldId="1042"/>
            <ac:spMk id="19" creationId="{3FBF5A44-568C-A095-53E8-3726A0C80845}"/>
          </ac:spMkLst>
        </pc:spChg>
        <pc:spChg chg="add mod ord">
          <ac:chgData name="Alaa Alameldeen" userId="60ed0375f93d0d69" providerId="LiveId" clId="{D2345C7C-56A0-4CC2-8E93-C6694293BC0B}" dt="2023-11-20T21:48:19.764" v="1499" actId="167"/>
          <ac:spMkLst>
            <pc:docMk/>
            <pc:sldMk cId="2976230169" sldId="1042"/>
            <ac:spMk id="20" creationId="{20DADB19-F66B-4D44-52DE-099D0500F561}"/>
          </ac:spMkLst>
        </pc:spChg>
        <pc:spChg chg="add mod">
          <ac:chgData name="Alaa Alameldeen" userId="60ed0375f93d0d69" providerId="LiveId" clId="{D2345C7C-56A0-4CC2-8E93-C6694293BC0B}" dt="2023-11-20T21:49:03.181" v="1504" actId="1076"/>
          <ac:spMkLst>
            <pc:docMk/>
            <pc:sldMk cId="2976230169" sldId="1042"/>
            <ac:spMk id="22" creationId="{3B1F7C65-DA0B-E7F8-0F72-FFFAC801CB0C}"/>
          </ac:spMkLst>
        </pc:spChg>
        <pc:spChg chg="add mod">
          <ac:chgData name="Alaa Alameldeen" userId="60ed0375f93d0d69" providerId="LiveId" clId="{D2345C7C-56A0-4CC2-8E93-C6694293BC0B}" dt="2023-11-13T03:32:01.067" v="1281" actId="1076"/>
          <ac:spMkLst>
            <pc:docMk/>
            <pc:sldMk cId="2976230169" sldId="1042"/>
            <ac:spMk id="25" creationId="{28D45445-14B1-09F5-4C5E-BCFD82C82077}"/>
          </ac:spMkLst>
        </pc:spChg>
        <pc:spChg chg="add mod">
          <ac:chgData name="Alaa Alameldeen" userId="60ed0375f93d0d69" providerId="LiveId" clId="{D2345C7C-56A0-4CC2-8E93-C6694293BC0B}" dt="2023-11-13T03:35:01.329" v="1350" actId="1076"/>
          <ac:spMkLst>
            <pc:docMk/>
            <pc:sldMk cId="2976230169" sldId="1042"/>
            <ac:spMk id="26" creationId="{8B474B47-AE8F-DA78-D01C-91EB60D07EF1}"/>
          </ac:spMkLst>
        </pc:spChg>
        <pc:spChg chg="mod">
          <ac:chgData name="Alaa Alameldeen" userId="60ed0375f93d0d69" providerId="LiveId" clId="{D2345C7C-56A0-4CC2-8E93-C6694293BC0B}" dt="2023-11-20T21:45:51.388" v="1489" actId="2085"/>
          <ac:spMkLst>
            <pc:docMk/>
            <pc:sldMk cId="2976230169" sldId="1042"/>
            <ac:spMk id="570" creationId="{00000000-0000-0000-0000-000000000000}"/>
          </ac:spMkLst>
        </pc:spChg>
        <pc:spChg chg="ord">
          <ac:chgData name="Alaa Alameldeen" userId="60ed0375f93d0d69" providerId="LiveId" clId="{D2345C7C-56A0-4CC2-8E93-C6694293BC0B}" dt="2023-11-20T21:48:39.356" v="1502" actId="167"/>
          <ac:spMkLst>
            <pc:docMk/>
            <pc:sldMk cId="2976230169" sldId="1042"/>
            <ac:spMk id="581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5:17.768" v="1203" actId="20577"/>
          <ac:spMkLst>
            <pc:docMk/>
            <pc:sldMk cId="2976230169" sldId="1042"/>
            <ac:spMk id="583" creationId="{00000000-0000-0000-0000-000000000000}"/>
          </ac:spMkLst>
        </pc:spChg>
        <pc:spChg chg="mod">
          <ac:chgData name="Alaa Alameldeen" userId="60ed0375f93d0d69" providerId="LiveId" clId="{D2345C7C-56A0-4CC2-8E93-C6694293BC0B}" dt="2023-11-13T03:27:30.837" v="1255" actId="1076"/>
          <ac:spMkLst>
            <pc:docMk/>
            <pc:sldMk cId="2976230169" sldId="1042"/>
            <ac:spMk id="596" creationId="{00000000-0000-0000-0000-000000000000}"/>
          </ac:spMkLst>
        </pc:spChg>
        <pc:spChg chg="del mod">
          <ac:chgData name="Alaa Alameldeen" userId="60ed0375f93d0d69" providerId="LiveId" clId="{D2345C7C-56A0-4CC2-8E93-C6694293BC0B}" dt="2023-11-20T21:48:31.429" v="1501" actId="478"/>
          <ac:spMkLst>
            <pc:docMk/>
            <pc:sldMk cId="2976230169" sldId="1042"/>
            <ac:spMk id="598" creationId="{00000000-0000-0000-0000-000000000000}"/>
          </ac:spMkLst>
        </pc:spChg>
        <pc:cxnChg chg="add mod">
          <ac:chgData name="Alaa Alameldeen" userId="60ed0375f93d0d69" providerId="LiveId" clId="{D2345C7C-56A0-4CC2-8E93-C6694293BC0B}" dt="2023-11-13T03:27:14.147" v="1254" actId="692"/>
          <ac:cxnSpMkLst>
            <pc:docMk/>
            <pc:sldMk cId="2976230169" sldId="1042"/>
            <ac:cxnSpMk id="21" creationId="{789EFD58-A81F-4BB0-8D42-617BFCD03CE8}"/>
          </ac:cxnSpMkLst>
        </pc:cxnChg>
        <pc:cxnChg chg="add mod">
          <ac:chgData name="Alaa Alameldeen" userId="60ed0375f93d0d69" providerId="LiveId" clId="{D2345C7C-56A0-4CC2-8E93-C6694293BC0B}" dt="2023-11-13T03:31:41.990" v="1279" actId="14100"/>
          <ac:cxnSpMkLst>
            <pc:docMk/>
            <pc:sldMk cId="2976230169" sldId="1042"/>
            <ac:cxnSpMk id="23" creationId="{0ED61EE7-EE5D-95D3-E597-1FE364D8C3AA}"/>
          </ac:cxnSpMkLst>
        </pc:cxnChg>
      </pc:sldChg>
      <pc:sldMasterChg chg="modSp mod">
        <pc:chgData name="Alaa Alameldeen" userId="60ed0375f93d0d69" providerId="LiveId" clId="{D2345C7C-56A0-4CC2-8E93-C6694293BC0B}" dt="2023-11-12T08:20:33.137" v="81" actId="20577"/>
        <pc:sldMasterMkLst>
          <pc:docMk/>
          <pc:sldMasterMk cId="2278611856" sldId="2147483685"/>
        </pc:sldMasterMkLst>
        <pc:spChg chg="mod">
          <ac:chgData name="Alaa Alameldeen" userId="60ed0375f93d0d69" providerId="LiveId" clId="{D2345C7C-56A0-4CC2-8E93-C6694293BC0B}" dt="2023-11-12T08:20:33.137" v="81" actId="20577"/>
          <ac:spMkLst>
            <pc:docMk/>
            <pc:sldMasterMk cId="2278611856" sldId="2147483685"/>
            <ac:spMk id="22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6" name="Google Shape;3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471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9" name="Google Shape;1049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16569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6" name="Google Shape;10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474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Circle the output, use variables/animations, talk about the output as a bit combination (integer?)</a:t>
            </a:r>
            <a:br>
              <a:rPr lang="en-US"/>
            </a:br>
            <a:r>
              <a:rPr lang="en-US"/>
              <a:t>Maybe 3 inputs?</a:t>
            </a:r>
            <a:endParaRPr/>
          </a:p>
        </p:txBody>
      </p:sp>
      <p:sp>
        <p:nvSpPr>
          <p:cNvPr id="1063" name="Google Shape;10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02710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1" name="Google Shape;10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9795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4" name="Google Shape;1114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554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g5d06e5346f_0_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2" name="Google Shape;1122;g5d06e5346f_0_2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5d06e5346f_0_2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3590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1" name="Google Shape;1131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7637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0" name="Google Shape;117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5202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7" name="Google Shape;117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9458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8" name="Google Shape;1188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Demorgan’s law example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9" name="Google Shape;118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028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8" name="Google Shape;4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8701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7" name="Google Shape;1197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Choice between the two generally comes down to whether the output function has more 0’s or 1’s.  Choosing the conversion (SoP/PoS) with less items will result in a shorter expression!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(This example happens to be balanced:  2 0’s and 2 1’s)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8" name="Google Shape;1198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074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43109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3" name="Google Shape;1243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on black board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distribution: a(b +1)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Froms laws of 0s and 1s: b+1 = b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ab + c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b c y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0 0 0 0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0 0 1 1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4" name="Google Shape;1244;p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09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38157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58431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195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2292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6" name="Google Shape;1236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118416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5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45374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010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d06e5346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d06e5346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d06e5346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4318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0" name="Google Shape;460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625424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4647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58423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67362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3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86507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d5b4115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d5b4115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813ff210c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813ff210c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We used to spend ⅔ of CMPT 150 on the design techniques to minimize circuit size, gate delay, </a:t>
            </a:r>
            <a:r>
              <a:rPr lang="en" dirty="0" err="1"/>
              <a:t>etc</a:t>
            </a:r>
            <a:r>
              <a:rPr lang="en" dirty="0"/>
              <a:t> …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point in </a:t>
            </a:r>
            <a:r>
              <a:rPr lang="en" b="1" dirty="0"/>
              <a:t>CMPT 295</a:t>
            </a:r>
            <a:r>
              <a:rPr lang="en" dirty="0"/>
              <a:t> is only that it is possible to do so, and that gate delay is a thing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This is why additions is slow.  And why </a:t>
            </a:r>
            <a:r>
              <a:rPr lang="en" dirty="0" err="1"/>
              <a:t>mul</a:t>
            </a:r>
            <a:r>
              <a:rPr lang="en" dirty="0"/>
              <a:t> is even slower.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Orally:  How to make an Adder-8?</a:t>
            </a:r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813ff210c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813ff210c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813ff210c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813ff210c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9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5d06e5346f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5d06e5346f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g5d06e5346f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259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1863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0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20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1862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1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21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867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9898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5d1628faa7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5d1628faa7_0_17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5d1628faa7_0_17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6478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493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729398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049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790481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048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5d06e5346f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5d06e5346f_0_1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g5d06e5346f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56307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7" name="Google Shape;5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70485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5d1628faa7_0_333:notes"/>
          <p:cNvSpPr txBox="1"/>
          <p:nvPr/>
        </p:nvSpPr>
        <p:spPr>
          <a:xfrm>
            <a:off x="1327575" y="647581"/>
            <a:ext cx="5163900" cy="3766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g5d1628faa7_0_333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00" cy="4545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g5d1628faa7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936189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22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2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6" name="Google Shape;6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60502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5d1628faa7_2_29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g5d1628faa7_2_29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g5d1628faa7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922243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5d1628faa7_2_76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g5d1628faa7_2_76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g5d1628faa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607035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5d1628faa7_2_94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g5d1628faa7_2_94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g5d1628faa7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599322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d1628faa7_2_112:notes"/>
          <p:cNvSpPr txBox="1"/>
          <p:nvPr/>
        </p:nvSpPr>
        <p:spPr>
          <a:xfrm>
            <a:off x="1244602" y="616744"/>
            <a:ext cx="4841100" cy="3587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5075" tIns="47525" rIns="95075" bIns="475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g5d1628faa7_2_112:notes"/>
          <p:cNvSpPr txBox="1">
            <a:spLocks noGrp="1"/>
          </p:cNvSpPr>
          <p:nvPr>
            <p:ph type="body" idx="1"/>
          </p:nvPr>
        </p:nvSpPr>
        <p:spPr>
          <a:xfrm>
            <a:off x="550335" y="4563904"/>
            <a:ext cx="6304200" cy="4329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g5d1628faa7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833553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380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p30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 HERE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80398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ef9c73a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ef9c73a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8" name="Google Shape;97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699933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1402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8:notes"/>
          <p:cNvSpPr txBox="1"/>
          <p:nvPr/>
        </p:nvSpPr>
        <p:spPr>
          <a:xfrm>
            <a:off x="1327575" y="647581"/>
            <a:ext cx="5163988" cy="376647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00875" tIns="50425" rIns="100875" bIns="50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18:notes"/>
          <p:cNvSpPr txBox="1">
            <a:spLocks noGrp="1"/>
          </p:cNvSpPr>
          <p:nvPr>
            <p:ph type="body" idx="1"/>
          </p:nvPr>
        </p:nvSpPr>
        <p:spPr>
          <a:xfrm>
            <a:off x="587024" y="4792099"/>
            <a:ext cx="6724564" cy="454532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00" tIns="48500" rIns="97000" bIns="48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60217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8d50d8a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8d50d8a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7" name="Google Shape;78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90200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5788"/>
            <a:ext cx="4554537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803" name="Google Shape;803;p34:notes"/>
          <p:cNvSpPr txBox="1">
            <a:spLocks noGrp="1"/>
          </p:cNvSpPr>
          <p:nvPr>
            <p:ph type="body" idx="1"/>
          </p:nvPr>
        </p:nvSpPr>
        <p:spPr>
          <a:xfrm>
            <a:off x="515940" y="4346578"/>
            <a:ext cx="5908675" cy="41116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Hold time is included in CLK-to-Q delay.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to shift thinking for setup time for </a:t>
            </a:r>
            <a:r>
              <a:rPr lang="en-US" sz="1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clock trigger (one clock cycle).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7307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3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1" name="Google Shape;82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0302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5d1628faa7_2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5d1628faa7_2_3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g5d1628faa7_2_3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800" cy="480000"/>
          </a:xfrm>
          <a:prstGeom prst="rect">
            <a:avLst/>
          </a:prstGeom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957673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Podcast link: https://gimletmedia.com/tags/6dug/super-tech-support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85573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177" name="Google Shape;2177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89925" tIns="44950" rIns="89925" bIns="44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86507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" name="Google Shape;2208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9" name="Google Shape;2209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697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6" name="Google Shape;98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986746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587375"/>
            <a:ext cx="4551362" cy="3414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28" name="Google Shape;328;p10:notes"/>
          <p:cNvSpPr txBox="1">
            <a:spLocks noGrp="1"/>
          </p:cNvSpPr>
          <p:nvPr>
            <p:ph type="body" idx="1"/>
          </p:nvPr>
        </p:nvSpPr>
        <p:spPr>
          <a:xfrm>
            <a:off x="516211" y="4342778"/>
            <a:ext cx="5909289" cy="411511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22133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9" name="Google Shape;2199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0" name="Google Shape;2200;p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57727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5d03733490_0_320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g5d037334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834711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17459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ce8b99149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g5ce8b99149_0_3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Google Shape;553;g5ce8b99149_0_3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8552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335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9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5d03733490_0_363:notes"/>
          <p:cNvSpPr txBox="1">
            <a:spLocks noGrp="1"/>
          </p:cNvSpPr>
          <p:nvPr>
            <p:ph type="body" idx="1"/>
          </p:nvPr>
        </p:nvSpPr>
        <p:spPr>
          <a:xfrm>
            <a:off x="515938" y="4343400"/>
            <a:ext cx="5910300" cy="41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175" rIns="91975" bIns="451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g5d03733490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588963"/>
            <a:ext cx="4549775" cy="3413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945127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5d1f297c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3" name="Google Shape;1083;g5d1f297c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4" name="Google Shape;1084;g5d1f297c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331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9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5" name="Google Shape;10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24391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7952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9461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160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5062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BD9A7-939F-844E-AA9E-BD9AA1552764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1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5d15df57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5d15df57d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g5d15df57d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44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8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8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8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91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76250" y="1644652"/>
            <a:ext cx="8191500" cy="1939727"/>
          </a:xfrm>
          <a:prstGeom prst="rect">
            <a:avLst/>
          </a:prstGeom>
        </p:spPr>
        <p:txBody>
          <a:bodyPr/>
          <a:lstStyle>
            <a:lvl1pPr defTabSz="914377">
              <a:lnSpc>
                <a:spcPct val="90000"/>
              </a:lnSpc>
              <a:defRPr sz="4350" spc="-131">
                <a:gradFill flip="none" rotWithShape="1">
                  <a:gsLst>
                    <a:gs pos="0">
                      <a:srgbClr val="00E8FF"/>
                    </a:gs>
                    <a:gs pos="100000">
                      <a:srgbClr val="FF00F7"/>
                    </a:gs>
                  </a:gsLst>
                  <a:lin ang="3967761" scaled="0"/>
                </a:gradFill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2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76250" y="6080215"/>
            <a:ext cx="8191500" cy="347028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1313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76250" y="3492500"/>
            <a:ext cx="8191500" cy="1256176"/>
          </a:xfrm>
          <a:prstGeom prst="rect">
            <a:avLst/>
          </a:prstGeom>
        </p:spPr>
        <p:txBody>
          <a:bodyPr/>
          <a:lstStyle>
            <a:lvl1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1pPr>
            <a:lvl2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2pPr>
            <a:lvl3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3pPr>
            <a:lvl4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4pPr>
            <a:lvl5pPr marL="0" indent="0" algn="ctr" defTabSz="309563">
              <a:spcBef>
                <a:spcPts val="0"/>
              </a:spcBef>
              <a:buClrTx/>
              <a:buSzTx/>
              <a:buNone/>
              <a:defRPr sz="2400">
                <a:solidFill>
                  <a:srgbClr val="D5D5D5"/>
                </a:solidFill>
                <a:latin typeface="Graphik-Medium"/>
                <a:ea typeface="Graphik-Medium"/>
                <a:cs typeface="Graphik-Medium"/>
                <a:sym typeface="Graphik Medium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0364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9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899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4"/>
            <a:ext cx="85206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37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5495" y="-2231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Digital Logic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2" r:id="rId6"/>
    <p:sldLayoutId id="2147483694" r:id="rId7"/>
    <p:sldLayoutId id="2147483695" r:id="rId8"/>
    <p:sldLayoutId id="2147483696" r:id="rId9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Combinational Logic</a:t>
            </a:r>
            <a:br>
              <a:rPr lang="en-US" dirty="0"/>
            </a:br>
            <a:r>
              <a:rPr lang="en-US" dirty="0"/>
              <a:t>Sequential Logic</a:t>
            </a:r>
            <a:br>
              <a:rPr lang="en-US" dirty="0"/>
            </a:br>
            <a:r>
              <a:rPr lang="en-US" dirty="0"/>
              <a:t>CPU Datapath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DD2BDE-02FA-A99E-45BC-02604BA5AB2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4DC78A-F18B-6802-70A1-A812A374A20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CMPT 295 Week 10</a:t>
            </a:r>
          </a:p>
        </p:txBody>
      </p:sp>
    </p:spTree>
    <p:extLst>
      <p:ext uri="{BB962C8B-B14F-4D97-AF65-F5344CB8AC3E}">
        <p14:creationId xmlns:p14="http://schemas.microsoft.com/office/powerpoint/2010/main" val="319969342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A3399894-7A2B-470F-9443-611298C20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Transistors to Gates Example: Inverter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DAB6E48-0769-41A1-904C-525D009CE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019" y="1635518"/>
            <a:ext cx="4202772" cy="4262839"/>
          </a:xfrm>
        </p:spPr>
        <p:txBody>
          <a:bodyPr>
            <a:normAutofit/>
          </a:bodyPr>
          <a:lstStyle/>
          <a:p>
            <a:r>
              <a:rPr lang="en-US" altLang="en-US" dirty="0"/>
              <a:t>Input = 1</a:t>
            </a:r>
          </a:p>
          <a:p>
            <a:r>
              <a:rPr lang="en-US" altLang="en-US" dirty="0"/>
              <a:t>Top transistor turned off,  bottom transistor turned on -&gt; Output connected to GND, capacitor discharged</a:t>
            </a:r>
          </a:p>
          <a:p>
            <a:r>
              <a:rPr lang="en-US" altLang="en-US" dirty="0"/>
              <a:t>Output = 0</a:t>
            </a:r>
          </a:p>
        </p:txBody>
      </p:sp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574A1CA4-E3AB-4ADD-A9A2-0E118B01D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FF7E01-E6AC-46D9-A7F9-0FFE71B850B2}" type="slidenum">
              <a:rPr kumimoji="0" lang="en-US" altLang="en-US" sz="1050"/>
              <a:pPr/>
              <a:t>10</a:t>
            </a:fld>
            <a:endParaRPr kumimoji="0"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B3E3A4-6A7B-46E8-B134-20F1957359EE}"/>
              </a:ext>
            </a:extLst>
          </p:cNvPr>
          <p:cNvCxnSpPr>
            <a:cxnSpLocks/>
          </p:cNvCxnSpPr>
          <p:nvPr/>
        </p:nvCxnSpPr>
        <p:spPr>
          <a:xfrm flipH="1">
            <a:off x="6509255" y="2437935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95B1A-9C3B-480B-8C9D-10FBA1E5265A}"/>
              </a:ext>
            </a:extLst>
          </p:cNvPr>
          <p:cNvCxnSpPr>
            <a:cxnSpLocks/>
          </p:cNvCxnSpPr>
          <p:nvPr/>
        </p:nvCxnSpPr>
        <p:spPr>
          <a:xfrm flipH="1">
            <a:off x="6509255" y="2898988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67D8AC-3B09-43D6-B63F-B4B8AB96F27F}"/>
              </a:ext>
            </a:extLst>
          </p:cNvPr>
          <p:cNvCxnSpPr>
            <a:cxnSpLocks/>
          </p:cNvCxnSpPr>
          <p:nvPr/>
        </p:nvCxnSpPr>
        <p:spPr>
          <a:xfrm flipH="1" flipV="1">
            <a:off x="6509255" y="2437935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C47726-8AF8-4670-84DC-F8AA1C85FAE5}"/>
              </a:ext>
            </a:extLst>
          </p:cNvPr>
          <p:cNvCxnSpPr>
            <a:cxnSpLocks/>
          </p:cNvCxnSpPr>
          <p:nvPr/>
        </p:nvCxnSpPr>
        <p:spPr>
          <a:xfrm flipH="1" flipV="1">
            <a:off x="6824544" y="1960186"/>
            <a:ext cx="1" cy="477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FA9F41-C240-47DB-9D7B-34D3DFC50247}"/>
              </a:ext>
            </a:extLst>
          </p:cNvPr>
          <p:cNvCxnSpPr>
            <a:cxnSpLocks/>
          </p:cNvCxnSpPr>
          <p:nvPr/>
        </p:nvCxnSpPr>
        <p:spPr>
          <a:xfrm flipV="1">
            <a:off x="6824544" y="2898988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00F466-2F1A-49BF-85DE-BEE633A2FE0E}"/>
              </a:ext>
            </a:extLst>
          </p:cNvPr>
          <p:cNvCxnSpPr>
            <a:cxnSpLocks/>
          </p:cNvCxnSpPr>
          <p:nvPr/>
        </p:nvCxnSpPr>
        <p:spPr>
          <a:xfrm flipH="1">
            <a:off x="6500268" y="3835220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D1BEB4-6830-483F-BE1A-223AC0E3CF92}"/>
              </a:ext>
            </a:extLst>
          </p:cNvPr>
          <p:cNvCxnSpPr>
            <a:cxnSpLocks/>
          </p:cNvCxnSpPr>
          <p:nvPr/>
        </p:nvCxnSpPr>
        <p:spPr>
          <a:xfrm flipH="1">
            <a:off x="6507973" y="4314253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D417CB-2F1B-475D-938B-D96B9C83997E}"/>
              </a:ext>
            </a:extLst>
          </p:cNvPr>
          <p:cNvCxnSpPr>
            <a:cxnSpLocks/>
          </p:cNvCxnSpPr>
          <p:nvPr/>
        </p:nvCxnSpPr>
        <p:spPr>
          <a:xfrm flipH="1" flipV="1">
            <a:off x="6515037" y="3839715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F32C5-E21A-4BD8-A0F4-F58265FE8A25}"/>
              </a:ext>
            </a:extLst>
          </p:cNvPr>
          <p:cNvCxnSpPr>
            <a:cxnSpLocks/>
          </p:cNvCxnSpPr>
          <p:nvPr/>
        </p:nvCxnSpPr>
        <p:spPr>
          <a:xfrm flipH="1" flipV="1">
            <a:off x="6823261" y="3336950"/>
            <a:ext cx="1" cy="477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A35E47-A9DA-4147-A007-0D5A7BB4BB53}"/>
              </a:ext>
            </a:extLst>
          </p:cNvPr>
          <p:cNvCxnSpPr>
            <a:cxnSpLocks/>
          </p:cNvCxnSpPr>
          <p:nvPr/>
        </p:nvCxnSpPr>
        <p:spPr>
          <a:xfrm flipV="1">
            <a:off x="6830969" y="4321958"/>
            <a:ext cx="0" cy="479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3D6D08-D3FE-4618-B546-32C17F428366}"/>
              </a:ext>
            </a:extLst>
          </p:cNvPr>
          <p:cNvCxnSpPr>
            <a:cxnSpLocks/>
          </p:cNvCxnSpPr>
          <p:nvPr/>
        </p:nvCxnSpPr>
        <p:spPr>
          <a:xfrm flipH="1">
            <a:off x="6661766" y="1974314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AED0B2-0C68-469F-A705-BA639ED46DF2}"/>
              </a:ext>
            </a:extLst>
          </p:cNvPr>
          <p:cNvCxnSpPr>
            <a:cxnSpLocks/>
          </p:cNvCxnSpPr>
          <p:nvPr/>
        </p:nvCxnSpPr>
        <p:spPr>
          <a:xfrm flipV="1">
            <a:off x="6383400" y="3862831"/>
            <a:ext cx="1" cy="39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76D29D-8D6C-49E1-8F6B-0C3F895338C2}"/>
              </a:ext>
            </a:extLst>
          </p:cNvPr>
          <p:cNvCxnSpPr>
            <a:cxnSpLocks/>
          </p:cNvCxnSpPr>
          <p:nvPr/>
        </p:nvCxnSpPr>
        <p:spPr>
          <a:xfrm flipV="1">
            <a:off x="6381475" y="2471680"/>
            <a:ext cx="1" cy="39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8AFADF2-01FF-43CC-8443-89FE07214CD5}"/>
              </a:ext>
            </a:extLst>
          </p:cNvPr>
          <p:cNvSpPr/>
          <p:nvPr/>
        </p:nvSpPr>
        <p:spPr>
          <a:xfrm flipH="1">
            <a:off x="6238284" y="2598183"/>
            <a:ext cx="127757" cy="1386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A6D939-B80C-49AA-8EF5-3433AE4CBD58}"/>
              </a:ext>
            </a:extLst>
          </p:cNvPr>
          <p:cNvCxnSpPr>
            <a:cxnSpLocks/>
          </p:cNvCxnSpPr>
          <p:nvPr/>
        </p:nvCxnSpPr>
        <p:spPr>
          <a:xfrm flipH="1">
            <a:off x="5899879" y="2667531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8F1B12-C943-4F3E-86DE-0ADFC232D32F}"/>
              </a:ext>
            </a:extLst>
          </p:cNvPr>
          <p:cNvCxnSpPr>
            <a:cxnSpLocks/>
          </p:cNvCxnSpPr>
          <p:nvPr/>
        </p:nvCxnSpPr>
        <p:spPr>
          <a:xfrm flipH="1" flipV="1">
            <a:off x="5899879" y="4058683"/>
            <a:ext cx="46616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B364C9-44E7-42C5-8C44-5853A487C4F5}"/>
              </a:ext>
            </a:extLst>
          </p:cNvPr>
          <p:cNvCxnSpPr>
            <a:cxnSpLocks/>
          </p:cNvCxnSpPr>
          <p:nvPr/>
        </p:nvCxnSpPr>
        <p:spPr>
          <a:xfrm flipV="1">
            <a:off x="5899878" y="2667531"/>
            <a:ext cx="0" cy="1391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8F8A922-B83C-4B39-A01F-9DF7D09737E9}"/>
              </a:ext>
            </a:extLst>
          </p:cNvPr>
          <p:cNvSpPr/>
          <p:nvPr/>
        </p:nvSpPr>
        <p:spPr>
          <a:xfrm flipV="1">
            <a:off x="6617944" y="4780208"/>
            <a:ext cx="410634" cy="273841"/>
          </a:xfrm>
          <a:prstGeom prst="triangle">
            <a:avLst>
              <a:gd name="adj" fmla="val 5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1114C4-B3AC-45C1-AB09-CB70AD9496B7}"/>
              </a:ext>
            </a:extLst>
          </p:cNvPr>
          <p:cNvCxnSpPr>
            <a:cxnSpLocks/>
          </p:cNvCxnSpPr>
          <p:nvPr/>
        </p:nvCxnSpPr>
        <p:spPr>
          <a:xfrm flipH="1">
            <a:off x="5184530" y="3360041"/>
            <a:ext cx="715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82E81-9181-4DAD-8E6A-11D7CDDAF3DD}"/>
              </a:ext>
            </a:extLst>
          </p:cNvPr>
          <p:cNvCxnSpPr>
            <a:cxnSpLocks/>
          </p:cNvCxnSpPr>
          <p:nvPr/>
        </p:nvCxnSpPr>
        <p:spPr>
          <a:xfrm flipH="1">
            <a:off x="6824544" y="3360041"/>
            <a:ext cx="715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258AD5F-5437-4D2C-B21E-FAFDEEED15B2}"/>
              </a:ext>
            </a:extLst>
          </p:cNvPr>
          <p:cNvSpPr txBox="1"/>
          <p:nvPr/>
        </p:nvSpPr>
        <p:spPr>
          <a:xfrm>
            <a:off x="5172279" y="30137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1D6388-5B79-48E2-88D4-A051E565FDD4}"/>
              </a:ext>
            </a:extLst>
          </p:cNvPr>
          <p:cNvSpPr txBox="1"/>
          <p:nvPr/>
        </p:nvSpPr>
        <p:spPr>
          <a:xfrm>
            <a:off x="7194702" y="296765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FCE3D9-2D37-47F3-8709-9D5AB8BC15B7}"/>
              </a:ext>
            </a:extLst>
          </p:cNvPr>
          <p:cNvSpPr txBox="1"/>
          <p:nvPr/>
        </p:nvSpPr>
        <p:spPr>
          <a:xfrm>
            <a:off x="6056759" y="47078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73A550-41BE-4C68-BCA8-AC610B3752AA}"/>
              </a:ext>
            </a:extLst>
          </p:cNvPr>
          <p:cNvSpPr txBox="1"/>
          <p:nvPr/>
        </p:nvSpPr>
        <p:spPr>
          <a:xfrm>
            <a:off x="7033072" y="18011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VDD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7A1ED33-990B-49C2-B741-ECD69D9D162E}"/>
              </a:ext>
            </a:extLst>
          </p:cNvPr>
          <p:cNvSpPr/>
          <p:nvPr/>
        </p:nvSpPr>
        <p:spPr>
          <a:xfrm>
            <a:off x="5932781" y="2088103"/>
            <a:ext cx="1294823" cy="1109998"/>
          </a:xfrm>
          <a:prstGeom prst="mathMultiply">
            <a:avLst/>
          </a:prstGeom>
          <a:solidFill>
            <a:srgbClr val="CC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B603154-290B-420C-A97F-0CEC02A0F183}"/>
              </a:ext>
            </a:extLst>
          </p:cNvPr>
          <p:cNvCxnSpPr>
            <a:cxnSpLocks/>
          </p:cNvCxnSpPr>
          <p:nvPr/>
        </p:nvCxnSpPr>
        <p:spPr>
          <a:xfrm rot="5400000">
            <a:off x="6679217" y="4193375"/>
            <a:ext cx="1721351" cy="9525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quals 10">
            <a:extLst>
              <a:ext uri="{FF2B5EF4-FFF2-40B4-BE49-F238E27FC236}">
                <a16:creationId xmlns:a16="http://schemas.microsoft.com/office/drawing/2014/main" id="{82C2902B-E6A6-419B-AD74-2129E8BA63E7}"/>
              </a:ext>
            </a:extLst>
          </p:cNvPr>
          <p:cNvSpPr/>
          <p:nvPr/>
        </p:nvSpPr>
        <p:spPr>
          <a:xfrm>
            <a:off x="7266146" y="3975681"/>
            <a:ext cx="537969" cy="353225"/>
          </a:xfrm>
          <a:prstGeom prst="mathEqua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4154DBE-FC4F-4CF6-B6E9-9084DD59D3C9}"/>
              </a:ext>
            </a:extLst>
          </p:cNvPr>
          <p:cNvSpPr/>
          <p:nvPr/>
        </p:nvSpPr>
        <p:spPr>
          <a:xfrm flipV="1">
            <a:off x="7339338" y="4793655"/>
            <a:ext cx="410634" cy="273841"/>
          </a:xfrm>
          <a:prstGeom prst="triangle">
            <a:avLst>
              <a:gd name="adj" fmla="val 5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F54311-BF83-8438-292B-EDCBD54C114C}"/>
              </a:ext>
            </a:extLst>
          </p:cNvPr>
          <p:cNvSpPr txBox="1"/>
          <p:nvPr/>
        </p:nvSpPr>
        <p:spPr>
          <a:xfrm>
            <a:off x="1962924" y="5849025"/>
            <a:ext cx="509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>
                <a:solidFill>
                  <a:srgbClr val="FF0000"/>
                </a:solidFill>
                <a:latin typeface="Calibri" pitchFamily="34" charset="0"/>
              </a:rPr>
              <a:t>Inverter is commonly called “NOT gate”</a:t>
            </a:r>
          </a:p>
        </p:txBody>
      </p:sp>
    </p:spTree>
    <p:extLst>
      <p:ext uri="{BB962C8B-B14F-4D97-AF65-F5344CB8AC3E}">
        <p14:creationId xmlns:p14="http://schemas.microsoft.com/office/powerpoint/2010/main" val="24878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Combinational vs. Sequential Logic</a:t>
            </a:r>
            <a:endParaRPr sz="2800" dirty="0"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add A, B (ALUs)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called “State Elements”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Memory and registers </a:t>
            </a:r>
            <a:endParaRPr dirty="0"/>
          </a:p>
        </p:txBody>
      </p:sp>
      <p:sp>
        <p:nvSpPr>
          <p:cNvPr id="982" name="Google Shape;982;p43"/>
          <p:cNvSpPr/>
          <p:nvPr/>
        </p:nvSpPr>
        <p:spPr>
          <a:xfrm>
            <a:off x="457200" y="2658979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145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Simple Logic Gates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48"/>
          <p:cNvSpPr txBox="1">
            <a:spLocks noGrp="1"/>
          </p:cNvSpPr>
          <p:nvPr>
            <p:ph type="body" idx="1"/>
          </p:nvPr>
        </p:nvSpPr>
        <p:spPr>
          <a:xfrm>
            <a:off x="457200" y="1226906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names and symbols: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0" name="Google Shape;990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2024444"/>
            <a:ext cx="265176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0" y="3487484"/>
            <a:ext cx="2651760" cy="822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48"/>
          <p:cNvPicPr preferRelativeResize="0"/>
          <p:nvPr/>
        </p:nvPicPr>
        <p:blipFill rotWithShape="1">
          <a:blip r:embed="rId5">
            <a:alphaModFix/>
          </a:blip>
          <a:srcRect t="7410"/>
          <a:stretch/>
        </p:blipFill>
        <p:spPr>
          <a:xfrm>
            <a:off x="3200400" y="4950524"/>
            <a:ext cx="2651760" cy="836063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8"/>
          <p:cNvSpPr txBox="1"/>
          <p:nvPr/>
        </p:nvSpPr>
        <p:spPr>
          <a:xfrm>
            <a:off x="1195650" y="2024449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48"/>
          <p:cNvSpPr txBox="1"/>
          <p:nvPr/>
        </p:nvSpPr>
        <p:spPr>
          <a:xfrm>
            <a:off x="1195800" y="3578924"/>
            <a:ext cx="10902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5" name="Google Shape;995;p48"/>
          <p:cNvSpPr txBox="1"/>
          <p:nvPr/>
        </p:nvSpPr>
        <p:spPr>
          <a:xfrm>
            <a:off x="1010900" y="5087674"/>
            <a:ext cx="1275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96" name="Google Shape;996;p48"/>
          <p:cNvGraphicFramePr/>
          <p:nvPr>
            <p:extLst>
              <p:ext uri="{D42A27DB-BD31-4B8C-83A1-F6EECF244321}">
                <p14:modId xmlns:p14="http://schemas.microsoft.com/office/powerpoint/2010/main" val="1615727846"/>
              </p:ext>
            </p:extLst>
          </p:nvPr>
        </p:nvGraphicFramePr>
        <p:xfrm>
          <a:off x="6857999" y="3030284"/>
          <a:ext cx="1828801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7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AND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7" name="Google Shape;997;p48"/>
          <p:cNvGraphicFramePr/>
          <p:nvPr>
            <p:extLst>
              <p:ext uri="{D42A27DB-BD31-4B8C-83A1-F6EECF244321}">
                <p14:modId xmlns:p14="http://schemas.microsoft.com/office/powerpoint/2010/main" val="125302826"/>
              </p:ext>
            </p:extLst>
          </p:nvPr>
        </p:nvGraphicFramePr>
        <p:xfrm>
          <a:off x="6858000" y="4493324"/>
          <a:ext cx="182880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74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98" name="Google Shape;998;p48"/>
          <p:cNvGraphicFramePr/>
          <p:nvPr>
            <p:extLst>
              <p:ext uri="{D42A27DB-BD31-4B8C-83A1-F6EECF244321}">
                <p14:modId xmlns:p14="http://schemas.microsoft.com/office/powerpoint/2010/main" val="3107730898"/>
              </p:ext>
            </p:extLst>
          </p:nvPr>
        </p:nvGraphicFramePr>
        <p:xfrm>
          <a:off x="7010400" y="1561561"/>
          <a:ext cx="1676400" cy="91957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NOT a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1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99" name="Google Shape;999;p48"/>
          <p:cNvGrpSpPr/>
          <p:nvPr/>
        </p:nvGrpSpPr>
        <p:grpSpPr>
          <a:xfrm>
            <a:off x="4853355" y="1632894"/>
            <a:ext cx="2236197" cy="539261"/>
            <a:chOff x="4853355" y="2168770"/>
            <a:chExt cx="2236197" cy="539261"/>
          </a:xfrm>
        </p:grpSpPr>
        <p:cxnSp>
          <p:nvCxnSpPr>
            <p:cNvPr id="1000" name="Google Shape;1000;p48"/>
            <p:cNvCxnSpPr/>
            <p:nvPr/>
          </p:nvCxnSpPr>
          <p:spPr>
            <a:xfrm flipH="1">
              <a:off x="4853355" y="2426677"/>
              <a:ext cx="234460" cy="281354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001" name="Google Shape;1001;p48"/>
            <p:cNvSpPr txBox="1"/>
            <p:nvPr/>
          </p:nvSpPr>
          <p:spPr>
            <a:xfrm>
              <a:off x="4982308" y="2168770"/>
              <a:ext cx="2107244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Circle means NOT!</a:t>
              </a:r>
              <a:endParaRPr sz="2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2" name="Google Shape;1002;p48"/>
          <p:cNvSpPr txBox="1">
            <a:spLocks noGrp="1"/>
          </p:cNvSpPr>
          <p:nvPr>
            <p:ph type="sldNum" idx="12"/>
          </p:nvPr>
        </p:nvSpPr>
        <p:spPr>
          <a:xfrm>
            <a:off x="6553200" y="582047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0C0873-1155-53DC-F3D0-F16F3B901EB4}"/>
              </a:ext>
            </a:extLst>
          </p:cNvPr>
          <p:cNvSpPr txBox="1"/>
          <p:nvPr/>
        </p:nvSpPr>
        <p:spPr>
          <a:xfrm>
            <a:off x="5797074" y="2162312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NOT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B0493-4A6D-2B67-6336-57A3A63B75AE}"/>
              </a:ext>
            </a:extLst>
          </p:cNvPr>
          <p:cNvSpPr txBox="1"/>
          <p:nvPr/>
        </p:nvSpPr>
        <p:spPr>
          <a:xfrm>
            <a:off x="5797074" y="3713880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AND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7CBC9-6C11-968F-4F5D-D5B97B25F2D0}"/>
              </a:ext>
            </a:extLst>
          </p:cNvPr>
          <p:cNvSpPr txBox="1"/>
          <p:nvPr/>
        </p:nvSpPr>
        <p:spPr>
          <a:xfrm>
            <a:off x="5797073" y="5143998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OR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7DFB4-D1B9-BD8D-8317-28A813B7C163}"/>
              </a:ext>
            </a:extLst>
          </p:cNvPr>
          <p:cNvSpPr txBox="1"/>
          <p:nvPr/>
        </p:nvSpPr>
        <p:spPr>
          <a:xfrm>
            <a:off x="4666603" y="2563218"/>
            <a:ext cx="2260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input is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59036-50C3-4027-1F93-0E23E13CA3A4}"/>
              </a:ext>
            </a:extLst>
          </p:cNvPr>
          <p:cNvSpPr txBox="1"/>
          <p:nvPr/>
        </p:nvSpPr>
        <p:spPr>
          <a:xfrm>
            <a:off x="3862250" y="4230518"/>
            <a:ext cx="3050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both inputs are true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E701B-9306-2072-9234-B24F6E4AFB66}"/>
              </a:ext>
            </a:extLst>
          </p:cNvPr>
          <p:cNvSpPr txBox="1"/>
          <p:nvPr/>
        </p:nvSpPr>
        <p:spPr>
          <a:xfrm>
            <a:off x="3832061" y="5770121"/>
            <a:ext cx="3506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at least one input is true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6FCF422-FAD9-4A61-2390-B5BA1336AE79}"/>
              </a:ext>
            </a:extLst>
          </p:cNvPr>
          <p:cNvSpPr/>
          <p:nvPr/>
        </p:nvSpPr>
        <p:spPr bwMode="auto">
          <a:xfrm>
            <a:off x="7433187" y="498066"/>
            <a:ext cx="1253613" cy="919572"/>
          </a:xfrm>
          <a:prstGeom prst="wedgeEllipseCallou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Truth Table</a:t>
            </a:r>
          </a:p>
        </p:txBody>
      </p:sp>
      <p:sp>
        <p:nvSpPr>
          <p:cNvPr id="9" name="Google Shape;999;g5d03733490_0_363">
            <a:extLst>
              <a:ext uri="{FF2B5EF4-FFF2-40B4-BE49-F238E27FC236}">
                <a16:creationId xmlns:a16="http://schemas.microsoft.com/office/drawing/2014/main" id="{0F02DB7D-DEBC-5B39-AED0-07B57DA1107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1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" grpId="0"/>
      <p:bldP spid="994" grpId="0"/>
      <p:bldP spid="995" grpId="0"/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4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More Simple Logic Gates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49"/>
          <p:cNvSpPr txBox="1">
            <a:spLocks noGrp="1"/>
          </p:cNvSpPr>
          <p:nvPr>
            <p:ph type="body" idx="1"/>
          </p:nvPr>
        </p:nvSpPr>
        <p:spPr>
          <a:xfrm>
            <a:off x="457200" y="1264144"/>
            <a:ext cx="822960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Inverted versions are easier to implement in CMOS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9" name="Google Shape;1009;p49"/>
          <p:cNvSpPr txBox="1"/>
          <p:nvPr/>
        </p:nvSpPr>
        <p:spPr>
          <a:xfrm>
            <a:off x="314678" y="2193095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0" name="Google Shape;1010;p49"/>
          <p:cNvSpPr txBox="1"/>
          <p:nvPr/>
        </p:nvSpPr>
        <p:spPr>
          <a:xfrm>
            <a:off x="314628" y="3701845"/>
            <a:ext cx="13716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49"/>
          <p:cNvSpPr txBox="1"/>
          <p:nvPr/>
        </p:nvSpPr>
        <p:spPr>
          <a:xfrm>
            <a:off x="771828" y="5210605"/>
            <a:ext cx="9144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XOR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12" name="Google Shape;1012;p49"/>
          <p:cNvGraphicFramePr/>
          <p:nvPr>
            <p:extLst>
              <p:ext uri="{D42A27DB-BD31-4B8C-83A1-F6EECF244321}">
                <p14:modId xmlns:p14="http://schemas.microsoft.com/office/powerpoint/2010/main" val="2326535936"/>
              </p:ext>
            </p:extLst>
          </p:nvPr>
        </p:nvGraphicFramePr>
        <p:xfrm>
          <a:off x="6258228" y="3153205"/>
          <a:ext cx="226634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3" name="Google Shape;1013;p49"/>
          <p:cNvGraphicFramePr/>
          <p:nvPr>
            <p:extLst>
              <p:ext uri="{D42A27DB-BD31-4B8C-83A1-F6EECF244321}">
                <p14:modId xmlns:p14="http://schemas.microsoft.com/office/powerpoint/2010/main" val="239086662"/>
              </p:ext>
            </p:extLst>
          </p:nvPr>
        </p:nvGraphicFramePr>
        <p:xfrm>
          <a:off x="6258228" y="4616245"/>
          <a:ext cx="2256507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XOR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4" name="Google Shape;1014;p49"/>
          <p:cNvGraphicFramePr/>
          <p:nvPr>
            <p:extLst>
              <p:ext uri="{D42A27DB-BD31-4B8C-83A1-F6EECF244321}">
                <p14:modId xmlns:p14="http://schemas.microsoft.com/office/powerpoint/2010/main" val="3102714767"/>
              </p:ext>
            </p:extLst>
          </p:nvPr>
        </p:nvGraphicFramePr>
        <p:xfrm>
          <a:off x="6258228" y="1690165"/>
          <a:ext cx="2286004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NAND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15" name="Google Shape;101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081" y="2147365"/>
            <a:ext cx="2651760" cy="754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081" y="3594145"/>
            <a:ext cx="265176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15081" y="5073445"/>
            <a:ext cx="2651760" cy="76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13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7FD5C-5F2D-B8BB-DEAF-A7BDB12F603F}"/>
              </a:ext>
            </a:extLst>
          </p:cNvPr>
          <p:cNvSpPr txBox="1"/>
          <p:nvPr/>
        </p:nvSpPr>
        <p:spPr>
          <a:xfrm>
            <a:off x="4619843" y="2326991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NAND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112E1-9B80-8360-97D2-5BC053317E27}"/>
              </a:ext>
            </a:extLst>
          </p:cNvPr>
          <p:cNvSpPr txBox="1"/>
          <p:nvPr/>
        </p:nvSpPr>
        <p:spPr>
          <a:xfrm>
            <a:off x="4619843" y="3802929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NOR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47CCDD-5FCA-A747-A582-28435ECAD9C7}"/>
              </a:ext>
            </a:extLst>
          </p:cNvPr>
          <p:cNvSpPr txBox="1"/>
          <p:nvPr/>
        </p:nvSpPr>
        <p:spPr>
          <a:xfrm>
            <a:off x="4619843" y="526559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= a XOR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64600-0869-DCA8-EF6D-21D44F72D3D9}"/>
              </a:ext>
            </a:extLst>
          </p:cNvPr>
          <p:cNvSpPr txBox="1"/>
          <p:nvPr/>
        </p:nvSpPr>
        <p:spPr>
          <a:xfrm>
            <a:off x="2834098" y="4377205"/>
            <a:ext cx="3102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both inputs are false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5AC5D-766F-A1F1-2114-F250A956702E}"/>
              </a:ext>
            </a:extLst>
          </p:cNvPr>
          <p:cNvSpPr txBox="1"/>
          <p:nvPr/>
        </p:nvSpPr>
        <p:spPr>
          <a:xfrm>
            <a:off x="2782096" y="5839255"/>
            <a:ext cx="5520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exactly one input is true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(or if odd number of inputs are true for &gt; 2 inputs)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9107DE-9B33-8391-4B52-D8F7821850B2}"/>
              </a:ext>
            </a:extLst>
          </p:cNvPr>
          <p:cNvSpPr txBox="1"/>
          <p:nvPr/>
        </p:nvSpPr>
        <p:spPr>
          <a:xfrm>
            <a:off x="2741058" y="2957785"/>
            <a:ext cx="355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True if at least one input is false</a:t>
            </a:r>
          </a:p>
        </p:txBody>
      </p:sp>
    </p:spTree>
    <p:extLst>
      <p:ext uri="{BB962C8B-B14F-4D97-AF65-F5344CB8AC3E}">
        <p14:creationId xmlns:p14="http://schemas.microsoft.com/office/powerpoint/2010/main" val="32473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9" grpId="0"/>
      <p:bldP spid="1010" grpId="0"/>
      <p:bldP spid="1011" grpId="0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5d15df57d5_0_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14</a:t>
            </a:fld>
            <a:endParaRPr/>
          </a:p>
        </p:txBody>
      </p:sp>
      <p:grpSp>
        <p:nvGrpSpPr>
          <p:cNvPr id="1025" name="Google Shape;1025;g5d15df57d5_0_0"/>
          <p:cNvGrpSpPr/>
          <p:nvPr/>
        </p:nvGrpSpPr>
        <p:grpSpPr>
          <a:xfrm>
            <a:off x="1561866" y="2194560"/>
            <a:ext cx="5975985" cy="1763374"/>
            <a:chOff x="1561866" y="2194560"/>
            <a:chExt cx="5975985" cy="1763374"/>
          </a:xfrm>
        </p:grpSpPr>
        <p:pic>
          <p:nvPicPr>
            <p:cNvPr id="1026" name="Google Shape;1026;g5d15df57d5_0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828800" y="2194560"/>
              <a:ext cx="5424901" cy="1645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7" name="Google Shape;1027;g5d15df57d5_0_0"/>
            <p:cNvSpPr txBox="1"/>
            <p:nvPr/>
          </p:nvSpPr>
          <p:spPr>
            <a:xfrm>
              <a:off x="1561866" y="2214281"/>
              <a:ext cx="36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g5d15df57d5_0_0"/>
            <p:cNvSpPr txBox="1"/>
            <p:nvPr/>
          </p:nvSpPr>
          <p:spPr>
            <a:xfrm>
              <a:off x="1561866" y="2635586"/>
              <a:ext cx="35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5d15df57d5_0_0"/>
            <p:cNvSpPr txBox="1"/>
            <p:nvPr/>
          </p:nvSpPr>
          <p:spPr>
            <a:xfrm>
              <a:off x="1561866" y="3496234"/>
              <a:ext cx="348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5d15df57d5_0_0"/>
            <p:cNvSpPr txBox="1"/>
            <p:nvPr/>
          </p:nvSpPr>
          <p:spPr>
            <a:xfrm>
              <a:off x="7164051" y="2635586"/>
              <a:ext cx="37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1" name="Google Shape;1031;g5d15df57d5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Combining Multiple Logic Gates</a:t>
            </a:r>
            <a:endParaRPr/>
          </a:p>
        </p:txBody>
      </p:sp>
      <p:sp>
        <p:nvSpPr>
          <p:cNvPr id="1032" name="Google Shape;1032;g5d15df57d5_0_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45720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D = (NOT(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)) AND (</a:t>
            </a:r>
            <a:r>
              <a:rPr lang="en-US" b="1" dirty="0"/>
              <a:t>A</a:t>
            </a:r>
            <a:r>
              <a:rPr lang="en-US" dirty="0"/>
              <a:t> OR (NOT </a:t>
            </a:r>
            <a:r>
              <a:rPr lang="en-US" b="1" dirty="0"/>
              <a:t>B </a:t>
            </a:r>
            <a:r>
              <a:rPr lang="en-US" dirty="0"/>
              <a:t>AND </a:t>
            </a:r>
            <a:r>
              <a:rPr lang="en-US" b="1" dirty="0"/>
              <a:t>C</a:t>
            </a:r>
            <a:r>
              <a:rPr lang="en-US" dirty="0"/>
              <a:t>))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565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How to Represent Combinational Logic?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4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Description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Transistors and wires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Gates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✓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✓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are equivalent</a:t>
            </a:r>
            <a:endParaRPr/>
          </a:p>
        </p:txBody>
      </p:sp>
      <p:sp>
        <p:nvSpPr>
          <p:cNvPr id="1053" name="Google Shape;105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289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9" name="Google Shape;1059;p4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that relates the inputs to a </a:t>
            </a:r>
            <a:r>
              <a:rPr lang="en-US" dirty="0"/>
              <a:t>combinational logic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to its output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depends on current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abstraction of 0/1 (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F/T)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instead of high/low Voltage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Shows output for </a:t>
            </a:r>
            <a:r>
              <a:rPr lang="en-US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possible combination of inputs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big is a truth table with N inputs?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 or 1 for each of N inputs, </a:t>
            </a:r>
            <a:r>
              <a:rPr lang="en-US" dirty="0"/>
              <a:t> so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</a:t>
            </a:r>
            <a:r>
              <a:rPr lang="en-US" dirty="0">
                <a:solidFill>
                  <a:srgbClr val="FF0000"/>
                </a:solidFill>
              </a:rPr>
              <a:t> rows</a:t>
            </a:r>
            <a:endParaRPr dirty="0"/>
          </a:p>
        </p:txBody>
      </p:sp>
      <p:sp>
        <p:nvSpPr>
          <p:cNvPr id="1060" name="Google Shape;1060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3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6"/>
          <p:cNvSpPr txBox="1">
            <a:spLocks noGrp="1"/>
          </p:cNvSpPr>
          <p:nvPr>
            <p:ph type="title"/>
          </p:nvPr>
        </p:nvSpPr>
        <p:spPr>
          <a:xfrm>
            <a:off x="53779" y="274650"/>
            <a:ext cx="41481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N-input Truth Tables</a:t>
            </a:r>
            <a:endParaRPr sz="2800" dirty="0"/>
          </a:p>
        </p:txBody>
      </p:sp>
      <p:sp>
        <p:nvSpPr>
          <p:cNvPr id="1066" name="Google Shape;1066;p46"/>
          <p:cNvSpPr/>
          <p:nvPr/>
        </p:nvSpPr>
        <p:spPr>
          <a:xfrm>
            <a:off x="1709750" y="1679250"/>
            <a:ext cx="1969800" cy="2022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7" name="Google Shape;1067;p46"/>
          <p:cNvCxnSpPr/>
          <p:nvPr/>
        </p:nvCxnSpPr>
        <p:spPr>
          <a:xfrm>
            <a:off x="3679550" y="2689907"/>
            <a:ext cx="897000" cy="15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8" name="Google Shape;1068;p46"/>
          <p:cNvCxnSpPr/>
          <p:nvPr/>
        </p:nvCxnSpPr>
        <p:spPr>
          <a:xfrm>
            <a:off x="830263" y="2153920"/>
            <a:ext cx="896937" cy="1588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69" name="Google Shape;1069;p46"/>
          <p:cNvCxnSpPr/>
          <p:nvPr/>
        </p:nvCxnSpPr>
        <p:spPr>
          <a:xfrm>
            <a:off x="812800" y="2695258"/>
            <a:ext cx="896938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0" name="Google Shape;1070;p46"/>
          <p:cNvCxnSpPr/>
          <p:nvPr/>
        </p:nvCxnSpPr>
        <p:spPr>
          <a:xfrm>
            <a:off x="830263" y="3288983"/>
            <a:ext cx="896937" cy="1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1" name="Google Shape;1071;p46"/>
          <p:cNvSpPr txBox="1"/>
          <p:nvPr/>
        </p:nvSpPr>
        <p:spPr>
          <a:xfrm>
            <a:off x="3905563" y="2171383"/>
            <a:ext cx="365100" cy="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2" name="Google Shape;1072;p46"/>
          <p:cNvSpPr txBox="1"/>
          <p:nvPr/>
        </p:nvSpPr>
        <p:spPr>
          <a:xfrm>
            <a:off x="830263" y="1645920"/>
            <a:ext cx="392112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46"/>
          <p:cNvSpPr txBox="1"/>
          <p:nvPr/>
        </p:nvSpPr>
        <p:spPr>
          <a:xfrm>
            <a:off x="830263" y="2171383"/>
            <a:ext cx="392112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46"/>
          <p:cNvSpPr txBox="1"/>
          <p:nvPr/>
        </p:nvSpPr>
        <p:spPr>
          <a:xfrm>
            <a:off x="830263" y="2746058"/>
            <a:ext cx="37623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1075;p46"/>
          <p:cNvSpPr txBox="1"/>
          <p:nvPr/>
        </p:nvSpPr>
        <p:spPr>
          <a:xfrm>
            <a:off x="292275" y="4261345"/>
            <a:ext cx="5029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 inputs, how many distinct functions F do we have?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46"/>
          <p:cNvSpPr txBox="1"/>
          <p:nvPr/>
        </p:nvSpPr>
        <p:spPr>
          <a:xfrm>
            <a:off x="292274" y="5237210"/>
            <a:ext cx="8851725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 maps each row to 0 or 1, so       </a:t>
            </a: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possible functions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17</a:t>
            </a:fld>
            <a:endParaRPr/>
          </a:p>
        </p:txBody>
      </p:sp>
      <p:cxnSp>
        <p:nvCxnSpPr>
          <p:cNvPr id="1078" name="Google Shape;1078;p46"/>
          <p:cNvCxnSpPr>
            <a:cxnSpLocks/>
          </p:cNvCxnSpPr>
          <p:nvPr/>
        </p:nvCxnSpPr>
        <p:spPr>
          <a:xfrm>
            <a:off x="4270663" y="914850"/>
            <a:ext cx="4277299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9" name="Google Shape;1079;p46"/>
          <p:cNvCxnSpPr/>
          <p:nvPr/>
        </p:nvCxnSpPr>
        <p:spPr>
          <a:xfrm>
            <a:off x="6576650" y="274650"/>
            <a:ext cx="0" cy="39867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0" name="Google Shape;1080;p46"/>
          <p:cNvSpPr txBox="1"/>
          <p:nvPr/>
        </p:nvSpPr>
        <p:spPr>
          <a:xfrm>
            <a:off x="4270663" y="399744"/>
            <a:ext cx="273305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	B	C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46"/>
          <p:cNvSpPr txBox="1"/>
          <p:nvPr/>
        </p:nvSpPr>
        <p:spPr>
          <a:xfrm>
            <a:off x="4338844" y="1006648"/>
            <a:ext cx="3603925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0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0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	1	1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46"/>
          <p:cNvSpPr txBox="1"/>
          <p:nvPr/>
        </p:nvSpPr>
        <p:spPr>
          <a:xfrm>
            <a:off x="8252339" y="333425"/>
            <a:ext cx="446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2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46"/>
          <p:cNvSpPr txBox="1"/>
          <p:nvPr/>
        </p:nvSpPr>
        <p:spPr>
          <a:xfrm>
            <a:off x="6693099" y="1040275"/>
            <a:ext cx="1854863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F(0,1,1)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F(1,0,1)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F(1,1,0)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F(1,1,1)</a:t>
            </a:r>
            <a:endParaRPr sz="2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46"/>
          <p:cNvSpPr txBox="1"/>
          <p:nvPr/>
        </p:nvSpPr>
        <p:spPr>
          <a:xfrm>
            <a:off x="7288995" y="1025921"/>
            <a:ext cx="1395894" cy="3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1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0" i="0" u="none" strike="noStrike" cap="none" dirty="0">
                <a:ln>
                  <a:solidFill>
                    <a:schemeClr val="bg1"/>
                  </a:solidFill>
                </a:ln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0</a:t>
            </a:r>
            <a:endParaRPr sz="2600" b="0" i="0" u="none" strike="noStrike" cap="none" dirty="0">
              <a:ln>
                <a:solidFill>
                  <a:schemeClr val="bg1"/>
                </a:solidFill>
              </a:ln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7" name="Google Shape;1087;p46"/>
              <p:cNvSpPr txBox="1"/>
              <p:nvPr/>
            </p:nvSpPr>
            <p:spPr>
              <a:xfrm flipH="1">
                <a:off x="5514383" y="5155634"/>
                <a:ext cx="1038137" cy="642403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p>
                      </m:sup>
                    </m:sSup>
                  </m:oMath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087" name="Google Shape;1087;p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14383" y="5155634"/>
                <a:ext cx="1038137" cy="6424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7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 with Multiple Outputs</a:t>
            </a:r>
            <a:endParaRPr dirty="0"/>
          </a:p>
        </p:txBody>
      </p:sp>
      <p:sp>
        <p:nvSpPr>
          <p:cNvPr id="1094" name="Google Shape;1094;p47"/>
          <p:cNvSpPr txBox="1"/>
          <p:nvPr/>
        </p:nvSpPr>
        <p:spPr>
          <a:xfrm>
            <a:off x="457200" y="4572000"/>
            <a:ext cx="822960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For 3 outputs, just three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functions: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X(A,B,C,D), Y(A,B,C,D), and Z(A,B,C,D)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show functions in separate columns (no additional rows)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5" name="Google Shape;1095;p47"/>
          <p:cNvGrpSpPr/>
          <p:nvPr/>
        </p:nvGrpSpPr>
        <p:grpSpPr>
          <a:xfrm>
            <a:off x="2377440" y="1737360"/>
            <a:ext cx="4353370" cy="2641600"/>
            <a:chOff x="2377440" y="1645920"/>
            <a:chExt cx="4353370" cy="2641600"/>
          </a:xfrm>
        </p:grpSpPr>
        <p:sp>
          <p:nvSpPr>
            <p:cNvPr id="1096" name="Google Shape;1096;p47"/>
            <p:cNvSpPr/>
            <p:nvPr/>
          </p:nvSpPr>
          <p:spPr>
            <a:xfrm>
              <a:off x="3274378" y="1679258"/>
              <a:ext cx="2540000" cy="2608262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7" name="Google Shape;1097;p47"/>
            <p:cNvCxnSpPr/>
            <p:nvPr/>
          </p:nvCxnSpPr>
          <p:spPr>
            <a:xfrm>
              <a:off x="5831840" y="30175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8" name="Google Shape;1098;p47"/>
            <p:cNvCxnSpPr/>
            <p:nvPr/>
          </p:nvCxnSpPr>
          <p:spPr>
            <a:xfrm>
              <a:off x="2394903" y="2153920"/>
              <a:ext cx="896937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099" name="Google Shape;1099;p47"/>
            <p:cNvCxnSpPr/>
            <p:nvPr/>
          </p:nvCxnSpPr>
          <p:spPr>
            <a:xfrm>
              <a:off x="2377440" y="2695258"/>
              <a:ext cx="896938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0" name="Google Shape;1100;p47"/>
            <p:cNvCxnSpPr/>
            <p:nvPr/>
          </p:nvCxnSpPr>
          <p:spPr>
            <a:xfrm>
              <a:off x="2394903" y="3288983"/>
              <a:ext cx="896937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01" name="Google Shape;1101;p47"/>
            <p:cNvCxnSpPr/>
            <p:nvPr/>
          </p:nvCxnSpPr>
          <p:spPr>
            <a:xfrm>
              <a:off x="2377440" y="3830320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2" name="Google Shape;1102;p47"/>
            <p:cNvSpPr txBox="1"/>
            <p:nvPr/>
          </p:nvSpPr>
          <p:spPr>
            <a:xfrm>
              <a:off x="6271578" y="2526983"/>
              <a:ext cx="365125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7"/>
            <p:cNvSpPr txBox="1"/>
            <p:nvPr/>
          </p:nvSpPr>
          <p:spPr>
            <a:xfrm>
              <a:off x="2394903" y="1645920"/>
              <a:ext cx="3921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7"/>
            <p:cNvSpPr txBox="1"/>
            <p:nvPr/>
          </p:nvSpPr>
          <p:spPr>
            <a:xfrm>
              <a:off x="2394903" y="2171383"/>
              <a:ext cx="392112" cy="5222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7"/>
            <p:cNvSpPr txBox="1"/>
            <p:nvPr/>
          </p:nvSpPr>
          <p:spPr>
            <a:xfrm>
              <a:off x="2394903" y="2746058"/>
              <a:ext cx="376237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7"/>
            <p:cNvSpPr txBox="1"/>
            <p:nvPr/>
          </p:nvSpPr>
          <p:spPr>
            <a:xfrm>
              <a:off x="2394903" y="3271520"/>
              <a:ext cx="404812" cy="523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7" name="Google Shape;1107;p47"/>
            <p:cNvCxnSpPr/>
            <p:nvPr/>
          </p:nvCxnSpPr>
          <p:spPr>
            <a:xfrm>
              <a:off x="5833872" y="241077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08" name="Google Shape;1108;p47"/>
            <p:cNvSpPr txBox="1"/>
            <p:nvPr/>
          </p:nvSpPr>
          <p:spPr>
            <a:xfrm>
              <a:off x="6273610" y="1920240"/>
              <a:ext cx="37061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09" name="Google Shape;1109;p47"/>
            <p:cNvCxnSpPr/>
            <p:nvPr/>
          </p:nvCxnSpPr>
          <p:spPr>
            <a:xfrm>
              <a:off x="5833872" y="3645217"/>
              <a:ext cx="896938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10" name="Google Shape;1110;p47"/>
            <p:cNvSpPr txBox="1"/>
            <p:nvPr/>
          </p:nvSpPr>
          <p:spPr>
            <a:xfrm>
              <a:off x="6273610" y="3154680"/>
              <a:ext cx="352982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</a:t>
              </a:r>
              <a:endPara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1" name="Google Shape;1111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847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50"/>
          <p:cNvSpPr txBox="1"/>
          <p:nvPr/>
        </p:nvSpPr>
        <p:spPr>
          <a:xfrm>
            <a:off x="685800" y="482599"/>
            <a:ext cx="7680960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columns A-D is the correct output of the Truth Table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18" name="Google Shape;1118;p50"/>
          <p:cNvGraphicFramePr/>
          <p:nvPr>
            <p:extLst>
              <p:ext uri="{D42A27DB-BD31-4B8C-83A1-F6EECF244321}">
                <p14:modId xmlns:p14="http://schemas.microsoft.com/office/powerpoint/2010/main" val="2679949429"/>
              </p:ext>
            </p:extLst>
          </p:nvPr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19" name="Google Shape;111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598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Combinational Logic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9512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" name="Google Shape;1126;g5d06e5346f_0_280"/>
          <p:cNvGraphicFramePr/>
          <p:nvPr>
            <p:extLst>
              <p:ext uri="{D42A27DB-BD31-4B8C-83A1-F6EECF244321}">
                <p14:modId xmlns:p14="http://schemas.microsoft.com/office/powerpoint/2010/main" val="3365152865"/>
              </p:ext>
            </p:extLst>
          </p:nvPr>
        </p:nvGraphicFramePr>
        <p:xfrm>
          <a:off x="2011680" y="2346960"/>
          <a:ext cx="5120675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X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Z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8000"/>
                          </a:solidFill>
                        </a:rPr>
                        <a:t>(A)</a:t>
                      </a:r>
                      <a:endParaRPr sz="2400" b="1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408000"/>
                          </a:solidFill>
                        </a:rPr>
                        <a:t>(B)</a:t>
                      </a:r>
                      <a:endParaRPr sz="2400" b="1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66A0"/>
                          </a:solidFill>
                        </a:rPr>
                        <a:t>(C)</a:t>
                      </a:r>
                      <a:endParaRPr sz="2400" b="1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(D)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>
                          <a:solidFill>
                            <a:srgbClr val="FFE860"/>
                          </a:solidFill>
                        </a:rPr>
                        <a:t>0</a:t>
                      </a:r>
                      <a:endParaRPr sz="2400" b="1" u="none" strike="noStrike" cap="none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800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408000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rgbClr val="40800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rgbClr val="FF66A0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rgbClr val="FF66A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 dirty="0">
                          <a:solidFill>
                            <a:srgbClr val="FFE860"/>
                          </a:solidFill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E860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7" name="Google Shape;1127;g5d06e5346f_0_2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128" name="Google Shape;1128;g5d06e5346f_0_280"/>
          <p:cNvSpPr/>
          <p:nvPr/>
        </p:nvSpPr>
        <p:spPr>
          <a:xfrm>
            <a:off x="5074920" y="2346960"/>
            <a:ext cx="457200" cy="3291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117;p50">
            <a:extLst>
              <a:ext uri="{FF2B5EF4-FFF2-40B4-BE49-F238E27FC236}">
                <a16:creationId xmlns:a16="http://schemas.microsoft.com/office/drawing/2014/main" id="{A0D3A97C-85F5-43EB-F0EC-41A293AA01D5}"/>
              </a:ext>
            </a:extLst>
          </p:cNvPr>
          <p:cNvSpPr txBox="1"/>
          <p:nvPr/>
        </p:nvSpPr>
        <p:spPr>
          <a:xfrm>
            <a:off x="685800" y="482599"/>
            <a:ext cx="7680960" cy="256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of the columns A-D is the correct output of the Truth Table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for:  (X XOR Y) OR (NOT Z)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804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More Complex Truth Tables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5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3-Input Majority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5" name="Google Shape;1135;p54"/>
          <p:cNvGraphicFramePr/>
          <p:nvPr>
            <p:extLst>
              <p:ext uri="{D42A27DB-BD31-4B8C-83A1-F6EECF244321}">
                <p14:modId xmlns:p14="http://schemas.microsoft.com/office/powerpoint/2010/main" val="904138495"/>
              </p:ext>
            </p:extLst>
          </p:nvPr>
        </p:nvGraphicFramePr>
        <p:xfrm>
          <a:off x="457200" y="2194560"/>
          <a:ext cx="2926100" cy="32918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a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b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c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y</a:t>
                      </a:r>
                      <a:endParaRPr sz="2400" b="1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0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dk1"/>
                          </a:solidFill>
                        </a:rPr>
                        <a:t>1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36" name="Google Shape;1136;p5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2-bit Adder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37" name="Google Shape;1137;p54"/>
          <p:cNvGraphicFramePr/>
          <p:nvPr/>
        </p:nvGraphicFramePr>
        <p:xfrm>
          <a:off x="4645025" y="4389120"/>
          <a:ext cx="4041800" cy="1854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A</a:t>
                      </a:r>
                      <a:endParaRPr sz="24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B</a:t>
                      </a:r>
                      <a:endParaRPr sz="24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C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b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2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1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c</a:t>
                      </a:r>
                      <a:r>
                        <a:rPr lang="en-US" sz="2000" u="none" strike="noStrike" cap="none" baseline="-25000"/>
                        <a:t>0</a:t>
                      </a:r>
                      <a:endParaRPr sz="2000" u="none" strike="noStrike" cap="none" baseline="-2500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R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dash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.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38" name="Google Shape;1138;p54"/>
          <p:cNvGrpSpPr/>
          <p:nvPr/>
        </p:nvGrpSpPr>
        <p:grpSpPr>
          <a:xfrm>
            <a:off x="4663440" y="2194560"/>
            <a:ext cx="3710544" cy="1558945"/>
            <a:chOff x="664612" y="3057664"/>
            <a:chExt cx="3710544" cy="1558945"/>
          </a:xfrm>
        </p:grpSpPr>
        <p:sp>
          <p:nvSpPr>
            <p:cNvPr id="1139" name="Google Shape;1139;p54"/>
            <p:cNvSpPr/>
            <p:nvPr/>
          </p:nvSpPr>
          <p:spPr>
            <a:xfrm>
              <a:off x="1761892" y="3149104"/>
              <a:ext cx="1463040" cy="146304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40" name="Google Shape;1140;p54"/>
            <p:cNvCxnSpPr/>
            <p:nvPr/>
          </p:nvCxnSpPr>
          <p:spPr>
            <a:xfrm>
              <a:off x="3224932" y="38806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1" name="Google Shape;1141;p54"/>
            <p:cNvCxnSpPr/>
            <p:nvPr/>
          </p:nvCxnSpPr>
          <p:spPr>
            <a:xfrm>
              <a:off x="1030372" y="333198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2" name="Google Shape;1142;p54"/>
            <p:cNvCxnSpPr/>
            <p:nvPr/>
          </p:nvCxnSpPr>
          <p:spPr>
            <a:xfrm>
              <a:off x="1030372" y="369774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3" name="Google Shape;1143;p54"/>
            <p:cNvCxnSpPr/>
            <p:nvPr/>
          </p:nvCxnSpPr>
          <p:spPr>
            <a:xfrm>
              <a:off x="1030372" y="4063504"/>
              <a:ext cx="731520" cy="15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144" name="Google Shape;1144;p54"/>
            <p:cNvCxnSpPr/>
            <p:nvPr/>
          </p:nvCxnSpPr>
          <p:spPr>
            <a:xfrm>
              <a:off x="1030372" y="442926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45" name="Google Shape;1145;p54"/>
            <p:cNvSpPr txBox="1"/>
            <p:nvPr/>
          </p:nvSpPr>
          <p:spPr>
            <a:xfrm>
              <a:off x="3956452" y="36063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4"/>
            <p:cNvSpPr txBox="1"/>
            <p:nvPr/>
          </p:nvSpPr>
          <p:spPr>
            <a:xfrm>
              <a:off x="664612" y="305766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54"/>
            <p:cNvSpPr txBox="1"/>
            <p:nvPr/>
          </p:nvSpPr>
          <p:spPr>
            <a:xfrm>
              <a:off x="664612" y="3423424"/>
              <a:ext cx="436338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4"/>
            <p:cNvSpPr txBox="1"/>
            <p:nvPr/>
          </p:nvSpPr>
          <p:spPr>
            <a:xfrm>
              <a:off x="664612" y="378918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4"/>
            <p:cNvSpPr txBox="1"/>
            <p:nvPr/>
          </p:nvSpPr>
          <p:spPr>
            <a:xfrm>
              <a:off x="664612" y="4154944"/>
              <a:ext cx="450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0" name="Google Shape;1150;p54"/>
            <p:cNvCxnSpPr/>
            <p:nvPr/>
          </p:nvCxnSpPr>
          <p:spPr>
            <a:xfrm>
              <a:off x="3224932" y="34234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1" name="Google Shape;1151;p54"/>
            <p:cNvSpPr txBox="1"/>
            <p:nvPr/>
          </p:nvSpPr>
          <p:spPr>
            <a:xfrm>
              <a:off x="3956452" y="31491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52" name="Google Shape;1152;p54"/>
            <p:cNvCxnSpPr/>
            <p:nvPr/>
          </p:nvCxnSpPr>
          <p:spPr>
            <a:xfrm>
              <a:off x="3224932" y="4337824"/>
              <a:ext cx="731520" cy="158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1153" name="Google Shape;1153;p54"/>
            <p:cNvSpPr txBox="1"/>
            <p:nvPr/>
          </p:nvSpPr>
          <p:spPr>
            <a:xfrm>
              <a:off x="3956452" y="4063504"/>
              <a:ext cx="4187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4" name="Google Shape;1154;p54"/>
          <p:cNvSpPr txBox="1"/>
          <p:nvPr/>
        </p:nvSpPr>
        <p:spPr>
          <a:xfrm>
            <a:off x="7269480" y="3756393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many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rows?</a:t>
            </a:r>
            <a:endParaRPr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5" name="Google Shape;1155;p54"/>
          <p:cNvGrpSpPr/>
          <p:nvPr/>
        </p:nvGrpSpPr>
        <p:grpSpPr>
          <a:xfrm>
            <a:off x="640079" y="3721608"/>
            <a:ext cx="2560321" cy="1728216"/>
            <a:chOff x="640079" y="3721608"/>
            <a:chExt cx="2560321" cy="1728216"/>
          </a:xfrm>
        </p:grpSpPr>
        <p:sp>
          <p:nvSpPr>
            <p:cNvPr id="1156" name="Google Shape;1156;p54"/>
            <p:cNvSpPr/>
            <p:nvPr/>
          </p:nvSpPr>
          <p:spPr>
            <a:xfrm>
              <a:off x="640079" y="3721608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4"/>
            <p:cNvSpPr/>
            <p:nvPr/>
          </p:nvSpPr>
          <p:spPr>
            <a:xfrm>
              <a:off x="640080" y="444398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4"/>
            <p:cNvSpPr/>
            <p:nvPr/>
          </p:nvSpPr>
          <p:spPr>
            <a:xfrm>
              <a:off x="640080" y="480974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4"/>
            <p:cNvSpPr/>
            <p:nvPr/>
          </p:nvSpPr>
          <p:spPr>
            <a:xfrm>
              <a:off x="640080" y="5175504"/>
              <a:ext cx="2560320" cy="27432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0" name="Google Shape;116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51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5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Truth Tables Don’t Scale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3" name="Google Shape;1173;p55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tables are huge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out EVERY combination of inputs and outputs (thorough, but inefficient)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Finding a particular combination of inputs involves scanning a large portion of the table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 is a shorter way to represent combinational logic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55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0" name="Google Shape;1180;p56"/>
          <p:cNvSpPr txBox="1">
            <a:spLocks noGrp="1"/>
          </p:cNvSpPr>
          <p:nvPr>
            <p:ph type="body" idx="1"/>
          </p:nvPr>
        </p:nvSpPr>
        <p:spPr>
          <a:xfrm>
            <a:off x="457200" y="1153865"/>
            <a:ext cx="8229600" cy="5384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 inputs and outputs as variables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variable can only take on the value 0 or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Overbar, </a:t>
            </a:r>
            <a:r>
              <a:rPr lang="en-US" dirty="0"/>
              <a:t>¬, ’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NOT:  “logical complement”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/>
              <a:t>e.g., if A = 0, A = 1. I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 A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1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</a:t>
            </a:r>
            <a:r>
              <a:rPr lang="en-US" dirty="0"/>
              <a:t>n A = ¬A = A’ = 0 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Plus (+) is 2-input OR:  “logical sum”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(·) is 2-input AND:  “logical product”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Sometimes omitted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gates and logical expressions can be built from combinations of these </a:t>
            </a:r>
          </a:p>
          <a:p>
            <a:pPr marL="150876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</a:rPr>
              <a:t>AB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  <a:r>
              <a:rPr lang="en-US" sz="3200" b="1" i="0" u="none" strike="noStrike" cap="none" dirty="0">
                <a:solidFill>
                  <a:schemeClr val="dk1"/>
                </a:solidFill>
              </a:rPr>
              <a:t>AB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== 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</a:t>
            </a:r>
            <a:r>
              <a:rPr lang="en-US" sz="3100" dirty="0"/>
              <a:t>OT(</a:t>
            </a:r>
            <a:r>
              <a:rPr lang="en-US" sz="3100" b="1" dirty="0"/>
              <a:t>A</a:t>
            </a:r>
            <a:r>
              <a:rPr lang="en-US" sz="3100" dirty="0"/>
              <a:t> AND </a:t>
            </a:r>
            <a:r>
              <a:rPr lang="en-US" sz="3100" b="1" dirty="0"/>
              <a:t>B</a:t>
            </a:r>
            <a:r>
              <a:rPr lang="en-US" sz="3100" dirty="0"/>
              <a:t>)) OR (</a:t>
            </a:r>
            <a:r>
              <a:rPr lang="en-US" sz="3100" b="1" dirty="0"/>
              <a:t>A</a:t>
            </a:r>
            <a:r>
              <a:rPr lang="en-US" sz="3100" dirty="0"/>
              <a:t> AND (NOT </a:t>
            </a:r>
            <a:r>
              <a:rPr lang="en-US" sz="3100" b="1" dirty="0"/>
              <a:t>B)</a:t>
            </a:r>
            <a:r>
              <a:rPr lang="en-US" sz="3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3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4" name="Google Shape;1184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23</a:t>
            </a:fld>
            <a:endParaRPr/>
          </a:p>
        </p:txBody>
      </p:sp>
      <p:cxnSp>
        <p:nvCxnSpPr>
          <p:cNvPr id="1185" name="Google Shape;1185;p56"/>
          <p:cNvCxnSpPr/>
          <p:nvPr/>
        </p:nvCxnSpPr>
        <p:spPr>
          <a:xfrm>
            <a:off x="2826136" y="2720399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1185;p56">
            <a:extLst>
              <a:ext uri="{FF2B5EF4-FFF2-40B4-BE49-F238E27FC236}">
                <a16:creationId xmlns:a16="http://schemas.microsoft.com/office/drawing/2014/main" id="{D56C1725-D0A3-91D6-A355-77356DD82A3C}"/>
              </a:ext>
            </a:extLst>
          </p:cNvPr>
          <p:cNvCxnSpPr>
            <a:cxnSpLocks/>
          </p:cNvCxnSpPr>
          <p:nvPr/>
        </p:nvCxnSpPr>
        <p:spPr>
          <a:xfrm>
            <a:off x="753126" y="5494811"/>
            <a:ext cx="359576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" name="Google Shape;1185;p56">
            <a:extLst>
              <a:ext uri="{FF2B5EF4-FFF2-40B4-BE49-F238E27FC236}">
                <a16:creationId xmlns:a16="http://schemas.microsoft.com/office/drawing/2014/main" id="{52A77F52-14BB-5C78-0BCF-EAFD960B4B0E}"/>
              </a:ext>
            </a:extLst>
          </p:cNvPr>
          <p:cNvCxnSpPr/>
          <p:nvPr/>
        </p:nvCxnSpPr>
        <p:spPr>
          <a:xfrm>
            <a:off x="1832775" y="5516845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" name="Google Shape;1185;p56">
            <a:extLst>
              <a:ext uri="{FF2B5EF4-FFF2-40B4-BE49-F238E27FC236}">
                <a16:creationId xmlns:a16="http://schemas.microsoft.com/office/drawing/2014/main" id="{9A1A3E2C-1E4E-84D9-4A38-1D9CF0710864}"/>
              </a:ext>
            </a:extLst>
          </p:cNvPr>
          <p:cNvCxnSpPr/>
          <p:nvPr/>
        </p:nvCxnSpPr>
        <p:spPr>
          <a:xfrm>
            <a:off x="5306958" y="2750248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2592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Laws of Boolean Algebra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160420" y="1222872"/>
            <a:ext cx="8862393" cy="667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laws allow us to simplify Boolean expressions: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3" name="Google Shape;119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24</a:t>
            </a:fld>
            <a:endParaRPr/>
          </a:p>
        </p:txBody>
      </p:sp>
      <p:pic>
        <p:nvPicPr>
          <p:cNvPr id="1194" name="Google Shape;1194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21" y="2239962"/>
            <a:ext cx="8991600" cy="3643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123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58"/>
          <p:cNvGrpSpPr/>
          <p:nvPr/>
        </p:nvGrpSpPr>
        <p:grpSpPr>
          <a:xfrm>
            <a:off x="2893671" y="4444678"/>
            <a:ext cx="5301205" cy="1666743"/>
            <a:chOff x="2893671" y="4444678"/>
            <a:chExt cx="5301205" cy="1666743"/>
          </a:xfrm>
        </p:grpSpPr>
        <p:sp>
          <p:nvSpPr>
            <p:cNvPr id="1201" name="Google Shape;1201;p58"/>
            <p:cNvSpPr txBox="1"/>
            <p:nvPr/>
          </p:nvSpPr>
          <p:spPr>
            <a:xfrm>
              <a:off x="5312780" y="4444678"/>
              <a:ext cx="2882096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We can show that these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are equivalent!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02" name="Google Shape;1202;p58"/>
            <p:cNvCxnSpPr/>
            <p:nvPr/>
          </p:nvCxnSpPr>
          <p:spPr>
            <a:xfrm rot="10800000">
              <a:off x="2893671" y="4548851"/>
              <a:ext cx="2442258" cy="127321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1203" name="Google Shape;1203;p58"/>
            <p:cNvCxnSpPr>
              <a:stCxn id="1201" idx="1"/>
            </p:cNvCxnSpPr>
            <p:nvPr/>
          </p:nvCxnSpPr>
          <p:spPr>
            <a:xfrm flipH="1">
              <a:off x="3854480" y="4798621"/>
              <a:ext cx="1458300" cy="131280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1204" name="Google Shape;1204;p58"/>
          <p:cNvSpPr txBox="1">
            <a:spLocks noGrp="1"/>
          </p:cNvSpPr>
          <p:nvPr>
            <p:ph type="title"/>
          </p:nvPr>
        </p:nvSpPr>
        <p:spPr>
          <a:xfrm>
            <a:off x="121186" y="278303"/>
            <a:ext cx="9022814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Converting Truth Table to Boolean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5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off of table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1, write variable name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0, write complement of variable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Sum of Products (</a:t>
            </a:r>
            <a:r>
              <a:rPr lang="en-US" sz="2800" b="0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SoP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1’s in output column,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 products of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dirty="0"/>
              <a:t>=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Product of Sums (</a:t>
            </a:r>
            <a:r>
              <a:rPr lang="en-US" sz="2800" b="0" i="1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PoS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rows with 0’s in output column, product the sum of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complements of the inputs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=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06" name="Google Shape;1206;p58"/>
          <p:cNvGraphicFramePr/>
          <p:nvPr/>
        </p:nvGraphicFramePr>
        <p:xfrm>
          <a:off x="6858000" y="1600200"/>
          <a:ext cx="1371600" cy="213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a</a:t>
                      </a:r>
                      <a:endParaRPr sz="2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b</a:t>
                      </a:r>
                      <a:endParaRPr sz="2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/>
                        <a:t>c</a:t>
                      </a:r>
                      <a:endParaRPr sz="28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07" name="Google Shape;1207;p58"/>
          <p:cNvGrpSpPr/>
          <p:nvPr/>
        </p:nvGrpSpPr>
        <p:grpSpPr>
          <a:xfrm>
            <a:off x="6903720" y="2496312"/>
            <a:ext cx="1280160" cy="795528"/>
            <a:chOff x="6903720" y="2496312"/>
            <a:chExt cx="1280160" cy="795528"/>
          </a:xfrm>
        </p:grpSpPr>
        <p:sp>
          <p:nvSpPr>
            <p:cNvPr id="1208" name="Google Shape;1208;p58"/>
            <p:cNvSpPr/>
            <p:nvPr/>
          </p:nvSpPr>
          <p:spPr>
            <a:xfrm>
              <a:off x="6903720" y="2496312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8"/>
            <p:cNvSpPr/>
            <p:nvPr/>
          </p:nvSpPr>
          <p:spPr>
            <a:xfrm>
              <a:off x="6903720" y="292608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58"/>
          <p:cNvGrpSpPr/>
          <p:nvPr/>
        </p:nvGrpSpPr>
        <p:grpSpPr>
          <a:xfrm>
            <a:off x="6903720" y="2057400"/>
            <a:ext cx="1280160" cy="1664208"/>
            <a:chOff x="6903720" y="2057400"/>
            <a:chExt cx="1280160" cy="1664208"/>
          </a:xfrm>
        </p:grpSpPr>
        <p:sp>
          <p:nvSpPr>
            <p:cNvPr id="1211" name="Google Shape;1211;p58"/>
            <p:cNvSpPr/>
            <p:nvPr/>
          </p:nvSpPr>
          <p:spPr>
            <a:xfrm>
              <a:off x="6903720" y="2057400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8"/>
            <p:cNvSpPr/>
            <p:nvPr/>
          </p:nvSpPr>
          <p:spPr>
            <a:xfrm>
              <a:off x="6903720" y="3355848"/>
              <a:ext cx="1280160" cy="36576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3" name="Google Shape;1213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25</a:t>
            </a:fld>
            <a:endParaRPr/>
          </a:p>
        </p:txBody>
      </p:sp>
      <p:sp>
        <p:nvSpPr>
          <p:cNvPr id="1214" name="Google Shape;1214;p58"/>
          <p:cNvSpPr txBox="1"/>
          <p:nvPr/>
        </p:nvSpPr>
        <p:spPr>
          <a:xfrm>
            <a:off x="1565725" y="4133225"/>
            <a:ext cx="606300" cy="2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p58"/>
          <p:cNvSpPr txBox="1"/>
          <p:nvPr/>
        </p:nvSpPr>
        <p:spPr>
          <a:xfrm>
            <a:off x="18912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58"/>
          <p:cNvSpPr txBox="1"/>
          <p:nvPr/>
        </p:nvSpPr>
        <p:spPr>
          <a:xfrm>
            <a:off x="2118025" y="4133225"/>
            <a:ext cx="3570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58"/>
          <p:cNvSpPr txBox="1"/>
          <p:nvPr/>
        </p:nvSpPr>
        <p:spPr>
          <a:xfrm>
            <a:off x="2356075" y="4133225"/>
            <a:ext cx="4761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58"/>
          <p:cNvSpPr txBox="1"/>
          <p:nvPr/>
        </p:nvSpPr>
        <p:spPr>
          <a:xfrm>
            <a:off x="2517925" y="4133225"/>
            <a:ext cx="606300" cy="2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58"/>
          <p:cNvSpPr txBox="1"/>
          <p:nvPr/>
        </p:nvSpPr>
        <p:spPr>
          <a:xfrm>
            <a:off x="1690074" y="5964950"/>
            <a:ext cx="28428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(a + b) · (a + b)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" name="Google Shape;1185;p56">
            <a:extLst>
              <a:ext uri="{FF2B5EF4-FFF2-40B4-BE49-F238E27FC236}">
                <a16:creationId xmlns:a16="http://schemas.microsoft.com/office/drawing/2014/main" id="{74B5F48A-E522-EAA2-8509-2F9D7C8E3D93}"/>
              </a:ext>
            </a:extLst>
          </p:cNvPr>
          <p:cNvCxnSpPr/>
          <p:nvPr/>
        </p:nvCxnSpPr>
        <p:spPr>
          <a:xfrm>
            <a:off x="1799724" y="4304986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Google Shape;1185;p56">
            <a:extLst>
              <a:ext uri="{FF2B5EF4-FFF2-40B4-BE49-F238E27FC236}">
                <a16:creationId xmlns:a16="http://schemas.microsoft.com/office/drawing/2014/main" id="{016C7FC9-147D-D469-AF1D-C9DC1E1BFD5E}"/>
              </a:ext>
            </a:extLst>
          </p:cNvPr>
          <p:cNvCxnSpPr/>
          <p:nvPr/>
        </p:nvCxnSpPr>
        <p:spPr>
          <a:xfrm>
            <a:off x="2646187" y="4303148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185;p56">
            <a:extLst>
              <a:ext uri="{FF2B5EF4-FFF2-40B4-BE49-F238E27FC236}">
                <a16:creationId xmlns:a16="http://schemas.microsoft.com/office/drawing/2014/main" id="{5DA0FD7B-6E32-3A9E-0C48-468627F49CA0}"/>
              </a:ext>
            </a:extLst>
          </p:cNvPr>
          <p:cNvCxnSpPr/>
          <p:nvPr/>
        </p:nvCxnSpPr>
        <p:spPr>
          <a:xfrm>
            <a:off x="2767369" y="6098899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" name="Google Shape;1185;p56">
            <a:extLst>
              <a:ext uri="{FF2B5EF4-FFF2-40B4-BE49-F238E27FC236}">
                <a16:creationId xmlns:a16="http://schemas.microsoft.com/office/drawing/2014/main" id="{542FF64B-AD06-87D3-7026-C49ED4809789}"/>
              </a:ext>
            </a:extLst>
          </p:cNvPr>
          <p:cNvCxnSpPr/>
          <p:nvPr/>
        </p:nvCxnSpPr>
        <p:spPr>
          <a:xfrm>
            <a:off x="3153172" y="6095015"/>
            <a:ext cx="190800" cy="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1750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 Delay: 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we are dealing with is just an abstraction of transistors and wires</a:t>
            </a:r>
            <a:endParaRPr sz="24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Inputs propagating to the outputs are voltage signals passing through transistor networks</a:t>
            </a:r>
            <a:endParaRPr sz="20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always some </a:t>
            </a:r>
            <a:r>
              <a:rPr lang="en-US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before a CL’s output updates to reflect the inputs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Critical Path is longest delay from any input to output. Could be represented as “n gate delays”</a:t>
            </a:r>
            <a:endParaRPr sz="20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Simpler Boolean expressions ↔ smaller transistor networks ↔ smaller circuit delays ↔ faster hardware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723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6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Simplifying Boolean Expressions: Example</a:t>
            </a:r>
            <a:endParaRPr sz="3200" dirty="0"/>
          </a:p>
        </p:txBody>
      </p:sp>
      <p:pic>
        <p:nvPicPr>
          <p:cNvPr id="1247" name="Google Shape;1247;p6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673642"/>
            <a:ext cx="8229600" cy="237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61"/>
          <p:cNvSpPr/>
          <p:nvPr/>
        </p:nvSpPr>
        <p:spPr>
          <a:xfrm>
            <a:off x="965200" y="3352800"/>
            <a:ext cx="7772400" cy="474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9" name="Google Shape;1249;p61"/>
          <p:cNvSpPr/>
          <p:nvPr/>
        </p:nvSpPr>
        <p:spPr>
          <a:xfrm>
            <a:off x="965200" y="3962400"/>
            <a:ext cx="7772400" cy="47466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61"/>
          <p:cNvSpPr/>
          <p:nvPr/>
        </p:nvSpPr>
        <p:spPr>
          <a:xfrm>
            <a:off x="965200" y="4605338"/>
            <a:ext cx="7772400" cy="4746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1" name="Google Shape;1251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3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6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686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to simplify Boolean expressions of 2-4 variables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composed of squares each representing a unique combination of all variable (1 if true, else blank)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variable Map: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28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2534238"/>
                  </p:ext>
                </p:extLst>
              </p:nvPr>
            </p:nvGraphicFramePr>
            <p:xfrm>
              <a:off x="1446882" y="3974946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671" r="-100571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671" r="-114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71" t="-101351" r="-10057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149" t="-101351" r="-114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34" y="3537087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5301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083" y="3386684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2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2">
                <a:extLst>
                  <a:ext uri="{FF2B5EF4-FFF2-40B4-BE49-F238E27FC236}">
                    <a16:creationId xmlns:a16="http://schemas.microsoft.com/office/drawing/2014/main" id="{E3E11C8F-5C12-8BF6-1DA4-DB69C50A77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944263"/>
                  </p:ext>
                </p:extLst>
              </p:nvPr>
            </p:nvGraphicFramePr>
            <p:xfrm>
              <a:off x="5010570" y="4008665"/>
              <a:ext cx="2122584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1061292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1061292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671" r="-1143" b="-10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71" t="-100671" r="-101143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0571" t="-100671" r="-1143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/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A7578-F726-120F-969F-C354537C4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122" y="3570806"/>
                <a:ext cx="510717" cy="2031325"/>
              </a:xfrm>
              <a:prstGeom prst="rect">
                <a:avLst/>
              </a:prstGeom>
              <a:blipFill>
                <a:blip r:embed="rId7"/>
                <a:stretch>
                  <a:fillRect l="-23810" b="-78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/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0             1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F25268-F5B2-C4D4-9035-F93F94A47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771" y="3420403"/>
                <a:ext cx="1552133" cy="523220"/>
              </a:xfrm>
              <a:prstGeom prst="rect">
                <a:avLst/>
              </a:prstGeom>
              <a:blipFill>
                <a:blip r:embed="rId8"/>
                <a:stretch>
                  <a:fillRect r="-23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F3A7D8D-3742-95F9-74CA-2E29E71CF22D}"/>
              </a:ext>
            </a:extLst>
          </p:cNvPr>
          <p:cNvSpPr txBox="1"/>
          <p:nvPr/>
        </p:nvSpPr>
        <p:spPr>
          <a:xfrm>
            <a:off x="5589999" y="5933547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x + 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DA2D83-453C-1102-B576-644FD3207A52}"/>
              </a:ext>
            </a:extLst>
          </p:cNvPr>
          <p:cNvSpPr txBox="1"/>
          <p:nvPr/>
        </p:nvSpPr>
        <p:spPr>
          <a:xfrm>
            <a:off x="4482535" y="3075422"/>
            <a:ext cx="4617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Boolean Expression?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CB44D6-E4C5-580A-CCA3-64929DEE4879}"/>
              </a:ext>
            </a:extLst>
          </p:cNvPr>
          <p:cNvSpPr/>
          <p:nvPr/>
        </p:nvSpPr>
        <p:spPr bwMode="auto">
          <a:xfrm>
            <a:off x="5100810" y="5034708"/>
            <a:ext cx="1916935" cy="56742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2D433C-49A1-B115-A080-F39A2F2D6617}"/>
              </a:ext>
            </a:extLst>
          </p:cNvPr>
          <p:cNvSpPr/>
          <p:nvPr/>
        </p:nvSpPr>
        <p:spPr bwMode="auto">
          <a:xfrm>
            <a:off x="6317904" y="4153359"/>
            <a:ext cx="510717" cy="1415053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6" name="Google Shape;997;p48">
            <a:extLst>
              <a:ext uri="{FF2B5EF4-FFF2-40B4-BE49-F238E27FC236}">
                <a16:creationId xmlns:a16="http://schemas.microsoft.com/office/drawing/2014/main" id="{D7E40143-6274-EDF8-2FCF-3505837C5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363169"/>
              </p:ext>
            </p:extLst>
          </p:nvPr>
        </p:nvGraphicFramePr>
        <p:xfrm>
          <a:off x="7458773" y="3943623"/>
          <a:ext cx="1115486" cy="1873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9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x</a:t>
                      </a:r>
                      <a:endParaRPr sz="2400" b="1" u="none" strike="noStrike" cap="none" dirty="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y</a:t>
                      </a:r>
                      <a:endParaRPr sz="2400" b="1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b="1" u="none" strike="noStrike" cap="none" dirty="0"/>
                        <a:t>?</a:t>
                      </a:r>
                      <a:endParaRPr sz="24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0</a:t>
                      </a:r>
                      <a:endParaRPr sz="2400" u="none" strike="noStrike" cap="none" dirty="0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0</a:t>
                      </a:r>
                      <a:endParaRPr sz="2400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1</a:t>
                      </a:r>
                      <a:endParaRPr sz="2400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1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0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1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79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/>
                        <a:t>1</a:t>
                      </a:r>
                      <a:endParaRPr sz="24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400" u="none" strike="noStrike" cap="none" dirty="0"/>
                        <a:t>1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11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1" grpId="0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Three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29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36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00941103"/>
                  </p:ext>
                </p:extLst>
              </p:nvPr>
            </p:nvGraphicFramePr>
            <p:xfrm>
              <a:off x="2696554" y="2524545"/>
              <a:ext cx="3750892" cy="180891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299" b="-1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299" b="-1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1351" r="-3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1351" r="-2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1351" r="-101299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1351" r="-129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344" y="2159762"/>
                <a:ext cx="510717" cy="2031325"/>
              </a:xfrm>
              <a:prstGeom prst="rect">
                <a:avLst/>
              </a:prstGeom>
              <a:blipFill>
                <a:blip r:embed="rId4"/>
                <a:stretch>
                  <a:fillRect l="-23810" b="-7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702" y="1858252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96" y="5392267"/>
                <a:ext cx="5962176" cy="462434"/>
              </a:xfrm>
              <a:prstGeom prst="rect">
                <a:avLst/>
              </a:prstGeom>
              <a:blipFill>
                <a:blip r:embed="rId6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464072" y="3455282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863" y="3633056"/>
                <a:ext cx="42639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316642" y="3777926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181518" y="98866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834" y="4779922"/>
                <a:ext cx="40793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642" y="1175973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77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Hardware Design</a:t>
            </a:r>
            <a:endParaRPr dirty="0"/>
          </a:p>
        </p:txBody>
      </p:sp>
      <p:sp>
        <p:nvSpPr>
          <p:cNvPr id="369" name="Google Shape;369;p25"/>
          <p:cNvSpPr txBox="1">
            <a:spLocks noGrp="1"/>
          </p:cNvSpPr>
          <p:nvPr>
            <p:ph type="body" idx="1"/>
          </p:nvPr>
        </p:nvSpPr>
        <p:spPr>
          <a:xfrm>
            <a:off x="457200" y="1277957"/>
            <a:ext cx="8450263" cy="5260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week’s goals: </a:t>
            </a:r>
          </a:p>
          <a:p>
            <a:pPr marL="63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7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how processors work</a:t>
            </a:r>
            <a:endParaRPr sz="3100" dirty="0"/>
          </a:p>
          <a:p>
            <a:pPr marL="882650" lv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</a:pPr>
            <a:r>
              <a:rPr lang="en-US" sz="2300" dirty="0"/>
              <a:t>Requires digital systems knowledge</a:t>
            </a:r>
          </a:p>
          <a:p>
            <a:pPr marL="6350" indent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2. Understand how code is actually executed on a computer to analyze reliability, performance &amp; security</a:t>
            </a:r>
          </a:p>
          <a:p>
            <a:pPr marL="539750" lvl="1" indent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lang="en-US" sz="2300" dirty="0"/>
          </a:p>
          <a:p>
            <a:pPr marR="0" lvl="0" indent="-33655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Layered abstractions</a:t>
            </a:r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Transistors → Gates → Combinational Logic → Sequential Logic → Processors → Machine Language → Assembly → High-level Programming Languages → Application programs</a:t>
            </a:r>
          </a:p>
          <a:p>
            <a:pPr marL="742950" lvl="1" indent="-26035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dirty="0"/>
              <a:t>At each step we can “abstract away” the lower layers</a:t>
            </a:r>
          </a:p>
        </p:txBody>
      </p:sp>
      <p:sp>
        <p:nvSpPr>
          <p:cNvPr id="370" name="Google Shape;37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82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3-Variable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30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/>
        </p:nvGraphicFramePr>
        <p:xfrm>
          <a:off x="2802308" y="3163911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098" y="2799128"/>
                <a:ext cx="547073" cy="1815882"/>
              </a:xfrm>
              <a:prstGeom prst="rect">
                <a:avLst/>
              </a:prstGeom>
              <a:blipFill>
                <a:blip r:embed="rId3"/>
                <a:stretch>
                  <a:fillRect l="-2359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2497618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51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/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8DA2D83-453C-1102-B576-644FD3207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500" y="1362972"/>
                <a:ext cx="5962176" cy="462434"/>
              </a:xfrm>
              <a:prstGeom prst="rect">
                <a:avLst/>
              </a:prstGeom>
              <a:blipFill>
                <a:blip r:embed="rId5"/>
                <a:stretch>
                  <a:fillRect l="-163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>
            <a:off x="1569826" y="4094648"/>
            <a:ext cx="510716" cy="892367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17" y="4272422"/>
                <a:ext cx="452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22396" y="44172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8108E62C-DEF0-199B-4FAB-96B893206F63}"/>
              </a:ext>
            </a:extLst>
          </p:cNvPr>
          <p:cNvSpPr/>
          <p:nvPr/>
        </p:nvSpPr>
        <p:spPr bwMode="auto">
          <a:xfrm rot="5400000" flipV="1">
            <a:off x="5287272" y="1628029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588" y="5419288"/>
                <a:ext cx="45146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396" y="1815339"/>
                <a:ext cx="46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1C632F8-FE9A-08DF-DD1C-DC9AB5E8E18E}"/>
              </a:ext>
            </a:extLst>
          </p:cNvPr>
          <p:cNvSpPr/>
          <p:nvPr/>
        </p:nvSpPr>
        <p:spPr bwMode="auto">
          <a:xfrm>
            <a:off x="3975589" y="3283027"/>
            <a:ext cx="1444710" cy="1451060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9FB276-81C9-BE94-1D6A-E91535DD8A36}"/>
              </a:ext>
            </a:extLst>
          </p:cNvPr>
          <p:cNvSpPr/>
          <p:nvPr/>
        </p:nvSpPr>
        <p:spPr bwMode="auto">
          <a:xfrm>
            <a:off x="4905057" y="3218073"/>
            <a:ext cx="1513415" cy="53982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/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D51852-A9C0-14E5-7D43-E550AF7E3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94" y="5875622"/>
                <a:ext cx="3962685" cy="462434"/>
              </a:xfrm>
              <a:prstGeom prst="rect">
                <a:avLst/>
              </a:prstGeom>
              <a:blipFill>
                <a:blip r:embed="rId9"/>
                <a:stretch>
                  <a:fillRect l="-246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B033B73B-C131-5525-E168-856020E8C9BD}"/>
              </a:ext>
            </a:extLst>
          </p:cNvPr>
          <p:cNvGraphicFramePr>
            <a:graphicFrameLocks noGrp="1"/>
          </p:cNvGraphicFramePr>
          <p:nvPr/>
        </p:nvGraphicFramePr>
        <p:xfrm>
          <a:off x="2791342" y="3179805"/>
          <a:ext cx="3750892" cy="180891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16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Four Variable Karnaugh Maps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31</a:t>
            </a:fld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𝑤𝑥𝑦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𝑦𝑧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2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C1B0C447-E23A-EB92-EE5E-09F45707F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1371858"/>
                  </p:ext>
                </p:extLst>
              </p:nvPr>
            </p:nvGraphicFramePr>
            <p:xfrm>
              <a:off x="2802308" y="2083931"/>
              <a:ext cx="3750892" cy="3617820"/>
            </p:xfrm>
            <a:graphic>
              <a:graphicData uri="http://schemas.openxmlformats.org/drawingml/2006/table">
                <a:tbl>
                  <a:tblPr>
                    <a:tableStyleId>{F5AB1C69-6EDB-4FF4-983F-18BD219EF322}</a:tableStyleId>
                  </a:tblPr>
                  <a:tblGrid>
                    <a:gridCol w="937723">
                      <a:extLst>
                        <a:ext uri="{9D8B030D-6E8A-4147-A177-3AD203B41FA5}">
                          <a16:colId xmlns:a16="http://schemas.microsoft.com/office/drawing/2014/main" val="1757400142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2064400354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1392315109"/>
                        </a:ext>
                      </a:extLst>
                    </a:gridCol>
                    <a:gridCol w="937723">
                      <a:extLst>
                        <a:ext uri="{9D8B030D-6E8A-4147-A177-3AD203B41FA5}">
                          <a16:colId xmlns:a16="http://schemas.microsoft.com/office/drawing/2014/main" val="4241197136"/>
                        </a:ext>
                      </a:extLst>
                    </a:gridCol>
                  </a:tblGrid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671" r="-3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671" r="-2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671" r="-101948" b="-3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671" r="-1948" b="-3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545174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100671" r="-3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100671" r="-2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100671" r="-101948" b="-2006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100671" r="-1948" b="-2006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7852050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202027" r="-3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202027" r="-2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202027" r="-101948" b="-102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202027" r="-1948" b="-1020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530301"/>
                      </a:ext>
                    </a:extLst>
                  </a:tr>
                  <a:tr h="9044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49" t="-300000" r="-3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649" t="-300000" r="-2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649" t="-300000" r="-101948" b="-13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649" t="-300000" r="-1948" b="-13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035764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51" y="1757279"/>
                <a:ext cx="820866" cy="3754874"/>
              </a:xfrm>
              <a:prstGeom prst="rect">
                <a:avLst/>
              </a:prstGeom>
              <a:blipFill>
                <a:blip r:embed="rId4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456" y="1417638"/>
                <a:ext cx="1552133" cy="523220"/>
              </a:xfrm>
              <a:prstGeom prst="rect">
                <a:avLst/>
              </a:prstGeom>
              <a:blipFill>
                <a:blip r:embed="rId5"/>
                <a:stretch>
                  <a:fillRect r="-146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1307538" y="4201310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541" y="3838819"/>
                <a:ext cx="42639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4436982" y="5128624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74" y="6130620"/>
                <a:ext cx="40793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24" y="4476520"/>
                <a:ext cx="49026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6922265" y="3152873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5354453" y="637683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982" y="939436"/>
                <a:ext cx="426399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/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Question: 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0CA055-13ED-421B-40B9-A39F9008E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144" y="6291580"/>
                <a:ext cx="7462217" cy="461665"/>
              </a:xfrm>
              <a:prstGeom prst="rect">
                <a:avLst/>
              </a:prstGeom>
              <a:blipFill>
                <a:blip r:embed="rId10"/>
                <a:stretch>
                  <a:fillRect l="-122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27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6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Example: Simplify 4-Variable Expression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32</a:t>
            </a:fld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1B0C447-E23A-EB92-EE5E-09F45707F373}"/>
              </a:ext>
            </a:extLst>
          </p:cNvPr>
          <p:cNvGraphicFramePr>
            <a:graphicFrameLocks noGrp="1"/>
          </p:cNvGraphicFramePr>
          <p:nvPr/>
        </p:nvGraphicFramePr>
        <p:xfrm>
          <a:off x="4096012" y="2045699"/>
          <a:ext cx="3750892" cy="361782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937723">
                  <a:extLst>
                    <a:ext uri="{9D8B030D-6E8A-4147-A177-3AD203B41FA5}">
                      <a16:colId xmlns:a16="http://schemas.microsoft.com/office/drawing/2014/main" val="1757400142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2064400354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1392315109"/>
                    </a:ext>
                  </a:extLst>
                </a:gridCol>
                <a:gridCol w="937723">
                  <a:extLst>
                    <a:ext uri="{9D8B030D-6E8A-4147-A177-3AD203B41FA5}">
                      <a16:colId xmlns:a16="http://schemas.microsoft.com/office/drawing/2014/main" val="4241197136"/>
                    </a:ext>
                  </a:extLst>
                </a:gridCol>
              </a:tblGrid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45174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7852050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530301"/>
                  </a:ext>
                </a:extLst>
              </a:tr>
              <a:tr h="9044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576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/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𝑤𝑥</m:t>
                      </m:r>
                    </m:oMath>
                  </m:oMathPara>
                </a14:m>
                <a:endParaRPr lang="en-US" sz="1400" i="1" dirty="0">
                  <a:latin typeface="Calibri" pitchFamily="34" charset="0"/>
                </a:endParaRPr>
              </a:p>
              <a:p>
                <a:endParaRPr lang="en-US" sz="14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00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01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11</a:t>
                </a:r>
              </a:p>
              <a:p>
                <a:endParaRPr lang="en-US" sz="2800" i="1" dirty="0">
                  <a:latin typeface="Calibri" pitchFamily="34" charset="0"/>
                </a:endParaRPr>
              </a:p>
              <a:p>
                <a:r>
                  <a:rPr lang="en-US" sz="2800" i="1" dirty="0">
                    <a:latin typeface="Calibri" pitchFamily="34" charset="0"/>
                  </a:rPr>
                  <a:t>10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910713-EDC9-77F0-649E-2E1A7DEC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989" y="1719047"/>
                <a:ext cx="820866" cy="3754874"/>
              </a:xfrm>
              <a:prstGeom prst="rect">
                <a:avLst/>
              </a:prstGeom>
              <a:blipFill>
                <a:blip r:embed="rId3"/>
                <a:stretch>
                  <a:fillRect l="-15672" b="-3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/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𝑦𝑧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0" dirty="0" smtClean="0">
                          <a:latin typeface="Cambria Math" panose="02040503050406030204" pitchFamily="18" charset="0"/>
                        </a:rPr>
                        <m:t>00       01      11       10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B1113B-6FDB-A4D9-FBC1-32316F3B7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194" y="1379406"/>
                <a:ext cx="1552133" cy="523220"/>
              </a:xfrm>
              <a:prstGeom prst="rect">
                <a:avLst/>
              </a:prstGeom>
              <a:blipFill>
                <a:blip r:embed="rId4"/>
                <a:stretch>
                  <a:fillRect r="-14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Brace 4">
            <a:extLst>
              <a:ext uri="{FF2B5EF4-FFF2-40B4-BE49-F238E27FC236}">
                <a16:creationId xmlns:a16="http://schemas.microsoft.com/office/drawing/2014/main" id="{7B1CF0BD-7529-0A10-6802-29E4B93DFA91}"/>
              </a:ext>
            </a:extLst>
          </p:cNvPr>
          <p:cNvSpPr/>
          <p:nvPr/>
        </p:nvSpPr>
        <p:spPr bwMode="auto">
          <a:xfrm flipV="1">
            <a:off x="2623276" y="4163078"/>
            <a:ext cx="619295" cy="128016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/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63A99E-E1FD-EFAD-911C-5AD07B164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279" y="3800587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>
            <a:extLst>
              <a:ext uri="{FF2B5EF4-FFF2-40B4-BE49-F238E27FC236}">
                <a16:creationId xmlns:a16="http://schemas.microsoft.com/office/drawing/2014/main" id="{176ED816-9E7B-4F7F-57D6-F6659285E711}"/>
              </a:ext>
            </a:extLst>
          </p:cNvPr>
          <p:cNvSpPr/>
          <p:nvPr/>
        </p:nvSpPr>
        <p:spPr bwMode="auto">
          <a:xfrm rot="16200000">
            <a:off x="5752720" y="5090392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/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7E87EC4-3C7E-F858-DD96-C4198CFCC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12" y="6092388"/>
                <a:ext cx="40793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/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DFDBBBC-BD19-10F9-3B04-0D6582E96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362" y="4438288"/>
                <a:ext cx="49026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AA0324D1-C886-02FA-427A-4C8C134A01A6}"/>
              </a:ext>
            </a:extLst>
          </p:cNvPr>
          <p:cNvSpPr/>
          <p:nvPr/>
        </p:nvSpPr>
        <p:spPr bwMode="auto">
          <a:xfrm flipH="1" flipV="1">
            <a:off x="8238003" y="3114641"/>
            <a:ext cx="510716" cy="1554480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5D302108-E05F-CB66-D02B-3CED8015E731}"/>
              </a:ext>
            </a:extLst>
          </p:cNvPr>
          <p:cNvSpPr/>
          <p:nvPr/>
        </p:nvSpPr>
        <p:spPr bwMode="auto">
          <a:xfrm rot="5400000" flipV="1">
            <a:off x="6670191" y="599451"/>
            <a:ext cx="510716" cy="1751683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/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BB6FAD-0AF6-26C1-50F5-4C8BAACEB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349" y="883324"/>
                <a:ext cx="426399" cy="461665"/>
              </a:xfrm>
              <a:prstGeom prst="rect">
                <a:avLst/>
              </a:prstGeom>
              <a:blipFill>
                <a:blip r:embed="rId8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/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Simplify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𝑤𝑥𝑦𝑧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C27EE29-7486-A2F0-240C-63CB78851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83" y="1121651"/>
                <a:ext cx="5962176" cy="462434"/>
              </a:xfrm>
              <a:prstGeom prst="rect">
                <a:avLst/>
              </a:prstGeom>
              <a:blipFill>
                <a:blip r:embed="rId9"/>
                <a:stretch>
                  <a:fillRect l="-163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C83EF8-5D40-ECC7-6958-34787106022C}"/>
              </a:ext>
            </a:extLst>
          </p:cNvPr>
          <p:cNvSpPr/>
          <p:nvPr/>
        </p:nvSpPr>
        <p:spPr bwMode="auto">
          <a:xfrm>
            <a:off x="6191844" y="2159306"/>
            <a:ext cx="1398778" cy="1421176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72389-009C-4D04-C4FF-B3CA2AEF5824}"/>
              </a:ext>
            </a:extLst>
          </p:cNvPr>
          <p:cNvSpPr/>
          <p:nvPr/>
        </p:nvSpPr>
        <p:spPr bwMode="auto">
          <a:xfrm>
            <a:off x="5171607" y="2104843"/>
            <a:ext cx="1501371" cy="1421175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/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𝑦𝑧</m:t>
                    </m:r>
                  </m:oMath>
                </a14:m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3DC1C89-DC6E-50E6-A0FB-8D537C26CE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66" y="6076478"/>
                <a:ext cx="5962176" cy="462434"/>
              </a:xfrm>
              <a:prstGeom prst="rect">
                <a:avLst/>
              </a:prstGeom>
              <a:blipFill>
                <a:blip r:embed="rId10"/>
                <a:stretch>
                  <a:fillRect l="-153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4F52C12D-2807-369C-153A-0B160E982D49}"/>
              </a:ext>
            </a:extLst>
          </p:cNvPr>
          <p:cNvSpPr/>
          <p:nvPr/>
        </p:nvSpPr>
        <p:spPr bwMode="auto">
          <a:xfrm>
            <a:off x="6191844" y="2026324"/>
            <a:ext cx="605563" cy="324005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AD06A1B4-3B6B-35B9-4FBB-FE2C812086BC}"/>
              </a:ext>
            </a:extLst>
          </p:cNvPr>
          <p:cNvSpPr/>
          <p:nvPr/>
        </p:nvSpPr>
        <p:spPr bwMode="auto">
          <a:xfrm rot="16200000">
            <a:off x="6463641" y="1739207"/>
            <a:ext cx="685081" cy="132163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1" name="Left Bracket 20">
            <a:extLst>
              <a:ext uri="{FF2B5EF4-FFF2-40B4-BE49-F238E27FC236}">
                <a16:creationId xmlns:a16="http://schemas.microsoft.com/office/drawing/2014/main" id="{869B0EEF-6A2C-3ED6-4F17-4E43C33F7248}"/>
              </a:ext>
            </a:extLst>
          </p:cNvPr>
          <p:cNvSpPr/>
          <p:nvPr/>
        </p:nvSpPr>
        <p:spPr bwMode="auto">
          <a:xfrm rot="5400000" flipV="1">
            <a:off x="6509920" y="4615031"/>
            <a:ext cx="801196" cy="1360209"/>
          </a:xfrm>
          <a:prstGeom prst="leftBracke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6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3F5D68-514A-976E-9A0F-B04F6359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717644"/>
            <a:ext cx="7772400" cy="1470025"/>
          </a:xfrm>
        </p:spPr>
        <p:txBody>
          <a:bodyPr/>
          <a:lstStyle/>
          <a:p>
            <a:r>
              <a:rPr lang="en-US" dirty="0"/>
              <a:t>Useful Combinational Circuits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33DC8-FAC8-13C2-1723-F78F1A51DA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77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Multiplexor (MUX)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50"/>
          <p:cNvSpPr txBox="1">
            <a:spLocks noGrp="1"/>
          </p:cNvSpPr>
          <p:nvPr>
            <p:ph type="body" idx="1"/>
          </p:nvPr>
        </p:nvSpPr>
        <p:spPr>
          <a:xfrm>
            <a:off x="421099" y="161445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Multiplexor (“MUX”) is a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selector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one of multiple inputs onto output (N-to-1)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Shown below is an n-bit 2-to-1 MUX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S selects between two inputs of n bits each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34</a:t>
            </a:fld>
            <a:endParaRPr/>
          </a:p>
        </p:txBody>
      </p:sp>
      <p:grpSp>
        <p:nvGrpSpPr>
          <p:cNvPr id="440" name="Google Shape;440;p50"/>
          <p:cNvGrpSpPr/>
          <p:nvPr/>
        </p:nvGrpSpPr>
        <p:grpSpPr>
          <a:xfrm>
            <a:off x="4305654" y="3869430"/>
            <a:ext cx="4461107" cy="1554480"/>
            <a:chOff x="4305654" y="3869430"/>
            <a:chExt cx="4461107" cy="1554480"/>
          </a:xfrm>
        </p:grpSpPr>
        <p:cxnSp>
          <p:nvCxnSpPr>
            <p:cNvPr id="441" name="Google Shape;441;p50"/>
            <p:cNvCxnSpPr>
              <a:cxnSpLocks/>
              <a:endCxn id="13" idx="3"/>
            </p:cNvCxnSpPr>
            <p:nvPr/>
          </p:nvCxnSpPr>
          <p:spPr>
            <a:xfrm flipH="1">
              <a:off x="4305654" y="4080944"/>
              <a:ext cx="1809347" cy="213552"/>
            </a:xfrm>
            <a:prstGeom prst="straightConnector1">
              <a:avLst/>
            </a:prstGeom>
            <a:noFill/>
            <a:ln w="25400" cap="flat" cmpd="sng">
              <a:solidFill>
                <a:schemeClr val="tx2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442" name="Google Shape;442;p50"/>
            <p:cNvSpPr txBox="1"/>
            <p:nvPr/>
          </p:nvSpPr>
          <p:spPr>
            <a:xfrm>
              <a:off x="6115001" y="3869430"/>
              <a:ext cx="2651760" cy="1554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This input is passed to output if selector bits match shown value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0"/>
          <p:cNvSpPr txBox="1"/>
          <p:nvPr/>
        </p:nvSpPr>
        <p:spPr>
          <a:xfrm>
            <a:off x="383075" y="5454548"/>
            <a:ext cx="2651700" cy="9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Represents that this input has n bits</a:t>
            </a:r>
            <a:endParaRPr sz="2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44" name="Google Shape;444;p50"/>
          <p:cNvCxnSpPr/>
          <p:nvPr/>
        </p:nvCxnSpPr>
        <p:spPr>
          <a:xfrm rot="10800000" flipH="1">
            <a:off x="2596450" y="5327525"/>
            <a:ext cx="990900" cy="45990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45E07-C43E-939E-97F4-31EF31B87D9E}"/>
              </a:ext>
            </a:extLst>
          </p:cNvPr>
          <p:cNvGrpSpPr/>
          <p:nvPr/>
        </p:nvGrpSpPr>
        <p:grpSpPr>
          <a:xfrm>
            <a:off x="3177080" y="3883216"/>
            <a:ext cx="2392642" cy="2675180"/>
            <a:chOff x="312688" y="3773046"/>
            <a:chExt cx="2392642" cy="2675180"/>
          </a:xfrm>
        </p:grpSpPr>
        <p:sp>
          <p:nvSpPr>
            <p:cNvPr id="2" name="Flowchart: Manual Operation 1">
              <a:extLst>
                <a:ext uri="{FF2B5EF4-FFF2-40B4-BE49-F238E27FC236}">
                  <a16:creationId xmlns:a16="http://schemas.microsoft.com/office/drawing/2014/main" id="{9BCD50A3-25B5-BCB8-9150-96D2A4BE3C24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B774F4-E2B6-302F-F8AC-6BE5C62E025D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CD85EB5-EA56-91BD-617E-3A3D6CA2F015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F58F48-C698-EF7B-65A5-01806E489802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BF63973-5867-C0B1-5D1F-5314F286C01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BD194B-AE0B-C34D-F6EC-99BB4729FD48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54C6E2-DA2D-80C0-5DBF-3AE4D6FC58D3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BF9DAC-1088-7E46-31D3-FDAA002CA3C5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23CAB76-D2AD-C1DC-E97C-FC25BF4BAA27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BF7382-F2EB-B31A-0323-46ACE7E049A8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1F3C86-B811-FE70-DDB6-6E5E2ABED5FE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9A0650-E645-20C9-E9F8-33804F745DB3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6FC9F3-0E35-AAF6-7FF8-3FF66E01FC0B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B1F7D2-6706-4D33-A038-18721C9DFC70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2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Implementing a 1-bit 2-to-1 MUX 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endParaRPr lang="en-US" b="1" dirty="0"/>
          </a:p>
          <a:p>
            <a:pPr marL="342900" marR="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51"/>
          <p:cNvSpPr txBox="1">
            <a:spLocks noGrp="1"/>
          </p:cNvSpPr>
          <p:nvPr>
            <p:ph type="body" idx="2"/>
          </p:nvPr>
        </p:nvSpPr>
        <p:spPr>
          <a:xfrm>
            <a:off x="5495728" y="1600200"/>
            <a:ext cx="3480631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Algebra:</a:t>
            </a:r>
            <a:endParaRPr dirty="0"/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 Diagram:</a:t>
            </a:r>
            <a:endParaRPr sz="2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454" name="Google Shape;454;p51"/>
          <p:cNvPicPr preferRelativeResize="0"/>
          <p:nvPr/>
        </p:nvPicPr>
        <p:blipFill rotWithShape="1">
          <a:blip r:embed="rId3">
            <a:alphaModFix/>
          </a:blip>
          <a:srcRect t="2230"/>
          <a:stretch/>
        </p:blipFill>
        <p:spPr>
          <a:xfrm>
            <a:off x="5087821" y="2101930"/>
            <a:ext cx="3986729" cy="182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51"/>
          <p:cNvGraphicFramePr/>
          <p:nvPr/>
        </p:nvGraphicFramePr>
        <p:xfrm>
          <a:off x="2917091" y="3645795"/>
          <a:ext cx="1828800" cy="2880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s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</a:t>
                      </a:r>
                      <a:endParaRPr sz="20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b</a:t>
                      </a:r>
                      <a:endParaRPr sz="20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c</a:t>
                      </a:r>
                      <a:endParaRPr sz="2000" b="1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0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endParaRPr sz="20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endParaRPr sz="20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1</a:t>
                      </a:r>
                      <a:endParaRPr sz="20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56" name="Google Shape;456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6064" y="4605195"/>
            <a:ext cx="3108960" cy="1782863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1"/>
          <p:cNvSpPr/>
          <p:nvPr/>
        </p:nvSpPr>
        <p:spPr>
          <a:xfrm>
            <a:off x="5393803" y="3588150"/>
            <a:ext cx="1516283" cy="36576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950091-1FE8-7BC6-6A58-C3447DF13887}"/>
              </a:ext>
            </a:extLst>
          </p:cNvPr>
          <p:cNvGrpSpPr/>
          <p:nvPr/>
        </p:nvGrpSpPr>
        <p:grpSpPr>
          <a:xfrm>
            <a:off x="643195" y="2208653"/>
            <a:ext cx="2392642" cy="2675180"/>
            <a:chOff x="312688" y="3773046"/>
            <a:chExt cx="2392642" cy="2675180"/>
          </a:xfrm>
        </p:grpSpPr>
        <p:sp>
          <p:nvSpPr>
            <p:cNvPr id="18" name="Flowchart: Manual Operation 17">
              <a:extLst>
                <a:ext uri="{FF2B5EF4-FFF2-40B4-BE49-F238E27FC236}">
                  <a16:creationId xmlns:a16="http://schemas.microsoft.com/office/drawing/2014/main" id="{C1D2D2C5-95C9-0C8F-A1A9-B622B76FCEA6}"/>
                </a:ext>
              </a:extLst>
            </p:cNvPr>
            <p:cNvSpPr/>
            <p:nvPr/>
          </p:nvSpPr>
          <p:spPr bwMode="auto">
            <a:xfrm rot="-5400000">
              <a:off x="648436" y="4240491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BDCFA84-4FD2-ED7F-741F-9C56A1B4C8FE}"/>
                </a:ext>
              </a:extLst>
            </p:cNvPr>
            <p:cNvCxnSpPr/>
            <p:nvPr/>
          </p:nvCxnSpPr>
          <p:spPr bwMode="auto">
            <a:xfrm>
              <a:off x="383075" y="41860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0749F2A-627F-2248-45DE-8900BBB42FC1}"/>
                </a:ext>
              </a:extLst>
            </p:cNvPr>
            <p:cNvCxnSpPr/>
            <p:nvPr/>
          </p:nvCxnSpPr>
          <p:spPr bwMode="auto">
            <a:xfrm>
              <a:off x="383075" y="509980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F02690-E9FB-12C6-7E29-8DF7FCA6BF7D}"/>
                </a:ext>
              </a:extLst>
            </p:cNvPr>
            <p:cNvCxnSpPr/>
            <p:nvPr/>
          </p:nvCxnSpPr>
          <p:spPr bwMode="auto">
            <a:xfrm>
              <a:off x="1898078" y="463158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E94EABC-B13C-F121-6226-126D2DCBC69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574394" y="5299448"/>
              <a:ext cx="25514" cy="84054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FCA0B4-6911-0E7B-A44F-B7129B519BA2}"/>
                </a:ext>
              </a:extLst>
            </p:cNvPr>
            <p:cNvSpPr txBox="1"/>
            <p:nvPr/>
          </p:nvSpPr>
          <p:spPr>
            <a:xfrm>
              <a:off x="323559" y="378421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520B4D2-064F-1307-E4CD-F0F70BB7EA9F}"/>
                </a:ext>
              </a:extLst>
            </p:cNvPr>
            <p:cNvSpPr txBox="1"/>
            <p:nvPr/>
          </p:nvSpPr>
          <p:spPr>
            <a:xfrm>
              <a:off x="312688" y="4699697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996453-F095-9CB3-CECB-9E531C92E02C}"/>
                </a:ext>
              </a:extLst>
            </p:cNvPr>
            <p:cNvSpPr txBox="1"/>
            <p:nvPr/>
          </p:nvSpPr>
          <p:spPr>
            <a:xfrm>
              <a:off x="1403305" y="6048116"/>
              <a:ext cx="3032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88D7331-0D62-5F22-A08B-108A54C727EB}"/>
                </a:ext>
              </a:extLst>
            </p:cNvPr>
            <p:cNvSpPr txBox="1"/>
            <p:nvPr/>
          </p:nvSpPr>
          <p:spPr>
            <a:xfrm>
              <a:off x="1126752" y="398427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99113FA-2400-FD37-54E8-17A34885C2E4}"/>
                </a:ext>
              </a:extLst>
            </p:cNvPr>
            <p:cNvSpPr txBox="1"/>
            <p:nvPr/>
          </p:nvSpPr>
          <p:spPr>
            <a:xfrm>
              <a:off x="1135048" y="4877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7608067-5BD6-3FB7-0F6B-27BED4088ED1}"/>
                </a:ext>
              </a:extLst>
            </p:cNvPr>
            <p:cNvSpPr txBox="1"/>
            <p:nvPr/>
          </p:nvSpPr>
          <p:spPr>
            <a:xfrm>
              <a:off x="2384408" y="4231479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D7B1D2-F7B6-EA9D-9285-D61C83759D9F}"/>
                </a:ext>
              </a:extLst>
            </p:cNvPr>
            <p:cNvSpPr txBox="1"/>
            <p:nvPr/>
          </p:nvSpPr>
          <p:spPr>
            <a:xfrm>
              <a:off x="619525" y="3990251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1209EC-4C7C-0A0E-E4C0-90070BA57AD4}"/>
                </a:ext>
              </a:extLst>
            </p:cNvPr>
            <p:cNvSpPr txBox="1"/>
            <p:nvPr/>
          </p:nvSpPr>
          <p:spPr>
            <a:xfrm>
              <a:off x="595405" y="4896715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1CB549-E395-DFC9-534D-463787B32357}"/>
                </a:ext>
              </a:extLst>
            </p:cNvPr>
            <p:cNvSpPr txBox="1"/>
            <p:nvPr/>
          </p:nvSpPr>
          <p:spPr>
            <a:xfrm>
              <a:off x="2072465" y="4407309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E68A1B6-6A92-CE5B-80FA-7DE2EBB253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870" y="1162817"/>
            <a:ext cx="2634780" cy="19724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68D236-ACB2-08D3-BE73-15DCDA9F6A65}"/>
              </a:ext>
            </a:extLst>
          </p:cNvPr>
          <p:cNvSpPr txBox="1"/>
          <p:nvPr/>
        </p:nvSpPr>
        <p:spPr>
          <a:xfrm>
            <a:off x="2733969" y="1468111"/>
            <a:ext cx="274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>
                <a:latin typeface="Calibri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56030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1-bit 4-to-1 MUX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5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Schematic:</a:t>
            </a:r>
            <a:endParaRPr dirty="0"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How many rows?</a:t>
            </a:r>
            <a:endParaRPr sz="3200" b="0" i="0" u="none" strike="noStrike" cap="none" baseline="30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 =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 + 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36</a:t>
            </a:fld>
            <a:endParaRPr/>
          </a:p>
        </p:txBody>
      </p:sp>
      <p:sp>
        <p:nvSpPr>
          <p:cNvPr id="466" name="Google Shape;466;p52"/>
          <p:cNvSpPr txBox="1"/>
          <p:nvPr/>
        </p:nvSpPr>
        <p:spPr>
          <a:xfrm>
            <a:off x="6020682" y="4378429"/>
            <a:ext cx="53251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baseline="30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2C4F3EB-B072-8107-68CA-5D53FE23CDF1}"/>
              </a:ext>
            </a:extLst>
          </p:cNvPr>
          <p:cNvGrpSpPr/>
          <p:nvPr/>
        </p:nvGrpSpPr>
        <p:grpSpPr>
          <a:xfrm>
            <a:off x="3029390" y="1470522"/>
            <a:ext cx="2628468" cy="2675180"/>
            <a:chOff x="407369" y="2208653"/>
            <a:chExt cx="2628468" cy="2675180"/>
          </a:xfrm>
        </p:grpSpPr>
        <p:sp>
          <p:nvSpPr>
            <p:cNvPr id="3" name="Flowchart: Manual Operation 2">
              <a:extLst>
                <a:ext uri="{FF2B5EF4-FFF2-40B4-BE49-F238E27FC236}">
                  <a16:creationId xmlns:a16="http://schemas.microsoft.com/office/drawing/2014/main" id="{088F5AB4-EA8A-50E0-DA24-28D1319C43D4}"/>
                </a:ext>
              </a:extLst>
            </p:cNvPr>
            <p:cNvSpPr/>
            <p:nvPr/>
          </p:nvSpPr>
          <p:spPr bwMode="auto">
            <a:xfrm rot="16200000">
              <a:off x="978943" y="2676098"/>
              <a:ext cx="1717087" cy="782197"/>
            </a:xfrm>
            <a:prstGeom prst="flowChartManualOperation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8243A58-1A25-E458-C8EF-8DCBD714350F}"/>
                </a:ext>
              </a:extLst>
            </p:cNvPr>
            <p:cNvCxnSpPr/>
            <p:nvPr/>
          </p:nvCxnSpPr>
          <p:spPr bwMode="auto">
            <a:xfrm>
              <a:off x="713582" y="2621659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EF00C69-5837-E3B8-859C-66294562DABF}"/>
                </a:ext>
              </a:extLst>
            </p:cNvPr>
            <p:cNvCxnSpPr/>
            <p:nvPr/>
          </p:nvCxnSpPr>
          <p:spPr bwMode="auto">
            <a:xfrm>
              <a:off x="713582" y="3535414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DABC33-05CA-00A3-2DCA-FA915AF71F4B}"/>
                </a:ext>
              </a:extLst>
            </p:cNvPr>
            <p:cNvCxnSpPr/>
            <p:nvPr/>
          </p:nvCxnSpPr>
          <p:spPr bwMode="auto">
            <a:xfrm>
              <a:off x="2228585" y="3067196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8DB031-94DC-0F88-DAFD-F8743D68357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1904901" y="3735055"/>
              <a:ext cx="5006" cy="886423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287397-886A-0D45-8B4F-5ADA23702C05}"/>
                </a:ext>
              </a:extLst>
            </p:cNvPr>
            <p:cNvSpPr txBox="1"/>
            <p:nvPr/>
          </p:nvSpPr>
          <p:spPr>
            <a:xfrm>
              <a:off x="415344" y="2397818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ED8500-A6EA-EA80-4B68-2CBB69114834}"/>
                </a:ext>
              </a:extLst>
            </p:cNvPr>
            <p:cNvSpPr txBox="1"/>
            <p:nvPr/>
          </p:nvSpPr>
          <p:spPr>
            <a:xfrm>
              <a:off x="422066" y="3327233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BDF26D3-4D3F-AD41-2E8B-8A1573CEA9B8}"/>
                </a:ext>
              </a:extLst>
            </p:cNvPr>
            <p:cNvSpPr txBox="1"/>
            <p:nvPr/>
          </p:nvSpPr>
          <p:spPr>
            <a:xfrm>
              <a:off x="1733812" y="4483723"/>
              <a:ext cx="89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S= S</a:t>
              </a:r>
              <a:r>
                <a:rPr lang="en-US" sz="2000" baseline="-25000" dirty="0">
                  <a:latin typeface="Calibri" pitchFamily="34" charset="0"/>
                </a:rPr>
                <a:t>1</a:t>
              </a:r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A0DAFE7-4C28-F5B5-7161-444BC4E6AC1F}"/>
                </a:ext>
              </a:extLst>
            </p:cNvPr>
            <p:cNvSpPr txBox="1"/>
            <p:nvPr/>
          </p:nvSpPr>
          <p:spPr>
            <a:xfrm>
              <a:off x="1457259" y="2419878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3048DE4-DF07-9844-979F-8F434EF72AA1}"/>
                </a:ext>
              </a:extLst>
            </p:cNvPr>
            <p:cNvSpPr txBox="1"/>
            <p:nvPr/>
          </p:nvSpPr>
          <p:spPr>
            <a:xfrm>
              <a:off x="1465555" y="3312675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4BB20-0DD0-43A6-4D2F-F2890122E67E}"/>
                </a:ext>
              </a:extLst>
            </p:cNvPr>
            <p:cNvSpPr txBox="1"/>
            <p:nvPr/>
          </p:nvSpPr>
          <p:spPr>
            <a:xfrm>
              <a:off x="2714915" y="2667086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F3284D-BF99-42B3-27F6-0EEDC9DC1DCB}"/>
                </a:ext>
              </a:extLst>
            </p:cNvPr>
            <p:cNvSpPr txBox="1"/>
            <p:nvPr/>
          </p:nvSpPr>
          <p:spPr>
            <a:xfrm>
              <a:off x="1773395" y="3879668"/>
              <a:ext cx="4219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alibri" pitchFamily="34" charset="0"/>
                </a:rPr>
                <a:t>‘</a:t>
              </a:r>
              <a:r>
                <a:rPr lang="en-US" sz="2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46C1C-581F-455D-862C-63609D8560C9}"/>
                </a:ext>
              </a:extLst>
            </p:cNvPr>
            <p:cNvSpPr txBox="1"/>
            <p:nvPr/>
          </p:nvSpPr>
          <p:spPr>
            <a:xfrm>
              <a:off x="1466438" y="2737533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01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5B3785-6C3A-E44F-FAC7-7F01C2D616A9}"/>
                </a:ext>
              </a:extLst>
            </p:cNvPr>
            <p:cNvSpPr txBox="1"/>
            <p:nvPr/>
          </p:nvSpPr>
          <p:spPr>
            <a:xfrm>
              <a:off x="1444404" y="3046002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10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E704566-C30E-F369-161E-02848989876C}"/>
                </a:ext>
              </a:extLst>
            </p:cNvPr>
            <p:cNvCxnSpPr/>
            <p:nvPr/>
          </p:nvCxnSpPr>
          <p:spPr bwMode="auto">
            <a:xfrm>
              <a:off x="711744" y="2928297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7F7F47-0FBB-2026-BEF0-53FC18974BBA}"/>
                </a:ext>
              </a:extLst>
            </p:cNvPr>
            <p:cNvSpPr txBox="1"/>
            <p:nvPr/>
          </p:nvSpPr>
          <p:spPr>
            <a:xfrm>
              <a:off x="407369" y="2701106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B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9CDB43A-6334-DD8F-F035-669288120E1B}"/>
                </a:ext>
              </a:extLst>
            </p:cNvPr>
            <p:cNvCxnSpPr/>
            <p:nvPr/>
          </p:nvCxnSpPr>
          <p:spPr bwMode="auto">
            <a:xfrm>
              <a:off x="711744" y="3225752"/>
              <a:ext cx="732806" cy="0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22B8F5-D7DC-ADA2-C680-FBCD9E58B57C}"/>
                </a:ext>
              </a:extLst>
            </p:cNvPr>
            <p:cNvSpPr txBox="1"/>
            <p:nvPr/>
          </p:nvSpPr>
          <p:spPr>
            <a:xfrm>
              <a:off x="411049" y="2995442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F9D7B82-9301-E10D-2BFA-5FF4522EE126}"/>
              </a:ext>
            </a:extLst>
          </p:cNvPr>
          <p:cNvCxnSpPr/>
          <p:nvPr/>
        </p:nvCxnSpPr>
        <p:spPr bwMode="auto">
          <a:xfrm>
            <a:off x="2008741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5E485F1-1E97-6768-B77B-2C13F730C7BF}"/>
              </a:ext>
            </a:extLst>
          </p:cNvPr>
          <p:cNvCxnSpPr/>
          <p:nvPr/>
        </p:nvCxnSpPr>
        <p:spPr bwMode="auto">
          <a:xfrm>
            <a:off x="2322722" y="5517846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F8DDF12-C9C7-D793-2FCA-AF90F6DC75F5}"/>
              </a:ext>
            </a:extLst>
          </p:cNvPr>
          <p:cNvCxnSpPr/>
          <p:nvPr/>
        </p:nvCxnSpPr>
        <p:spPr bwMode="auto">
          <a:xfrm>
            <a:off x="3260994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A6D8E7E-C2EF-E296-A51C-FC70A3A3A3EE}"/>
              </a:ext>
            </a:extLst>
          </p:cNvPr>
          <p:cNvCxnSpPr/>
          <p:nvPr/>
        </p:nvCxnSpPr>
        <p:spPr bwMode="auto">
          <a:xfrm>
            <a:off x="4817326" y="5541717"/>
            <a:ext cx="313981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08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Another Design for 4-to-1 MUX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leverage what we’ve previously built?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Alternative hierarchical approach: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37</a:t>
            </a:fld>
            <a:endParaRPr/>
          </a:p>
        </p:txBody>
      </p:sp>
      <p:sp>
        <p:nvSpPr>
          <p:cNvPr id="3" name="Flowchart: Manual Operation 2">
            <a:extLst>
              <a:ext uri="{FF2B5EF4-FFF2-40B4-BE49-F238E27FC236}">
                <a16:creationId xmlns:a16="http://schemas.microsoft.com/office/drawing/2014/main" id="{D87AAC2F-608E-8C26-8F6F-D751A234753F}"/>
              </a:ext>
            </a:extLst>
          </p:cNvPr>
          <p:cNvSpPr/>
          <p:nvPr/>
        </p:nvSpPr>
        <p:spPr bwMode="auto">
          <a:xfrm rot="16200000">
            <a:off x="1177247" y="3153214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42B09-943B-BC35-31D2-BBB0727F4A35}"/>
              </a:ext>
            </a:extLst>
          </p:cNvPr>
          <p:cNvCxnSpPr/>
          <p:nvPr/>
        </p:nvCxnSpPr>
        <p:spPr bwMode="auto">
          <a:xfrm>
            <a:off x="911886" y="309877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2134DA5-0BAD-89C8-7788-B88AB9998A37}"/>
              </a:ext>
            </a:extLst>
          </p:cNvPr>
          <p:cNvCxnSpPr/>
          <p:nvPr/>
        </p:nvCxnSpPr>
        <p:spPr bwMode="auto">
          <a:xfrm>
            <a:off x="911886" y="4012530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ECD26F-25FD-28C5-1A05-AFE246D422A5}"/>
              </a:ext>
            </a:extLst>
          </p:cNvPr>
          <p:cNvCxnSpPr>
            <a:cxnSpLocks/>
          </p:cNvCxnSpPr>
          <p:nvPr/>
        </p:nvCxnSpPr>
        <p:spPr bwMode="auto">
          <a:xfrm>
            <a:off x="2426889" y="3544312"/>
            <a:ext cx="1503463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642539-5651-BD44-6AF7-1D1CF9FD08B8}"/>
              </a:ext>
            </a:extLst>
          </p:cNvPr>
          <p:cNvSpPr txBox="1"/>
          <p:nvPr/>
        </p:nvSpPr>
        <p:spPr>
          <a:xfrm>
            <a:off x="852370" y="2696939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F1E23E-2F41-A90C-45E9-C2473CBD2578}"/>
              </a:ext>
            </a:extLst>
          </p:cNvPr>
          <p:cNvSpPr txBox="1"/>
          <p:nvPr/>
        </p:nvSpPr>
        <p:spPr>
          <a:xfrm>
            <a:off x="841499" y="36124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E703D7-4551-B010-1668-01E9481C90B9}"/>
              </a:ext>
            </a:extLst>
          </p:cNvPr>
          <p:cNvSpPr txBox="1"/>
          <p:nvPr/>
        </p:nvSpPr>
        <p:spPr>
          <a:xfrm>
            <a:off x="1655563" y="28969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D1A9F1-F7F0-8FE8-D94F-3E750B720B61}"/>
              </a:ext>
            </a:extLst>
          </p:cNvPr>
          <p:cNvSpPr txBox="1"/>
          <p:nvPr/>
        </p:nvSpPr>
        <p:spPr>
          <a:xfrm>
            <a:off x="1663859" y="378979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7670F7E7-30C4-5D64-BB3E-C9A0E59B5CEA}"/>
              </a:ext>
            </a:extLst>
          </p:cNvPr>
          <p:cNvSpPr/>
          <p:nvPr/>
        </p:nvSpPr>
        <p:spPr bwMode="auto">
          <a:xfrm rot="16200000">
            <a:off x="1185934" y="5008533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CAA07E-48A1-8109-39A4-D2AD93EC76DB}"/>
              </a:ext>
            </a:extLst>
          </p:cNvPr>
          <p:cNvCxnSpPr/>
          <p:nvPr/>
        </p:nvCxnSpPr>
        <p:spPr bwMode="auto">
          <a:xfrm>
            <a:off x="920573" y="4954094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226F88-B5A4-6399-8AB3-965FAEDC418D}"/>
              </a:ext>
            </a:extLst>
          </p:cNvPr>
          <p:cNvCxnSpPr/>
          <p:nvPr/>
        </p:nvCxnSpPr>
        <p:spPr bwMode="auto">
          <a:xfrm>
            <a:off x="920573" y="5867849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9FEC2A-AA2F-EB2B-3E0C-171FF348D388}"/>
              </a:ext>
            </a:extLst>
          </p:cNvPr>
          <p:cNvCxnSpPr>
            <a:cxnSpLocks/>
          </p:cNvCxnSpPr>
          <p:nvPr/>
        </p:nvCxnSpPr>
        <p:spPr bwMode="auto">
          <a:xfrm>
            <a:off x="2435576" y="5399631"/>
            <a:ext cx="149477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C6A171-A39F-B0CA-79B2-6D2E668755B9}"/>
              </a:ext>
            </a:extLst>
          </p:cNvPr>
          <p:cNvCxnSpPr>
            <a:cxnSpLocks/>
            <a:stCxn id="25" idx="3"/>
          </p:cNvCxnSpPr>
          <p:nvPr/>
        </p:nvCxnSpPr>
        <p:spPr bwMode="auto">
          <a:xfrm flipH="1" flipV="1">
            <a:off x="2111892" y="6067490"/>
            <a:ext cx="8949" cy="516507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7737E2E-1F4B-D485-C561-7048EC92445A}"/>
              </a:ext>
            </a:extLst>
          </p:cNvPr>
          <p:cNvSpPr txBox="1"/>
          <p:nvPr/>
        </p:nvSpPr>
        <p:spPr>
          <a:xfrm>
            <a:off x="861057" y="455225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A8046A-229F-6DAE-130B-B1ADA6C30AF1}"/>
              </a:ext>
            </a:extLst>
          </p:cNvPr>
          <p:cNvSpPr txBox="1"/>
          <p:nvPr/>
        </p:nvSpPr>
        <p:spPr>
          <a:xfrm>
            <a:off x="850186" y="5467739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92E0BF-715A-EBFB-1F05-ED17919CF469}"/>
              </a:ext>
            </a:extLst>
          </p:cNvPr>
          <p:cNvSpPr txBox="1"/>
          <p:nvPr/>
        </p:nvSpPr>
        <p:spPr>
          <a:xfrm>
            <a:off x="1730991" y="638394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53B09-97BE-18A4-0125-925EC029688F}"/>
              </a:ext>
            </a:extLst>
          </p:cNvPr>
          <p:cNvSpPr txBox="1"/>
          <p:nvPr/>
        </p:nvSpPr>
        <p:spPr>
          <a:xfrm>
            <a:off x="1664250" y="475231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76B671-3F7E-CDEC-C608-C546071B4ED0}"/>
              </a:ext>
            </a:extLst>
          </p:cNvPr>
          <p:cNvSpPr txBox="1"/>
          <p:nvPr/>
        </p:nvSpPr>
        <p:spPr>
          <a:xfrm>
            <a:off x="1672546" y="56451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33" name="Flowchart: Manual Operation 32">
            <a:extLst>
              <a:ext uri="{FF2B5EF4-FFF2-40B4-BE49-F238E27FC236}">
                <a16:creationId xmlns:a16="http://schemas.microsoft.com/office/drawing/2014/main" id="{4DCB0969-9C44-5719-5492-BFB0059091C7}"/>
              </a:ext>
            </a:extLst>
          </p:cNvPr>
          <p:cNvSpPr/>
          <p:nvPr/>
        </p:nvSpPr>
        <p:spPr bwMode="auto">
          <a:xfrm rot="16200000">
            <a:off x="4195713" y="4041797"/>
            <a:ext cx="1717087" cy="782197"/>
          </a:xfrm>
          <a:prstGeom prst="flowChartManualOperation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5082B8-BFCB-A456-9B02-8172E0C5ECC6}"/>
              </a:ext>
            </a:extLst>
          </p:cNvPr>
          <p:cNvCxnSpPr/>
          <p:nvPr/>
        </p:nvCxnSpPr>
        <p:spPr bwMode="auto">
          <a:xfrm>
            <a:off x="3930352" y="3987358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71870A-A4FC-5584-D9BD-C1F16F41BA51}"/>
              </a:ext>
            </a:extLst>
          </p:cNvPr>
          <p:cNvCxnSpPr/>
          <p:nvPr/>
        </p:nvCxnSpPr>
        <p:spPr bwMode="auto">
          <a:xfrm>
            <a:off x="3930352" y="4901113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9DBC69-088D-CFD3-1C81-D9A20CFE8FF7}"/>
              </a:ext>
            </a:extLst>
          </p:cNvPr>
          <p:cNvCxnSpPr/>
          <p:nvPr/>
        </p:nvCxnSpPr>
        <p:spPr bwMode="auto">
          <a:xfrm>
            <a:off x="5445355" y="4432895"/>
            <a:ext cx="732806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B91672C-8337-CC6D-2EBF-1A15E8EDD74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121671" y="5100754"/>
            <a:ext cx="25514" cy="84054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93779D4-F070-DE7F-598C-72DEB110C39F}"/>
              </a:ext>
            </a:extLst>
          </p:cNvPr>
          <p:cNvSpPr txBox="1"/>
          <p:nvPr/>
        </p:nvSpPr>
        <p:spPr>
          <a:xfrm>
            <a:off x="4950582" y="5849422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771773-6C31-56E2-B930-E3D156BBA3EA}"/>
              </a:ext>
            </a:extLst>
          </p:cNvPr>
          <p:cNvSpPr txBox="1"/>
          <p:nvPr/>
        </p:nvSpPr>
        <p:spPr>
          <a:xfrm>
            <a:off x="4674029" y="37855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23CBC7-D993-AB9B-DA9D-9121EFC4E4CC}"/>
              </a:ext>
            </a:extLst>
          </p:cNvPr>
          <p:cNvSpPr txBox="1"/>
          <p:nvPr/>
        </p:nvSpPr>
        <p:spPr>
          <a:xfrm>
            <a:off x="4682325" y="467837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C7EDB4-7334-E728-49F2-9770A581AEC2}"/>
              </a:ext>
            </a:extLst>
          </p:cNvPr>
          <p:cNvSpPr txBox="1"/>
          <p:nvPr/>
        </p:nvSpPr>
        <p:spPr>
          <a:xfrm>
            <a:off x="5931685" y="4032785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E</a:t>
            </a:r>
          </a:p>
        </p:txBody>
      </p:sp>
      <p:cxnSp>
        <p:nvCxnSpPr>
          <p:cNvPr id="448" name="Straight Arrow Connector 447">
            <a:extLst>
              <a:ext uri="{FF2B5EF4-FFF2-40B4-BE49-F238E27FC236}">
                <a16:creationId xmlns:a16="http://schemas.microsoft.com/office/drawing/2014/main" id="{5A54524C-4C5B-F6AD-02EC-A5932CB451AD}"/>
              </a:ext>
            </a:extLst>
          </p:cNvPr>
          <p:cNvCxnSpPr/>
          <p:nvPr/>
        </p:nvCxnSpPr>
        <p:spPr bwMode="auto">
          <a:xfrm>
            <a:off x="2111892" y="6383942"/>
            <a:ext cx="77452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0" name="Straight Arrow Connector 449">
            <a:extLst>
              <a:ext uri="{FF2B5EF4-FFF2-40B4-BE49-F238E27FC236}">
                <a16:creationId xmlns:a16="http://schemas.microsoft.com/office/drawing/2014/main" id="{1F99B4ED-1725-478D-B56E-0A23972A0E2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875402" y="4208443"/>
            <a:ext cx="11017" cy="2175499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2" name="Straight Arrow Connector 451">
            <a:extLst>
              <a:ext uri="{FF2B5EF4-FFF2-40B4-BE49-F238E27FC236}">
                <a16:creationId xmlns:a16="http://schemas.microsoft.com/office/drawing/2014/main" id="{0079A49D-4DCC-5A1B-A3A5-1F2DEDAB11B1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 flipH="1">
            <a:off x="2035791" y="4231147"/>
            <a:ext cx="850628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4" name="Oval 453">
            <a:extLst>
              <a:ext uri="{FF2B5EF4-FFF2-40B4-BE49-F238E27FC236}">
                <a16:creationId xmlns:a16="http://schemas.microsoft.com/office/drawing/2014/main" id="{9C9A2711-A9AB-D861-DF72-771165671273}"/>
              </a:ext>
            </a:extLst>
          </p:cNvPr>
          <p:cNvSpPr/>
          <p:nvPr/>
        </p:nvSpPr>
        <p:spPr bwMode="auto">
          <a:xfrm>
            <a:off x="2089858" y="6334316"/>
            <a:ext cx="45719" cy="84386"/>
          </a:xfrm>
          <a:prstGeom prst="ellipse">
            <a:avLst/>
          </a:prstGeom>
          <a:solidFill>
            <a:srgbClr val="C0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58" name="Straight Arrow Connector 457">
            <a:extLst>
              <a:ext uri="{FF2B5EF4-FFF2-40B4-BE49-F238E27FC236}">
                <a16:creationId xmlns:a16="http://schemas.microsoft.com/office/drawing/2014/main" id="{047FD92F-5107-9F3B-3191-09E87AD7CE5D}"/>
              </a:ext>
            </a:extLst>
          </p:cNvPr>
          <p:cNvCxnSpPr/>
          <p:nvPr/>
        </p:nvCxnSpPr>
        <p:spPr bwMode="auto">
          <a:xfrm>
            <a:off x="3930352" y="3544312"/>
            <a:ext cx="0" cy="443046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0" name="Straight Arrow Connector 459">
            <a:extLst>
              <a:ext uri="{FF2B5EF4-FFF2-40B4-BE49-F238E27FC236}">
                <a16:creationId xmlns:a16="http://schemas.microsoft.com/office/drawing/2014/main" id="{13E23FCF-D989-D23D-1733-3121C9552DDD}"/>
              </a:ext>
            </a:extLst>
          </p:cNvPr>
          <p:cNvCxnSpPr/>
          <p:nvPr/>
        </p:nvCxnSpPr>
        <p:spPr bwMode="auto">
          <a:xfrm flipV="1">
            <a:off x="3930352" y="4901113"/>
            <a:ext cx="0" cy="49851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1695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Decoder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221168"/>
            <a:ext cx="8229600" cy="563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one of 2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outputs based on N input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 2-to-4 decoder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case: Choose ALU operation based on instruction op-code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38</a:t>
            </a:fld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B0C634-D1BF-000D-8C81-2ABBBA2BC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54" y="2016310"/>
            <a:ext cx="6754936" cy="37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680BB4-F3BA-46B5-F3C4-4716D1D5A268}"/>
              </a:ext>
            </a:extLst>
          </p:cNvPr>
          <p:cNvSpPr txBox="1"/>
          <p:nvPr/>
        </p:nvSpPr>
        <p:spPr>
          <a:xfrm>
            <a:off x="1942881" y="5774860"/>
            <a:ext cx="7201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By BlueJester0101, CC BY-SA 3.0, https://commons.wikimedia.org/w/index.php?curid=3668293</a:t>
            </a:r>
          </a:p>
        </p:txBody>
      </p:sp>
    </p:spTree>
    <p:extLst>
      <p:ext uri="{BB962C8B-B14F-4D97-AF65-F5344CB8AC3E}">
        <p14:creationId xmlns:p14="http://schemas.microsoft.com/office/powerpoint/2010/main" val="31494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Demultiplexer (</a:t>
            </a:r>
            <a:r>
              <a:rPr lang="en-US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Demux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18106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to decoder with an enable signal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39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8617B-0924-7F52-BB3C-CE8BF20610EE}"/>
              </a:ext>
            </a:extLst>
          </p:cNvPr>
          <p:cNvSpPr txBox="1"/>
          <p:nvPr/>
        </p:nvSpPr>
        <p:spPr>
          <a:xfrm>
            <a:off x="6134172" y="5800248"/>
            <a:ext cx="24613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BlueJester0101, CC BY-SA 3.0, https://commons.wikimedia.org/w/index.php?curid=3668293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5735D1-A7DB-2BCE-FADB-4581D5DC3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1" y="1692592"/>
            <a:ext cx="5471181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1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Synchronous Digital Systems (SDS)</a:t>
            </a:r>
            <a:endParaRPr sz="2800" dirty="0"/>
          </a:p>
        </p:txBody>
      </p:sp>
      <p:sp>
        <p:nvSpPr>
          <p:cNvPr id="411" name="Google Shape;411;p26"/>
          <p:cNvSpPr txBox="1"/>
          <p:nvPr/>
        </p:nvSpPr>
        <p:spPr>
          <a:xfrm>
            <a:off x="685800" y="2192338"/>
            <a:ext cx="7848600" cy="4275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Synchronous: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operations coordinated by a central clock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7300" marR="0" lvl="2" indent="-3429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“Heartbeat” of the system (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processor frequency)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3200" marR="0" lvl="0" indent="-203200" algn="l" rtl="0">
              <a:lnSpc>
                <a:spcPct val="75000"/>
              </a:lnSpc>
              <a:spcBef>
                <a:spcPts val="208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"/>
              <a:buNone/>
            </a:pP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Digital: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Represent all values with two discrete values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marR="0" lvl="1" indent="-190500" algn="l" rtl="0">
              <a:lnSpc>
                <a:spcPct val="85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Electrical signals are treated as 1’s and 0’s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409700" marR="0" lvl="2" indent="-457200" algn="l" rtl="0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‒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High/Low voltage represent True/False, 1/0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6"/>
          <p:cNvSpPr txBox="1"/>
          <p:nvPr/>
        </p:nvSpPr>
        <p:spPr>
          <a:xfrm>
            <a:off x="822325" y="1268413"/>
            <a:ext cx="7635875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 of a processor (e.g., RISC-V) is an example of a Synchronous Digital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49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Single-Bit Binary Adder (Half Adder)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3"/>
          <p:cNvSpPr txBox="1">
            <a:spLocks noGrp="1"/>
          </p:cNvSpPr>
          <p:nvPr>
            <p:ph type="body" idx="1"/>
          </p:nvPr>
        </p:nvSpPr>
        <p:spPr>
          <a:xfrm>
            <a:off x="457200" y="1181060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A + B to get Sum (S) and Carry (C)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Table: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Boolean Expressions: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A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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B; C = AB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Circuit: </a:t>
            </a:r>
          </a:p>
        </p:txBody>
      </p:sp>
      <p:sp>
        <p:nvSpPr>
          <p:cNvPr id="473" name="Google Shape;473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40</a:t>
            </a:fld>
            <a:endParaRPr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91F56D53-420D-5801-F8C3-15546A10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01" y="3429000"/>
            <a:ext cx="4233081" cy="235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63023F-CB4E-3B32-BC7B-1A00CDEB5785}"/>
              </a:ext>
            </a:extLst>
          </p:cNvPr>
          <p:cNvSpPr txBox="1"/>
          <p:nvPr/>
        </p:nvSpPr>
        <p:spPr>
          <a:xfrm>
            <a:off x="2151043" y="5676940"/>
            <a:ext cx="4599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work, Public Domain, https://commons.wikimedia.org/w/index.php?curid=1023090</a:t>
            </a:r>
          </a:p>
        </p:txBody>
      </p:sp>
      <p:graphicFrame>
        <p:nvGraphicFramePr>
          <p:cNvPr id="4" name="Google Shape;1206;p58">
            <a:extLst>
              <a:ext uri="{FF2B5EF4-FFF2-40B4-BE49-F238E27FC236}">
                <a16:creationId xmlns:a16="http://schemas.microsoft.com/office/drawing/2014/main" id="{7A325656-0850-40C3-2AC7-4B56F025AD79}"/>
              </a:ext>
            </a:extLst>
          </p:cNvPr>
          <p:cNvGraphicFramePr/>
          <p:nvPr/>
        </p:nvGraphicFramePr>
        <p:xfrm>
          <a:off x="7177490" y="1746608"/>
          <a:ext cx="1371600" cy="213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858405130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A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B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S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b="1" u="none" strike="noStrike" cap="none" dirty="0"/>
                        <a:t>C</a:t>
                      </a:r>
                      <a:endParaRPr sz="2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0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 dirty="0"/>
                        <a:t>1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0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722397" y="5840500"/>
            <a:ext cx="65034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>
                <a:solidFill>
                  <a:srgbClr val="FFFFFF"/>
                </a:solidFill>
              </a:rPr>
              <a:t> =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>
                <a:solidFill>
                  <a:srgbClr val="FFFFFF"/>
                </a:solidFill>
              </a:rPr>
              <a:t> ⊕ </a:t>
            </a:r>
            <a:r>
              <a:rPr lang="en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; C</a:t>
            </a:r>
            <a:r>
              <a:rPr lang="en">
                <a:solidFill>
                  <a:srgbClr val="0000FF"/>
                </a:solidFill>
              </a:rPr>
              <a:t> =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AB</a:t>
            </a:r>
            <a:r>
              <a:rPr lang="en">
                <a:solidFill>
                  <a:srgbClr val="0000FF"/>
                </a:solidFill>
              </a:rPr>
              <a:t> +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C(A</a:t>
            </a:r>
            <a:r>
              <a:rPr lang="en">
                <a:solidFill>
                  <a:srgbClr val="0000FF"/>
                </a:solidFill>
              </a:rPr>
              <a:t> ⊕ </a:t>
            </a:r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B)</a:t>
            </a:r>
            <a:endParaRPr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FF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198075" y="2128654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7" name="Google Shape;107;p16"/>
          <p:cNvSpPr txBox="1"/>
          <p:nvPr/>
        </p:nvSpPr>
        <p:spPr>
          <a:xfrm>
            <a:off x="3255475" y="2225968"/>
            <a:ext cx="1490400" cy="14220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73827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1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855448" y="1743945"/>
            <a:ext cx="3999176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" u="sng" dirty="0"/>
              <a:t>Truth table</a:t>
            </a:r>
            <a:r>
              <a:rPr lang="en" dirty="0"/>
              <a:t>:</a:t>
            </a:r>
            <a:endParaRPr dirty="0"/>
          </a:p>
          <a:p>
            <a:pPr marL="596900" lvl="1" indent="0">
              <a:spcBef>
                <a:spcPts val="0"/>
              </a:spcBef>
              <a:buNone/>
            </a:pPr>
            <a:endParaRPr u="sng" dirty="0"/>
          </a:p>
        </p:txBody>
      </p:sp>
      <p:sp>
        <p:nvSpPr>
          <p:cNvPr id="110" name="Google Shape;110;p16"/>
          <p:cNvSpPr txBox="1"/>
          <p:nvPr/>
        </p:nvSpPr>
        <p:spPr>
          <a:xfrm>
            <a:off x="6687675" y="2548075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/>
              <a:t> </a:t>
            </a:r>
            <a:r>
              <a:rPr lang="en" sz="130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6687675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/>
              <a:t>0 0 0</a:t>
            </a:r>
            <a:endParaRPr dirty="0"/>
          </a:p>
          <a:p>
            <a:r>
              <a:rPr lang="en" dirty="0"/>
              <a:t>0 0 1</a:t>
            </a:r>
            <a:endParaRPr dirty="0"/>
          </a:p>
          <a:p>
            <a:r>
              <a:rPr lang="en" dirty="0"/>
              <a:t>0 1 0</a:t>
            </a:r>
            <a:endParaRPr dirty="0"/>
          </a:p>
          <a:p>
            <a:r>
              <a:rPr lang="en" dirty="0"/>
              <a:t>0 1 1</a:t>
            </a:r>
            <a:endParaRPr dirty="0"/>
          </a:p>
          <a:p>
            <a:pPr>
              <a:spcBef>
                <a:spcPts val="1000"/>
              </a:spcBef>
            </a:pPr>
            <a:r>
              <a:rPr lang="en" dirty="0"/>
              <a:t>1 0 0</a:t>
            </a:r>
            <a:endParaRPr dirty="0"/>
          </a:p>
          <a:p>
            <a:r>
              <a:rPr lang="en" dirty="0"/>
              <a:t>1 0 1</a:t>
            </a:r>
            <a:endParaRPr dirty="0"/>
          </a:p>
          <a:p>
            <a:r>
              <a:rPr lang="en" dirty="0"/>
              <a:t>1 1 0</a:t>
            </a:r>
            <a:endParaRPr dirty="0"/>
          </a:p>
          <a:p>
            <a:r>
              <a:rPr lang="en" dirty="0"/>
              <a:t>1 1 1</a:t>
            </a:r>
            <a:endParaRPr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889025" y="1862675"/>
            <a:ext cx="5083500" cy="2417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13" name="Google Shape;113;p16"/>
          <p:cNvSpPr txBox="1"/>
          <p:nvPr/>
        </p:nvSpPr>
        <p:spPr>
          <a:xfrm>
            <a:off x="7230349" y="2871423"/>
            <a:ext cx="1910400" cy="26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pPr>
              <a:spcBef>
                <a:spcPts val="1000"/>
              </a:spcBef>
            </a:pPr>
            <a:r>
              <a:rPr lang="en"/>
              <a:t>0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  <a:p>
            <a:r>
              <a:rPr lang="en"/>
              <a:t>1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7769450" y="3585300"/>
            <a:ext cx="1062154" cy="6363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dirty="0"/>
              <a:t>3-bit </a:t>
            </a:r>
            <a:endParaRPr dirty="0"/>
          </a:p>
          <a:p>
            <a:pPr algn="ctr">
              <a:lnSpc>
                <a:spcPct val="115000"/>
              </a:lnSpc>
            </a:pPr>
            <a:r>
              <a:rPr lang="en" dirty="0"/>
              <a:t>Addition!</a:t>
            </a:r>
            <a:endParaRPr dirty="0"/>
          </a:p>
        </p:txBody>
      </p:sp>
      <p:cxnSp>
        <p:nvCxnSpPr>
          <p:cNvPr id="115" name="Google Shape;115;p16"/>
          <p:cNvCxnSpPr/>
          <p:nvPr/>
        </p:nvCxnSpPr>
        <p:spPr>
          <a:xfrm rot="10800000" flipH="1">
            <a:off x="730325" y="2713286"/>
            <a:ext cx="3236700" cy="1191600"/>
          </a:xfrm>
          <a:prstGeom prst="bentConnector3">
            <a:avLst>
              <a:gd name="adj1" fmla="val 6645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6" name="Google Shape;116;p16"/>
          <p:cNvCxnSpPr/>
          <p:nvPr/>
        </p:nvCxnSpPr>
        <p:spPr>
          <a:xfrm>
            <a:off x="2547975" y="2503925"/>
            <a:ext cx="14241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311004" y="28336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-US" dirty="0"/>
              <a:t>What is this Circuit?</a:t>
            </a:r>
            <a:endParaRPr dirty="0"/>
          </a:p>
        </p:txBody>
      </p:sp>
      <p:cxnSp>
        <p:nvCxnSpPr>
          <p:cNvPr id="122" name="Google Shape;122;p16"/>
          <p:cNvCxnSpPr/>
          <p:nvPr/>
        </p:nvCxnSpPr>
        <p:spPr>
          <a:xfrm flipH="1">
            <a:off x="888102" y="1864998"/>
            <a:ext cx="2100" cy="24171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6"/>
          <p:cNvSpPr txBox="1"/>
          <p:nvPr/>
        </p:nvSpPr>
        <p:spPr>
          <a:xfrm>
            <a:off x="2195975" y="9190900"/>
            <a:ext cx="1372500" cy="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5207229" y="357434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" name="Google Shape;132;p16"/>
          <p:cNvSpPr/>
          <p:nvPr/>
        </p:nvSpPr>
        <p:spPr>
          <a:xfrm rot="10800000" flipH="1">
            <a:off x="5207229" y="379961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6"/>
          <p:cNvSpPr/>
          <p:nvPr/>
        </p:nvSpPr>
        <p:spPr>
          <a:xfrm>
            <a:off x="5208525" y="357502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4" name="Google Shape;134;p16"/>
          <p:cNvCxnSpPr/>
          <p:nvPr/>
        </p:nvCxnSpPr>
        <p:spPr>
          <a:xfrm>
            <a:off x="5655688" y="379943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6"/>
          <p:cNvSpPr/>
          <p:nvPr/>
        </p:nvSpPr>
        <p:spPr>
          <a:xfrm>
            <a:off x="3988029" y="238200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6"/>
          <p:cNvSpPr/>
          <p:nvPr/>
        </p:nvSpPr>
        <p:spPr>
          <a:xfrm rot="10800000" flipH="1">
            <a:off x="3988029" y="2607277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6"/>
          <p:cNvSpPr/>
          <p:nvPr/>
        </p:nvSpPr>
        <p:spPr>
          <a:xfrm>
            <a:off x="39893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38" name="Google Shape;138;p16"/>
          <p:cNvCxnSpPr/>
          <p:nvPr/>
        </p:nvCxnSpPr>
        <p:spPr>
          <a:xfrm>
            <a:off x="4436488" y="26070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" name="Google Shape;139;p16"/>
          <p:cNvSpPr/>
          <p:nvPr/>
        </p:nvSpPr>
        <p:spPr>
          <a:xfrm>
            <a:off x="3913125" y="2382683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Google Shape;140;p16"/>
          <p:cNvSpPr/>
          <p:nvPr/>
        </p:nvSpPr>
        <p:spPr>
          <a:xfrm>
            <a:off x="3983850" y="3068479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41" name="Google Shape;141;p16"/>
          <p:cNvCxnSpPr/>
          <p:nvPr/>
        </p:nvCxnSpPr>
        <p:spPr>
          <a:xfrm>
            <a:off x="4436488" y="329289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6"/>
          <p:cNvSpPr/>
          <p:nvPr/>
        </p:nvSpPr>
        <p:spPr>
          <a:xfrm>
            <a:off x="3644319" y="2476215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3" name="Google Shape;143;p16"/>
          <p:cNvSpPr/>
          <p:nvPr/>
        </p:nvSpPr>
        <p:spPr>
          <a:xfrm>
            <a:off x="3672476" y="2505980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Google Shape;144;p16"/>
          <p:cNvSpPr/>
          <p:nvPr/>
        </p:nvSpPr>
        <p:spPr>
          <a:xfrm>
            <a:off x="3461462" y="2713455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Google Shape;145;p16"/>
          <p:cNvSpPr/>
          <p:nvPr/>
        </p:nvSpPr>
        <p:spPr>
          <a:xfrm>
            <a:off x="3433315" y="2683701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6" name="Google Shape;146;p16"/>
          <p:cNvSpPr/>
          <p:nvPr/>
        </p:nvSpPr>
        <p:spPr>
          <a:xfrm>
            <a:off x="1930629" y="2279410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Google Shape;147;p16"/>
          <p:cNvSpPr/>
          <p:nvPr/>
        </p:nvSpPr>
        <p:spPr>
          <a:xfrm rot="10800000" flipH="1">
            <a:off x="1930629" y="2504684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Google Shape;148;p16"/>
          <p:cNvSpPr/>
          <p:nvPr/>
        </p:nvSpPr>
        <p:spPr>
          <a:xfrm>
            <a:off x="19319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149" name="Google Shape;149;p16"/>
          <p:cNvCxnSpPr/>
          <p:nvPr/>
        </p:nvCxnSpPr>
        <p:spPr>
          <a:xfrm>
            <a:off x="2379088" y="25045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" name="Google Shape;150;p16"/>
          <p:cNvCxnSpPr/>
          <p:nvPr/>
        </p:nvCxnSpPr>
        <p:spPr>
          <a:xfrm>
            <a:off x="681625" y="2609250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6"/>
          <p:cNvSpPr/>
          <p:nvPr/>
        </p:nvSpPr>
        <p:spPr>
          <a:xfrm>
            <a:off x="1855725" y="2280090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Google Shape;152;p16"/>
          <p:cNvSpPr/>
          <p:nvPr/>
        </p:nvSpPr>
        <p:spPr>
          <a:xfrm>
            <a:off x="1926450" y="2965885"/>
            <a:ext cx="450300" cy="450300"/>
          </a:xfrm>
          <a:prstGeom prst="flowChartDelay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3" name="Google Shape;153;p16"/>
          <p:cNvCxnSpPr/>
          <p:nvPr/>
        </p:nvCxnSpPr>
        <p:spPr>
          <a:xfrm>
            <a:off x="2379088" y="319030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6"/>
          <p:cNvSpPr/>
          <p:nvPr/>
        </p:nvSpPr>
        <p:spPr>
          <a:xfrm>
            <a:off x="1586919" y="2373622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1615076" y="2403386"/>
            <a:ext cx="309675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6"/>
          <p:cNvSpPr/>
          <p:nvPr/>
        </p:nvSpPr>
        <p:spPr>
          <a:xfrm>
            <a:off x="1404062" y="2610861"/>
            <a:ext cx="520626" cy="684475"/>
          </a:xfrm>
          <a:custGeom>
            <a:avLst/>
            <a:gdLst/>
            <a:ahLst/>
            <a:cxnLst/>
            <a:rect l="l" t="t" r="r" b="b"/>
            <a:pathLst>
              <a:path w="12387" h="27379" extrusionOk="0">
                <a:moveTo>
                  <a:pt x="12387" y="27379"/>
                </a:moveTo>
                <a:lnTo>
                  <a:pt x="0" y="27379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6"/>
          <p:cNvSpPr/>
          <p:nvPr/>
        </p:nvSpPr>
        <p:spPr>
          <a:xfrm>
            <a:off x="1375915" y="2581108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158" name="Google Shape;158;p16"/>
          <p:cNvCxnSpPr/>
          <p:nvPr/>
        </p:nvCxnSpPr>
        <p:spPr>
          <a:xfrm>
            <a:off x="681625" y="2401775"/>
            <a:ext cx="12333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6"/>
          <p:cNvCxnSpPr/>
          <p:nvPr/>
        </p:nvCxnSpPr>
        <p:spPr>
          <a:xfrm>
            <a:off x="577486" y="26092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0" name="Google Shape;160;p16"/>
          <p:cNvCxnSpPr/>
          <p:nvPr/>
        </p:nvCxnSpPr>
        <p:spPr>
          <a:xfrm>
            <a:off x="577486" y="2402057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16"/>
          <p:cNvCxnSpPr/>
          <p:nvPr/>
        </p:nvCxnSpPr>
        <p:spPr>
          <a:xfrm>
            <a:off x="577486" y="390466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2" name="Google Shape;162;p16"/>
          <p:cNvSpPr txBox="1"/>
          <p:nvPr/>
        </p:nvSpPr>
        <p:spPr>
          <a:xfrm>
            <a:off x="312396" y="220130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312396" y="241091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12396" y="3708127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5" name="Google Shape;165;p16"/>
          <p:cNvSpPr txBox="1">
            <a:spLocks noGrp="1"/>
          </p:cNvSpPr>
          <p:nvPr>
            <p:ph type="body" idx="1"/>
          </p:nvPr>
        </p:nvSpPr>
        <p:spPr>
          <a:xfrm>
            <a:off x="12525" y="4240523"/>
            <a:ext cx="8520600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Q.  What’s the propagation delay?</a:t>
            </a:r>
            <a:endParaRPr dirty="0"/>
          </a:p>
        </p:txBody>
      </p:sp>
      <p:cxnSp>
        <p:nvCxnSpPr>
          <p:cNvPr id="166" name="Google Shape;166;p16"/>
          <p:cNvCxnSpPr/>
          <p:nvPr/>
        </p:nvCxnSpPr>
        <p:spPr>
          <a:xfrm>
            <a:off x="2687215" y="3191451"/>
            <a:ext cx="2578800" cy="713100"/>
          </a:xfrm>
          <a:prstGeom prst="bentConnector3">
            <a:avLst>
              <a:gd name="adj1" fmla="val 1474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16"/>
          <p:cNvCxnSpPr/>
          <p:nvPr/>
        </p:nvCxnSpPr>
        <p:spPr>
          <a:xfrm>
            <a:off x="4519700" y="3293100"/>
            <a:ext cx="746100" cy="405000"/>
          </a:xfrm>
          <a:prstGeom prst="bentConnector3">
            <a:avLst>
              <a:gd name="adj1" fmla="val 5370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5975972" y="379942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4536425" y="2607150"/>
            <a:ext cx="1756200" cy="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0" name="Google Shape;170;p16"/>
          <p:cNvSpPr txBox="1"/>
          <p:nvPr/>
        </p:nvSpPr>
        <p:spPr>
          <a:xfrm>
            <a:off x="6255996" y="359965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6255996" y="241093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72" name="Google Shape;172;p16"/>
          <p:cNvCxnSpPr/>
          <p:nvPr/>
        </p:nvCxnSpPr>
        <p:spPr>
          <a:xfrm>
            <a:off x="578225" y="2401650"/>
            <a:ext cx="1336800" cy="3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2379900" y="2503925"/>
            <a:ext cx="1600800" cy="686100"/>
          </a:xfrm>
          <a:prstGeom prst="bentConnector3">
            <a:avLst>
              <a:gd name="adj1" fmla="val 80744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4" name="Google Shape;174;p16"/>
          <p:cNvCxnSpPr>
            <a:stCxn id="140" idx="3"/>
          </p:cNvCxnSpPr>
          <p:nvPr/>
        </p:nvCxnSpPr>
        <p:spPr>
          <a:xfrm>
            <a:off x="4434150" y="3293629"/>
            <a:ext cx="831600" cy="404400"/>
          </a:xfrm>
          <a:prstGeom prst="bentConnector3">
            <a:avLst>
              <a:gd name="adj1" fmla="val 58396"/>
            </a:avLst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" name="Google Shape;175;p16"/>
          <p:cNvCxnSpPr/>
          <p:nvPr/>
        </p:nvCxnSpPr>
        <p:spPr>
          <a:xfrm>
            <a:off x="5654725" y="3798800"/>
            <a:ext cx="558600" cy="1200"/>
          </a:xfrm>
          <a:prstGeom prst="straightConnector1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16"/>
          <p:cNvSpPr txBox="1">
            <a:spLocks noGrp="1"/>
          </p:cNvSpPr>
          <p:nvPr>
            <p:ph type="body" idx="1"/>
          </p:nvPr>
        </p:nvSpPr>
        <p:spPr>
          <a:xfrm>
            <a:off x="59973" y="4564185"/>
            <a:ext cx="11189503" cy="1518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3 gate delays (highlighted)</a:t>
            </a:r>
            <a:endParaRPr dirty="0"/>
          </a:p>
          <a:p>
            <a:pPr marL="0" indent="0">
              <a:spcBef>
                <a:spcPts val="1600"/>
              </a:spcBef>
              <a:buNone/>
            </a:pPr>
            <a:r>
              <a:rPr lang="en" dirty="0"/>
              <a:t>Q.  What does the circuit accomplish?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u="sng" dirty="0"/>
              <a:t>Algebra</a:t>
            </a:r>
            <a:r>
              <a:rPr lang="en" dirty="0"/>
              <a:t>:</a:t>
            </a:r>
            <a:endParaRPr dirty="0">
              <a:latin typeface="Courier New"/>
              <a:ea typeface="Courier New"/>
              <a:cs typeface="Courier New"/>
              <a:sym typeface="Courier New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>
            <a:off x="1645119" y="5848778"/>
            <a:ext cx="5109300" cy="448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rgbClr val="0000FF"/>
                </a:solidFill>
              </a:rPr>
              <a:t> =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rgbClr val="0000FF"/>
                </a:solidFill>
              </a:rPr>
              <a:t> ⊕ </a:t>
            </a:r>
            <a:r>
              <a:rPr lang="en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81" name="Google Shape;181;p16"/>
          <p:cNvCxnSpPr/>
          <p:nvPr/>
        </p:nvCxnSpPr>
        <p:spPr>
          <a:xfrm>
            <a:off x="6731418" y="2891200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16"/>
          <p:cNvSpPr txBox="1"/>
          <p:nvPr/>
        </p:nvSpPr>
        <p:spPr>
          <a:xfrm>
            <a:off x="7231740" y="2548075"/>
            <a:ext cx="191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1000"/>
              </a:spcAft>
            </a:pP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dirty="0"/>
              <a:t> </a:t>
            </a:r>
            <a:r>
              <a:rPr lang="en" sz="1300" dirty="0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dirty="0"/>
          </a:p>
        </p:txBody>
      </p:sp>
      <p:cxnSp>
        <p:nvCxnSpPr>
          <p:cNvPr id="183" name="Google Shape;183;p16"/>
          <p:cNvCxnSpPr/>
          <p:nvPr/>
        </p:nvCxnSpPr>
        <p:spPr>
          <a:xfrm>
            <a:off x="6731418" y="4101126"/>
            <a:ext cx="862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6"/>
          <p:cNvCxnSpPr>
            <a:cxnSpLocks/>
          </p:cNvCxnSpPr>
          <p:nvPr/>
        </p:nvCxnSpPr>
        <p:spPr>
          <a:xfrm>
            <a:off x="7246425" y="2668625"/>
            <a:ext cx="0" cy="2611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5" name="Google Shape;185;p16"/>
          <p:cNvSpPr txBox="1"/>
          <p:nvPr/>
        </p:nvSpPr>
        <p:spPr>
          <a:xfrm>
            <a:off x="4902600" y="4288300"/>
            <a:ext cx="1233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/>
              <a:t>Full Adder</a:t>
            </a:r>
            <a:endParaRPr/>
          </a:p>
        </p:txBody>
      </p:sp>
      <p:sp>
        <p:nvSpPr>
          <p:cNvPr id="186" name="Google Shape;186;p16"/>
          <p:cNvSpPr txBox="1"/>
          <p:nvPr/>
        </p:nvSpPr>
        <p:spPr>
          <a:xfrm>
            <a:off x="1198075" y="3526300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7" name="Google Shape;187;p16"/>
          <p:cNvSpPr txBox="1"/>
          <p:nvPr/>
        </p:nvSpPr>
        <p:spPr>
          <a:xfrm>
            <a:off x="3255475" y="3641605"/>
            <a:ext cx="14904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100">
                <a:solidFill>
                  <a:srgbClr val="0000FF"/>
                </a:solidFill>
              </a:rPr>
              <a:t>Half Adder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188" name="Google Shape;188;p16"/>
          <p:cNvSpPr txBox="1"/>
          <p:nvPr/>
        </p:nvSpPr>
        <p:spPr>
          <a:xfrm>
            <a:off x="7941236" y="51582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189" name="Google Shape;189;p16"/>
          <p:cNvCxnSpPr/>
          <p:nvPr/>
        </p:nvCxnSpPr>
        <p:spPr>
          <a:xfrm rot="5400000">
            <a:off x="7902428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16"/>
          <p:cNvCxnSpPr/>
          <p:nvPr/>
        </p:nvCxnSpPr>
        <p:spPr>
          <a:xfrm rot="5400000">
            <a:off x="8109632" y="5000652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16"/>
          <p:cNvCxnSpPr/>
          <p:nvPr/>
        </p:nvCxnSpPr>
        <p:spPr>
          <a:xfrm rot="5400000">
            <a:off x="8009089" y="5770766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2" name="Google Shape;192;p16"/>
          <p:cNvCxnSpPr/>
          <p:nvPr/>
        </p:nvCxnSpPr>
        <p:spPr>
          <a:xfrm rot="10800000">
            <a:off x="7622293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3" name="Google Shape;193;p16"/>
          <p:cNvCxnSpPr/>
          <p:nvPr/>
        </p:nvCxnSpPr>
        <p:spPr>
          <a:xfrm rot="10800000">
            <a:off x="8392407" y="53828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4" name="Google Shape;194;p16"/>
          <p:cNvSpPr txBox="1"/>
          <p:nvPr/>
        </p:nvSpPr>
        <p:spPr>
          <a:xfrm>
            <a:off x="8027143" y="584194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" name="Google Shape;195;p16"/>
          <p:cNvSpPr txBox="1"/>
          <p:nvPr/>
        </p:nvSpPr>
        <p:spPr>
          <a:xfrm>
            <a:off x="7359891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" name="Google Shape;196;p16"/>
          <p:cNvSpPr txBox="1"/>
          <p:nvPr/>
        </p:nvSpPr>
        <p:spPr>
          <a:xfrm>
            <a:off x="8703669" y="5310763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" name="Google Shape;197;p16"/>
          <p:cNvSpPr txBox="1"/>
          <p:nvPr/>
        </p:nvSpPr>
        <p:spPr>
          <a:xfrm>
            <a:off x="7911839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" name="Google Shape;198;p16"/>
          <p:cNvSpPr txBox="1"/>
          <p:nvPr/>
        </p:nvSpPr>
        <p:spPr>
          <a:xfrm>
            <a:off x="8121891" y="449816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3A22F8C4-EA99-E8AD-7CE9-09F70088518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"/>
          <p:cNvSpPr txBox="1">
            <a:spLocks noGrp="1"/>
          </p:cNvSpPr>
          <p:nvPr>
            <p:ph type="body" idx="1"/>
          </p:nvPr>
        </p:nvSpPr>
        <p:spPr>
          <a:xfrm>
            <a:off x="311700" y="1047086"/>
            <a:ext cx="8542952" cy="1268245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u="sng" dirty="0"/>
              <a:t>Definition:</a:t>
            </a:r>
            <a:r>
              <a:rPr lang="en" dirty="0"/>
              <a:t>  A </a:t>
            </a:r>
            <a:r>
              <a:rPr lang="en" u="sng" dirty="0"/>
              <a:t>combinational circuit</a:t>
            </a:r>
            <a:r>
              <a:rPr lang="en" dirty="0"/>
              <a:t> computes a pure function, i.e., its outputs react only based on its inputs.  There are no feedback loops and </a:t>
            </a:r>
            <a:r>
              <a:rPr lang="en-US" dirty="0"/>
              <a:t> no state information (memory) is maintained.</a:t>
            </a:r>
          </a:p>
        </p:txBody>
      </p:sp>
      <p:sp>
        <p:nvSpPr>
          <p:cNvPr id="204" name="Google Shape;204;p17"/>
          <p:cNvSpPr txBox="1">
            <a:spLocks noGrp="1"/>
          </p:cNvSpPr>
          <p:nvPr>
            <p:ph type="body" idx="1"/>
          </p:nvPr>
        </p:nvSpPr>
        <p:spPr>
          <a:xfrm>
            <a:off x="311700" y="1852026"/>
            <a:ext cx="8520600" cy="2354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dirty="0"/>
              <a:t>                                                                                                        </a:t>
            </a:r>
            <a:endParaRPr dirty="0"/>
          </a:p>
        </p:txBody>
      </p:sp>
      <p:cxnSp>
        <p:nvCxnSpPr>
          <p:cNvPr id="206" name="Google Shape;206;p17"/>
          <p:cNvCxnSpPr/>
          <p:nvPr/>
        </p:nvCxnSpPr>
        <p:spPr>
          <a:xfrm rot="5400000">
            <a:off x="3263671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7" name="Google Shape;207;p17"/>
          <p:cNvCxnSpPr/>
          <p:nvPr/>
        </p:nvCxnSpPr>
        <p:spPr>
          <a:xfrm rot="10800000">
            <a:off x="3050293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8" name="Google Shape;208;p17"/>
          <p:cNvCxnSpPr/>
          <p:nvPr/>
        </p:nvCxnSpPr>
        <p:spPr>
          <a:xfrm rot="10800000">
            <a:off x="2283656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9" name="Google Shape;209;p17"/>
          <p:cNvCxnSpPr/>
          <p:nvPr/>
        </p:nvCxnSpPr>
        <p:spPr>
          <a:xfrm rot="10800000">
            <a:off x="1514700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0" name="Google Shape;210;p17"/>
          <p:cNvCxnSpPr/>
          <p:nvPr/>
        </p:nvCxnSpPr>
        <p:spPr>
          <a:xfrm flipH="1">
            <a:off x="57384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1" name="Google Shape;211;p17"/>
          <p:cNvSpPr txBox="1"/>
          <p:nvPr/>
        </p:nvSpPr>
        <p:spPr>
          <a:xfrm>
            <a:off x="861225" y="4679200"/>
            <a:ext cx="3180900" cy="890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12" name="Google Shape;212;p17"/>
          <p:cNvSpPr txBox="1">
            <a:spLocks noGrp="1"/>
          </p:cNvSpPr>
          <p:nvPr>
            <p:ph type="body" idx="1"/>
          </p:nvPr>
        </p:nvSpPr>
        <p:spPr>
          <a:xfrm>
            <a:off x="311700" y="2438683"/>
            <a:ext cx="8520600" cy="148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u="sng" dirty="0"/>
              <a:t>Theorem:</a:t>
            </a:r>
            <a:r>
              <a:rPr lang="en" dirty="0"/>
              <a:t>  Every Boolean function can be implemented with NAND and NOT. Circuits are modular</a:t>
            </a:r>
            <a:endParaRPr dirty="0"/>
          </a:p>
        </p:txBody>
      </p:sp>
      <p:sp>
        <p:nvSpPr>
          <p:cNvPr id="214" name="Google Shape;214;p17"/>
          <p:cNvSpPr txBox="1">
            <a:spLocks noGrp="1"/>
          </p:cNvSpPr>
          <p:nvPr>
            <p:ph type="title"/>
          </p:nvPr>
        </p:nvSpPr>
        <p:spPr>
          <a:xfrm>
            <a:off x="175652" y="271984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Computing with Combinational Circuits</a:t>
            </a:r>
            <a:endParaRPr dirty="0"/>
          </a:p>
        </p:txBody>
      </p:sp>
      <p:sp>
        <p:nvSpPr>
          <p:cNvPr id="215" name="Google Shape;215;p17"/>
          <p:cNvSpPr txBox="1"/>
          <p:nvPr/>
        </p:nvSpPr>
        <p:spPr>
          <a:xfrm>
            <a:off x="3369236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16" name="Google Shape;216;p17"/>
          <p:cNvCxnSpPr/>
          <p:nvPr/>
        </p:nvCxnSpPr>
        <p:spPr>
          <a:xfrm rot="5400000">
            <a:off x="3263671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7" name="Google Shape;217;p17"/>
          <p:cNvCxnSpPr/>
          <p:nvPr/>
        </p:nvCxnSpPr>
        <p:spPr>
          <a:xfrm rot="5400000">
            <a:off x="347087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8" name="Google Shape;218;p17"/>
          <p:cNvCxnSpPr/>
          <p:nvPr/>
        </p:nvCxnSpPr>
        <p:spPr>
          <a:xfrm rot="5400000">
            <a:off x="3370350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9" name="Google Shape;219;p17"/>
          <p:cNvCxnSpPr/>
          <p:nvPr/>
        </p:nvCxnSpPr>
        <p:spPr>
          <a:xfrm rot="10800000">
            <a:off x="3050293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0" name="Google Shape;220;p17"/>
          <p:cNvSpPr txBox="1"/>
          <p:nvPr/>
        </p:nvSpPr>
        <p:spPr>
          <a:xfrm>
            <a:off x="2602599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21" name="Google Shape;221;p17"/>
          <p:cNvCxnSpPr/>
          <p:nvPr/>
        </p:nvCxnSpPr>
        <p:spPr>
          <a:xfrm rot="5400000">
            <a:off x="249703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2" name="Google Shape;222;p17"/>
          <p:cNvCxnSpPr/>
          <p:nvPr/>
        </p:nvCxnSpPr>
        <p:spPr>
          <a:xfrm rot="5400000">
            <a:off x="2704239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3" name="Google Shape;223;p17"/>
          <p:cNvCxnSpPr/>
          <p:nvPr/>
        </p:nvCxnSpPr>
        <p:spPr>
          <a:xfrm rot="5400000">
            <a:off x="2603712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4" name="Google Shape;224;p17"/>
          <p:cNvCxnSpPr/>
          <p:nvPr/>
        </p:nvCxnSpPr>
        <p:spPr>
          <a:xfrm rot="10800000">
            <a:off x="2283656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5" name="Google Shape;225;p17"/>
          <p:cNvSpPr txBox="1"/>
          <p:nvPr/>
        </p:nvSpPr>
        <p:spPr>
          <a:xfrm>
            <a:off x="1833644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26" name="Google Shape;226;p17"/>
          <p:cNvCxnSpPr/>
          <p:nvPr/>
        </p:nvCxnSpPr>
        <p:spPr>
          <a:xfrm rot="5400000">
            <a:off x="1728080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7" name="Google Shape;227;p17"/>
          <p:cNvCxnSpPr/>
          <p:nvPr/>
        </p:nvCxnSpPr>
        <p:spPr>
          <a:xfrm rot="5400000">
            <a:off x="1935284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8" name="Google Shape;228;p17"/>
          <p:cNvCxnSpPr/>
          <p:nvPr/>
        </p:nvCxnSpPr>
        <p:spPr>
          <a:xfrm rot="5400000">
            <a:off x="1834756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9" name="Google Shape;229;p17"/>
          <p:cNvCxnSpPr/>
          <p:nvPr/>
        </p:nvCxnSpPr>
        <p:spPr>
          <a:xfrm rot="10800000">
            <a:off x="1514700" y="5154211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0" name="Google Shape;230;p17"/>
          <p:cNvSpPr txBox="1"/>
          <p:nvPr/>
        </p:nvSpPr>
        <p:spPr>
          <a:xfrm>
            <a:off x="1064688" y="4929611"/>
            <a:ext cx="450300" cy="4503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/>
              <a:t>FA</a:t>
            </a:r>
            <a:endParaRPr/>
          </a:p>
        </p:txBody>
      </p:sp>
      <p:cxnSp>
        <p:nvCxnSpPr>
          <p:cNvPr id="231" name="Google Shape;231;p17"/>
          <p:cNvCxnSpPr/>
          <p:nvPr/>
        </p:nvCxnSpPr>
        <p:spPr>
          <a:xfrm rot="5400000">
            <a:off x="959125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2" name="Google Shape;232;p17"/>
          <p:cNvCxnSpPr/>
          <p:nvPr/>
        </p:nvCxnSpPr>
        <p:spPr>
          <a:xfrm rot="5400000">
            <a:off x="1166329" y="4705275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3" name="Google Shape;233;p17"/>
          <p:cNvCxnSpPr/>
          <p:nvPr/>
        </p:nvCxnSpPr>
        <p:spPr>
          <a:xfrm rot="5400000">
            <a:off x="1065800" y="5608928"/>
            <a:ext cx="450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4" name="Google Shape;234;p17"/>
          <p:cNvCxnSpPr/>
          <p:nvPr/>
        </p:nvCxnSpPr>
        <p:spPr>
          <a:xfrm flipH="1">
            <a:off x="57384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5" name="Google Shape;235;p17"/>
          <p:cNvCxnSpPr/>
          <p:nvPr/>
        </p:nvCxnSpPr>
        <p:spPr>
          <a:xfrm flipH="1">
            <a:off x="3820305" y="5154211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6" name="Google Shape;236;p17"/>
          <p:cNvSpPr txBox="1"/>
          <p:nvPr/>
        </p:nvSpPr>
        <p:spPr>
          <a:xfrm>
            <a:off x="1026017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7"/>
          <p:cNvSpPr txBox="1"/>
          <p:nvPr/>
        </p:nvSpPr>
        <p:spPr>
          <a:xfrm>
            <a:off x="1236069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1797291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7"/>
          <p:cNvSpPr txBox="1"/>
          <p:nvPr/>
        </p:nvSpPr>
        <p:spPr>
          <a:xfrm>
            <a:off x="2007343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7"/>
          <p:cNvSpPr txBox="1"/>
          <p:nvPr/>
        </p:nvSpPr>
        <p:spPr>
          <a:xfrm>
            <a:off x="2568565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7"/>
          <p:cNvSpPr txBox="1"/>
          <p:nvPr/>
        </p:nvSpPr>
        <p:spPr>
          <a:xfrm>
            <a:off x="2778617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3339839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3549891" y="4128232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1150596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1921869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2693143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3464417" y="57469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1503774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2275048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046322" y="4756380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7"/>
          <p:cNvSpPr txBox="1"/>
          <p:nvPr/>
        </p:nvSpPr>
        <p:spPr>
          <a:xfrm>
            <a:off x="4274796" y="4945875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7"/>
          <p:cNvSpPr txBox="1"/>
          <p:nvPr/>
        </p:nvSpPr>
        <p:spPr>
          <a:xfrm>
            <a:off x="293848" y="49386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" baseline="-25000"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baseline="-25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3" name="Google Shape;253;p17"/>
          <p:cNvSpPr txBox="1">
            <a:spLocks noGrp="1"/>
          </p:cNvSpPr>
          <p:nvPr>
            <p:ph type="body" idx="1"/>
          </p:nvPr>
        </p:nvSpPr>
        <p:spPr>
          <a:xfrm>
            <a:off x="4249738" y="3651647"/>
            <a:ext cx="4378200" cy="148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… a 4-bit ripple carry adder!</a:t>
            </a:r>
            <a:endParaRPr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dirty="0"/>
              <a:t>Adds by columns</a:t>
            </a:r>
            <a:endParaRPr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" dirty="0"/>
              <a:t>Propagation delay</a:t>
            </a:r>
            <a:endParaRPr dirty="0"/>
          </a:p>
        </p:txBody>
      </p:sp>
      <p:sp>
        <p:nvSpPr>
          <p:cNvPr id="254" name="Google Shape;254;p17"/>
          <p:cNvSpPr txBox="1">
            <a:spLocks noGrp="1"/>
          </p:cNvSpPr>
          <p:nvPr>
            <p:ph type="body" idx="1"/>
          </p:nvPr>
        </p:nvSpPr>
        <p:spPr>
          <a:xfrm>
            <a:off x="5207048" y="4699247"/>
            <a:ext cx="3564900" cy="450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5000"/>
              </a:lnSpc>
              <a:spcAft>
                <a:spcPts val="1600"/>
              </a:spcAft>
              <a:buNone/>
            </a:pPr>
            <a:r>
              <a:rPr lang="en" sz="1400"/>
              <a:t>= 9</a:t>
            </a:r>
            <a:endParaRPr sz="1400"/>
          </a:p>
        </p:txBody>
      </p:sp>
      <p:sp>
        <p:nvSpPr>
          <p:cNvPr id="255" name="Google Shape;255;p17"/>
          <p:cNvSpPr txBox="1">
            <a:spLocks noGrp="1"/>
          </p:cNvSpPr>
          <p:nvPr>
            <p:ph type="body" idx="1"/>
          </p:nvPr>
        </p:nvSpPr>
        <p:spPr>
          <a:xfrm>
            <a:off x="5580789" y="4851891"/>
            <a:ext cx="891900" cy="259500"/>
          </a:xfrm>
          <a:prstGeom prst="rect">
            <a:avLst/>
          </a:prstGeom>
          <a:solidFill>
            <a:srgbClr val="CFE2F3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15000"/>
              </a:lnSpc>
              <a:buNone/>
            </a:pPr>
            <a:r>
              <a:rPr lang="en" sz="1400" dirty="0">
                <a:solidFill>
                  <a:srgbClr val="0000FF"/>
                </a:solidFill>
              </a:rPr>
              <a:t>(2</a:t>
            </a:r>
            <a:r>
              <a:rPr lang="en" sz="1400" i="1" dirty="0">
                <a:solidFill>
                  <a:srgbClr val="0000FF"/>
                </a:solidFill>
              </a:rPr>
              <a:t>n</a:t>
            </a:r>
            <a:r>
              <a:rPr lang="en" sz="1400" dirty="0">
                <a:solidFill>
                  <a:srgbClr val="0000FF"/>
                </a:solidFill>
              </a:rPr>
              <a:t> + 1)</a:t>
            </a:r>
            <a:endParaRPr sz="1400" dirty="0">
              <a:solidFill>
                <a:srgbClr val="0000FF"/>
              </a:solidFill>
            </a:endParaRPr>
          </a:p>
        </p:txBody>
      </p:sp>
      <p:sp>
        <p:nvSpPr>
          <p:cNvPr id="256" name="Google Shape;256;p17"/>
          <p:cNvSpPr txBox="1"/>
          <p:nvPr/>
        </p:nvSpPr>
        <p:spPr>
          <a:xfrm>
            <a:off x="6979025" y="4924325"/>
            <a:ext cx="1557900" cy="608100"/>
          </a:xfrm>
          <a:prstGeom prst="rect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rgbClr val="0000FF"/>
                </a:solidFill>
              </a:rPr>
              <a:t>Adder-4</a:t>
            </a:r>
            <a:endParaRPr>
              <a:solidFill>
                <a:srgbClr val="0000FF"/>
              </a:solidFill>
            </a:endParaRPr>
          </a:p>
        </p:txBody>
      </p:sp>
      <p:cxnSp>
        <p:nvCxnSpPr>
          <p:cNvPr id="257" name="Google Shape;257;p17"/>
          <p:cNvCxnSpPr/>
          <p:nvPr/>
        </p:nvCxnSpPr>
        <p:spPr>
          <a:xfrm rot="5400000">
            <a:off x="7252680" y="4750365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8" name="Google Shape;258;p17"/>
          <p:cNvCxnSpPr/>
          <p:nvPr/>
        </p:nvCxnSpPr>
        <p:spPr>
          <a:xfrm rot="5400000">
            <a:off x="7917071" y="4750365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9" name="Google Shape;259;p17"/>
          <p:cNvSpPr txBox="1"/>
          <p:nvPr/>
        </p:nvSpPr>
        <p:spPr>
          <a:xfrm>
            <a:off x="7274417" y="42528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p17"/>
          <p:cNvSpPr txBox="1"/>
          <p:nvPr/>
        </p:nvSpPr>
        <p:spPr>
          <a:xfrm>
            <a:off x="7941669" y="4252811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1" name="Google Shape;261;p17"/>
          <p:cNvCxnSpPr/>
          <p:nvPr/>
        </p:nvCxnSpPr>
        <p:spPr>
          <a:xfrm flipH="1">
            <a:off x="7376388" y="46639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17"/>
          <p:cNvCxnSpPr/>
          <p:nvPr/>
        </p:nvCxnSpPr>
        <p:spPr>
          <a:xfrm flipH="1">
            <a:off x="8040150" y="46639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17"/>
          <p:cNvSpPr txBox="1"/>
          <p:nvPr/>
        </p:nvSpPr>
        <p:spPr>
          <a:xfrm>
            <a:off x="7232675" y="4496850"/>
            <a:ext cx="2550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7892950" y="44968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cxnSp>
        <p:nvCxnSpPr>
          <p:cNvPr id="265" name="Google Shape;265;p17"/>
          <p:cNvCxnSpPr/>
          <p:nvPr/>
        </p:nvCxnSpPr>
        <p:spPr>
          <a:xfrm rot="10800000">
            <a:off x="8537852" y="5228093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6" name="Google Shape;266;p17"/>
          <p:cNvCxnSpPr/>
          <p:nvPr/>
        </p:nvCxnSpPr>
        <p:spPr>
          <a:xfrm rot="10800000">
            <a:off x="6660673" y="5228093"/>
            <a:ext cx="3168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7" name="Google Shape;267;p17"/>
          <p:cNvCxnSpPr/>
          <p:nvPr/>
        </p:nvCxnSpPr>
        <p:spPr>
          <a:xfrm rot="5400000">
            <a:off x="7578340" y="5710699"/>
            <a:ext cx="3600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p17"/>
          <p:cNvCxnSpPr/>
          <p:nvPr/>
        </p:nvCxnSpPr>
        <p:spPr>
          <a:xfrm flipH="1">
            <a:off x="7702050" y="56242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9" name="Google Shape;269;p17"/>
          <p:cNvSpPr txBox="1"/>
          <p:nvPr/>
        </p:nvSpPr>
        <p:spPr>
          <a:xfrm>
            <a:off x="7567600" y="54689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rgbClr val="0000FF"/>
                </a:solidFill>
              </a:rPr>
              <a:t>4</a:t>
            </a:r>
            <a:endParaRPr sz="900">
              <a:solidFill>
                <a:srgbClr val="0000FF"/>
              </a:solidFill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7607039" y="5786084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17"/>
          <p:cNvSpPr txBox="1"/>
          <p:nvPr/>
        </p:nvSpPr>
        <p:spPr>
          <a:xfrm>
            <a:off x="8796408" y="5155519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Google Shape;272;p17"/>
          <p:cNvSpPr txBox="1"/>
          <p:nvPr/>
        </p:nvSpPr>
        <p:spPr>
          <a:xfrm>
            <a:off x="6427252" y="5155519"/>
            <a:ext cx="4674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 baseline="-250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90ADF51B-A743-F315-159B-B664B8646BD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4629749" y="3536171"/>
            <a:ext cx="2128041" cy="3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latin typeface="Courier New"/>
                <a:ea typeface="Courier New"/>
                <a:cs typeface="Courier New"/>
                <a:sym typeface="Courier New"/>
              </a:rPr>
              <a:t>FS   </a:t>
            </a:r>
            <a:r>
              <a:rPr lang="en" dirty="0" err="1"/>
              <a:t>func</a:t>
            </a:r>
            <a:endParaRPr dirty="0"/>
          </a:p>
          <a:p>
            <a:pPr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0010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1000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0100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^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0101 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1101 B</a:t>
            </a:r>
            <a:endParaRPr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endParaRPr dirty="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18"/>
          <p:cNvSpPr txBox="1"/>
          <p:nvPr/>
        </p:nvSpPr>
        <p:spPr>
          <a:xfrm>
            <a:off x="22236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title"/>
          </p:nvPr>
        </p:nvSpPr>
        <p:spPr>
          <a:xfrm>
            <a:off x="311699" y="2386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</a:t>
            </a:r>
            <a:endParaRPr dirty="0"/>
          </a:p>
        </p:txBody>
      </p:sp>
      <p:sp>
        <p:nvSpPr>
          <p:cNvPr id="281" name="Google Shape;281;p18"/>
          <p:cNvSpPr txBox="1">
            <a:spLocks noGrp="1"/>
          </p:cNvSpPr>
          <p:nvPr>
            <p:ph type="body" idx="1"/>
          </p:nvPr>
        </p:nvSpPr>
        <p:spPr>
          <a:xfrm>
            <a:off x="311699" y="874957"/>
            <a:ext cx="8520600" cy="1596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Hardware circuits are fixed</a:t>
            </a:r>
            <a:endParaRPr dirty="0"/>
          </a:p>
        </p:txBody>
      </p:sp>
      <p:sp>
        <p:nvSpPr>
          <p:cNvPr id="282" name="Google Shape;282;p18"/>
          <p:cNvSpPr txBox="1">
            <a:spLocks noGrp="1"/>
          </p:cNvSpPr>
          <p:nvPr>
            <p:ph type="body" idx="1"/>
          </p:nvPr>
        </p:nvSpPr>
        <p:spPr>
          <a:xfrm>
            <a:off x="311699" y="1384784"/>
            <a:ext cx="9735811" cy="1481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Can’t adjust wires / gates while running</a:t>
            </a:r>
            <a:endParaRPr dirty="0"/>
          </a:p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Build </a:t>
            </a:r>
            <a:r>
              <a:rPr lang="en" u="sng" dirty="0"/>
              <a:t>control wires</a:t>
            </a:r>
            <a:r>
              <a:rPr lang="en" dirty="0"/>
              <a:t> to parametrize its function</a:t>
            </a:r>
            <a:endParaRPr dirty="0"/>
          </a:p>
        </p:txBody>
      </p:sp>
      <p:sp>
        <p:nvSpPr>
          <p:cNvPr id="283" name="Google Shape;283;p18"/>
          <p:cNvSpPr txBox="1">
            <a:spLocks noGrp="1"/>
          </p:cNvSpPr>
          <p:nvPr>
            <p:ph type="body" idx="1"/>
          </p:nvPr>
        </p:nvSpPr>
        <p:spPr>
          <a:xfrm>
            <a:off x="3117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Unit: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84" name="Google Shape;284;p18"/>
          <p:cNvSpPr/>
          <p:nvPr/>
        </p:nvSpPr>
        <p:spPr>
          <a:xfrm rot="10800000" flipH="1">
            <a:off x="933250" y="4198575"/>
            <a:ext cx="2200500" cy="826500"/>
          </a:xfrm>
          <a:prstGeom prst="trapezoid">
            <a:avLst>
              <a:gd name="adj" fmla="val 5521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285" name="Google Shape;285;p18"/>
          <p:cNvCxnSpPr/>
          <p:nvPr/>
        </p:nvCxnSpPr>
        <p:spPr>
          <a:xfrm flipH="1">
            <a:off x="24343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8"/>
          <p:cNvCxnSpPr/>
          <p:nvPr/>
        </p:nvCxnSpPr>
        <p:spPr>
          <a:xfrm rot="5400000">
            <a:off x="13420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p18"/>
          <p:cNvCxnSpPr/>
          <p:nvPr/>
        </p:nvCxnSpPr>
        <p:spPr>
          <a:xfrm flipH="1">
            <a:off x="1519900" y="3850236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18"/>
          <p:cNvSpPr txBox="1"/>
          <p:nvPr/>
        </p:nvSpPr>
        <p:spPr>
          <a:xfrm>
            <a:off x="1309250" y="3688001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1135044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opA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0" name="Google Shape;290;p18"/>
          <p:cNvCxnSpPr/>
          <p:nvPr/>
        </p:nvCxnSpPr>
        <p:spPr>
          <a:xfrm rot="5400000">
            <a:off x="1799240" y="5265584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p18"/>
          <p:cNvCxnSpPr/>
          <p:nvPr/>
        </p:nvCxnSpPr>
        <p:spPr>
          <a:xfrm flipH="1">
            <a:off x="1977100" y="5153103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2" name="Google Shape;292;p18"/>
          <p:cNvSpPr txBox="1"/>
          <p:nvPr/>
        </p:nvSpPr>
        <p:spPr>
          <a:xfrm>
            <a:off x="1766450" y="4990868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2039487" y="4112163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opB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4" name="Google Shape;294;p18"/>
          <p:cNvSpPr txBox="1"/>
          <p:nvPr/>
        </p:nvSpPr>
        <p:spPr>
          <a:xfrm>
            <a:off x="1592244" y="4675432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res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5" name="Google Shape;295;p18"/>
          <p:cNvCxnSpPr/>
          <p:nvPr/>
        </p:nvCxnSpPr>
        <p:spPr>
          <a:xfrm flipH="1">
            <a:off x="2905905" y="4608366"/>
            <a:ext cx="488700" cy="7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6" name="Google Shape;296;p18"/>
          <p:cNvCxnSpPr/>
          <p:nvPr/>
        </p:nvCxnSpPr>
        <p:spPr>
          <a:xfrm flipH="1">
            <a:off x="3144991" y="4555949"/>
            <a:ext cx="111300" cy="11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7" name="Google Shape;297;p18"/>
          <p:cNvSpPr txBox="1"/>
          <p:nvPr/>
        </p:nvSpPr>
        <p:spPr>
          <a:xfrm>
            <a:off x="3034470" y="4363844"/>
            <a:ext cx="4674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4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298" name="Google Shape;298;p18"/>
          <p:cNvSpPr txBox="1"/>
          <p:nvPr/>
        </p:nvSpPr>
        <p:spPr>
          <a:xfrm>
            <a:off x="2285511" y="4397050"/>
            <a:ext cx="888300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 baseline="-2500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99" name="Google Shape;299;p18"/>
          <p:cNvCxnSpPr/>
          <p:nvPr/>
        </p:nvCxnSpPr>
        <p:spPr>
          <a:xfrm rot="5400000">
            <a:off x="2256440" y="3962717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0" name="Google Shape;300;p18"/>
          <p:cNvSpPr txBox="1">
            <a:spLocks noGrp="1"/>
          </p:cNvSpPr>
          <p:nvPr>
            <p:ph type="body" idx="1"/>
          </p:nvPr>
        </p:nvSpPr>
        <p:spPr>
          <a:xfrm>
            <a:off x="4578900" y="2995025"/>
            <a:ext cx="8520600" cy="605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Function Select: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cxnSp>
        <p:nvCxnSpPr>
          <p:cNvPr id="301" name="Google Shape;301;p18"/>
          <p:cNvCxnSpPr>
            <a:cxnSpLocks/>
          </p:cNvCxnSpPr>
          <p:nvPr/>
        </p:nvCxnSpPr>
        <p:spPr>
          <a:xfrm>
            <a:off x="4674018" y="3958000"/>
            <a:ext cx="128433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18"/>
          <p:cNvCxnSpPr/>
          <p:nvPr/>
        </p:nvCxnSpPr>
        <p:spPr>
          <a:xfrm>
            <a:off x="5297884" y="3735425"/>
            <a:ext cx="0" cy="20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3" name="Google Shape;303;p18"/>
          <p:cNvCxnSpPr/>
          <p:nvPr/>
        </p:nvCxnSpPr>
        <p:spPr>
          <a:xfrm>
            <a:off x="5238750" y="5154225"/>
            <a:ext cx="127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999;g5d03733490_0_363">
            <a:extLst>
              <a:ext uri="{FF2B5EF4-FFF2-40B4-BE49-F238E27FC236}">
                <a16:creationId xmlns:a16="http://schemas.microsoft.com/office/drawing/2014/main" id="{09BEA6F5-CFAE-34C5-1E7E-3AC95F5ED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"/>
          <p:cNvSpPr txBox="1"/>
          <p:nvPr/>
        </p:nvSpPr>
        <p:spPr>
          <a:xfrm>
            <a:off x="3768194" y="3201450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09" name="Google Shape;309;p19"/>
          <p:cNvSpPr txBox="1">
            <a:spLocks noGrp="1"/>
          </p:cNvSpPr>
          <p:nvPr>
            <p:ph type="title"/>
          </p:nvPr>
        </p:nvSpPr>
        <p:spPr>
          <a:xfrm>
            <a:off x="311700" y="1065972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Functional Unit:  Adder-Subtractor</a:t>
            </a:r>
            <a:endParaRPr dirty="0"/>
          </a:p>
        </p:txBody>
      </p:sp>
      <p:sp>
        <p:nvSpPr>
          <p:cNvPr id="310" name="Google Shape;310;p19"/>
          <p:cNvSpPr txBox="1">
            <a:spLocks noGrp="1"/>
          </p:cNvSpPr>
          <p:nvPr>
            <p:ph type="body" idx="1"/>
          </p:nvPr>
        </p:nvSpPr>
        <p:spPr>
          <a:xfrm>
            <a:off x="311700" y="1852025"/>
            <a:ext cx="15579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2940425" y="3628925"/>
            <a:ext cx="1557900" cy="6081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Adder-32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312" name="Google Shape;312;p19"/>
          <p:cNvCxnSpPr/>
          <p:nvPr/>
        </p:nvCxnSpPr>
        <p:spPr>
          <a:xfrm rot="5400000">
            <a:off x="3214080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3" name="Google Shape;313;p19"/>
          <p:cNvCxnSpPr/>
          <p:nvPr/>
        </p:nvCxnSpPr>
        <p:spPr>
          <a:xfrm rot="5400000">
            <a:off x="3878471" y="3454965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4" name="Google Shape;314;p19"/>
          <p:cNvCxnSpPr/>
          <p:nvPr/>
        </p:nvCxnSpPr>
        <p:spPr>
          <a:xfrm flipH="1">
            <a:off x="3337788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5" name="Google Shape;315;p19"/>
          <p:cNvCxnSpPr/>
          <p:nvPr/>
        </p:nvCxnSpPr>
        <p:spPr>
          <a:xfrm flipH="1">
            <a:off x="4001550" y="3368511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6" name="Google Shape;316;p19"/>
          <p:cNvSpPr txBox="1"/>
          <p:nvPr/>
        </p:nvSpPr>
        <p:spPr>
          <a:xfrm>
            <a:off x="3104206" y="3201450"/>
            <a:ext cx="4674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17" name="Google Shape;317;p19"/>
          <p:cNvCxnSpPr/>
          <p:nvPr/>
        </p:nvCxnSpPr>
        <p:spPr>
          <a:xfrm rot="10800000">
            <a:off x="4499252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8" name="Google Shape;318;p19"/>
          <p:cNvCxnSpPr/>
          <p:nvPr/>
        </p:nvCxnSpPr>
        <p:spPr>
          <a:xfrm rot="10800000">
            <a:off x="2622073" y="3932693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9" name="Google Shape;319;p19"/>
          <p:cNvCxnSpPr/>
          <p:nvPr/>
        </p:nvCxnSpPr>
        <p:spPr>
          <a:xfrm rot="5400000">
            <a:off x="3539740" y="4415299"/>
            <a:ext cx="360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0" name="Google Shape;320;p19"/>
          <p:cNvCxnSpPr/>
          <p:nvPr/>
        </p:nvCxnSpPr>
        <p:spPr>
          <a:xfrm flipH="1">
            <a:off x="3663450" y="4328829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9"/>
          <p:cNvSpPr txBox="1"/>
          <p:nvPr/>
        </p:nvSpPr>
        <p:spPr>
          <a:xfrm>
            <a:off x="3432887" y="4173500"/>
            <a:ext cx="4674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 rot="5400000">
            <a:off x="3946559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Google Shape;323;p19"/>
          <p:cNvSpPr/>
          <p:nvPr/>
        </p:nvSpPr>
        <p:spPr>
          <a:xfrm rot="-5400000" flipH="1">
            <a:off x="3721285" y="2932549"/>
            <a:ext cx="451181" cy="225026"/>
          </a:xfrm>
          <a:custGeom>
            <a:avLst/>
            <a:gdLst/>
            <a:ahLst/>
            <a:cxnLst/>
            <a:rect l="l" t="t" r="r" b="b"/>
            <a:pathLst>
              <a:path w="48423" h="13231" extrusionOk="0">
                <a:moveTo>
                  <a:pt x="0" y="0"/>
                </a:moveTo>
                <a:cubicBezTo>
                  <a:pt x="6053" y="938"/>
                  <a:pt x="28247" y="3425"/>
                  <a:pt x="36317" y="5630"/>
                </a:cubicBezTo>
                <a:cubicBezTo>
                  <a:pt x="44388" y="7835"/>
                  <a:pt x="46405" y="11964"/>
                  <a:pt x="48423" y="13231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4" name="Google Shape;324;p19"/>
          <p:cNvSpPr/>
          <p:nvPr/>
        </p:nvSpPr>
        <p:spPr>
          <a:xfrm rot="5400000">
            <a:off x="4017084" y="26387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25" name="Google Shape;325;p19"/>
          <p:cNvCxnSpPr/>
          <p:nvPr/>
        </p:nvCxnSpPr>
        <p:spPr>
          <a:xfrm rot="5400000">
            <a:off x="3795947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26" name="Google Shape;326;p19"/>
          <p:cNvCxnSpPr/>
          <p:nvPr/>
        </p:nvCxnSpPr>
        <p:spPr>
          <a:xfrm rot="5400000">
            <a:off x="4003151" y="2645444"/>
            <a:ext cx="31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7" name="Google Shape;327;p19"/>
          <p:cNvSpPr/>
          <p:nvPr/>
        </p:nvSpPr>
        <p:spPr>
          <a:xfrm rot="5400000">
            <a:off x="4017084" y="2562589"/>
            <a:ext cx="84919" cy="448879"/>
          </a:xfrm>
          <a:custGeom>
            <a:avLst/>
            <a:gdLst/>
            <a:ahLst/>
            <a:cxnLst/>
            <a:rect l="l" t="t" r="r" b="b"/>
            <a:pathLst>
              <a:path w="6897" h="26393" extrusionOk="0">
                <a:moveTo>
                  <a:pt x="0" y="0"/>
                </a:moveTo>
                <a:cubicBezTo>
                  <a:pt x="1150" y="2217"/>
                  <a:pt x="6897" y="8903"/>
                  <a:pt x="6897" y="13302"/>
                </a:cubicBezTo>
                <a:cubicBezTo>
                  <a:pt x="6897" y="17701"/>
                  <a:pt x="1150" y="24211"/>
                  <a:pt x="0" y="2639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7583075" y="1852025"/>
            <a:ext cx="12492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  <p:cxnSp>
        <p:nvCxnSpPr>
          <p:cNvPr id="329" name="Google Shape;329;p19"/>
          <p:cNvCxnSpPr/>
          <p:nvPr/>
        </p:nvCxnSpPr>
        <p:spPr>
          <a:xfrm>
            <a:off x="3393900" y="2255375"/>
            <a:ext cx="0" cy="1074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0" name="Google Shape;330;p19"/>
          <p:cNvSpPr txBox="1"/>
          <p:nvPr/>
        </p:nvSpPr>
        <p:spPr>
          <a:xfrm>
            <a:off x="3243598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1" name="Google Shape;331;p19"/>
          <p:cNvCxnSpPr/>
          <p:nvPr/>
        </p:nvCxnSpPr>
        <p:spPr>
          <a:xfrm>
            <a:off x="3954575" y="2255375"/>
            <a:ext cx="0" cy="54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Google Shape;332;p19"/>
          <p:cNvSpPr txBox="1"/>
          <p:nvPr/>
        </p:nvSpPr>
        <p:spPr>
          <a:xfrm>
            <a:off x="3696972" y="2272115"/>
            <a:ext cx="379200" cy="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900">
                <a:solidFill>
                  <a:schemeClr val="dk2"/>
                </a:solidFill>
              </a:rPr>
              <a:t>32</a:t>
            </a:r>
            <a:endParaRPr sz="900">
              <a:solidFill>
                <a:schemeClr val="dk2"/>
              </a:solidFill>
            </a:endParaRPr>
          </a:p>
        </p:txBody>
      </p:sp>
      <p:cxnSp>
        <p:nvCxnSpPr>
          <p:cNvPr id="333" name="Google Shape;333;p19"/>
          <p:cNvCxnSpPr/>
          <p:nvPr/>
        </p:nvCxnSpPr>
        <p:spPr>
          <a:xfrm flipH="1">
            <a:off x="3897970" y="244415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4" name="Google Shape;334;p19"/>
          <p:cNvSpPr txBox="1"/>
          <p:nvPr/>
        </p:nvSpPr>
        <p:spPr>
          <a:xfrm>
            <a:off x="3809356" y="1936500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5" name="Google Shape;335;p19"/>
          <p:cNvSpPr txBox="1"/>
          <p:nvPr/>
        </p:nvSpPr>
        <p:spPr>
          <a:xfrm>
            <a:off x="3575778" y="4473502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6" name="Google Shape;336;p19"/>
          <p:cNvSpPr txBox="1"/>
          <p:nvPr/>
        </p:nvSpPr>
        <p:spPr>
          <a:xfrm>
            <a:off x="2371513" y="3721458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161801" y="2493100"/>
            <a:ext cx="1217141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Google Shape;338;p19"/>
          <p:cNvSpPr/>
          <p:nvPr/>
        </p:nvSpPr>
        <p:spPr>
          <a:xfrm>
            <a:off x="4838178" y="2465057"/>
            <a:ext cx="58200" cy="5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9" name="Google Shape;339;p19"/>
          <p:cNvSpPr txBox="1"/>
          <p:nvPr/>
        </p:nvSpPr>
        <p:spPr>
          <a:xfrm>
            <a:off x="5399600" y="2281126"/>
            <a:ext cx="5103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0" name="Google Shape;340;p19"/>
          <p:cNvSpPr/>
          <p:nvPr/>
        </p:nvSpPr>
        <p:spPr>
          <a:xfrm rot="5400000" flipH="1">
            <a:off x="4052087" y="3116763"/>
            <a:ext cx="1436576" cy="194150"/>
          </a:xfrm>
          <a:custGeom>
            <a:avLst/>
            <a:gdLst/>
            <a:ahLst/>
            <a:cxnLst/>
            <a:rect l="l" t="t" r="r" b="b"/>
            <a:pathLst>
              <a:path w="28873" h="7766" extrusionOk="0">
                <a:moveTo>
                  <a:pt x="0" y="7766"/>
                </a:moveTo>
                <a:lnTo>
                  <a:pt x="0" y="0"/>
                </a:lnTo>
                <a:lnTo>
                  <a:pt x="28873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Google Shape;341;p19"/>
          <p:cNvSpPr txBox="1"/>
          <p:nvPr/>
        </p:nvSpPr>
        <p:spPr>
          <a:xfrm>
            <a:off x="5831625" y="2984350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</a:endParaRPr>
          </a:p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indent="-342900">
              <a:spcBef>
                <a:spcPts val="1000"/>
              </a:spcBef>
              <a:buClr>
                <a:schemeClr val="dk2"/>
              </a:buClr>
              <a:buSzPts val="1800"/>
              <a:buChar char="●"/>
            </a:pPr>
            <a:r>
              <a:rPr lang="en" dirty="0">
                <a:solidFill>
                  <a:schemeClr val="dk2"/>
                </a:solidFill>
              </a:rPr>
              <a:t>if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FS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==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dirty="0">
                <a:solidFill>
                  <a:schemeClr val="dk2"/>
                </a:solidFill>
              </a:rPr>
              <a:t> then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42" name="Google Shape;342;p19"/>
          <p:cNvCxnSpPr/>
          <p:nvPr/>
        </p:nvCxnSpPr>
        <p:spPr>
          <a:xfrm>
            <a:off x="7182025" y="4086875"/>
            <a:ext cx="13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9"/>
          <p:cNvSpPr txBox="1"/>
          <p:nvPr/>
        </p:nvSpPr>
        <p:spPr>
          <a:xfrm>
            <a:off x="5831625" y="4212662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>
                <a:solidFill>
                  <a:schemeClr val="dk2"/>
                </a:solidFill>
              </a:rPr>
              <a:t> =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−</a:t>
            </a:r>
            <a:r>
              <a:rPr lang="en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  </a:t>
            </a:r>
            <a:endParaRPr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44" name="Google Shape;344;p19"/>
          <p:cNvSpPr txBox="1"/>
          <p:nvPr/>
        </p:nvSpPr>
        <p:spPr>
          <a:xfrm>
            <a:off x="5831625" y="3931213"/>
            <a:ext cx="2602500" cy="2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/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lang="en" dirty="0">
                <a:solidFill>
                  <a:schemeClr val="dk2"/>
                </a:solidFill>
              </a:rPr>
              <a:t> =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" dirty="0">
                <a:solidFill>
                  <a:schemeClr val="dk2"/>
                </a:solidFill>
              </a:rPr>
              <a:t> </a:t>
            </a:r>
            <a:r>
              <a:rPr lang="en" dirty="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dirty="0">
              <a:solidFill>
                <a:schemeClr val="dk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9C0E6E92-2617-38B2-581B-A20650D7490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Combinational vs. Sequential Logic</a:t>
            </a:r>
            <a:endParaRPr sz="2800" dirty="0"/>
          </a:p>
        </p:txBody>
      </p:sp>
      <p:sp>
        <p:nvSpPr>
          <p:cNvPr id="981" name="Google Shape;981;p43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Digital Systems 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consist of two basic types of circuits: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Logic (CL)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is a function of the inputs only, not the history of its execution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add A, B (ALUs)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Sequential Logic (SL)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Circuits that “remember” or store information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Also called “State Elements”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Example: Memory and registers </a:t>
            </a:r>
            <a:endParaRPr dirty="0"/>
          </a:p>
        </p:txBody>
      </p:sp>
      <p:sp>
        <p:nvSpPr>
          <p:cNvPr id="982" name="Google Shape;982;p43"/>
          <p:cNvSpPr/>
          <p:nvPr/>
        </p:nvSpPr>
        <p:spPr>
          <a:xfrm>
            <a:off x="457200" y="4443715"/>
            <a:ext cx="8229600" cy="1780673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0EA0D8-88D2-84E4-623E-ABD8DFE2A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644652"/>
            <a:ext cx="8191500" cy="1939727"/>
          </a:xfrm>
        </p:spPr>
        <p:txBody>
          <a:bodyPr/>
          <a:lstStyle/>
          <a:p>
            <a:r>
              <a:rPr lang="en-US" dirty="0"/>
              <a:t>Sequential Logic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83998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/>
          <p:nvPr/>
        </p:nvSpPr>
        <p:spPr>
          <a:xfrm>
            <a:off x="423863" y="3474720"/>
            <a:ext cx="8078150" cy="157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Want: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 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for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over time... </a:t>
            </a:r>
            <a:endParaRPr sz="32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ourier New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        S = S + X</a:t>
            </a:r>
            <a:r>
              <a:rPr lang="en-US" sz="3200" b="0" i="0" u="none" strike="noStrike" cap="none" baseline="-2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9"/>
          <p:cNvSpPr txBox="1"/>
          <p:nvPr/>
        </p:nvSpPr>
        <p:spPr>
          <a:xfrm>
            <a:off x="457199" y="16002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2800"/>
              <a:buFont typeface="Helvetica Neue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example of why we would need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sequential logic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9"/>
          <p:cNvSpPr/>
          <p:nvPr/>
        </p:nvSpPr>
        <p:spPr>
          <a:xfrm>
            <a:off x="423863" y="4902200"/>
            <a:ext cx="8364537" cy="144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3DE8"/>
              </a:buClr>
              <a:buSzPts val="3200"/>
              <a:buFont typeface="Helvetica Neue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Each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value is applied in succession, one per cycle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sum since time 1 (cycle) is present on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9"/>
          <p:cNvGrpSpPr/>
          <p:nvPr/>
        </p:nvGrpSpPr>
        <p:grpSpPr>
          <a:xfrm>
            <a:off x="1828800" y="2560320"/>
            <a:ext cx="5270500" cy="914400"/>
            <a:chOff x="1828800" y="2468880"/>
            <a:chExt cx="5270500" cy="914400"/>
          </a:xfrm>
        </p:grpSpPr>
        <p:sp>
          <p:nvSpPr>
            <p:cNvPr id="500" name="Google Shape;500;p19"/>
            <p:cNvSpPr/>
            <p:nvPr/>
          </p:nvSpPr>
          <p:spPr>
            <a:xfrm>
              <a:off x="3436938" y="2468880"/>
              <a:ext cx="2133600" cy="914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SUM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1" name="Google Shape;501;p19"/>
            <p:cNvCxnSpPr>
              <a:stCxn id="502" idx="3"/>
              <a:endCxn id="500" idx="1"/>
            </p:cNvCxnSpPr>
            <p:nvPr/>
          </p:nvCxnSpPr>
          <p:spPr>
            <a:xfrm>
              <a:off x="2220913" y="2926080"/>
              <a:ext cx="12159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3" name="Google Shape;503;p19"/>
            <p:cNvCxnSpPr>
              <a:stCxn id="500" idx="3"/>
              <a:endCxn id="504" idx="1"/>
            </p:cNvCxnSpPr>
            <p:nvPr/>
          </p:nvCxnSpPr>
          <p:spPr>
            <a:xfrm>
              <a:off x="5570538" y="2926080"/>
              <a:ext cx="12033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505" name="Google Shape;505;p19"/>
            <p:cNvCxnSpPr/>
            <p:nvPr/>
          </p:nvCxnSpPr>
          <p:spPr>
            <a:xfrm rot="-5400000">
              <a:off x="2590006" y="2747452"/>
              <a:ext cx="423863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06" name="Google Shape;506;p19"/>
            <p:cNvCxnSpPr/>
            <p:nvPr/>
          </p:nvCxnSpPr>
          <p:spPr>
            <a:xfrm rot="-5400000">
              <a:off x="5910262" y="2746191"/>
              <a:ext cx="422275" cy="3556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02" name="Google Shape;502;p19"/>
            <p:cNvSpPr txBox="1"/>
            <p:nvPr/>
          </p:nvSpPr>
          <p:spPr>
            <a:xfrm>
              <a:off x="1828800" y="2697480"/>
              <a:ext cx="392113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</a:t>
              </a:r>
              <a:r>
                <a:rPr lang="en-US" sz="2400" b="0" i="0" u="none" strike="noStrike" cap="none" baseline="-25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 txBox="1"/>
            <p:nvPr/>
          </p:nvSpPr>
          <p:spPr>
            <a:xfrm>
              <a:off x="6773863" y="2697480"/>
              <a:ext cx="325437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endParaRPr sz="24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7" name="Google Shape;50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Example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11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0"/>
          <p:cNvSpPr/>
          <p:nvPr/>
        </p:nvSpPr>
        <p:spPr>
          <a:xfrm>
            <a:off x="558800" y="4191000"/>
            <a:ext cx="8008938" cy="14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0128"/>
              </a:buClr>
              <a:buSzPts val="3200"/>
              <a:buFont typeface="Helvetica Neue"/>
              <a:buNone/>
            </a:pPr>
            <a:r>
              <a:rPr lang="en-US" sz="3200" b="0" i="0" u="none" strike="noStrike" cap="none" dirty="0">
                <a:solidFill>
                  <a:srgbClr val="FC0128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  <a:r>
              <a:rPr lang="en-US" sz="3200" b="0" i="0" u="none" strike="noStrike" cap="none" dirty="0">
                <a:solidFill>
                  <a:srgbClr val="063DE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control the next iteration of the ‘for’ loop?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do we say: ‘S=0’?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0"/>
          <p:cNvSpPr/>
          <p:nvPr/>
        </p:nvSpPr>
        <p:spPr>
          <a:xfrm>
            <a:off x="4538663" y="3357563"/>
            <a:ext cx="1981200" cy="796925"/>
          </a:xfrm>
          <a:prstGeom prst="leftArrow">
            <a:avLst>
              <a:gd name="adj1" fmla="val 50000"/>
              <a:gd name="adj2" fmla="val 62151"/>
            </a:avLst>
          </a:prstGeom>
          <a:noFill/>
          <a:ln w="38150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80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First Try: Does this work?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48</a:t>
            </a:fld>
            <a:endParaRPr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F55AAA9-3A23-5BDD-5CAE-F1306788C2DF}"/>
              </a:ext>
            </a:extLst>
          </p:cNvPr>
          <p:cNvGrpSpPr/>
          <p:nvPr/>
        </p:nvGrpSpPr>
        <p:grpSpPr>
          <a:xfrm>
            <a:off x="2459067" y="1303354"/>
            <a:ext cx="2450152" cy="2675180"/>
            <a:chOff x="6072599" y="1218269"/>
            <a:chExt cx="2450152" cy="26751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27B2E8D-DB1A-3AA5-729F-EE471BAADC39}"/>
                </a:ext>
              </a:extLst>
            </p:cNvPr>
            <p:cNvGrpSpPr/>
            <p:nvPr/>
          </p:nvGrpSpPr>
          <p:grpSpPr>
            <a:xfrm>
              <a:off x="6072599" y="1218269"/>
              <a:ext cx="2450152" cy="2675180"/>
              <a:chOff x="323559" y="3773046"/>
              <a:chExt cx="2450152" cy="2675180"/>
            </a:xfrm>
          </p:grpSpPr>
          <p:sp>
            <p:nvSpPr>
              <p:cNvPr id="3" name="Flowchart: Manual Operation 2">
                <a:extLst>
                  <a:ext uri="{FF2B5EF4-FFF2-40B4-BE49-F238E27FC236}">
                    <a16:creationId xmlns:a16="http://schemas.microsoft.com/office/drawing/2014/main" id="{9FF19194-9E7E-4019-6452-8863C0F50E18}"/>
                  </a:ext>
                </a:extLst>
              </p:cNvPr>
              <p:cNvSpPr/>
              <p:nvPr/>
            </p:nvSpPr>
            <p:spPr bwMode="auto">
              <a:xfrm rot="-5400000">
                <a:off x="648436" y="4240491"/>
                <a:ext cx="1717087" cy="782197"/>
              </a:xfrm>
              <a:prstGeom prst="flowChartManualOperation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496B874-EE4B-23BB-39A1-C8058EE2809E}"/>
                  </a:ext>
                </a:extLst>
              </p:cNvPr>
              <p:cNvCxnSpPr/>
              <p:nvPr/>
            </p:nvCxnSpPr>
            <p:spPr bwMode="auto">
              <a:xfrm>
                <a:off x="383075" y="4186052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905364D-E9E1-7331-C9B9-DE306EF88908}"/>
                  </a:ext>
                </a:extLst>
              </p:cNvPr>
              <p:cNvCxnSpPr/>
              <p:nvPr/>
            </p:nvCxnSpPr>
            <p:spPr bwMode="auto">
              <a:xfrm>
                <a:off x="383075" y="5099807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E8461D8-0C31-BFA4-4BE3-4FA9591B57C9}"/>
                  </a:ext>
                </a:extLst>
              </p:cNvPr>
              <p:cNvCxnSpPr/>
              <p:nvPr/>
            </p:nvCxnSpPr>
            <p:spPr bwMode="auto">
              <a:xfrm>
                <a:off x="1898078" y="4631589"/>
                <a:ext cx="73280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DBBC9F6-38BB-DECC-9591-2FBD249B29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93027" y="5078691"/>
                <a:ext cx="0" cy="1369535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746B5B5-C042-9EA3-029E-F1908E247D19}"/>
                  </a:ext>
                </a:extLst>
              </p:cNvPr>
              <p:cNvSpPr txBox="1"/>
              <p:nvPr/>
            </p:nvSpPr>
            <p:spPr>
              <a:xfrm>
                <a:off x="323559" y="378421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X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FA2AF3-9E3B-A329-B00A-DAB83DD8B954}"/>
                  </a:ext>
                </a:extLst>
              </p:cNvPr>
              <p:cNvSpPr txBox="1"/>
              <p:nvPr/>
            </p:nvSpPr>
            <p:spPr>
              <a:xfrm>
                <a:off x="1286737" y="4256107"/>
                <a:ext cx="4395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35FD8E9-403C-19F1-3709-95B7E593C358}"/>
                  </a:ext>
                </a:extLst>
              </p:cNvPr>
              <p:cNvSpPr txBox="1"/>
              <p:nvPr/>
            </p:nvSpPr>
            <p:spPr>
              <a:xfrm>
                <a:off x="2470423" y="4231479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Calibri" pitchFamily="34" charset="0"/>
                  </a:rPr>
                  <a:t>S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DC6E3A4-C5F1-4FA9-9A92-7ABA8EB166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13521" y="2076812"/>
              <a:ext cx="0" cy="1813027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52B746-288E-DE18-1AF3-2EECBF73CB4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42067" y="3889839"/>
              <a:ext cx="1871454" cy="361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504C035-16E1-010E-CD6C-1BF3A0C7929F}"/>
                </a:ext>
              </a:extLst>
            </p:cNvPr>
            <p:cNvSpPr/>
            <p:nvPr/>
          </p:nvSpPr>
          <p:spPr bwMode="auto">
            <a:xfrm flipH="1">
              <a:off x="7967801" y="2011751"/>
              <a:ext cx="83993" cy="13106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8A00716-6659-302B-8A22-3762EC1479E8}"/>
                </a:ext>
              </a:extLst>
            </p:cNvPr>
            <p:cNvSpPr/>
            <p:nvPr/>
          </p:nvSpPr>
          <p:spPr bwMode="auto">
            <a:xfrm rot="5400000">
              <a:off x="6819594" y="1977713"/>
              <a:ext cx="302809" cy="261610"/>
            </a:xfrm>
            <a:prstGeom prst="triangl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3FCF22-0500-FF63-3928-E332A790367B}"/>
                </a:ext>
              </a:extLst>
            </p:cNvPr>
            <p:cNvSpPr/>
            <p:nvPr/>
          </p:nvSpPr>
          <p:spPr bwMode="auto">
            <a:xfrm>
              <a:off x="6747450" y="1987047"/>
              <a:ext cx="114777" cy="241145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7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Second Try: How About This?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7" name="Google Shape;527;p21"/>
          <p:cNvGrpSpPr/>
          <p:nvPr/>
        </p:nvGrpSpPr>
        <p:grpSpPr>
          <a:xfrm>
            <a:off x="4096219" y="2223247"/>
            <a:ext cx="4806903" cy="1600438"/>
            <a:chOff x="3943819" y="1461247"/>
            <a:chExt cx="4806903" cy="1600438"/>
          </a:xfrm>
        </p:grpSpPr>
        <p:sp>
          <p:nvSpPr>
            <p:cNvPr id="528" name="Google Shape;528;p21"/>
            <p:cNvSpPr txBox="1"/>
            <p:nvPr/>
          </p:nvSpPr>
          <p:spPr>
            <a:xfrm>
              <a:off x="5915447" y="1461247"/>
              <a:ext cx="283527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 </a:t>
              </a:r>
              <a:r>
                <a:rPr lang="en-US" sz="2000" b="0" i="1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Register</a:t>
              </a:r>
              <a:r>
                <a:rPr lang="en-US" sz="20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is the state element that is used here to hold up the transfer </a:t>
              </a:r>
              <a:b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of data to the adder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9" name="Google Shape;529;p21"/>
            <p:cNvCxnSpPr/>
            <p:nvPr/>
          </p:nvCxnSpPr>
          <p:spPr>
            <a:xfrm flipH="1">
              <a:off x="3943819" y="1721224"/>
              <a:ext cx="1971628" cy="1003558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</p:grpSp>
      <p:sp>
        <p:nvSpPr>
          <p:cNvPr id="530" name="Google Shape;5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49</a:t>
            </a:fld>
            <a:endParaRPr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255DCBC-7A14-CEEF-1510-AD4A98A4277B}"/>
              </a:ext>
            </a:extLst>
          </p:cNvPr>
          <p:cNvGrpSpPr/>
          <p:nvPr/>
        </p:nvGrpSpPr>
        <p:grpSpPr>
          <a:xfrm>
            <a:off x="1619133" y="1835712"/>
            <a:ext cx="3812376" cy="2675180"/>
            <a:chOff x="5188598" y="3631462"/>
            <a:chExt cx="3812376" cy="26751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F939FC-4DF0-083D-A944-4473889614CA}"/>
                </a:ext>
              </a:extLst>
            </p:cNvPr>
            <p:cNvGrpSpPr/>
            <p:nvPr/>
          </p:nvGrpSpPr>
          <p:grpSpPr>
            <a:xfrm>
              <a:off x="5188598" y="3631462"/>
              <a:ext cx="3812376" cy="2675180"/>
              <a:chOff x="5188598" y="3631462"/>
              <a:chExt cx="3812376" cy="267518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BCCD7BE4-21B6-8EFF-99DF-12B3D14C4BBC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2450152" cy="2675180"/>
                <a:chOff x="6072599" y="1218269"/>
                <a:chExt cx="2450152" cy="2675180"/>
              </a:xfrm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A4395BD1-8097-8E87-E686-47F872B9CB29}"/>
                    </a:ext>
                  </a:extLst>
                </p:cNvPr>
                <p:cNvGrpSpPr/>
                <p:nvPr/>
              </p:nvGrpSpPr>
              <p:grpSpPr>
                <a:xfrm>
                  <a:off x="6072599" y="1218269"/>
                  <a:ext cx="2450152" cy="2675180"/>
                  <a:chOff x="323559" y="3773046"/>
                  <a:chExt cx="2450152" cy="2675180"/>
                </a:xfrm>
              </p:grpSpPr>
              <p:sp>
                <p:nvSpPr>
                  <p:cNvPr id="9" name="Flowchart: Manual Operation 8">
                    <a:extLst>
                      <a:ext uri="{FF2B5EF4-FFF2-40B4-BE49-F238E27FC236}">
                        <a16:creationId xmlns:a16="http://schemas.microsoft.com/office/drawing/2014/main" id="{D63DB12E-7A92-A3AD-6BD1-9002B1E3596F}"/>
                      </a:ext>
                    </a:extLst>
                  </p:cNvPr>
                  <p:cNvSpPr/>
                  <p:nvPr/>
                </p:nvSpPr>
                <p:spPr bwMode="auto">
                  <a:xfrm rot="-5400000">
                    <a:off x="648436" y="4240491"/>
                    <a:ext cx="1717087" cy="782197"/>
                  </a:xfrm>
                  <a:prstGeom prst="flowChartManualOperation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cxnSp>
                <p:nvCxnSpPr>
                  <p:cNvPr id="10" name="Straight Connector 9">
                    <a:extLst>
                      <a:ext uri="{FF2B5EF4-FFF2-40B4-BE49-F238E27FC236}">
                        <a16:creationId xmlns:a16="http://schemas.microsoft.com/office/drawing/2014/main" id="{39C81911-3A62-4842-3FBE-8A334F251D79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4186052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1" name="Straight Connector 10">
                    <a:extLst>
                      <a:ext uri="{FF2B5EF4-FFF2-40B4-BE49-F238E27FC236}">
                        <a16:creationId xmlns:a16="http://schemas.microsoft.com/office/drawing/2014/main" id="{00B1AFF3-F803-508A-C5BA-0ACA94295C83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5099807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9585C559-06E1-9FE3-299A-AAF3CD34B5E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8078" y="4631589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3" name="Straight Connector 12">
                    <a:extLst>
                      <a:ext uri="{FF2B5EF4-FFF2-40B4-BE49-F238E27FC236}">
                        <a16:creationId xmlns:a16="http://schemas.microsoft.com/office/drawing/2014/main" id="{60E7DDCC-E502-704E-648B-E78F899F8F5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93027" y="5078691"/>
                    <a:ext cx="0" cy="13695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4040F2CA-6E81-130B-6588-708CD8B37B4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559" y="3784216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X</a:t>
                    </a:r>
                    <a:r>
                      <a:rPr lang="en-US" sz="2000" baseline="-25000" dirty="0">
                        <a:latin typeface="Calibri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E20AC0F9-B0A6-716B-9E0D-B2FDFA5F9D6E}"/>
                      </a:ext>
                    </a:extLst>
                  </p:cNvPr>
                  <p:cNvSpPr txBox="1"/>
                  <p:nvPr/>
                </p:nvSpPr>
                <p:spPr>
                  <a:xfrm>
                    <a:off x="1286737" y="4256107"/>
                    <a:ext cx="43954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>
                        <a:latin typeface="Calibri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6E19C29-9343-B8D6-4E10-1022E2CC33E1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423" y="4231479"/>
                    <a:ext cx="3032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S</a:t>
                    </a:r>
                  </a:p>
                </p:txBody>
              </p:sp>
            </p:grpSp>
            <p:cxnSp>
              <p:nvCxnSpPr>
                <p:cNvPr id="4" name="Straight Arrow Connector 3">
                  <a:extLst>
                    <a:ext uri="{FF2B5EF4-FFF2-40B4-BE49-F238E27FC236}">
                      <a16:creationId xmlns:a16="http://schemas.microsoft.com/office/drawing/2014/main" id="{0086A733-C7C5-2F9B-95F7-79F8E778FC57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13521" y="2076812"/>
                  <a:ext cx="0" cy="181302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DCE11D19-5BE9-2B66-7718-401E8067604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142067" y="3889839"/>
                  <a:ext cx="1871454" cy="361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6A253B4A-AEFE-B500-5B44-739B31B6FF17}"/>
                    </a:ext>
                  </a:extLst>
                </p:cNvPr>
                <p:cNvSpPr/>
                <p:nvPr/>
              </p:nvSpPr>
              <p:spPr bwMode="auto">
                <a:xfrm flipH="1">
                  <a:off x="7967801" y="2011751"/>
                  <a:ext cx="83993" cy="13106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7" name="Isosceles Triangle 6">
                  <a:extLst>
                    <a:ext uri="{FF2B5EF4-FFF2-40B4-BE49-F238E27FC236}">
                      <a16:creationId xmlns:a16="http://schemas.microsoft.com/office/drawing/2014/main" id="{F3792BB5-016F-E725-175D-09431813162B}"/>
                    </a:ext>
                  </a:extLst>
                </p:cNvPr>
                <p:cNvSpPr/>
                <p:nvPr/>
              </p:nvSpPr>
              <p:spPr bwMode="auto">
                <a:xfrm rot="5400000">
                  <a:off x="6819594" y="1977713"/>
                  <a:ext cx="302809" cy="26161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F7A85E3B-5F98-FB61-B7A3-2A8EDAD5FEF1}"/>
                    </a:ext>
                  </a:extLst>
                </p:cNvPr>
                <p:cNvSpPr/>
                <p:nvPr/>
              </p:nvSpPr>
              <p:spPr bwMode="auto">
                <a:xfrm>
                  <a:off x="6747450" y="1987047"/>
                  <a:ext cx="114777" cy="241145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D94C2E5-D78C-F329-8FBD-BB1DF1B7F47D}"/>
                  </a:ext>
                </a:extLst>
              </p:cNvPr>
              <p:cNvSpPr/>
              <p:nvPr/>
            </p:nvSpPr>
            <p:spPr bwMode="auto">
              <a:xfrm>
                <a:off x="6553200" y="5318499"/>
                <a:ext cx="1334877" cy="5314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register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8" name="Isosceles Triangle 17">
                <a:extLst>
                  <a:ext uri="{FF2B5EF4-FFF2-40B4-BE49-F238E27FC236}">
                    <a16:creationId xmlns:a16="http://schemas.microsoft.com/office/drawing/2014/main" id="{F75523F0-F1C2-A143-55A4-A278B4C70115}"/>
                  </a:ext>
                </a:extLst>
              </p:cNvPr>
              <p:cNvSpPr/>
              <p:nvPr/>
            </p:nvSpPr>
            <p:spPr bwMode="auto">
              <a:xfrm rot="16200000">
                <a:off x="7634154" y="5456852"/>
                <a:ext cx="242369" cy="233177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5BDDDC2-FB76-1288-8CCB-BDEA4AE3BC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71927" y="5573440"/>
                <a:ext cx="1031195" cy="10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BBA941-6483-324D-246A-E859CBC43059}"/>
                  </a:ext>
                </a:extLst>
              </p:cNvPr>
              <p:cNvSpPr txBox="1"/>
              <p:nvPr/>
            </p:nvSpPr>
            <p:spPr>
              <a:xfrm>
                <a:off x="7993967" y="5211852"/>
                <a:ext cx="1007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Load/</a:t>
                </a:r>
                <a:r>
                  <a:rPr lang="en-US" dirty="0" err="1">
                    <a:latin typeface="Calibri" pitchFamily="34" charset="0"/>
                  </a:rPr>
                  <a:t>Clk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C398533-870C-735C-4F0E-8A66B76B9E9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72839" y="5606489"/>
              <a:ext cx="78257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AE83AD1-2B7D-72B9-7EBA-1A90EC1E805C}"/>
                </a:ext>
              </a:extLst>
            </p:cNvPr>
            <p:cNvSpPr txBox="1"/>
            <p:nvPr/>
          </p:nvSpPr>
          <p:spPr>
            <a:xfrm>
              <a:off x="5772839" y="5581184"/>
              <a:ext cx="65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reset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93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d06e5346f_0_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Moore’s Law</a:t>
            </a:r>
            <a:endParaRPr dirty="0"/>
          </a:p>
        </p:txBody>
      </p:sp>
      <p:sp>
        <p:nvSpPr>
          <p:cNvPr id="647" name="Google Shape;647;g5d06e5346f_0_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Original Version (1965): </a:t>
            </a:r>
            <a:r>
              <a:rPr lang="en-US" sz="2400" dirty="0"/>
              <a:t>Since the integrated circuit was invented, the number of transistors in an integrated circuit has roughly doubled every year; this trend would continue for the foreseeable future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1975: Revised - circuit complexity doubles every two years</a:t>
            </a:r>
          </a:p>
        </p:txBody>
      </p:sp>
      <p:sp>
        <p:nvSpPr>
          <p:cNvPr id="646" name="Google Shape;646;g5d06e5346f_0_178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5654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Uses for State Elements</a:t>
            </a:r>
            <a:endParaRPr sz="2800" dirty="0"/>
          </a:p>
        </p:txBody>
      </p:sp>
      <p:sp>
        <p:nvSpPr>
          <p:cNvPr id="537" name="Google Shape;537;p1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to store values for some amount of time: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files (like in </a:t>
            </a:r>
            <a:r>
              <a:rPr lang="en-US"/>
              <a:t>RISCV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(caches and main memory)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Help control flow of information between combinational logic blocks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elements are used to hold up the movement of information at the inputs to combinational logic blocks and allow for orderly passage</a:t>
            </a:r>
            <a:endParaRPr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9539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5d1628faa7_0_17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Registers</a:t>
            </a:r>
            <a:endParaRPr/>
          </a:p>
        </p:txBody>
      </p:sp>
      <p:sp>
        <p:nvSpPr>
          <p:cNvPr id="545" name="Google Shape;545;g5d1628faa7_0_174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3000" dirty="0"/>
              <a:t>Same as registers in assembly:</a:t>
            </a:r>
            <a:endParaRPr sz="3000" dirty="0"/>
          </a:p>
          <a:p>
            <a:pPr marL="495300" lvl="0" indent="-457200" algn="l" rtl="0">
              <a:spcBef>
                <a:spcPts val="0"/>
              </a:spcBef>
              <a:spcAft>
                <a:spcPts val="0"/>
              </a:spcAft>
              <a:buSzPts val="3000"/>
              <a:buFont typeface="Wingdings" panose="05000000000000000000" pitchFamily="2" charset="2"/>
              <a:buChar char="Ø"/>
            </a:pPr>
            <a:r>
              <a:rPr lang="en-US" sz="3000" dirty="0"/>
              <a:t>Small memory storage locations</a:t>
            </a:r>
            <a:endParaRPr sz="3000" dirty="0"/>
          </a:p>
        </p:txBody>
      </p:sp>
      <p:sp>
        <p:nvSpPr>
          <p:cNvPr id="546" name="Google Shape;546;g5d1628faa7_0_1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/>
          </a:p>
        </p:txBody>
      </p:sp>
      <p:pic>
        <p:nvPicPr>
          <p:cNvPr id="547" name="Google Shape;547;g5d1628faa7_0_174"/>
          <p:cNvPicPr preferRelativeResize="0"/>
          <p:nvPr/>
        </p:nvPicPr>
        <p:blipFill rotWithShape="1">
          <a:blip r:embed="rId3">
            <a:alphaModFix/>
          </a:blip>
          <a:srcRect l="52580" t="24209" r="21514" b="28533"/>
          <a:stretch/>
        </p:blipFill>
        <p:spPr>
          <a:xfrm>
            <a:off x="3819013" y="3675150"/>
            <a:ext cx="1137475" cy="1383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g5d1628faa7_0_174"/>
          <p:cNvGrpSpPr/>
          <p:nvPr/>
        </p:nvGrpSpPr>
        <p:grpSpPr>
          <a:xfrm>
            <a:off x="3606688" y="3653575"/>
            <a:ext cx="1562100" cy="1633484"/>
            <a:chOff x="3606688" y="3653575"/>
            <a:chExt cx="1562100" cy="1633484"/>
          </a:xfrm>
        </p:grpSpPr>
        <p:pic>
          <p:nvPicPr>
            <p:cNvPr id="549" name="Google Shape;549;g5d1628faa7_0_174"/>
            <p:cNvPicPr preferRelativeResize="0"/>
            <p:nvPr/>
          </p:nvPicPr>
          <p:blipFill rotWithShape="1">
            <a:blip r:embed="rId4">
              <a:alphaModFix/>
            </a:blip>
            <a:srcRect t="25356"/>
            <a:stretch/>
          </p:blipFill>
          <p:spPr>
            <a:xfrm>
              <a:off x="3606688" y="3858034"/>
              <a:ext cx="1562100" cy="14290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0" name="Google Shape;550;g5d1628faa7_0_174"/>
            <p:cNvSpPr/>
            <p:nvPr/>
          </p:nvSpPr>
          <p:spPr>
            <a:xfrm>
              <a:off x="3868375" y="3653575"/>
              <a:ext cx="999900" cy="20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g5d1628faa7_0_174"/>
          <p:cNvGrpSpPr/>
          <p:nvPr/>
        </p:nvGrpSpPr>
        <p:grpSpPr>
          <a:xfrm>
            <a:off x="1974500" y="4852400"/>
            <a:ext cx="2133600" cy="1451050"/>
            <a:chOff x="1974500" y="4852400"/>
            <a:chExt cx="2133600" cy="1451050"/>
          </a:xfrm>
        </p:grpSpPr>
        <p:sp>
          <p:nvSpPr>
            <p:cNvPr id="552" name="Google Shape;552;g5d1628faa7_0_174"/>
            <p:cNvSpPr txBox="1"/>
            <p:nvPr/>
          </p:nvSpPr>
          <p:spPr>
            <a:xfrm>
              <a:off x="1974500" y="5361750"/>
              <a:ext cx="2133600" cy="9417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Clock input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(inputs active only on a clock “tick”)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3" name="Google Shape;553;g5d1628faa7_0_174"/>
            <p:cNvCxnSpPr/>
            <p:nvPr/>
          </p:nvCxnSpPr>
          <p:spPr>
            <a:xfrm rot="10800000" flipH="1">
              <a:off x="3653575" y="4852400"/>
              <a:ext cx="250800" cy="6222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4" name="Google Shape;554;g5d1628faa7_0_174"/>
          <p:cNvGrpSpPr/>
          <p:nvPr/>
        </p:nvGrpSpPr>
        <p:grpSpPr>
          <a:xfrm>
            <a:off x="692550" y="2890725"/>
            <a:ext cx="3041628" cy="897562"/>
            <a:chOff x="692540" y="2890753"/>
            <a:chExt cx="3021385" cy="1154272"/>
          </a:xfrm>
        </p:grpSpPr>
        <p:sp>
          <p:nvSpPr>
            <p:cNvPr id="555" name="Google Shape;555;g5d1628faa7_0_174"/>
            <p:cNvSpPr txBox="1"/>
            <p:nvPr/>
          </p:nvSpPr>
          <p:spPr>
            <a:xfrm>
              <a:off x="692540" y="2890753"/>
              <a:ext cx="2519400" cy="903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Data input</a:t>
              </a:r>
              <a:br>
                <a:rPr lang="en-US" sz="170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6" name="Google Shape;556;g5d1628faa7_0_174"/>
            <p:cNvCxnSpPr/>
            <p:nvPr/>
          </p:nvCxnSpPr>
          <p:spPr>
            <a:xfrm>
              <a:off x="3021225" y="3101525"/>
              <a:ext cx="692700" cy="9435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57" name="Google Shape;557;g5d1628faa7_0_174"/>
          <p:cNvGrpSpPr/>
          <p:nvPr/>
        </p:nvGrpSpPr>
        <p:grpSpPr>
          <a:xfrm>
            <a:off x="4988725" y="3101525"/>
            <a:ext cx="3392350" cy="968075"/>
            <a:chOff x="4988725" y="3101525"/>
            <a:chExt cx="3392350" cy="968075"/>
          </a:xfrm>
        </p:grpSpPr>
        <p:sp>
          <p:nvSpPr>
            <p:cNvPr id="558" name="Google Shape;558;g5d1628faa7_0_174"/>
            <p:cNvSpPr txBox="1"/>
            <p:nvPr/>
          </p:nvSpPr>
          <p:spPr>
            <a:xfrm>
              <a:off x="5831675" y="3101525"/>
              <a:ext cx="25494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17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output</a:t>
              </a:r>
              <a:b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(can be various bit widths)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9" name="Google Shape;559;g5d1628faa7_0_174"/>
            <p:cNvCxnSpPr/>
            <p:nvPr/>
          </p:nvCxnSpPr>
          <p:spPr>
            <a:xfrm flipH="1">
              <a:off x="4988725" y="3713800"/>
              <a:ext cx="933300" cy="3558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0" name="Google Shape;560;g5d1628faa7_0_174"/>
          <p:cNvGrpSpPr/>
          <p:nvPr/>
        </p:nvGrpSpPr>
        <p:grpSpPr>
          <a:xfrm>
            <a:off x="4506750" y="5113425"/>
            <a:ext cx="3041325" cy="1070475"/>
            <a:chOff x="4506750" y="5113425"/>
            <a:chExt cx="3041325" cy="1070475"/>
          </a:xfrm>
        </p:grpSpPr>
        <p:sp>
          <p:nvSpPr>
            <p:cNvPr id="561" name="Google Shape;561;g5d1628faa7_0_174"/>
            <p:cNvSpPr txBox="1"/>
            <p:nvPr/>
          </p:nvSpPr>
          <p:spPr>
            <a:xfrm>
              <a:off x="5662875" y="5481300"/>
              <a:ext cx="18852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>
                  <a:latin typeface="Calibri"/>
                  <a:ea typeface="Calibri"/>
                  <a:cs typeface="Calibri"/>
                  <a:sym typeface="Calibri"/>
                </a:rPr>
                <a:t>Reset</a:t>
              </a:r>
              <a:br>
                <a:rPr lang="en-US" sz="1700" b="1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>
                  <a:latin typeface="Calibri"/>
                  <a:ea typeface="Calibri"/>
                  <a:cs typeface="Calibri"/>
                  <a:sym typeface="Calibri"/>
                </a:rPr>
                <a:t>(sets value to zero)</a:t>
              </a:r>
              <a:endParaRPr sz="1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2" name="Google Shape;562;g5d1628faa7_0_174"/>
            <p:cNvCxnSpPr/>
            <p:nvPr/>
          </p:nvCxnSpPr>
          <p:spPr>
            <a:xfrm rot="10800000">
              <a:off x="4506750" y="5113425"/>
              <a:ext cx="1314900" cy="4716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63" name="Google Shape;563;g5d1628faa7_0_174"/>
          <p:cNvGrpSpPr/>
          <p:nvPr/>
        </p:nvGrpSpPr>
        <p:grpSpPr>
          <a:xfrm>
            <a:off x="405875" y="3957450"/>
            <a:ext cx="3328250" cy="702600"/>
            <a:chOff x="405875" y="3957450"/>
            <a:chExt cx="3328250" cy="702600"/>
          </a:xfrm>
        </p:grpSpPr>
        <p:sp>
          <p:nvSpPr>
            <p:cNvPr id="564" name="Google Shape;564;g5d1628faa7_0_174"/>
            <p:cNvSpPr txBox="1"/>
            <p:nvPr/>
          </p:nvSpPr>
          <p:spPr>
            <a:xfrm>
              <a:off x="405875" y="3957450"/>
              <a:ext cx="2133600" cy="702600"/>
            </a:xfrm>
            <a:prstGeom prst="rect">
              <a:avLst/>
            </a:prstGeom>
            <a:noFill/>
            <a:ln w="19050" cap="flat" cmpd="sng">
              <a:solidFill>
                <a:srgbClr val="85200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 b="1" dirty="0"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br>
                <a:rPr lang="en-US" sz="1700" b="1" dirty="0"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700" dirty="0">
                  <a:latin typeface="Calibri"/>
                  <a:ea typeface="Calibri"/>
                  <a:cs typeface="Calibri"/>
                  <a:sym typeface="Calibri"/>
                </a:rPr>
                <a:t>(can it be written to?)</a:t>
              </a:r>
              <a:endParaRPr sz="17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65" name="Google Shape;565;g5d1628faa7_0_174"/>
            <p:cNvCxnSpPr/>
            <p:nvPr/>
          </p:nvCxnSpPr>
          <p:spPr>
            <a:xfrm>
              <a:off x="2348725" y="4199875"/>
              <a:ext cx="1385400" cy="1707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50516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First State Element: RS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52</a:t>
            </a:fld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D2A1A-7313-A33B-B8C9-06392F0E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918" y="2764308"/>
            <a:ext cx="4762500" cy="34766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5EF40-B6D4-62A4-BC08-5E6782046A05}"/>
              </a:ext>
            </a:extLst>
          </p:cNvPr>
          <p:cNvSpPr txBox="1"/>
          <p:nvPr/>
        </p:nvSpPr>
        <p:spPr>
          <a:xfrm>
            <a:off x="1911426" y="6125517"/>
            <a:ext cx="60960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By Napalm Llama - Modification of Wikimedia Commons file R-S.gif (shown below), CC BY 2.0, https://commons.wikimedia.org/w/index.php?curid=4845402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2BDC10-0DC1-7DB7-0586-F933B579332E}"/>
              </a:ext>
            </a:extLst>
          </p:cNvPr>
          <p:cNvSpPr/>
          <p:nvPr/>
        </p:nvSpPr>
        <p:spPr bwMode="auto">
          <a:xfrm>
            <a:off x="705078" y="1354754"/>
            <a:ext cx="7447403" cy="1409554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R = 1 and S = 0 → Q is 0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S = 1 and R = 0 → Q is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both S and R are 0 → Q stays the same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When both S and R are 1 → Undefined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48FA17-10FB-8A46-CEAE-2DF489B6881B}"/>
              </a:ext>
            </a:extLst>
          </p:cNvPr>
          <p:cNvSpPr txBox="1"/>
          <p:nvPr/>
        </p:nvSpPr>
        <p:spPr>
          <a:xfrm>
            <a:off x="6951433" y="4040955"/>
            <a:ext cx="1794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alibri" pitchFamily="34" charset="0"/>
              </a:rPr>
              <a:t>Recall:</a:t>
            </a:r>
          </a:p>
          <a:p>
            <a:r>
              <a:rPr lang="en-CA" dirty="0">
                <a:latin typeface="Calibri" pitchFamily="34" charset="0"/>
              </a:rPr>
              <a:t>NOR outputs 1 if </a:t>
            </a:r>
          </a:p>
          <a:p>
            <a:r>
              <a:rPr lang="en-CA" dirty="0">
                <a:latin typeface="Calibri" pitchFamily="34" charset="0"/>
              </a:rPr>
              <a:t>both inputs are 0</a:t>
            </a:r>
          </a:p>
        </p:txBody>
      </p:sp>
    </p:spTree>
    <p:extLst>
      <p:ext uri="{BB962C8B-B14F-4D97-AF65-F5344CB8AC3E}">
        <p14:creationId xmlns:p14="http://schemas.microsoft.com/office/powerpoint/2010/main" val="91003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RS Latch with Enable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53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Only changes state when E = 1. </a:t>
            </a:r>
          </a:p>
          <a:p>
            <a:r>
              <a:rPr lang="en-US" dirty="0"/>
              <a:t>Stays the same when E = 0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D477D4-373B-CB8E-058B-DFE61CEAF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17" y="3201018"/>
            <a:ext cx="5772839" cy="279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23F55B-F01D-9B6E-9A13-272CE6FB6F5E}"/>
              </a:ext>
            </a:extLst>
          </p:cNvPr>
          <p:cNvSpPr txBox="1"/>
          <p:nvPr/>
        </p:nvSpPr>
        <p:spPr>
          <a:xfrm>
            <a:off x="2590801" y="604478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Drawing in Inkscape 0.43, Public Domain, https://commons.wikimedia.org/w/index.php?curid=873598</a:t>
            </a:r>
          </a:p>
        </p:txBody>
      </p:sp>
    </p:spTree>
    <p:extLst>
      <p:ext uri="{BB962C8B-B14F-4D97-AF65-F5344CB8AC3E}">
        <p14:creationId xmlns:p14="http://schemas.microsoft.com/office/powerpoint/2010/main" val="30141067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54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Avoids undefined state of RS Latch when R=S=1</a:t>
            </a:r>
          </a:p>
          <a:p>
            <a:r>
              <a:rPr lang="en-US" dirty="0"/>
              <a:t>Q is set to D when E = 1; Q stays the same when E = 0</a:t>
            </a:r>
          </a:p>
        </p:txBody>
      </p:sp>
      <p:pic>
        <p:nvPicPr>
          <p:cNvPr id="5122" name="Picture 2" descr="A gated D latch based on an SR NOR latch">
            <a:extLst>
              <a:ext uri="{FF2B5EF4-FFF2-40B4-BE49-F238E27FC236}">
                <a16:creationId xmlns:a16="http://schemas.microsoft.com/office/drawing/2014/main" id="{103FBAAF-4EC6-70BE-C1A5-D0903F866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4" y="2828853"/>
            <a:ext cx="5883007" cy="294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6478AA-62EA-083D-597B-E9967F93671E}"/>
              </a:ext>
            </a:extLst>
          </p:cNvPr>
          <p:cNvSpPr txBox="1"/>
          <p:nvPr/>
        </p:nvSpPr>
        <p:spPr>
          <a:xfrm>
            <a:off x="1542361" y="581459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Inductiveload</a:t>
            </a:r>
            <a:r>
              <a:rPr lang="en-US" sz="1400" dirty="0"/>
              <a:t> - Own work, Public Domain, https://commons.wikimedia.org/w/index.php?curid=6712572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2D5E4BD-805E-A155-2B4A-EC41324E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13385"/>
            <a:ext cx="2572439" cy="257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481FC8-544F-393C-AD6C-24367EE8B6E7}"/>
              </a:ext>
            </a:extLst>
          </p:cNvPr>
          <p:cNvSpPr txBox="1"/>
          <p:nvPr/>
        </p:nvSpPr>
        <p:spPr>
          <a:xfrm>
            <a:off x="2974554" y="2553750"/>
            <a:ext cx="1278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Circuit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2B57C-36D8-5B50-8C88-4AE81DEA26B6}"/>
              </a:ext>
            </a:extLst>
          </p:cNvPr>
          <p:cNvSpPr txBox="1"/>
          <p:nvPr/>
        </p:nvSpPr>
        <p:spPr>
          <a:xfrm>
            <a:off x="6114361" y="5325470"/>
            <a:ext cx="3042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Calibri" pitchFamily="34" charset="0"/>
              </a:rPr>
              <a:t>By Inductiveload - Own work, Public Domain, https://commons.wikimedia.org/w/index.php?curid=6712594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A263CD-7522-5B79-A1DD-07D1A4543B11}"/>
              </a:ext>
            </a:extLst>
          </p:cNvPr>
          <p:cNvSpPr txBox="1"/>
          <p:nvPr/>
        </p:nvSpPr>
        <p:spPr>
          <a:xfrm>
            <a:off x="6840710" y="2553750"/>
            <a:ext cx="1923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Schematic</a:t>
            </a:r>
          </a:p>
        </p:txBody>
      </p:sp>
    </p:spTree>
    <p:extLst>
      <p:ext uri="{BB962C8B-B14F-4D97-AF65-F5344CB8AC3E}">
        <p14:creationId xmlns:p14="http://schemas.microsoft.com/office/powerpoint/2010/main" val="33116493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Flip-Flop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55</a:t>
            </a:fld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FFBAE-20A9-BE60-904C-E3E7E4B69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1448286"/>
            <a:ext cx="8366125" cy="4972050"/>
          </a:xfrm>
        </p:spPr>
        <p:txBody>
          <a:bodyPr/>
          <a:lstStyle/>
          <a:p>
            <a:r>
              <a:rPr lang="en-US" dirty="0"/>
              <a:t>Changes state only on falling edge of Clock (i.e., Clock changes from 1 to 0)</a:t>
            </a:r>
          </a:p>
          <a:p>
            <a:r>
              <a:rPr lang="en-US" dirty="0"/>
              <a:t>Use Clock to change on rising edge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0774B8B8-09DA-B549-3CDB-5D9FC73CC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3144338"/>
            <a:ext cx="9144000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5A7B4C-56BF-4EA8-6D01-8F3BACEEB001}"/>
              </a:ext>
            </a:extLst>
          </p:cNvPr>
          <p:cNvCxnSpPr/>
          <p:nvPr/>
        </p:nvCxnSpPr>
        <p:spPr bwMode="auto">
          <a:xfrm>
            <a:off x="1366091" y="2462623"/>
            <a:ext cx="793215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B9E8687-4C11-6299-D0D0-1A4F189444C2}"/>
              </a:ext>
            </a:extLst>
          </p:cNvPr>
          <p:cNvSpPr txBox="1"/>
          <p:nvPr/>
        </p:nvSpPr>
        <p:spPr>
          <a:xfrm>
            <a:off x="2809301" y="6321752"/>
            <a:ext cx="460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Nolanjshettle</a:t>
            </a:r>
            <a:r>
              <a:rPr lang="en-US" sz="1400" dirty="0"/>
              <a:t> at English Wikipedia, CC BY-SA 3.0, https://commons.wikimedia.org/w/index.php?curid=40852395</a:t>
            </a:r>
          </a:p>
        </p:txBody>
      </p:sp>
    </p:spTree>
    <p:extLst>
      <p:ext uri="{BB962C8B-B14F-4D97-AF65-F5344CB8AC3E}">
        <p14:creationId xmlns:p14="http://schemas.microsoft.com/office/powerpoint/2010/main" val="137126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5"/>
          <p:cNvSpPr/>
          <p:nvPr/>
        </p:nvSpPr>
        <p:spPr>
          <a:xfrm>
            <a:off x="557269" y="4167581"/>
            <a:ext cx="7848600" cy="2051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20320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Signals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transmitted over wires continuously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03200" marR="0" lvl="0" indent="-203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Transmission is effectively instantaneously</a:t>
            </a: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–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Implies that any wire only contains one value at any given time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Signals and Waveforms: Clocks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15"/>
          <p:cNvSpPr txBox="1">
            <a:spLocks noGrp="1"/>
          </p:cNvSpPr>
          <p:nvPr>
            <p:ph type="sldNum" idx="12"/>
          </p:nvPr>
        </p:nvSpPr>
        <p:spPr>
          <a:xfrm>
            <a:off x="6553200" y="627424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56</a:t>
            </a:fld>
            <a:endParaRPr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591B202-61C8-AE33-3FB9-D7846B420E24}"/>
              </a:ext>
            </a:extLst>
          </p:cNvPr>
          <p:cNvGrpSpPr/>
          <p:nvPr/>
        </p:nvGrpSpPr>
        <p:grpSpPr>
          <a:xfrm>
            <a:off x="457200" y="1253346"/>
            <a:ext cx="8146895" cy="2886021"/>
            <a:chOff x="457200" y="1253346"/>
            <a:chExt cx="8146895" cy="2886021"/>
          </a:xfrm>
        </p:grpSpPr>
        <p:cxnSp>
          <p:nvCxnSpPr>
            <p:cNvPr id="574" name="Google Shape;574;p15"/>
            <p:cNvCxnSpPr/>
            <p:nvPr/>
          </p:nvCxnSpPr>
          <p:spPr>
            <a:xfrm>
              <a:off x="2793497" y="1915838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5" name="Google Shape;575;p15"/>
            <p:cNvSpPr txBox="1"/>
            <p:nvPr/>
          </p:nvSpPr>
          <p:spPr>
            <a:xfrm>
              <a:off x="2805070" y="3104558"/>
              <a:ext cx="15914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Rising Edge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7" name="Google Shape;577;p15"/>
            <p:cNvCxnSpPr/>
            <p:nvPr/>
          </p:nvCxnSpPr>
          <p:spPr>
            <a:xfrm>
              <a:off x="5346301" y="1993548"/>
              <a:ext cx="0" cy="1645920"/>
            </a:xfrm>
            <a:prstGeom prst="straightConnector1">
              <a:avLst/>
            </a:prstGeom>
            <a:noFill/>
            <a:ln w="381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78" name="Google Shape;578;p15"/>
            <p:cNvSpPr txBox="1"/>
            <p:nvPr/>
          </p:nvSpPr>
          <p:spPr>
            <a:xfrm>
              <a:off x="5348228" y="3182268"/>
              <a:ext cx="1655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latin typeface="Calibri"/>
                  <a:ea typeface="Calibri"/>
                  <a:cs typeface="Calibri"/>
                  <a:sym typeface="Calibri"/>
                </a:rPr>
                <a:t>Falling Edge</a:t>
              </a:r>
              <a:endParaRPr sz="2400" b="0" i="0" u="none" strike="noStrike" cap="none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5"/>
            <p:cNvSpPr txBox="1"/>
            <p:nvPr/>
          </p:nvSpPr>
          <p:spPr>
            <a:xfrm>
              <a:off x="2679506" y="1253346"/>
              <a:ext cx="2034380" cy="7402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Clock period </a:t>
              </a:r>
              <a:b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0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(CPU cycle time)</a:t>
              </a:r>
              <a:endParaRPr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7975100" y="2103775"/>
              <a:ext cx="377400" cy="365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" name="Connector: Elbow 3">
              <a:extLst>
                <a:ext uri="{FF2B5EF4-FFF2-40B4-BE49-F238E27FC236}">
                  <a16:creationId xmlns:a16="http://schemas.microsoft.com/office/drawing/2014/main" id="{739305BA-66DB-A13B-68DE-21C4ED128D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59312" y="2271272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Connector: Elbow 4">
              <a:extLst>
                <a:ext uri="{FF2B5EF4-FFF2-40B4-BE49-F238E27FC236}">
                  <a16:creationId xmlns:a16="http://schemas.microsoft.com/office/drawing/2014/main" id="{B1B9961E-0481-D706-8621-B93383CE53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1314" y="2241845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5FE1D6-416C-99C4-A11C-D4FDA354BA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11314" y="2238407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8808C11A-2CC5-6BF2-DB91-E2CFA2FFA9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06183" y="2241845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F2C21BA-159E-FA1B-3122-1CC2A52D2E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7875" y="2245282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AC1E234A-EF36-1F5A-6ACB-00BAA1B694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4436" y="2238407"/>
              <a:ext cx="1696071" cy="981070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74263C8-9BB2-7126-AECB-9A01CEA323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84436" y="2234968"/>
              <a:ext cx="0" cy="9728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Google Shape;637;g5d1628faa7_0_333">
              <a:extLst>
                <a:ext uri="{FF2B5EF4-FFF2-40B4-BE49-F238E27FC236}">
                  <a16:creationId xmlns:a16="http://schemas.microsoft.com/office/drawing/2014/main" id="{B57E03B0-BED5-8B8F-8CBA-CCA63FE78846}"/>
                </a:ext>
              </a:extLst>
            </p:cNvPr>
            <p:cNvCxnSpPr>
              <a:cxnSpLocks/>
            </p:cNvCxnSpPr>
            <p:nvPr/>
          </p:nvCxnSpPr>
          <p:spPr>
            <a:xfrm>
              <a:off x="4022495" y="2018538"/>
              <a:ext cx="436499" cy="451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3" name="Google Shape;638;g5d1628faa7_0_333">
              <a:extLst>
                <a:ext uri="{FF2B5EF4-FFF2-40B4-BE49-F238E27FC236}">
                  <a16:creationId xmlns:a16="http://schemas.microsoft.com/office/drawing/2014/main" id="{D7244D46-05FF-C4F9-5D3F-53BA44FAEF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6944" y="2010854"/>
              <a:ext cx="598066" cy="7745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4" name="Google Shape;639;g5d1628faa7_0_333">
              <a:extLst>
                <a:ext uri="{FF2B5EF4-FFF2-40B4-BE49-F238E27FC236}">
                  <a16:creationId xmlns:a16="http://schemas.microsoft.com/office/drawing/2014/main" id="{0227242C-9F06-81A0-F194-87D7E1E3E4FF}"/>
                </a:ext>
              </a:extLst>
            </p:cNvPr>
            <p:cNvCxnSpPr/>
            <p:nvPr/>
          </p:nvCxnSpPr>
          <p:spPr>
            <a:xfrm>
              <a:off x="4469811" y="1844140"/>
              <a:ext cx="0" cy="307687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640;g5d1628faa7_0_333">
              <a:extLst>
                <a:ext uri="{FF2B5EF4-FFF2-40B4-BE49-F238E27FC236}">
                  <a16:creationId xmlns:a16="http://schemas.microsoft.com/office/drawing/2014/main" id="{7924792D-F68A-6F40-AC64-0ED31BC3753D}"/>
                </a:ext>
              </a:extLst>
            </p:cNvPr>
            <p:cNvCxnSpPr/>
            <p:nvPr/>
          </p:nvCxnSpPr>
          <p:spPr>
            <a:xfrm>
              <a:off x="2782553" y="1864696"/>
              <a:ext cx="0" cy="307687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94B160-6ADE-120E-A4AF-39C1C10C34A7}"/>
                </a:ext>
              </a:extLst>
            </p:cNvPr>
            <p:cNvSpPr txBox="1"/>
            <p:nvPr/>
          </p:nvSpPr>
          <p:spPr>
            <a:xfrm>
              <a:off x="3568244" y="1821190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5FBCD2-089D-1AFE-0F5E-884CC63927C9}"/>
                    </a:ext>
                  </a:extLst>
                </p:cNvPr>
                <p:cNvSpPr txBox="1"/>
                <p:nvPr/>
              </p:nvSpPr>
              <p:spPr>
                <a:xfrm>
                  <a:off x="7027122" y="1722804"/>
                  <a:ext cx="1407052" cy="5162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Calibri" pitchFamily="34" charset="0"/>
                    </a:rPr>
                    <a:t>T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𝑓𝑟𝑒𝑞𝑢𝑒𝑛𝑐𝑦</m:t>
                          </m:r>
                        </m:den>
                      </m:f>
                    </m:oMath>
                  </a14:m>
                  <a:endParaRPr lang="en-US" dirty="0">
                    <a:latin typeface="Calibri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5A5FBCD2-089D-1AFE-0F5E-884CC6392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7122" y="1722804"/>
                  <a:ext cx="1407052" cy="516232"/>
                </a:xfrm>
                <a:prstGeom prst="rect">
                  <a:avLst/>
                </a:prstGeom>
                <a:blipFill>
                  <a:blip r:embed="rId3"/>
                  <a:stretch>
                    <a:fillRect l="-3896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Google Shape;628;g5d1628faa7_0_333">
              <a:extLst>
                <a:ext uri="{FF2B5EF4-FFF2-40B4-BE49-F238E27FC236}">
                  <a16:creationId xmlns:a16="http://schemas.microsoft.com/office/drawing/2014/main" id="{438CBCFD-BE75-A019-0AFD-A28C0A619DA6}"/>
                </a:ext>
              </a:extLst>
            </p:cNvPr>
            <p:cNvSpPr txBox="1"/>
            <p:nvPr/>
          </p:nvSpPr>
          <p:spPr>
            <a:xfrm>
              <a:off x="1174907" y="3585084"/>
              <a:ext cx="649200" cy="36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3" name="Google Shape;629;g5d1628faa7_0_333">
              <a:extLst>
                <a:ext uri="{FF2B5EF4-FFF2-40B4-BE49-F238E27FC236}">
                  <a16:creationId xmlns:a16="http://schemas.microsoft.com/office/drawing/2014/main" id="{94D26426-35E5-3F53-B335-F73E9CB7BD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0183" y="3736734"/>
              <a:ext cx="6890324" cy="18882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E949821-A139-E7E6-5B08-7FEA6D5BB7FC}"/>
                </a:ext>
              </a:extLst>
            </p:cNvPr>
            <p:cNvSpPr txBox="1"/>
            <p:nvPr/>
          </p:nvSpPr>
          <p:spPr>
            <a:xfrm>
              <a:off x="7954558" y="3770035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</a:t>
              </a: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848623E-0130-EB77-E89F-FE6BC266B4BD}"/>
                </a:ext>
              </a:extLst>
            </p:cNvPr>
            <p:cNvCxnSpPr/>
            <p:nvPr/>
          </p:nvCxnSpPr>
          <p:spPr bwMode="auto">
            <a:xfrm flipV="1">
              <a:off x="1159312" y="1722804"/>
              <a:ext cx="0" cy="22321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EDA846-C04E-6E74-BB3D-0267E2B549C4}"/>
                </a:ext>
              </a:extLst>
            </p:cNvPr>
            <p:cNvSpPr txBox="1"/>
            <p:nvPr/>
          </p:nvSpPr>
          <p:spPr>
            <a:xfrm>
              <a:off x="822197" y="1401834"/>
              <a:ext cx="888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Voltage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6EFB55-B065-4F4F-111D-D5EFDA82FDB5}"/>
                </a:ext>
              </a:extLst>
            </p:cNvPr>
            <p:cNvSpPr txBox="1"/>
            <p:nvPr/>
          </p:nvSpPr>
          <p:spPr>
            <a:xfrm>
              <a:off x="457200" y="2070892"/>
              <a:ext cx="6126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High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6AC4E62-FE71-4402-33FD-6D0E7F85BAD6}"/>
                </a:ext>
              </a:extLst>
            </p:cNvPr>
            <p:cNvSpPr txBox="1"/>
            <p:nvPr/>
          </p:nvSpPr>
          <p:spPr>
            <a:xfrm>
              <a:off x="489930" y="2950065"/>
              <a:ext cx="568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855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Dealing with Waveform Diagrams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29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Easiest to start with CLK on top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Solve signal by signal, from inputs to outputs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only draw the waveform for a signal if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its input waveforms are drawn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does a signal update?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based on CLK triggers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element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 ANY time ANY of its inputs changes</a:t>
            </a:r>
            <a:endParaRPr sz="2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08151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0" name="Google Shape;630;g5d1628faa7_0_333"/>
          <p:cNvCxnSpPr/>
          <p:nvPr/>
        </p:nvCxnSpPr>
        <p:spPr>
          <a:xfrm rot="5400000">
            <a:off x="3230037" y="5100662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1" name="Google Shape;631;g5d1628faa7_0_333"/>
          <p:cNvCxnSpPr/>
          <p:nvPr/>
        </p:nvCxnSpPr>
        <p:spPr>
          <a:xfrm rot="5400000">
            <a:off x="3865346" y="5101654"/>
            <a:ext cx="2047800" cy="33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2" name="Google Shape;632;g5d1628faa7_0_333"/>
          <p:cNvCxnSpPr/>
          <p:nvPr/>
        </p:nvCxnSpPr>
        <p:spPr>
          <a:xfrm rot="5400000">
            <a:off x="4503569" y="5090277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3" name="Google Shape;633;g5d1628faa7_0_333"/>
          <p:cNvCxnSpPr/>
          <p:nvPr/>
        </p:nvCxnSpPr>
        <p:spPr>
          <a:xfrm rot="5400000">
            <a:off x="5179245" y="5100582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634" name="Google Shape;634;g5d1628faa7_0_333"/>
          <p:cNvCxnSpPr/>
          <p:nvPr/>
        </p:nvCxnSpPr>
        <p:spPr>
          <a:xfrm rot="5400000">
            <a:off x="5801378" y="5109624"/>
            <a:ext cx="2049600" cy="15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635" name="Google Shape;635;g5d1628faa7_0_3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27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2</a:t>
            </a:r>
            <a:r>
              <a:rPr lang="en-US" i="0" u="none" strike="noStrike" cap="none" baseline="30000" dirty="0"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 Try: How About This?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6" name="Google Shape;636;g5d1628faa7_0_333"/>
          <p:cNvGrpSpPr/>
          <p:nvPr/>
        </p:nvGrpSpPr>
        <p:grpSpPr>
          <a:xfrm>
            <a:off x="3967011" y="5876123"/>
            <a:ext cx="757283" cy="274200"/>
            <a:chOff x="3854824" y="4663440"/>
            <a:chExt cx="757283" cy="274200"/>
          </a:xfrm>
        </p:grpSpPr>
        <p:cxnSp>
          <p:nvCxnSpPr>
            <p:cNvPr id="637" name="Google Shape;637;g5d1628faa7_0_333"/>
            <p:cNvCxnSpPr/>
            <p:nvPr/>
          </p:nvCxnSpPr>
          <p:spPr>
            <a:xfrm rot="10800000" flipH="1">
              <a:off x="3854824" y="4800565"/>
              <a:ext cx="274200" cy="90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8" name="Google Shape;638;g5d1628faa7_0_333"/>
            <p:cNvCxnSpPr/>
            <p:nvPr/>
          </p:nvCxnSpPr>
          <p:spPr>
            <a:xfrm rot="10800000">
              <a:off x="4337907" y="4800600"/>
              <a:ext cx="274200" cy="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639" name="Google Shape;639;g5d1628faa7_0_333"/>
            <p:cNvCxnSpPr/>
            <p:nvPr/>
          </p:nvCxnSpPr>
          <p:spPr>
            <a:xfrm>
              <a:off x="4337787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40" name="Google Shape;640;g5d1628faa7_0_333"/>
            <p:cNvCxnSpPr/>
            <p:nvPr/>
          </p:nvCxnSpPr>
          <p:spPr>
            <a:xfrm>
              <a:off x="4140199" y="4663440"/>
              <a:ext cx="0" cy="274200"/>
            </a:xfrm>
            <a:prstGeom prst="straightConnector1">
              <a:avLst/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41" name="Google Shape;641;g5d1628faa7_0_333"/>
          <p:cNvSpPr txBox="1"/>
          <p:nvPr/>
        </p:nvSpPr>
        <p:spPr>
          <a:xfrm>
            <a:off x="1758312" y="5819658"/>
            <a:ext cx="225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Delay through Adder</a:t>
            </a:r>
            <a:endParaRPr sz="18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g5d1628faa7_0_3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58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22AFB7-4279-AC59-EA64-E3E0F2B8DCDF}"/>
              </a:ext>
            </a:extLst>
          </p:cNvPr>
          <p:cNvGrpSpPr/>
          <p:nvPr/>
        </p:nvGrpSpPr>
        <p:grpSpPr>
          <a:xfrm>
            <a:off x="865987" y="1145141"/>
            <a:ext cx="3812376" cy="2675180"/>
            <a:chOff x="5188598" y="3631462"/>
            <a:chExt cx="3812376" cy="267518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D2B5BAB-3E61-7DBC-8891-8303530DA5F1}"/>
                </a:ext>
              </a:extLst>
            </p:cNvPr>
            <p:cNvGrpSpPr/>
            <p:nvPr/>
          </p:nvGrpSpPr>
          <p:grpSpPr>
            <a:xfrm>
              <a:off x="5188598" y="3631462"/>
              <a:ext cx="3812376" cy="2675180"/>
              <a:chOff x="5188598" y="3631462"/>
              <a:chExt cx="3812376" cy="26751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3116722-9B9F-C910-FF07-53825C751262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2450152" cy="2675180"/>
                <a:chOff x="6072599" y="1218269"/>
                <a:chExt cx="2450152" cy="267518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2870B6ED-BF24-E589-6C80-DC487727028B}"/>
                    </a:ext>
                  </a:extLst>
                </p:cNvPr>
                <p:cNvGrpSpPr/>
                <p:nvPr/>
              </p:nvGrpSpPr>
              <p:grpSpPr>
                <a:xfrm>
                  <a:off x="6072599" y="1218269"/>
                  <a:ext cx="2450152" cy="2675180"/>
                  <a:chOff x="323559" y="3773046"/>
                  <a:chExt cx="2450152" cy="2675180"/>
                </a:xfrm>
              </p:grpSpPr>
              <p:sp>
                <p:nvSpPr>
                  <p:cNvPr id="17" name="Flowchart: Manual Operation 16">
                    <a:extLst>
                      <a:ext uri="{FF2B5EF4-FFF2-40B4-BE49-F238E27FC236}">
                        <a16:creationId xmlns:a16="http://schemas.microsoft.com/office/drawing/2014/main" id="{F9F560A1-91B3-4F46-F13D-19C92C843DA6}"/>
                      </a:ext>
                    </a:extLst>
                  </p:cNvPr>
                  <p:cNvSpPr/>
                  <p:nvPr/>
                </p:nvSpPr>
                <p:spPr bwMode="auto">
                  <a:xfrm rot="-5400000">
                    <a:off x="648436" y="4240491"/>
                    <a:ext cx="1717087" cy="782197"/>
                  </a:xfrm>
                  <a:prstGeom prst="flowChartManualOperation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/>
                  </a:scene3d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cxnSp>
                <p:nvCxnSpPr>
                  <p:cNvPr id="18" name="Straight Connector 17">
                    <a:extLst>
                      <a:ext uri="{FF2B5EF4-FFF2-40B4-BE49-F238E27FC236}">
                        <a16:creationId xmlns:a16="http://schemas.microsoft.com/office/drawing/2014/main" id="{07BAEBD2-F283-C642-AEB5-4C2225C4397B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4186052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AD2788EC-75B7-CA50-5D00-8FF660B479AA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383075" y="5099807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F7EEDAB6-180E-90B7-51F7-074D9E70CDDF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1898078" y="4631589"/>
                    <a:ext cx="732806" cy="0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cxnSp>
                <p:nvCxnSpPr>
                  <p:cNvPr id="21" name="Straight Connector 20">
                    <a:extLst>
                      <a:ext uri="{FF2B5EF4-FFF2-40B4-BE49-F238E27FC236}">
                        <a16:creationId xmlns:a16="http://schemas.microsoft.com/office/drawing/2014/main" id="{531187B4-84F9-13AE-4A1C-6D052920DFF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V="1">
                    <a:off x="393027" y="5078691"/>
                    <a:ext cx="0" cy="136953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B588CFD-6F8E-D8AC-2BDD-94053FECB6FB}"/>
                      </a:ext>
                    </a:extLst>
                  </p:cNvPr>
                  <p:cNvSpPr txBox="1"/>
                  <p:nvPr/>
                </p:nvSpPr>
                <p:spPr>
                  <a:xfrm>
                    <a:off x="323559" y="3784216"/>
                    <a:ext cx="3561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X</a:t>
                    </a:r>
                    <a:r>
                      <a:rPr lang="en-US" sz="2000" baseline="-25000" dirty="0">
                        <a:latin typeface="Calibri" pitchFamily="34" charset="0"/>
                      </a:rPr>
                      <a:t>i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21EB0879-0F99-3CFA-EBD4-CB7EDFACF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286737" y="4256107"/>
                    <a:ext cx="439544" cy="707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dirty="0">
                        <a:latin typeface="Calibri" pitchFamily="34" charset="0"/>
                      </a:rPr>
                      <a:t>+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46F157EE-8DB9-3AA7-40EB-2885965BFE18}"/>
                      </a:ext>
                    </a:extLst>
                  </p:cNvPr>
                  <p:cNvSpPr txBox="1"/>
                  <p:nvPr/>
                </p:nvSpPr>
                <p:spPr>
                  <a:xfrm>
                    <a:off x="2470423" y="4231479"/>
                    <a:ext cx="3032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>
                        <a:latin typeface="Calibri" pitchFamily="34" charset="0"/>
                      </a:rPr>
                      <a:t>S</a:t>
                    </a:r>
                  </a:p>
                </p:txBody>
              </p:sp>
            </p:grp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4CFADCE1-C444-D562-788A-08507A3F9C6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>
                  <a:off x="8013521" y="2076812"/>
                  <a:ext cx="0" cy="1813027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A95BA08D-C109-0B5D-2D5C-A4708A926F79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6142067" y="3889839"/>
                  <a:ext cx="1871454" cy="361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869EA1E-A993-83FB-023F-FEC7FA0C6960}"/>
                    </a:ext>
                  </a:extLst>
                </p:cNvPr>
                <p:cNvSpPr/>
                <p:nvPr/>
              </p:nvSpPr>
              <p:spPr bwMode="auto">
                <a:xfrm flipH="1">
                  <a:off x="7967801" y="2011751"/>
                  <a:ext cx="83993" cy="13106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5" name="Isosceles Triangle 14">
                  <a:extLst>
                    <a:ext uri="{FF2B5EF4-FFF2-40B4-BE49-F238E27FC236}">
                      <a16:creationId xmlns:a16="http://schemas.microsoft.com/office/drawing/2014/main" id="{84868130-5061-B02E-0053-4DF596A24D67}"/>
                    </a:ext>
                  </a:extLst>
                </p:cNvPr>
                <p:cNvSpPr/>
                <p:nvPr/>
              </p:nvSpPr>
              <p:spPr bwMode="auto">
                <a:xfrm rot="5400000">
                  <a:off x="6819594" y="1977713"/>
                  <a:ext cx="302809" cy="261610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BBF8857-B887-2A99-03D8-52D3C46DF1E9}"/>
                    </a:ext>
                  </a:extLst>
                </p:cNvPr>
                <p:cNvSpPr/>
                <p:nvPr/>
              </p:nvSpPr>
              <p:spPr bwMode="auto">
                <a:xfrm>
                  <a:off x="6747450" y="1987047"/>
                  <a:ext cx="114777" cy="241145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p:grp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ACEED80-9D9B-E4C5-5EF4-4C66D45D6591}"/>
                  </a:ext>
                </a:extLst>
              </p:cNvPr>
              <p:cNvSpPr/>
              <p:nvPr/>
            </p:nvSpPr>
            <p:spPr bwMode="auto">
              <a:xfrm>
                <a:off x="6553200" y="5318499"/>
                <a:ext cx="1334877" cy="531458"/>
              </a:xfrm>
              <a:prstGeom prst="rect">
                <a:avLst/>
              </a:prstGeom>
              <a:solidFill>
                <a:schemeClr val="bg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alibri" charset="0"/>
                    <a:ea typeface="Calibri" charset="0"/>
                    <a:cs typeface="Calibri" charset="0"/>
                  </a:rPr>
                  <a:t>register</a:t>
                </a:r>
                <a:endParaRPr lang="en-US" sz="2000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3AAFCF87-CE1E-5A81-7BA4-C1D3C4605A03}"/>
                  </a:ext>
                </a:extLst>
              </p:cNvPr>
              <p:cNvSpPr/>
              <p:nvPr/>
            </p:nvSpPr>
            <p:spPr bwMode="auto">
              <a:xfrm rot="16200000">
                <a:off x="7634154" y="5456852"/>
                <a:ext cx="242369" cy="233177"/>
              </a:xfrm>
              <a:prstGeom prst="triangl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200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9B0B848-6B34-FC30-14B3-55E74E6A82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7871927" y="5573440"/>
                <a:ext cx="1031195" cy="10788"/>
              </a:xfrm>
              <a:prstGeom prst="line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899C4-4945-76F5-F0F8-498567CFC50E}"/>
                  </a:ext>
                </a:extLst>
              </p:cNvPr>
              <p:cNvSpPr txBox="1"/>
              <p:nvPr/>
            </p:nvSpPr>
            <p:spPr>
              <a:xfrm>
                <a:off x="7993967" y="5211852"/>
                <a:ext cx="10070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Load/</a:t>
                </a:r>
                <a:r>
                  <a:rPr lang="en-US" dirty="0" err="1">
                    <a:latin typeface="Calibri" pitchFamily="34" charset="0"/>
                  </a:rPr>
                  <a:t>Clk</a:t>
                </a:r>
                <a:endParaRPr lang="en-US" dirty="0">
                  <a:latin typeface="Calibri" pitchFamily="34" charset="0"/>
                </a:endParaRP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CE98B04-7222-D0A2-921E-61D9BF7751F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72839" y="5606489"/>
              <a:ext cx="78257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6691E20-3F0F-7D3C-BA36-8AEE7B600518}"/>
                </a:ext>
              </a:extLst>
            </p:cNvPr>
            <p:cNvSpPr txBox="1"/>
            <p:nvPr/>
          </p:nvSpPr>
          <p:spPr>
            <a:xfrm>
              <a:off x="5772839" y="5581184"/>
              <a:ext cx="6581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itchFamily="34" charset="0"/>
                </a:rPr>
                <a:t>reset</a:t>
              </a:r>
            </a:p>
          </p:txBody>
        </p:sp>
      </p:grp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F9313DB-0BF2-E97F-5412-8694793CF90E}"/>
              </a:ext>
            </a:extLst>
          </p:cNvPr>
          <p:cNvCxnSpPr/>
          <p:nvPr/>
        </p:nvCxnSpPr>
        <p:spPr bwMode="auto">
          <a:xfrm>
            <a:off x="3601609" y="405498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8331D54-6108-28C5-13DE-F9F5EB50C5E3}"/>
              </a:ext>
            </a:extLst>
          </p:cNvPr>
          <p:cNvCxnSpPr/>
          <p:nvPr/>
        </p:nvCxnSpPr>
        <p:spPr bwMode="auto">
          <a:xfrm>
            <a:off x="4232927" y="40413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22E6C7-FEB9-7846-4DFC-C0A96DABD229}"/>
              </a:ext>
            </a:extLst>
          </p:cNvPr>
          <p:cNvCxnSpPr>
            <a:cxnSpLocks/>
          </p:cNvCxnSpPr>
          <p:nvPr/>
        </p:nvCxnSpPr>
        <p:spPr bwMode="auto">
          <a:xfrm>
            <a:off x="4232927" y="403980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F41ACBE-DA26-DA98-37A5-685AEB37C274}"/>
              </a:ext>
            </a:extLst>
          </p:cNvPr>
          <p:cNvCxnSpPr/>
          <p:nvPr/>
        </p:nvCxnSpPr>
        <p:spPr bwMode="auto">
          <a:xfrm>
            <a:off x="4880627" y="40413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93DB809-AC74-40C2-3F0B-69DD2276E1F2}"/>
              </a:ext>
            </a:extLst>
          </p:cNvPr>
          <p:cNvCxnSpPr>
            <a:cxnSpLocks/>
          </p:cNvCxnSpPr>
          <p:nvPr/>
        </p:nvCxnSpPr>
        <p:spPr bwMode="auto">
          <a:xfrm>
            <a:off x="4877452" y="4042982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836573EE-650A-B5A5-E897-E99DE8137A3C}"/>
              </a:ext>
            </a:extLst>
          </p:cNvPr>
          <p:cNvCxnSpPr/>
          <p:nvPr/>
        </p:nvCxnSpPr>
        <p:spPr bwMode="auto">
          <a:xfrm>
            <a:off x="5521977" y="4039807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432105-3E8B-D76D-4825-1AD6D409E319}"/>
              </a:ext>
            </a:extLst>
          </p:cNvPr>
          <p:cNvCxnSpPr>
            <a:cxnSpLocks/>
          </p:cNvCxnSpPr>
          <p:nvPr/>
        </p:nvCxnSpPr>
        <p:spPr bwMode="auto">
          <a:xfrm>
            <a:off x="5521977" y="4038219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6C01ADB-43D9-1542-93BC-96719F9E019B}"/>
              </a:ext>
            </a:extLst>
          </p:cNvPr>
          <p:cNvCxnSpPr/>
          <p:nvPr/>
        </p:nvCxnSpPr>
        <p:spPr bwMode="auto">
          <a:xfrm>
            <a:off x="6173359" y="4048495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EAAD39-1088-F55A-2547-C9BC0D43E9A3}"/>
              </a:ext>
            </a:extLst>
          </p:cNvPr>
          <p:cNvCxnSpPr>
            <a:cxnSpLocks/>
          </p:cNvCxnSpPr>
          <p:nvPr/>
        </p:nvCxnSpPr>
        <p:spPr bwMode="auto">
          <a:xfrm>
            <a:off x="6173359" y="404690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6AC3757-3BF8-5E4A-D412-62CF2BA18708}"/>
              </a:ext>
            </a:extLst>
          </p:cNvPr>
          <p:cNvCxnSpPr/>
          <p:nvPr/>
        </p:nvCxnSpPr>
        <p:spPr bwMode="auto">
          <a:xfrm>
            <a:off x="6811027" y="4039807"/>
            <a:ext cx="648159" cy="453075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B69E1E2-8BD3-5759-4EDE-6CE457243788}"/>
              </a:ext>
            </a:extLst>
          </p:cNvPr>
          <p:cNvCxnSpPr>
            <a:cxnSpLocks/>
          </p:cNvCxnSpPr>
          <p:nvPr/>
        </p:nvCxnSpPr>
        <p:spPr bwMode="auto">
          <a:xfrm>
            <a:off x="6811027" y="4038219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A9A6ED8-6816-9DFC-D0A1-68B92EB3E718}"/>
              </a:ext>
            </a:extLst>
          </p:cNvPr>
          <p:cNvSpPr txBox="1"/>
          <p:nvPr/>
        </p:nvSpPr>
        <p:spPr>
          <a:xfrm>
            <a:off x="2713347" y="412424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Load/</a:t>
            </a:r>
            <a:r>
              <a:rPr lang="en-US" dirty="0" err="1">
                <a:latin typeface="Calibri" pitchFamily="34" charset="0"/>
              </a:rPr>
              <a:t>Clk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4C531AB1-72F9-D884-5807-DD9DB734AFAC}"/>
              </a:ext>
            </a:extLst>
          </p:cNvPr>
          <p:cNvSpPr/>
          <p:nvPr/>
        </p:nvSpPr>
        <p:spPr bwMode="auto">
          <a:xfrm>
            <a:off x="4419088" y="5440672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</a:t>
            </a:r>
            <a:endParaRPr lang="en-US" sz="20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C6A0EAB5-632D-30A9-C455-C68F3C478A1F}"/>
              </a:ext>
            </a:extLst>
          </p:cNvPr>
          <p:cNvSpPr/>
          <p:nvPr/>
        </p:nvSpPr>
        <p:spPr bwMode="auto">
          <a:xfrm>
            <a:off x="5087196" y="5451331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3CDF939-7E48-82AB-9F90-C94773F02FB6}"/>
              </a:ext>
            </a:extLst>
          </p:cNvPr>
          <p:cNvSpPr/>
          <p:nvPr/>
        </p:nvSpPr>
        <p:spPr bwMode="auto">
          <a:xfrm>
            <a:off x="5735355" y="5462406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X0+X1+X2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792B3C6-ABC7-0A03-709A-60234F932CA0}"/>
              </a:ext>
            </a:extLst>
          </p:cNvPr>
          <p:cNvSpPr/>
          <p:nvPr/>
        </p:nvSpPr>
        <p:spPr bwMode="auto">
          <a:xfrm>
            <a:off x="6393288" y="5462406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X0+X1+X2+X3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7B7F712-CF8A-F260-A649-FFC901C0F2C2}"/>
              </a:ext>
            </a:extLst>
          </p:cNvPr>
          <p:cNvSpPr/>
          <p:nvPr/>
        </p:nvSpPr>
        <p:spPr bwMode="auto">
          <a:xfrm>
            <a:off x="4249768" y="4856195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D5301DB-83BB-69E2-2542-92F4934D5F25}"/>
              </a:ext>
            </a:extLst>
          </p:cNvPr>
          <p:cNvSpPr/>
          <p:nvPr/>
        </p:nvSpPr>
        <p:spPr bwMode="auto">
          <a:xfrm>
            <a:off x="4917876" y="4866854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X1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42DD6B1-63C9-8BAE-64E9-A54F468C9C95}"/>
              </a:ext>
            </a:extLst>
          </p:cNvPr>
          <p:cNvSpPr/>
          <p:nvPr/>
        </p:nvSpPr>
        <p:spPr bwMode="auto">
          <a:xfrm>
            <a:off x="5566035" y="4877929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 X2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527FCE-CD0B-2B8A-E17C-EB77823DAEC4}"/>
              </a:ext>
            </a:extLst>
          </p:cNvPr>
          <p:cNvSpPr/>
          <p:nvPr/>
        </p:nvSpPr>
        <p:spPr bwMode="auto">
          <a:xfrm>
            <a:off x="6223968" y="4877929"/>
            <a:ext cx="648159" cy="316838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 X3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0512C8-417B-A4CF-DC8F-F3A0F2536445}"/>
              </a:ext>
            </a:extLst>
          </p:cNvPr>
          <p:cNvSpPr txBox="1"/>
          <p:nvPr/>
        </p:nvSpPr>
        <p:spPr>
          <a:xfrm>
            <a:off x="3338050" y="481153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X</a:t>
            </a:r>
            <a:r>
              <a:rPr lang="en-US" sz="2000" baseline="-25000" dirty="0">
                <a:latin typeface="Calibri" pitchFamily="34" charset="0"/>
              </a:rPr>
              <a:t>i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3A89FB2-4820-1A47-399A-7B8FCC1FD8B4}"/>
              </a:ext>
            </a:extLst>
          </p:cNvPr>
          <p:cNvSpPr txBox="1"/>
          <p:nvPr/>
        </p:nvSpPr>
        <p:spPr>
          <a:xfrm>
            <a:off x="3412802" y="539243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S</a:t>
            </a:r>
          </a:p>
        </p:txBody>
      </p:sp>
      <p:sp>
        <p:nvSpPr>
          <p:cNvPr id="53" name="Google Shape;628;g5d1628faa7_0_333">
            <a:extLst>
              <a:ext uri="{FF2B5EF4-FFF2-40B4-BE49-F238E27FC236}">
                <a16:creationId xmlns:a16="http://schemas.microsoft.com/office/drawing/2014/main" id="{0173CD4C-7431-39D3-5AF3-DA3024C7D9E2}"/>
              </a:ext>
            </a:extLst>
          </p:cNvPr>
          <p:cNvSpPr txBox="1"/>
          <p:nvPr/>
        </p:nvSpPr>
        <p:spPr>
          <a:xfrm>
            <a:off x="1222175" y="6207854"/>
            <a:ext cx="6492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629;g5d1628faa7_0_333">
            <a:extLst>
              <a:ext uri="{FF2B5EF4-FFF2-40B4-BE49-F238E27FC236}">
                <a16:creationId xmlns:a16="http://schemas.microsoft.com/office/drawing/2014/main" id="{384C4965-280C-AE29-C08A-1F6B9B7B7F6E}"/>
              </a:ext>
            </a:extLst>
          </p:cNvPr>
          <p:cNvCxnSpPr>
            <a:stCxn id="53" idx="3"/>
          </p:cNvCxnSpPr>
          <p:nvPr/>
        </p:nvCxnSpPr>
        <p:spPr>
          <a:xfrm rot="10800000" flipH="1">
            <a:off x="1871375" y="6359504"/>
            <a:ext cx="6056400" cy="33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66D0ADE-ED78-1258-CFE0-59AA72E4FC38}"/>
              </a:ext>
            </a:extLst>
          </p:cNvPr>
          <p:cNvSpPr/>
          <p:nvPr/>
        </p:nvSpPr>
        <p:spPr bwMode="auto">
          <a:xfrm>
            <a:off x="6872127" y="4877929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9923F1FE-D502-3823-58F8-51A8B3426805}"/>
              </a:ext>
            </a:extLst>
          </p:cNvPr>
          <p:cNvSpPr/>
          <p:nvPr/>
        </p:nvSpPr>
        <p:spPr bwMode="auto">
          <a:xfrm>
            <a:off x="7057690" y="5457811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BA761D5-28DC-7949-F27A-13C258DB543A}"/>
              </a:ext>
            </a:extLst>
          </p:cNvPr>
          <p:cNvSpPr/>
          <p:nvPr/>
        </p:nvSpPr>
        <p:spPr bwMode="auto">
          <a:xfrm>
            <a:off x="3906215" y="4855936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1938A09-C2B4-D36F-828B-DEB7CAD25272}"/>
              </a:ext>
            </a:extLst>
          </p:cNvPr>
          <p:cNvSpPr/>
          <p:nvPr/>
        </p:nvSpPr>
        <p:spPr bwMode="auto">
          <a:xfrm>
            <a:off x="4104111" y="5437958"/>
            <a:ext cx="332904" cy="33371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BBA6EB-2DB3-D2BC-D1EC-1A66F3CF3075}"/>
              </a:ext>
            </a:extLst>
          </p:cNvPr>
          <p:cNvSpPr/>
          <p:nvPr/>
        </p:nvSpPr>
        <p:spPr bwMode="auto">
          <a:xfrm>
            <a:off x="3783386" y="4838644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729186F-E711-04D3-8F91-B9EBDAE5CA24}"/>
              </a:ext>
            </a:extLst>
          </p:cNvPr>
          <p:cNvSpPr/>
          <p:nvPr/>
        </p:nvSpPr>
        <p:spPr bwMode="auto">
          <a:xfrm>
            <a:off x="7283462" y="5395470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4FD66E4-443B-917C-D94A-AB3EED1F1D7B}"/>
              </a:ext>
            </a:extLst>
          </p:cNvPr>
          <p:cNvSpPr/>
          <p:nvPr/>
        </p:nvSpPr>
        <p:spPr bwMode="auto">
          <a:xfrm>
            <a:off x="7171286" y="4803869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DCFDF1-E58F-211E-5125-B90CF0FD0F19}"/>
              </a:ext>
            </a:extLst>
          </p:cNvPr>
          <p:cNvSpPr/>
          <p:nvPr/>
        </p:nvSpPr>
        <p:spPr bwMode="auto">
          <a:xfrm>
            <a:off x="3968563" y="5387380"/>
            <a:ext cx="190125" cy="41035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2"/>
          <p:cNvSpPr txBox="1">
            <a:spLocks noGrp="1"/>
          </p:cNvSpPr>
          <p:nvPr>
            <p:ph type="body" idx="4294967295"/>
          </p:nvPr>
        </p:nvSpPr>
        <p:spPr>
          <a:xfrm>
            <a:off x="457200" y="3291840"/>
            <a:ext cx="822960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N-bit register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Symbol" panose="05050102010706020507" pitchFamily="18" charset="2"/>
              </a:rPr>
              <a:t>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 instances of a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“Flip-Flop”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flips and flops between 0 and 1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Specifically this is a “D-type Flip-Flop”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is “data input”, Q is “data output”</a:t>
            </a:r>
          </a:p>
          <a:p>
            <a:pPr marL="742950"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group of wires when interpreted as a bit field is called a </a:t>
            </a:r>
            <a:r>
              <a:rPr lang="en-US" sz="2800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bus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650" name="Google Shape;6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948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Register Internals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59</a:t>
            </a:fld>
            <a:endParaRPr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863471-070E-5AB5-129D-1A084757A255}"/>
              </a:ext>
            </a:extLst>
          </p:cNvPr>
          <p:cNvGrpSpPr/>
          <p:nvPr/>
        </p:nvGrpSpPr>
        <p:grpSpPr>
          <a:xfrm>
            <a:off x="7243588" y="1222872"/>
            <a:ext cx="1320914" cy="1612343"/>
            <a:chOff x="7485959" y="546963"/>
            <a:chExt cx="1320914" cy="16123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CD57B0-0DC6-4EC8-D74B-CAFC8CC4EE17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B39CDDD1-FAA0-578A-B065-11B0197053D7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5511D4-5A01-2894-57BB-0E426911F541}"/>
                </a:ext>
              </a:extLst>
            </p:cNvPr>
            <p:cNvCxnSpPr>
              <a:cxnSpLocks/>
              <a:endCxn id="3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B66D9B-7B3C-3DC7-FC0D-BF398B8D8A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EB02A98-094D-F630-C556-63B19DF601AF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394D5C-0C1B-DCCA-89B8-41EB3020E65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5B06EF-4620-121F-E506-269105C37C86}"/>
                </a:ext>
              </a:extLst>
            </p:cNvPr>
            <p:cNvSpPr/>
            <p:nvPr/>
          </p:nvSpPr>
          <p:spPr bwMode="auto">
            <a:xfrm>
              <a:off x="7786594" y="1691468"/>
              <a:ext cx="535788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785A583-188C-C453-5D6C-9FC7BC9EADC5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265954F-FDC8-D2A3-82E0-C42621CE23EB}"/>
              </a:ext>
            </a:extLst>
          </p:cNvPr>
          <p:cNvGrpSpPr/>
          <p:nvPr/>
        </p:nvGrpSpPr>
        <p:grpSpPr>
          <a:xfrm>
            <a:off x="5821993" y="1219948"/>
            <a:ext cx="1320914" cy="1612343"/>
            <a:chOff x="7485959" y="546963"/>
            <a:chExt cx="1320914" cy="161234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1D14801-0F63-DBBA-65D9-4C95E180AE9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F921E247-AA92-F4A7-76C3-361A1D4869B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8088B85-BBD7-B8E0-3C73-A83F8CE99994}"/>
                </a:ext>
              </a:extLst>
            </p:cNvPr>
            <p:cNvCxnSpPr>
              <a:cxnSpLocks/>
              <a:endCxn id="28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E7B874D-CF41-6A64-FD14-D4C359C313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23EBB2E-2CBD-B6A9-00F6-E9E82D7B3455}"/>
                </a:ext>
              </a:extLst>
            </p:cNvPr>
            <p:cNvCxnSpPr>
              <a:cxnSpLocks/>
              <a:endCxn id="29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1F60EA5-84E5-5BC5-F151-C2A2CEA93139}"/>
                </a:ext>
              </a:extLst>
            </p:cNvPr>
            <p:cNvSpPr/>
            <p:nvPr/>
          </p:nvSpPr>
          <p:spPr bwMode="auto">
            <a:xfrm>
              <a:off x="7786594" y="569763"/>
              <a:ext cx="487069" cy="399717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2D84FB0-0E66-26EC-4FAB-BAE2F54B0412}"/>
                </a:ext>
              </a:extLst>
            </p:cNvPr>
            <p:cNvSpPr/>
            <p:nvPr/>
          </p:nvSpPr>
          <p:spPr bwMode="auto">
            <a:xfrm>
              <a:off x="7794915" y="1691468"/>
              <a:ext cx="478748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543F0A2-66BC-5E4C-2F1A-07D7A8B3C8DF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67693B-E3FB-B32E-1E8C-E761221F5B1E}"/>
              </a:ext>
            </a:extLst>
          </p:cNvPr>
          <p:cNvGrpSpPr/>
          <p:nvPr/>
        </p:nvGrpSpPr>
        <p:grpSpPr>
          <a:xfrm>
            <a:off x="3079485" y="1229769"/>
            <a:ext cx="1320914" cy="1612343"/>
            <a:chOff x="7485959" y="546963"/>
            <a:chExt cx="1320914" cy="16123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AF698E4-1124-F983-BB8E-2DCBE6192470}"/>
                </a:ext>
              </a:extLst>
            </p:cNvPr>
            <p:cNvSpPr/>
            <p:nvPr/>
          </p:nvSpPr>
          <p:spPr bwMode="auto">
            <a:xfrm rot="5400000">
              <a:off x="7502485" y="994460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A3628CEB-8D8A-30FA-6B9A-EED26D7C7CC5}"/>
                </a:ext>
              </a:extLst>
            </p:cNvPr>
            <p:cNvSpPr/>
            <p:nvPr/>
          </p:nvSpPr>
          <p:spPr bwMode="auto">
            <a:xfrm rot="5400000" flipV="1">
              <a:off x="7922412" y="1268592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14C4895-17D7-EA16-A664-8075F6684B3C}"/>
                </a:ext>
              </a:extLst>
            </p:cNvPr>
            <p:cNvCxnSpPr>
              <a:cxnSpLocks/>
              <a:endCxn id="37" idx="1"/>
            </p:cNvCxnSpPr>
            <p:nvPr/>
          </p:nvCxnSpPr>
          <p:spPr bwMode="auto">
            <a:xfrm>
              <a:off x="7821974" y="546963"/>
              <a:ext cx="0" cy="46402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00D91E9-02AE-8023-C3B3-93893B9E4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53555" y="1649964"/>
              <a:ext cx="0" cy="50934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61544E77-FADF-F790-A891-99F22018C1B9}"/>
                </a:ext>
              </a:extLst>
            </p:cNvPr>
            <p:cNvCxnSpPr>
              <a:cxnSpLocks/>
              <a:endCxn id="38" idx="3"/>
            </p:cNvCxnSpPr>
            <p:nvPr/>
          </p:nvCxnSpPr>
          <p:spPr bwMode="auto">
            <a:xfrm flipH="1">
              <a:off x="8151012" y="1364533"/>
              <a:ext cx="535788" cy="430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4393BE9-E310-1AE7-84C1-09458167C140}"/>
                </a:ext>
              </a:extLst>
            </p:cNvPr>
            <p:cNvSpPr/>
            <p:nvPr/>
          </p:nvSpPr>
          <p:spPr bwMode="auto">
            <a:xfrm>
              <a:off x="7786594" y="569764"/>
              <a:ext cx="672027" cy="330476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n-1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82B5AE6-1270-7938-AC7D-4874B1A84396}"/>
                </a:ext>
              </a:extLst>
            </p:cNvPr>
            <p:cNvSpPr/>
            <p:nvPr/>
          </p:nvSpPr>
          <p:spPr bwMode="auto">
            <a:xfrm>
              <a:off x="7794914" y="1691468"/>
              <a:ext cx="615857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  <a:r>
                <a:rPr lang="en-US" sz="2000" baseline="-25000" dirty="0">
                  <a:latin typeface="Calibri" charset="0"/>
                  <a:ea typeface="Calibri" charset="0"/>
                  <a:cs typeface="Calibri" charset="0"/>
                </a:rPr>
                <a:t>n-1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EC2AE7-D454-D30C-036B-CDEC6FF0F6EB}"/>
                </a:ext>
              </a:extLst>
            </p:cNvPr>
            <p:cNvSpPr/>
            <p:nvPr/>
          </p:nvSpPr>
          <p:spPr bwMode="auto">
            <a:xfrm>
              <a:off x="8191012" y="1366684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8F23B5ED-B975-095E-8169-E4396F7FE948}"/>
              </a:ext>
            </a:extLst>
          </p:cNvPr>
          <p:cNvSpPr/>
          <p:nvPr/>
        </p:nvSpPr>
        <p:spPr bwMode="auto">
          <a:xfrm rot="5400000">
            <a:off x="673220" y="1307018"/>
            <a:ext cx="638978" cy="1412528"/>
          </a:xfrm>
          <a:prstGeom prst="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Register</a:t>
            </a:r>
            <a:endParaRPr lang="en-US" sz="1400" dirty="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FC907115-FA3F-38BB-DABE-D8275A2AB93B}"/>
              </a:ext>
            </a:extLst>
          </p:cNvPr>
          <p:cNvSpPr/>
          <p:nvPr/>
        </p:nvSpPr>
        <p:spPr bwMode="auto">
          <a:xfrm rot="5400000" flipV="1">
            <a:off x="1463396" y="1951399"/>
            <a:ext cx="274320" cy="182880"/>
          </a:xfrm>
          <a:prstGeom prst="triangle">
            <a:avLst>
              <a:gd name="adj" fmla="val 53209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FFD0C5C-8B05-20E2-0904-D6F53C506B20}"/>
              </a:ext>
            </a:extLst>
          </p:cNvPr>
          <p:cNvCxnSpPr>
            <a:cxnSpLocks/>
            <a:endCxn id="46" idx="1"/>
          </p:cNvCxnSpPr>
          <p:nvPr/>
        </p:nvCxnSpPr>
        <p:spPr bwMode="auto">
          <a:xfrm>
            <a:off x="973628" y="1229769"/>
            <a:ext cx="19081" cy="464024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FB1E701-AAB9-8BB0-D3AF-0B6D35E022FE}"/>
              </a:ext>
            </a:extLst>
          </p:cNvPr>
          <p:cNvCxnSpPr>
            <a:cxnSpLocks/>
          </p:cNvCxnSpPr>
          <p:nvPr/>
        </p:nvCxnSpPr>
        <p:spPr bwMode="auto">
          <a:xfrm>
            <a:off x="992709" y="2332770"/>
            <a:ext cx="0" cy="50934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5129F5E-2E5A-B075-71AC-480265146F79}"/>
              </a:ext>
            </a:extLst>
          </p:cNvPr>
          <p:cNvCxnSpPr>
            <a:cxnSpLocks/>
            <a:endCxn id="47" idx="3"/>
          </p:cNvCxnSpPr>
          <p:nvPr/>
        </p:nvCxnSpPr>
        <p:spPr bwMode="auto">
          <a:xfrm flipH="1">
            <a:off x="1691996" y="2047340"/>
            <a:ext cx="535788" cy="430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9AD53A2-E0BF-9D51-0F30-D226CFB6850B}"/>
              </a:ext>
            </a:extLst>
          </p:cNvPr>
          <p:cNvSpPr/>
          <p:nvPr/>
        </p:nvSpPr>
        <p:spPr bwMode="auto">
          <a:xfrm>
            <a:off x="1120257" y="1242092"/>
            <a:ext cx="1258666" cy="26726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D (n-bit)</a:t>
            </a:r>
            <a:endParaRPr lang="en-US" sz="2000" baseline="-25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C71BABA-E28A-B405-DDF3-8916B28364BC}"/>
              </a:ext>
            </a:extLst>
          </p:cNvPr>
          <p:cNvSpPr/>
          <p:nvPr/>
        </p:nvSpPr>
        <p:spPr bwMode="auto">
          <a:xfrm>
            <a:off x="1049215" y="2374274"/>
            <a:ext cx="1002015" cy="37743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Q(n-bit)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B415AA-AD2B-FD7D-4D24-E1C08B503A07}"/>
              </a:ext>
            </a:extLst>
          </p:cNvPr>
          <p:cNvSpPr/>
          <p:nvPr/>
        </p:nvSpPr>
        <p:spPr bwMode="auto">
          <a:xfrm>
            <a:off x="1731996" y="2049491"/>
            <a:ext cx="615861" cy="33526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CLK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15903A0-D368-EEDA-C184-F76C8080F49A}"/>
              </a:ext>
            </a:extLst>
          </p:cNvPr>
          <p:cNvSpPr txBox="1"/>
          <p:nvPr/>
        </p:nvSpPr>
        <p:spPr>
          <a:xfrm>
            <a:off x="4879435" y="1785729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ECAAE1-1B78-9AD9-6E6B-2D4C7A04B737}"/>
              </a:ext>
            </a:extLst>
          </p:cNvPr>
          <p:cNvSpPr txBox="1"/>
          <p:nvPr/>
        </p:nvSpPr>
        <p:spPr>
          <a:xfrm>
            <a:off x="2442392" y="1708144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sym typeface="Symbol" panose="05050102010706020507" pitchFamily="18" charset="2"/>
              </a:rPr>
              <a:t></a:t>
            </a: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28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g5d06e5346f_0_154"/>
          <p:cNvSpPr txBox="1">
            <a:spLocks noGrp="1"/>
          </p:cNvSpPr>
          <p:nvPr>
            <p:ph type="sldNum" idx="12"/>
          </p:nvPr>
        </p:nvSpPr>
        <p:spPr>
          <a:xfrm>
            <a:off x="6631858" y="647848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pic>
        <p:nvPicPr>
          <p:cNvPr id="639" name="Google Shape;639;g5d06e5346f_0_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24" y="235616"/>
            <a:ext cx="8791352" cy="6348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5597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g5d1628faa7_2_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60</a:t>
            </a:fld>
            <a:endParaRPr/>
          </a:p>
        </p:txBody>
      </p:sp>
      <p:sp>
        <p:nvSpPr>
          <p:cNvPr id="702" name="Google Shape;702;g5d1628faa7_2_29"/>
          <p:cNvSpPr txBox="1">
            <a:spLocks noGrp="1"/>
          </p:cNvSpPr>
          <p:nvPr>
            <p:ph type="title"/>
          </p:nvPr>
        </p:nvSpPr>
        <p:spPr>
          <a:xfrm>
            <a:off x="2649850" y="274650"/>
            <a:ext cx="603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g5d1628faa7_2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8472467-2542-B4FE-62E3-731C6A1F50CF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FDBA1C-9C32-AE52-17BB-AC114B43FA0B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26A2F857-2CBB-45B4-853D-7AA6CD04002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2D5BE70-28A7-687B-BE88-4D11D3992424}"/>
                </a:ext>
              </a:extLst>
            </p:cNvPr>
            <p:cNvCxnSpPr>
              <a:endCxn id="2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FEBAAF2-F001-CEC6-8397-D941DC83D0B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7F4DBC0-8585-F580-5E84-BE0C6C2A8911}"/>
                </a:ext>
              </a:extLst>
            </p:cNvPr>
            <p:cNvCxnSpPr>
              <a:cxnSpLocks/>
              <a:endCxn id="3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7AF0EB1-35B0-2A41-2989-0A4CB8173FB2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019D9D-4F8B-512B-DA19-3E436D8A6C2A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3D572F-E998-E7BD-343A-DA3C4E1E81D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41558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5d1628faa7_2_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61</a:t>
            </a:fld>
            <a:endParaRPr/>
          </a:p>
        </p:txBody>
      </p:sp>
      <p:pic>
        <p:nvPicPr>
          <p:cNvPr id="712" name="Google Shape;712;g5d1628faa7_2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g5d1628faa7_2_76"/>
          <p:cNvCxnSpPr/>
          <p:nvPr/>
        </p:nvCxnSpPr>
        <p:spPr>
          <a:xfrm rot="10800000">
            <a:off x="3101475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4" name="Google Shape;714;g5d1628faa7_2_76"/>
          <p:cNvCxnSpPr/>
          <p:nvPr/>
        </p:nvCxnSpPr>
        <p:spPr>
          <a:xfrm rot="10800000">
            <a:off x="2284150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15" name="Google Shape;715;g5d1628faa7_2_76"/>
          <p:cNvCxnSpPr/>
          <p:nvPr/>
        </p:nvCxnSpPr>
        <p:spPr>
          <a:xfrm rot="10800000">
            <a:off x="2348800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16" name="Google Shape;716;g5d1628faa7_2_76"/>
          <p:cNvSpPr txBox="1"/>
          <p:nvPr/>
        </p:nvSpPr>
        <p:spPr>
          <a:xfrm>
            <a:off x="1972450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9FC454-08EA-2C95-F10A-BBC2E9E9CEC3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B2FA49-D5C8-011B-DD68-E02A0D832CC1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655FE648-8F7D-9ED5-8C99-E01C6685B37E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EF6C9AD-758C-1E1C-597F-FFC39FCE0667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F4D0B7F-4BAB-CCF9-0018-FB6CD957791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D620822-5A77-D78C-EE15-8A9847A04323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B41A2F-318E-8E48-A5D7-4F31973C411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052ADE-FD2C-F685-7A87-E063CDAC4F6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A65B668-BEDB-951E-09A0-E7665785A28B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3" name="Google Shape;702;g5d1628faa7_2_29">
            <a:extLst>
              <a:ext uri="{FF2B5EF4-FFF2-40B4-BE49-F238E27FC236}">
                <a16:creationId xmlns:a16="http://schemas.microsoft.com/office/drawing/2014/main" id="{94AE15DC-56FD-A46D-748F-63595494130F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12536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5d1628faa7_2_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62</a:t>
            </a:fld>
            <a:endParaRPr/>
          </a:p>
        </p:txBody>
      </p:sp>
      <p:pic>
        <p:nvPicPr>
          <p:cNvPr id="725" name="Google Shape;725;g5d1628faa7_2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6" name="Google Shape;726;g5d1628faa7_2_94"/>
          <p:cNvCxnSpPr/>
          <p:nvPr/>
        </p:nvCxnSpPr>
        <p:spPr>
          <a:xfrm rot="10800000">
            <a:off x="391366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7" name="Google Shape;727;g5d1628faa7_2_94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28" name="Google Shape;728;g5d1628faa7_2_94"/>
          <p:cNvCxnSpPr/>
          <p:nvPr/>
        </p:nvCxnSpPr>
        <p:spPr>
          <a:xfrm rot="10800000">
            <a:off x="3160987" y="3021175"/>
            <a:ext cx="6624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29" name="Google Shape;729;g5d1628faa7_2_94"/>
          <p:cNvSpPr txBox="1"/>
          <p:nvPr/>
        </p:nvSpPr>
        <p:spPr>
          <a:xfrm>
            <a:off x="2784625" y="2302725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Hold Time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0EDDAB-09C6-DB37-07EF-F14A0067C0FE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3D495E-2796-99A9-55DF-D1B0578CE9CD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7E89670D-3686-4029-540C-80D64EDD7B3F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72FFB19-1E73-D4AB-D5DC-BFB99A99FD48}"/>
                </a:ext>
              </a:extLst>
            </p:cNvPr>
            <p:cNvCxnSpPr>
              <a:endCxn id="3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3CA994F-F40E-9444-8C56-D7FEBBA6FB05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B6E38E3-DB12-FED7-AE60-4A30C7C9E414}"/>
                </a:ext>
              </a:extLst>
            </p:cNvPr>
            <p:cNvCxnSpPr>
              <a:cxnSpLocks/>
              <a:endCxn id="4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91DD77-59C3-6DCF-983D-D236EE0453C1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D7D6260-C5CC-1937-5006-2AA0CB8542E8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B10E85-A868-0E5E-225A-6197E3084630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  <p:sp>
        <p:nvSpPr>
          <p:cNvPr id="11" name="Google Shape;702;g5d1628faa7_2_29">
            <a:extLst>
              <a:ext uri="{FF2B5EF4-FFF2-40B4-BE49-F238E27FC236}">
                <a16:creationId xmlns:a16="http://schemas.microsoft.com/office/drawing/2014/main" id="{710C4C5E-D38D-F798-934C-5CCA9C09580E}"/>
              </a:ext>
            </a:extLst>
          </p:cNvPr>
          <p:cNvSpPr txBox="1">
            <a:spLocks/>
          </p:cNvSpPr>
          <p:nvPr/>
        </p:nvSpPr>
        <p:spPr bwMode="auto">
          <a:xfrm>
            <a:off x="2802250" y="4270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2785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5d1628faa7_2_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63</a:t>
            </a:fld>
            <a:endParaRPr/>
          </a:p>
        </p:txBody>
      </p:sp>
      <p:pic>
        <p:nvPicPr>
          <p:cNvPr id="738" name="Google Shape;738;g5d1628faa7_2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410998"/>
            <a:ext cx="8229599" cy="26361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5d1628faa7_2_112"/>
          <p:cNvCxnSpPr/>
          <p:nvPr/>
        </p:nvCxnSpPr>
        <p:spPr>
          <a:xfrm rot="10800000">
            <a:off x="5971302" y="2891075"/>
            <a:ext cx="0" cy="30711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0" name="Google Shape;740;g5d1628faa7_2_112"/>
          <p:cNvCxnSpPr/>
          <p:nvPr/>
        </p:nvCxnSpPr>
        <p:spPr>
          <a:xfrm rot="10800000">
            <a:off x="3096337" y="2890775"/>
            <a:ext cx="0" cy="3071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41" name="Google Shape;741;g5d1628faa7_2_112"/>
          <p:cNvCxnSpPr/>
          <p:nvPr/>
        </p:nvCxnSpPr>
        <p:spPr>
          <a:xfrm rot="10800000">
            <a:off x="3161025" y="3021175"/>
            <a:ext cx="2710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742" name="Google Shape;742;g5d1628faa7_2_112"/>
          <p:cNvSpPr txBox="1"/>
          <p:nvPr/>
        </p:nvSpPr>
        <p:spPr>
          <a:xfrm>
            <a:off x="3804238" y="2292700"/>
            <a:ext cx="1415100" cy="45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latin typeface="Calibri"/>
                <a:ea typeface="Calibri"/>
                <a:cs typeface="Calibri"/>
                <a:sym typeface="Calibri"/>
              </a:rPr>
              <a:t>Clock-to-Q</a:t>
            </a:r>
            <a:endParaRPr sz="2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702;g5d1628faa7_2_29">
            <a:extLst>
              <a:ext uri="{FF2B5EF4-FFF2-40B4-BE49-F238E27FC236}">
                <a16:creationId xmlns:a16="http://schemas.microsoft.com/office/drawing/2014/main" id="{230C6B6E-A280-1245-68FD-1B26F7996D19}"/>
              </a:ext>
            </a:extLst>
          </p:cNvPr>
          <p:cNvSpPr txBox="1">
            <a:spLocks/>
          </p:cNvSpPr>
          <p:nvPr/>
        </p:nvSpPr>
        <p:spPr bwMode="auto">
          <a:xfrm>
            <a:off x="2649850" y="274650"/>
            <a:ext cx="603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kern="0">
                <a:latin typeface="Calibri"/>
                <a:ea typeface="Calibri"/>
                <a:cs typeface="Calibri"/>
                <a:sym typeface="Calibri"/>
              </a:rPr>
              <a:t>Flip-Flop Timing Behavior</a:t>
            </a:r>
            <a:endParaRPr lang="en-US" kern="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83DEFF-8E2C-A214-36A0-A049CDFA20FC}"/>
              </a:ext>
            </a:extLst>
          </p:cNvPr>
          <p:cNvGrpSpPr/>
          <p:nvPr/>
        </p:nvGrpSpPr>
        <p:grpSpPr>
          <a:xfrm>
            <a:off x="247877" y="307747"/>
            <a:ext cx="1928076" cy="1421902"/>
            <a:chOff x="457200" y="990792"/>
            <a:chExt cx="1928076" cy="142190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F3DEF1-D8B6-EC4E-4F4B-3E268F18B466}"/>
                </a:ext>
              </a:extLst>
            </p:cNvPr>
            <p:cNvSpPr/>
            <p:nvPr/>
          </p:nvSpPr>
          <p:spPr bwMode="auto">
            <a:xfrm>
              <a:off x="1090670" y="1740665"/>
              <a:ext cx="638978" cy="672029"/>
            </a:xfrm>
            <a:prstGeom prst="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FF</a:t>
              </a:r>
              <a:endParaRPr lang="en-US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EFEF6BF-EBF3-AFD5-7613-87809326F6B2}"/>
                </a:ext>
              </a:extLst>
            </p:cNvPr>
            <p:cNvSpPr/>
            <p:nvPr/>
          </p:nvSpPr>
          <p:spPr bwMode="auto">
            <a:xfrm flipV="1">
              <a:off x="1282548" y="1740665"/>
              <a:ext cx="274320" cy="182880"/>
            </a:xfrm>
            <a:prstGeom prst="triangle">
              <a:avLst>
                <a:gd name="adj" fmla="val 53209"/>
              </a:avLst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6219B4-34B2-A969-77A1-B53A6D0E6475}"/>
                </a:ext>
              </a:extLst>
            </p:cNvPr>
            <p:cNvCxnSpPr>
              <a:endCxn id="6" idx="1"/>
            </p:cNvCxnSpPr>
            <p:nvPr/>
          </p:nvCxnSpPr>
          <p:spPr bwMode="auto">
            <a:xfrm>
              <a:off x="457200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F3B05AC-2243-A499-C976-0898ABDFF7E4}"/>
                </a:ext>
              </a:extLst>
            </p:cNvPr>
            <p:cNvCxnSpPr/>
            <p:nvPr/>
          </p:nvCxnSpPr>
          <p:spPr bwMode="auto">
            <a:xfrm>
              <a:off x="1751806" y="2076679"/>
              <a:ext cx="633470" cy="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C4A236D-7EB0-B50A-1326-1C3CFC59B263}"/>
                </a:ext>
              </a:extLst>
            </p:cNvPr>
            <p:cNvCxnSpPr>
              <a:cxnSpLocks/>
              <a:endCxn id="7" idx="3"/>
            </p:cNvCxnSpPr>
            <p:nvPr/>
          </p:nvCxnSpPr>
          <p:spPr bwMode="auto">
            <a:xfrm>
              <a:off x="1419708" y="1341304"/>
              <a:ext cx="8803" cy="39936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100CDE-0F7B-434A-FF5B-B8BC2CF33D05}"/>
                </a:ext>
              </a:extLst>
            </p:cNvPr>
            <p:cNvSpPr/>
            <p:nvPr/>
          </p:nvSpPr>
          <p:spPr bwMode="auto">
            <a:xfrm>
              <a:off x="554816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564548-BB6B-4FD0-151E-6DEA8EC5F08C}"/>
                </a:ext>
              </a:extLst>
            </p:cNvPr>
            <p:cNvSpPr/>
            <p:nvPr/>
          </p:nvSpPr>
          <p:spPr bwMode="auto">
            <a:xfrm>
              <a:off x="2022202" y="1680071"/>
              <a:ext cx="363074" cy="385588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q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E577E-81A9-D24D-DAF0-B2A07E6A37B6}"/>
                </a:ext>
              </a:extLst>
            </p:cNvPr>
            <p:cNvSpPr/>
            <p:nvPr/>
          </p:nvSpPr>
          <p:spPr bwMode="auto">
            <a:xfrm>
              <a:off x="1123336" y="990792"/>
              <a:ext cx="615861" cy="335264"/>
            </a:xfrm>
            <a:prstGeom prst="rect">
              <a:avLst/>
            </a:prstGeom>
            <a:noFill/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>
                  <a:latin typeface="Calibri" charset="0"/>
                  <a:ea typeface="Calibri" charset="0"/>
                  <a:cs typeface="Calibri" charset="0"/>
                </a:rPr>
                <a:t>CLK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6902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 txBox="1">
            <a:spLocks noGrp="1"/>
          </p:cNvSpPr>
          <p:nvPr>
            <p:ph type="title"/>
          </p:nvPr>
        </p:nvSpPr>
        <p:spPr>
          <a:xfrm>
            <a:off x="0" y="204386"/>
            <a:ext cx="8686800" cy="9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Accumulator Revisited: Proper Timing</a:t>
            </a:r>
            <a:endParaRPr sz="2800" dirty="0"/>
          </a:p>
        </p:txBody>
      </p:sp>
      <p:sp>
        <p:nvSpPr>
          <p:cNvPr id="751" name="Google Shape;751;p28"/>
          <p:cNvSpPr txBox="1">
            <a:spLocks noGrp="1"/>
          </p:cNvSpPr>
          <p:nvPr>
            <p:ph type="body" idx="4294967295"/>
          </p:nvPr>
        </p:nvSpPr>
        <p:spPr>
          <a:xfrm>
            <a:off x="4005170" y="1123505"/>
            <a:ext cx="5029200" cy="256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Reset signal shown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practice X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might not arrive to the adder at the same time as S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i-1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400" b="0" i="0" u="none" strike="noStrike" cap="none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temporarily is wrong, but register always captures correct value</a:t>
            </a:r>
            <a:endParaRPr dirty="0"/>
          </a:p>
          <a:p>
            <a:pPr marL="342900" marR="0" lvl="0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good circuits, instability never happens around rising edge of CLK</a:t>
            </a:r>
            <a:endParaRPr dirty="0"/>
          </a:p>
        </p:txBody>
      </p:sp>
      <p:sp>
        <p:nvSpPr>
          <p:cNvPr id="759" name="Google Shape;759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64</a:t>
            </a:fld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CED4B3-CCB9-EA0D-9CC9-A28CD512F1F4}"/>
              </a:ext>
            </a:extLst>
          </p:cNvPr>
          <p:cNvGrpSpPr/>
          <p:nvPr/>
        </p:nvGrpSpPr>
        <p:grpSpPr>
          <a:xfrm>
            <a:off x="457395" y="848498"/>
            <a:ext cx="3714524" cy="2675180"/>
            <a:chOff x="457395" y="848498"/>
            <a:chExt cx="3714524" cy="267518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DC3C8AA-C1F1-3A9F-E103-E8D729068215}"/>
                </a:ext>
              </a:extLst>
            </p:cNvPr>
            <p:cNvGrpSpPr/>
            <p:nvPr/>
          </p:nvGrpSpPr>
          <p:grpSpPr>
            <a:xfrm>
              <a:off x="457395" y="848498"/>
              <a:ext cx="3714524" cy="2675180"/>
              <a:chOff x="5188598" y="3631462"/>
              <a:chExt cx="3714524" cy="26751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3D89639-BB84-A44F-34BD-43C89FADCE90}"/>
                  </a:ext>
                </a:extLst>
              </p:cNvPr>
              <p:cNvGrpSpPr/>
              <p:nvPr/>
            </p:nvGrpSpPr>
            <p:grpSpPr>
              <a:xfrm>
                <a:off x="5188598" y="3631462"/>
                <a:ext cx="3714524" cy="2675180"/>
                <a:chOff x="5188598" y="3631462"/>
                <a:chExt cx="3714524" cy="2675180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C4860078-61F4-9F7C-A96A-B2B29C9EAAB3}"/>
                    </a:ext>
                  </a:extLst>
                </p:cNvPr>
                <p:cNvGrpSpPr/>
                <p:nvPr/>
              </p:nvGrpSpPr>
              <p:grpSpPr>
                <a:xfrm>
                  <a:off x="5188598" y="3631462"/>
                  <a:ext cx="2488624" cy="2675180"/>
                  <a:chOff x="6072599" y="1218269"/>
                  <a:chExt cx="2488624" cy="2675180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16D66ACD-1B42-CBD7-1680-3C509357560D}"/>
                      </a:ext>
                    </a:extLst>
                  </p:cNvPr>
                  <p:cNvGrpSpPr/>
                  <p:nvPr/>
                </p:nvGrpSpPr>
                <p:grpSpPr>
                  <a:xfrm>
                    <a:off x="6072599" y="1218269"/>
                    <a:ext cx="2488624" cy="2675180"/>
                    <a:chOff x="323559" y="3773046"/>
                    <a:chExt cx="2488624" cy="2675180"/>
                  </a:xfrm>
                </p:grpSpPr>
                <p:sp>
                  <p:nvSpPr>
                    <p:cNvPr id="17" name="Flowchart: Manual Operation 16">
                      <a:extLst>
                        <a:ext uri="{FF2B5EF4-FFF2-40B4-BE49-F238E27FC236}">
                          <a16:creationId xmlns:a16="http://schemas.microsoft.com/office/drawing/2014/main" id="{BB14789E-3C40-7E81-7D63-FA6BAEEC26DD}"/>
                        </a:ext>
                      </a:extLst>
                    </p:cNvPr>
                    <p:cNvSpPr/>
                    <p:nvPr/>
                  </p:nvSpPr>
                  <p:spPr bwMode="auto">
                    <a:xfrm rot="-5400000">
                      <a:off x="648436" y="4240491"/>
                      <a:ext cx="1717087" cy="782197"/>
                    </a:xfrm>
                    <a:prstGeom prst="flowChartManualOperation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threePt" dir="t"/>
                    </a:scene3d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2000">
                        <a:solidFill>
                          <a:srgbClr val="C0000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p:txBody>
                </p:sp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4AEEC693-A303-C6E8-FD6A-B2F486D71F1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83075" y="4186052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69582F5C-4A1C-F609-684C-756B6FEF633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383075" y="5099807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12BD8AD3-7969-9C95-225C-6F111C3E3251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898078" y="4631589"/>
                      <a:ext cx="732806" cy="0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25741DC8-6F5E-2AB0-6895-2FE203871D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 flipV="1">
                      <a:off x="393027" y="5078691"/>
                      <a:ext cx="0" cy="1369535"/>
                    </a:xfrm>
                    <a:prstGeom prst="line">
                      <a:avLst/>
                    </a:prstGeom>
                    <a:noFill/>
                    <a:ln w="25400" cap="flat" cmpd="sng" algn="ctr">
                      <a:solidFill>
                        <a:srgbClr val="CC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>
                    <a:effectLst/>
                  </p:spPr>
                </p:cxnSp>
                <p:sp>
                  <p:nvSpPr>
                    <p:cNvPr id="22" name="TextBox 21">
                      <a:extLst>
                        <a:ext uri="{FF2B5EF4-FFF2-40B4-BE49-F238E27FC236}">
                          <a16:creationId xmlns:a16="http://schemas.microsoft.com/office/drawing/2014/main" id="{291A8332-E49A-817E-47D9-27738CDF0E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3559" y="3784216"/>
                      <a:ext cx="35618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latin typeface="Calibri" pitchFamily="34" charset="0"/>
                        </a:rPr>
                        <a:t>X</a:t>
                      </a:r>
                      <a:r>
                        <a:rPr lang="en-US" sz="2000" baseline="-25000" dirty="0">
                          <a:latin typeface="Calibri" pitchFamily="34" charset="0"/>
                        </a:rPr>
                        <a:t>i</a:t>
                      </a:r>
                    </a:p>
                  </p:txBody>
                </p:sp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C850EB3C-979E-CBB9-18AA-3D71BA19EE0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286737" y="4256107"/>
                      <a:ext cx="439544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4000" dirty="0">
                          <a:latin typeface="Calibri" pitchFamily="34" charset="0"/>
                        </a:rPr>
                        <a:t>+</a:t>
                      </a:r>
                    </a:p>
                  </p:txBody>
                </p: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A22BB80-1B21-0B45-B531-9DBB7775D6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70423" y="4231479"/>
                      <a:ext cx="34176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dirty="0">
                          <a:latin typeface="Calibri" pitchFamily="34" charset="0"/>
                        </a:rPr>
                        <a:t>S</a:t>
                      </a:r>
                      <a:r>
                        <a:rPr lang="en-US" sz="2000" baseline="-25000" dirty="0">
                          <a:latin typeface="Calibri" pitchFamily="34" charset="0"/>
                        </a:rPr>
                        <a:t>i</a:t>
                      </a:r>
                    </a:p>
                  </p:txBody>
                </p:sp>
              </p:grpSp>
              <p:cxnSp>
                <p:nvCxnSpPr>
                  <p:cNvPr id="12" name="Straight Arrow Connector 11">
                    <a:extLst>
                      <a:ext uri="{FF2B5EF4-FFF2-40B4-BE49-F238E27FC236}">
                        <a16:creationId xmlns:a16="http://schemas.microsoft.com/office/drawing/2014/main" id="{444DD0D8-F200-E611-44BA-2354787B12C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013521" y="2076812"/>
                    <a:ext cx="0" cy="1813027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cxnSp>
                <p:nvCxnSpPr>
                  <p:cNvPr id="13" name="Straight Arrow Connector 12">
                    <a:extLst>
                      <a:ext uri="{FF2B5EF4-FFF2-40B4-BE49-F238E27FC236}">
                        <a16:creationId xmlns:a16="http://schemas.microsoft.com/office/drawing/2014/main" id="{91001E54-2360-DBD4-2ADD-A70BA5A3988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6142067" y="3889839"/>
                    <a:ext cx="1871454" cy="3610"/>
                  </a:xfrm>
                  <a:prstGeom prst="straightConnector1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/>
                  </a:ln>
                  <a:effectLst/>
                </p:spPr>
              </p:cxn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EA6B485A-0E5D-1D68-9371-81577FF4E82A}"/>
                      </a:ext>
                    </a:extLst>
                  </p:cNvPr>
                  <p:cNvSpPr/>
                  <p:nvPr/>
                </p:nvSpPr>
                <p:spPr bwMode="auto">
                  <a:xfrm flipH="1">
                    <a:off x="7967801" y="2011751"/>
                    <a:ext cx="83993" cy="131062"/>
                  </a:xfrm>
                  <a:prstGeom prst="ellipse">
                    <a:avLst/>
                  </a:prstGeom>
                  <a:solidFill>
                    <a:srgbClr val="C00000"/>
                  </a:solidFill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15" name="Isosceles Triangle 14">
                    <a:extLst>
                      <a:ext uri="{FF2B5EF4-FFF2-40B4-BE49-F238E27FC236}">
                        <a16:creationId xmlns:a16="http://schemas.microsoft.com/office/drawing/2014/main" id="{29484201-6FF8-21A9-8AE4-F90865C88E07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6819594" y="1977713"/>
                    <a:ext cx="302809" cy="261610"/>
                  </a:xfrm>
                  <a:prstGeom prst="triangle">
                    <a:avLst/>
                  </a:prstGeom>
                  <a:noFill/>
                  <a:ln w="25400" cap="flat" cmpd="sng" algn="ctr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61096A63-4B35-C04E-416D-AF58461148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6747450" y="1987047"/>
                    <a:ext cx="114777" cy="241145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lang="en-US" sz="2000">
                      <a:solidFill>
                        <a:srgbClr val="C00000"/>
                      </a:solidFill>
                      <a:latin typeface="Calibri" charset="0"/>
                      <a:ea typeface="Calibri" charset="0"/>
                      <a:cs typeface="Calibri" charset="0"/>
                    </a:endParaRPr>
                  </a:p>
                </p:txBody>
              </p:sp>
            </p:grp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99613559-9FFF-52BE-4CAC-C6B24784B668}"/>
                    </a:ext>
                  </a:extLst>
                </p:cNvPr>
                <p:cNvSpPr/>
                <p:nvPr/>
              </p:nvSpPr>
              <p:spPr bwMode="auto">
                <a:xfrm>
                  <a:off x="6553200" y="5318499"/>
                  <a:ext cx="1334877" cy="531458"/>
                </a:xfrm>
                <a:prstGeom prst="rect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2400" dirty="0">
                      <a:latin typeface="Calibri" charset="0"/>
                      <a:ea typeface="Calibri" charset="0"/>
                      <a:cs typeface="Calibri" charset="0"/>
                    </a:rPr>
                    <a:t>register</a:t>
                  </a:r>
                  <a:endParaRPr lang="en-US" sz="2000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sp>
              <p:nvSpPr>
                <p:cNvPr id="8" name="Isosceles Triangle 7">
                  <a:extLst>
                    <a:ext uri="{FF2B5EF4-FFF2-40B4-BE49-F238E27FC236}">
                      <a16:creationId xmlns:a16="http://schemas.microsoft.com/office/drawing/2014/main" id="{584FA1A5-2037-3DB7-EF8D-5C7EC196E87F}"/>
                    </a:ext>
                  </a:extLst>
                </p:cNvPr>
                <p:cNvSpPr/>
                <p:nvPr/>
              </p:nvSpPr>
              <p:spPr bwMode="auto">
                <a:xfrm rot="16200000">
                  <a:off x="7634154" y="5456852"/>
                  <a:ext cx="242369" cy="233177"/>
                </a:xfrm>
                <a:prstGeom prst="triangl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000">
                    <a:solidFill>
                      <a:srgbClr val="C00000"/>
                    </a:solidFill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A182991A-717B-96A9-B2D0-8FB8831CDF2F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7871927" y="5573440"/>
                  <a:ext cx="1031195" cy="1078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</p:cxn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76A39F3-0BDB-4D7D-0C37-55FC60B60366}"/>
                    </a:ext>
                  </a:extLst>
                </p:cNvPr>
                <p:cNvSpPr txBox="1"/>
                <p:nvPr/>
              </p:nvSpPr>
              <p:spPr>
                <a:xfrm>
                  <a:off x="7993967" y="5211852"/>
                  <a:ext cx="46519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latin typeface="Calibri" pitchFamily="34" charset="0"/>
                    </a:rPr>
                    <a:t>Clk</a:t>
                  </a:r>
                  <a:endParaRPr lang="en-US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662A4A81-E40E-9C70-40E3-C4C078787C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772839" y="5606489"/>
                <a:ext cx="782575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35A914-F474-533E-6BB2-C5EB5488130F}"/>
                  </a:ext>
                </a:extLst>
              </p:cNvPr>
              <p:cNvSpPr txBox="1"/>
              <p:nvPr/>
            </p:nvSpPr>
            <p:spPr>
              <a:xfrm>
                <a:off x="5772839" y="5581184"/>
                <a:ext cx="6581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itchFamily="34" charset="0"/>
                  </a:rPr>
                  <a:t>reset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AABB6D8-6654-EAC9-EFB7-0E172BA1ED1A}"/>
                </a:ext>
              </a:extLst>
            </p:cNvPr>
            <p:cNvSpPr txBox="1"/>
            <p:nvPr/>
          </p:nvSpPr>
          <p:spPr>
            <a:xfrm>
              <a:off x="632754" y="2088079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i-1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DEC953-BC3F-0DC1-4187-DB489EE843D9}"/>
              </a:ext>
            </a:extLst>
          </p:cNvPr>
          <p:cNvGrpSpPr/>
          <p:nvPr/>
        </p:nvGrpSpPr>
        <p:grpSpPr>
          <a:xfrm>
            <a:off x="741315" y="3597464"/>
            <a:ext cx="7945485" cy="3223759"/>
            <a:chOff x="1056432" y="734600"/>
            <a:chExt cx="7945485" cy="3223759"/>
          </a:xfrm>
        </p:grpSpPr>
        <p:cxnSp>
          <p:nvCxnSpPr>
            <p:cNvPr id="28" name="Google Shape;752;p28">
              <a:extLst>
                <a:ext uri="{FF2B5EF4-FFF2-40B4-BE49-F238E27FC236}">
                  <a16:creationId xmlns:a16="http://schemas.microsoft.com/office/drawing/2014/main" id="{DC1A0385-3E96-B2FA-0DB4-20939F728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0262" y="1464583"/>
              <a:ext cx="5424" cy="2424045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753;p28">
              <a:extLst>
                <a:ext uri="{FF2B5EF4-FFF2-40B4-BE49-F238E27FC236}">
                  <a16:creationId xmlns:a16="http://schemas.microsoft.com/office/drawing/2014/main" id="{86F2563C-B04E-A113-45C7-62F1042ECA7D}"/>
                </a:ext>
              </a:extLst>
            </p:cNvPr>
            <p:cNvCxnSpPr>
              <a:cxnSpLocks/>
            </p:cNvCxnSpPr>
            <p:nvPr/>
          </p:nvCxnSpPr>
          <p:spPr>
            <a:xfrm>
              <a:off x="3993341" y="1533620"/>
              <a:ext cx="5715" cy="2355010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30" name="Google Shape;754;p28">
              <a:extLst>
                <a:ext uri="{FF2B5EF4-FFF2-40B4-BE49-F238E27FC236}">
                  <a16:creationId xmlns:a16="http://schemas.microsoft.com/office/drawing/2014/main" id="{B2EEB6BF-A28F-4FA5-5C06-C3021098CD04}"/>
                </a:ext>
              </a:extLst>
            </p:cNvPr>
            <p:cNvCxnSpPr>
              <a:cxnSpLocks/>
            </p:cNvCxnSpPr>
            <p:nvPr/>
          </p:nvCxnSpPr>
          <p:spPr>
            <a:xfrm>
              <a:off x="5287321" y="1461191"/>
              <a:ext cx="25698" cy="2437436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grpSp>
          <p:nvGrpSpPr>
            <p:cNvPr id="31" name="Google Shape;755;p28">
              <a:extLst>
                <a:ext uri="{FF2B5EF4-FFF2-40B4-BE49-F238E27FC236}">
                  <a16:creationId xmlns:a16="http://schemas.microsoft.com/office/drawing/2014/main" id="{06D7AAE3-CFD4-5362-5F65-E31A941F1F18}"/>
                </a:ext>
              </a:extLst>
            </p:cNvPr>
            <p:cNvGrpSpPr/>
            <p:nvPr/>
          </p:nvGrpSpPr>
          <p:grpSpPr>
            <a:xfrm>
              <a:off x="2717072" y="914561"/>
              <a:ext cx="6284845" cy="1250793"/>
              <a:chOff x="1805354" y="3754961"/>
              <a:chExt cx="6284845" cy="1250793"/>
            </a:xfrm>
          </p:grpSpPr>
          <p:cxnSp>
            <p:nvCxnSpPr>
              <p:cNvPr id="730" name="Google Shape;756;p28">
                <a:extLst>
                  <a:ext uri="{FF2B5EF4-FFF2-40B4-BE49-F238E27FC236}">
                    <a16:creationId xmlns:a16="http://schemas.microsoft.com/office/drawing/2014/main" id="{8B751AD4-4A6D-97EB-C4E2-7BE3AF4794E1}"/>
                  </a:ext>
                </a:extLst>
              </p:cNvPr>
              <p:cNvCxnSpPr>
                <a:cxnSpLocks/>
                <a:stCxn id="731" idx="1"/>
              </p:cNvCxnSpPr>
              <p:nvPr/>
            </p:nvCxnSpPr>
            <p:spPr>
              <a:xfrm flipH="1">
                <a:off x="1805354" y="3939627"/>
                <a:ext cx="3259401" cy="106612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stealth" w="med" len="med"/>
              </a:ln>
            </p:spPr>
          </p:cxnSp>
          <p:sp>
            <p:nvSpPr>
              <p:cNvPr id="731" name="Google Shape;757;p28">
                <a:extLst>
                  <a:ext uri="{FF2B5EF4-FFF2-40B4-BE49-F238E27FC236}">
                    <a16:creationId xmlns:a16="http://schemas.microsoft.com/office/drawing/2014/main" id="{AF94C180-31AD-F0E9-78CE-F015EC4A5BDD}"/>
                  </a:ext>
                </a:extLst>
              </p:cNvPr>
              <p:cNvSpPr txBox="1"/>
              <p:nvPr/>
            </p:nvSpPr>
            <p:spPr>
              <a:xfrm>
                <a:off x="5064755" y="3754961"/>
                <a:ext cx="30254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 dirty="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“Undefined” (unknown) signal</a:t>
                </a:r>
                <a:endParaRPr sz="1800" b="0" i="0" u="none" strike="noStrike" cap="none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32" name="Connector: Elbow 31">
              <a:extLst>
                <a:ext uri="{FF2B5EF4-FFF2-40B4-BE49-F238E27FC236}">
                  <a16:creationId xmlns:a16="http://schemas.microsoft.com/office/drawing/2014/main" id="{39300FB4-EC9C-D627-AD57-952364FD99F5}"/>
                </a:ext>
              </a:extLst>
            </p:cNvPr>
            <p:cNvCxnSpPr/>
            <p:nvPr/>
          </p:nvCxnSpPr>
          <p:spPr bwMode="auto">
            <a:xfrm>
              <a:off x="2068913" y="160031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711D8401-CDC2-A4D8-5890-C7509D3F32F5}"/>
                </a:ext>
              </a:extLst>
            </p:cNvPr>
            <p:cNvCxnSpPr/>
            <p:nvPr/>
          </p:nvCxnSpPr>
          <p:spPr bwMode="auto">
            <a:xfrm>
              <a:off x="2700231" y="15867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B252E68-78A1-949E-55CB-1087C86B60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00231" y="1585136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80A2CB35-F9BB-0205-04C0-EA04D4648F24}"/>
                </a:ext>
              </a:extLst>
            </p:cNvPr>
            <p:cNvCxnSpPr/>
            <p:nvPr/>
          </p:nvCxnSpPr>
          <p:spPr bwMode="auto">
            <a:xfrm>
              <a:off x="3347931" y="15867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121167D-A67D-A0F8-6E85-8B913EE2A1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44756" y="1588311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0A97AC10-B3FC-0FFB-443C-0F23FA3BDB9B}"/>
                </a:ext>
              </a:extLst>
            </p:cNvPr>
            <p:cNvCxnSpPr/>
            <p:nvPr/>
          </p:nvCxnSpPr>
          <p:spPr bwMode="auto">
            <a:xfrm>
              <a:off x="3989281" y="1585136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6B7642-75E9-6F99-25C3-99AF410AF6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989281" y="1583548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F39782C0-13F2-FE96-1807-C4BBAABA4B00}"/>
                </a:ext>
              </a:extLst>
            </p:cNvPr>
            <p:cNvCxnSpPr/>
            <p:nvPr/>
          </p:nvCxnSpPr>
          <p:spPr bwMode="auto">
            <a:xfrm>
              <a:off x="4640663" y="1593824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50F77F-6B9D-6211-91E0-E584543F5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640663" y="1592236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EB39756D-A1C5-5C95-DA21-81195754D325}"/>
                </a:ext>
              </a:extLst>
            </p:cNvPr>
            <p:cNvCxnSpPr/>
            <p:nvPr/>
          </p:nvCxnSpPr>
          <p:spPr bwMode="auto">
            <a:xfrm>
              <a:off x="5278331" y="1585136"/>
              <a:ext cx="648159" cy="453075"/>
            </a:xfrm>
            <a:prstGeom prst="bentConnector3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D9C41E4-34B8-2EFB-523E-57C72EB5337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78331" y="1583548"/>
              <a:ext cx="0" cy="449296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39100E19-485B-94BF-D80B-C487A16316AD}"/>
                </a:ext>
              </a:extLst>
            </p:cNvPr>
            <p:cNvSpPr/>
            <p:nvPr/>
          </p:nvSpPr>
          <p:spPr bwMode="auto">
            <a:xfrm>
              <a:off x="3443751" y="3285571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</a:t>
              </a: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DD0542F-DBD9-249B-BC9C-7900AC2C5279}"/>
                </a:ext>
              </a:extLst>
            </p:cNvPr>
            <p:cNvSpPr/>
            <p:nvPr/>
          </p:nvSpPr>
          <p:spPr bwMode="auto">
            <a:xfrm>
              <a:off x="4111859" y="329623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6BDAE83-2071-D7CB-CDC4-65E73E7FCD62}"/>
                </a:ext>
              </a:extLst>
            </p:cNvPr>
            <p:cNvSpPr/>
            <p:nvPr/>
          </p:nvSpPr>
          <p:spPr bwMode="auto">
            <a:xfrm>
              <a:off x="4760018" y="330730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X0+X1+X2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7CF85833-6269-442D-F3DE-6266EF9EC10D}"/>
                </a:ext>
              </a:extLst>
            </p:cNvPr>
            <p:cNvSpPr/>
            <p:nvPr/>
          </p:nvSpPr>
          <p:spPr bwMode="auto">
            <a:xfrm>
              <a:off x="5417951" y="330730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X0+X1+X2+X3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89F74AE-9D9C-685C-0310-152176A8B2E2}"/>
                </a:ext>
              </a:extLst>
            </p:cNvPr>
            <p:cNvSpPr/>
            <p:nvPr/>
          </p:nvSpPr>
          <p:spPr bwMode="auto">
            <a:xfrm>
              <a:off x="3146912" y="276488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   X0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BE638D4-4618-2165-A2C8-1614F6C8BFA9}"/>
                </a:ext>
              </a:extLst>
            </p:cNvPr>
            <p:cNvSpPr/>
            <p:nvPr/>
          </p:nvSpPr>
          <p:spPr bwMode="auto">
            <a:xfrm>
              <a:off x="3815020" y="2775539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   X1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B44702-5C1C-DCC2-A0ED-0E8A9BE1E54E}"/>
                </a:ext>
              </a:extLst>
            </p:cNvPr>
            <p:cNvSpPr/>
            <p:nvPr/>
          </p:nvSpPr>
          <p:spPr bwMode="auto">
            <a:xfrm>
              <a:off x="4463179" y="2786614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X2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A1913F29-E4A7-000B-1D94-839ABBE9DE84}"/>
                </a:ext>
              </a:extLst>
            </p:cNvPr>
            <p:cNvSpPr/>
            <p:nvPr/>
          </p:nvSpPr>
          <p:spPr bwMode="auto">
            <a:xfrm>
              <a:off x="5121112" y="2786614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0C19C9-B000-042F-BEE9-7549BDD0E71C}"/>
                </a:ext>
              </a:extLst>
            </p:cNvPr>
            <p:cNvSpPr txBox="1"/>
            <p:nvPr/>
          </p:nvSpPr>
          <p:spPr>
            <a:xfrm>
              <a:off x="1230061" y="2731294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X</a:t>
              </a:r>
              <a:r>
                <a:rPr lang="en-US" sz="2000" baseline="-25000" dirty="0">
                  <a:latin typeface="Calibri" pitchFamily="34" charset="0"/>
                </a:rPr>
                <a:t>i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C4259E4-00D2-7A5C-BDB6-A44CA6E1602B}"/>
                </a:ext>
              </a:extLst>
            </p:cNvPr>
            <p:cNvSpPr txBox="1"/>
            <p:nvPr/>
          </p:nvSpPr>
          <p:spPr>
            <a:xfrm>
              <a:off x="1292689" y="3282419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FED5AE4E-E09B-74E0-D054-2D46E0C6B3FF}"/>
                </a:ext>
              </a:extLst>
            </p:cNvPr>
            <p:cNvSpPr/>
            <p:nvPr/>
          </p:nvSpPr>
          <p:spPr bwMode="auto">
            <a:xfrm>
              <a:off x="5757201" y="2786158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34ED9A0-12A2-5D72-7E37-2CD54733604C}"/>
                </a:ext>
              </a:extLst>
            </p:cNvPr>
            <p:cNvSpPr/>
            <p:nvPr/>
          </p:nvSpPr>
          <p:spPr bwMode="auto">
            <a:xfrm>
              <a:off x="6082353" y="3302710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A2B0AE7-935A-7F41-AFB7-06613F63B9B5}"/>
                </a:ext>
              </a:extLst>
            </p:cNvPr>
            <p:cNvSpPr/>
            <p:nvPr/>
          </p:nvSpPr>
          <p:spPr bwMode="auto">
            <a:xfrm>
              <a:off x="2803359" y="2764621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49C8D6AB-CC12-ECEA-310C-FD81C3EB1499}"/>
                </a:ext>
              </a:extLst>
            </p:cNvPr>
            <p:cNvSpPr/>
            <p:nvPr/>
          </p:nvSpPr>
          <p:spPr bwMode="auto">
            <a:xfrm>
              <a:off x="3128774" y="3282857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A90D9F4-F82E-41E2-819E-57CB50543FA8}"/>
                </a:ext>
              </a:extLst>
            </p:cNvPr>
            <p:cNvSpPr/>
            <p:nvPr/>
          </p:nvSpPr>
          <p:spPr bwMode="auto">
            <a:xfrm>
              <a:off x="2224576" y="2824285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2D702FD-46CD-385C-B263-8A3FB256BD2C}"/>
                </a:ext>
              </a:extLst>
            </p:cNvPr>
            <p:cNvSpPr/>
            <p:nvPr/>
          </p:nvSpPr>
          <p:spPr bwMode="auto">
            <a:xfrm>
              <a:off x="6308125" y="324036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8507A57-9A33-2454-358E-381E48BCA098}"/>
                </a:ext>
              </a:extLst>
            </p:cNvPr>
            <p:cNvSpPr/>
            <p:nvPr/>
          </p:nvSpPr>
          <p:spPr bwMode="auto">
            <a:xfrm>
              <a:off x="6070135" y="272629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8120A4-3A3C-89BC-6C24-A04B14096A86}"/>
                </a:ext>
              </a:extLst>
            </p:cNvPr>
            <p:cNvSpPr/>
            <p:nvPr/>
          </p:nvSpPr>
          <p:spPr bwMode="auto">
            <a:xfrm>
              <a:off x="2993226" y="3232279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1D54B08-5FC7-15CA-900C-C7ABD05D0B81}"/>
                </a:ext>
              </a:extLst>
            </p:cNvPr>
            <p:cNvSpPr/>
            <p:nvPr/>
          </p:nvSpPr>
          <p:spPr bwMode="auto">
            <a:xfrm>
              <a:off x="2824238" y="2225516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0</a:t>
              </a: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1EF875F5-8BAE-FC59-E389-3DEF9C15C6D3}"/>
                </a:ext>
              </a:extLst>
            </p:cNvPr>
            <p:cNvSpPr/>
            <p:nvPr/>
          </p:nvSpPr>
          <p:spPr bwMode="auto">
            <a:xfrm>
              <a:off x="3492346" y="2236175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</a:t>
              </a:r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A22A5726-484D-C719-1628-8A188BCA20BA}"/>
                </a:ext>
              </a:extLst>
            </p:cNvPr>
            <p:cNvSpPr/>
            <p:nvPr/>
          </p:nvSpPr>
          <p:spPr bwMode="auto">
            <a:xfrm>
              <a:off x="4140505" y="224725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</a:t>
              </a:r>
            </a:p>
          </p:txBody>
        </p:sp>
        <p:sp>
          <p:nvSpPr>
            <p:cNvPr id="704" name="Rectangle: Rounded Corners 703">
              <a:extLst>
                <a:ext uri="{FF2B5EF4-FFF2-40B4-BE49-F238E27FC236}">
                  <a16:creationId xmlns:a16="http://schemas.microsoft.com/office/drawing/2014/main" id="{FA8D6F88-0E3E-B709-B908-E03613E3CF1F}"/>
                </a:ext>
              </a:extLst>
            </p:cNvPr>
            <p:cNvSpPr/>
            <p:nvPr/>
          </p:nvSpPr>
          <p:spPr bwMode="auto">
            <a:xfrm>
              <a:off x="4798438" y="2247250"/>
              <a:ext cx="648159" cy="316838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X0+X1 +X2</a:t>
              </a:r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1EFF5435-ACF3-415E-AA16-A97DE7572FB3}"/>
                </a:ext>
              </a:extLst>
            </p:cNvPr>
            <p:cNvSpPr txBox="1"/>
            <p:nvPr/>
          </p:nvSpPr>
          <p:spPr>
            <a:xfrm>
              <a:off x="1224817" y="2195249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S</a:t>
              </a:r>
              <a:r>
                <a:rPr lang="en-US" sz="2000" baseline="-25000" dirty="0">
                  <a:latin typeface="Calibri" pitchFamily="34" charset="0"/>
                </a:rPr>
                <a:t>i-1</a:t>
              </a:r>
            </a:p>
          </p:txBody>
        </p:sp>
        <p:sp>
          <p:nvSpPr>
            <p:cNvPr id="706" name="Rectangle: Rounded Corners 705">
              <a:extLst>
                <a:ext uri="{FF2B5EF4-FFF2-40B4-BE49-F238E27FC236}">
                  <a16:creationId xmlns:a16="http://schemas.microsoft.com/office/drawing/2014/main" id="{AFE6FD6C-552B-FAE9-9E99-8C0899A0044B}"/>
                </a:ext>
              </a:extLst>
            </p:cNvPr>
            <p:cNvSpPr/>
            <p:nvPr/>
          </p:nvSpPr>
          <p:spPr bwMode="auto">
            <a:xfrm>
              <a:off x="5462840" y="2242655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7" name="Rectangle: Rounded Corners 706">
              <a:extLst>
                <a:ext uri="{FF2B5EF4-FFF2-40B4-BE49-F238E27FC236}">
                  <a16:creationId xmlns:a16="http://schemas.microsoft.com/office/drawing/2014/main" id="{8E46B2AC-9160-8EAC-E112-05B9FD87512B}"/>
                </a:ext>
              </a:extLst>
            </p:cNvPr>
            <p:cNvSpPr/>
            <p:nvPr/>
          </p:nvSpPr>
          <p:spPr bwMode="auto">
            <a:xfrm>
              <a:off x="2509261" y="2222802"/>
              <a:ext cx="332904" cy="333715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8" name="Rectangle 707">
              <a:extLst>
                <a:ext uri="{FF2B5EF4-FFF2-40B4-BE49-F238E27FC236}">
                  <a16:creationId xmlns:a16="http://schemas.microsoft.com/office/drawing/2014/main" id="{FD3BCEE8-ACA4-2A44-6194-BAE07A1E410B}"/>
                </a:ext>
              </a:extLst>
            </p:cNvPr>
            <p:cNvSpPr/>
            <p:nvPr/>
          </p:nvSpPr>
          <p:spPr bwMode="auto">
            <a:xfrm>
              <a:off x="5688612" y="218031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09" name="Rectangle 708">
              <a:extLst>
                <a:ext uri="{FF2B5EF4-FFF2-40B4-BE49-F238E27FC236}">
                  <a16:creationId xmlns:a16="http://schemas.microsoft.com/office/drawing/2014/main" id="{05902210-3DF5-3F7F-E40F-D58FE3AED1CA}"/>
                </a:ext>
              </a:extLst>
            </p:cNvPr>
            <p:cNvSpPr/>
            <p:nvPr/>
          </p:nvSpPr>
          <p:spPr bwMode="auto">
            <a:xfrm>
              <a:off x="2373713" y="217222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0" name="Rectangle: Rounded Corners 709">
              <a:extLst>
                <a:ext uri="{FF2B5EF4-FFF2-40B4-BE49-F238E27FC236}">
                  <a16:creationId xmlns:a16="http://schemas.microsoft.com/office/drawing/2014/main" id="{0C682CEB-4ABB-D1E3-0D3F-E7B9A64D380B}"/>
                </a:ext>
              </a:extLst>
            </p:cNvPr>
            <p:cNvSpPr/>
            <p:nvPr/>
          </p:nvSpPr>
          <p:spPr bwMode="auto">
            <a:xfrm>
              <a:off x="2329314" y="988955"/>
              <a:ext cx="648160" cy="346180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1" name="TextBox 710">
              <a:extLst>
                <a:ext uri="{FF2B5EF4-FFF2-40B4-BE49-F238E27FC236}">
                  <a16:creationId xmlns:a16="http://schemas.microsoft.com/office/drawing/2014/main" id="{6991799F-F632-2674-04B3-930890DF62F8}"/>
                </a:ext>
              </a:extLst>
            </p:cNvPr>
            <p:cNvSpPr txBox="1"/>
            <p:nvPr/>
          </p:nvSpPr>
          <p:spPr>
            <a:xfrm>
              <a:off x="1100698" y="936655"/>
              <a:ext cx="7623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Reset</a:t>
              </a:r>
              <a:endParaRPr lang="en-US" sz="2000" baseline="-25000" dirty="0">
                <a:latin typeface="Calibri" pitchFamily="34" charset="0"/>
              </a:endParaRPr>
            </a:p>
          </p:txBody>
        </p:sp>
        <p:sp>
          <p:nvSpPr>
            <p:cNvPr id="712" name="Rectangle: Rounded Corners 711">
              <a:extLst>
                <a:ext uri="{FF2B5EF4-FFF2-40B4-BE49-F238E27FC236}">
                  <a16:creationId xmlns:a16="http://schemas.microsoft.com/office/drawing/2014/main" id="{BDD8BBDD-7F2C-0714-8C61-F78405544272}"/>
                </a:ext>
              </a:extLst>
            </p:cNvPr>
            <p:cNvSpPr/>
            <p:nvPr/>
          </p:nvSpPr>
          <p:spPr bwMode="auto">
            <a:xfrm>
              <a:off x="2014336" y="986242"/>
              <a:ext cx="332904" cy="333715"/>
            </a:xfrm>
            <a:prstGeom prst="roundRect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3" name="Rectangle 712">
              <a:extLst>
                <a:ext uri="{FF2B5EF4-FFF2-40B4-BE49-F238E27FC236}">
                  <a16:creationId xmlns:a16="http://schemas.microsoft.com/office/drawing/2014/main" id="{CAD83B54-F517-A9BA-7086-52332B756C3C}"/>
                </a:ext>
              </a:extLst>
            </p:cNvPr>
            <p:cNvSpPr/>
            <p:nvPr/>
          </p:nvSpPr>
          <p:spPr bwMode="auto">
            <a:xfrm>
              <a:off x="1878788" y="935664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4" name="TextBox 713">
              <a:extLst>
                <a:ext uri="{FF2B5EF4-FFF2-40B4-BE49-F238E27FC236}">
                  <a16:creationId xmlns:a16="http://schemas.microsoft.com/office/drawing/2014/main" id="{A1EA0D29-E37E-A751-7136-946641E40F78}"/>
                </a:ext>
              </a:extLst>
            </p:cNvPr>
            <p:cNvSpPr txBox="1"/>
            <p:nvPr/>
          </p:nvSpPr>
          <p:spPr>
            <a:xfrm>
              <a:off x="1056432" y="1583548"/>
              <a:ext cx="5613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Calibri" pitchFamily="34" charset="0"/>
                </a:rPr>
                <a:t>CLK</a:t>
              </a:r>
              <a:endParaRPr lang="en-US" sz="2000" baseline="-25000" dirty="0">
                <a:latin typeface="Calibri" pitchFamily="34" charset="0"/>
              </a:endParaRPr>
            </a:p>
          </p:txBody>
        </p:sp>
        <p:sp>
          <p:nvSpPr>
            <p:cNvPr id="715" name="Rectangle 714">
              <a:extLst>
                <a:ext uri="{FF2B5EF4-FFF2-40B4-BE49-F238E27FC236}">
                  <a16:creationId xmlns:a16="http://schemas.microsoft.com/office/drawing/2014/main" id="{B497BC8A-ECF8-C648-30C4-21CE1BFE7830}"/>
                </a:ext>
              </a:extLst>
            </p:cNvPr>
            <p:cNvSpPr/>
            <p:nvPr/>
          </p:nvSpPr>
          <p:spPr bwMode="auto">
            <a:xfrm>
              <a:off x="2373713" y="1099227"/>
              <a:ext cx="590007" cy="275574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16" name="Rectangle 715">
              <a:extLst>
                <a:ext uri="{FF2B5EF4-FFF2-40B4-BE49-F238E27FC236}">
                  <a16:creationId xmlns:a16="http://schemas.microsoft.com/office/drawing/2014/main" id="{2E29E0D1-9677-87DE-08F0-B55545AC3746}"/>
                </a:ext>
              </a:extLst>
            </p:cNvPr>
            <p:cNvSpPr/>
            <p:nvPr/>
          </p:nvSpPr>
          <p:spPr bwMode="auto">
            <a:xfrm>
              <a:off x="1878788" y="734600"/>
              <a:ext cx="450525" cy="386449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17" name="Straight Connector 716">
              <a:extLst>
                <a:ext uri="{FF2B5EF4-FFF2-40B4-BE49-F238E27FC236}">
                  <a16:creationId xmlns:a16="http://schemas.microsoft.com/office/drawing/2014/main" id="{64A376C9-8675-F253-884D-45032CB57E6B}"/>
                </a:ext>
              </a:extLst>
            </p:cNvPr>
            <p:cNvCxnSpPr/>
            <p:nvPr/>
          </p:nvCxnSpPr>
          <p:spPr bwMode="auto">
            <a:xfrm>
              <a:off x="2963720" y="1345416"/>
              <a:ext cx="2682501" cy="7351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8" name="Rectangle 717">
              <a:extLst>
                <a:ext uri="{FF2B5EF4-FFF2-40B4-BE49-F238E27FC236}">
                  <a16:creationId xmlns:a16="http://schemas.microsoft.com/office/drawing/2014/main" id="{1545EA19-868D-7935-2FF0-10ED8BFE1784}"/>
                </a:ext>
              </a:extLst>
            </p:cNvPr>
            <p:cNvSpPr/>
            <p:nvPr/>
          </p:nvSpPr>
          <p:spPr bwMode="auto">
            <a:xfrm>
              <a:off x="2719122" y="2724786"/>
              <a:ext cx="190125" cy="410358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19" name="Google Shape;752;p28">
              <a:extLst>
                <a:ext uri="{FF2B5EF4-FFF2-40B4-BE49-F238E27FC236}">
                  <a16:creationId xmlns:a16="http://schemas.microsoft.com/office/drawing/2014/main" id="{C16DC414-46BE-EEC1-F2BF-8B5208DB43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772" y="873714"/>
              <a:ext cx="33004" cy="3084645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720" name="Rectangle: Rounded Corners 719">
              <a:extLst>
                <a:ext uri="{FF2B5EF4-FFF2-40B4-BE49-F238E27FC236}">
                  <a16:creationId xmlns:a16="http://schemas.microsoft.com/office/drawing/2014/main" id="{4E4684B0-DB32-5406-3B5E-0BB1149F4895}"/>
                </a:ext>
              </a:extLst>
            </p:cNvPr>
            <p:cNvSpPr/>
            <p:nvPr/>
          </p:nvSpPr>
          <p:spPr bwMode="auto">
            <a:xfrm>
              <a:off x="3977188" y="329307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1" name="Rectangle: Rounded Corners 720">
              <a:extLst>
                <a:ext uri="{FF2B5EF4-FFF2-40B4-BE49-F238E27FC236}">
                  <a16:creationId xmlns:a16="http://schemas.microsoft.com/office/drawing/2014/main" id="{516A6744-3C69-3A61-62E6-47BE025FC89E}"/>
                </a:ext>
              </a:extLst>
            </p:cNvPr>
            <p:cNvSpPr/>
            <p:nvPr/>
          </p:nvSpPr>
          <p:spPr bwMode="auto">
            <a:xfrm>
              <a:off x="4612854" y="3301237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2" name="Rectangle: Rounded Corners 721">
              <a:extLst>
                <a:ext uri="{FF2B5EF4-FFF2-40B4-BE49-F238E27FC236}">
                  <a16:creationId xmlns:a16="http://schemas.microsoft.com/office/drawing/2014/main" id="{11323985-1387-4C86-F771-027EF3FEA9F8}"/>
                </a:ext>
              </a:extLst>
            </p:cNvPr>
            <p:cNvSpPr/>
            <p:nvPr/>
          </p:nvSpPr>
          <p:spPr bwMode="auto">
            <a:xfrm>
              <a:off x="5308391" y="3313272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723" name="Google Shape;754;p28">
              <a:extLst>
                <a:ext uri="{FF2B5EF4-FFF2-40B4-BE49-F238E27FC236}">
                  <a16:creationId xmlns:a16="http://schemas.microsoft.com/office/drawing/2014/main" id="{148DEB98-378A-B0F7-8477-7C6221274D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24032" y="1545002"/>
              <a:ext cx="33669" cy="2413357"/>
            </a:xfrm>
            <a:prstGeom prst="straightConnector1">
              <a:avLst/>
            </a:prstGeom>
            <a:noFill/>
            <a:ln w="25400" cap="flat" cmpd="sng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724" name="Rectangle: Rounded Corners 723">
              <a:extLst>
                <a:ext uri="{FF2B5EF4-FFF2-40B4-BE49-F238E27FC236}">
                  <a16:creationId xmlns:a16="http://schemas.microsoft.com/office/drawing/2014/main" id="{40EBA7DD-37DB-1F88-C51A-315C278C4C73}"/>
                </a:ext>
              </a:extLst>
            </p:cNvPr>
            <p:cNvSpPr/>
            <p:nvPr/>
          </p:nvSpPr>
          <p:spPr bwMode="auto">
            <a:xfrm>
              <a:off x="5942921" y="3299982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5" name="Rectangle: Rounded Corners 724">
              <a:extLst>
                <a:ext uri="{FF2B5EF4-FFF2-40B4-BE49-F238E27FC236}">
                  <a16:creationId xmlns:a16="http://schemas.microsoft.com/office/drawing/2014/main" id="{F89461F7-6CB7-B393-31C9-2CF6D0F6078D}"/>
                </a:ext>
              </a:extLst>
            </p:cNvPr>
            <p:cNvSpPr/>
            <p:nvPr/>
          </p:nvSpPr>
          <p:spPr bwMode="auto">
            <a:xfrm>
              <a:off x="3375077" y="2229268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6" name="Rectangle: Rounded Corners 725">
              <a:extLst>
                <a:ext uri="{FF2B5EF4-FFF2-40B4-BE49-F238E27FC236}">
                  <a16:creationId xmlns:a16="http://schemas.microsoft.com/office/drawing/2014/main" id="{1766C5AA-632C-77FB-C132-59F404943B8E}"/>
                </a:ext>
              </a:extLst>
            </p:cNvPr>
            <p:cNvSpPr/>
            <p:nvPr/>
          </p:nvSpPr>
          <p:spPr bwMode="auto">
            <a:xfrm>
              <a:off x="4012774" y="2239927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7" name="Rectangle: Rounded Corners 726">
              <a:extLst>
                <a:ext uri="{FF2B5EF4-FFF2-40B4-BE49-F238E27FC236}">
                  <a16:creationId xmlns:a16="http://schemas.microsoft.com/office/drawing/2014/main" id="{27F2F219-58F9-B4CC-607F-5F9710CEFFF4}"/>
                </a:ext>
              </a:extLst>
            </p:cNvPr>
            <p:cNvSpPr/>
            <p:nvPr/>
          </p:nvSpPr>
          <p:spPr bwMode="auto">
            <a:xfrm>
              <a:off x="4663181" y="223992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8" name="Rectangle: Rounded Corners 727">
              <a:extLst>
                <a:ext uri="{FF2B5EF4-FFF2-40B4-BE49-F238E27FC236}">
                  <a16:creationId xmlns:a16="http://schemas.microsoft.com/office/drawing/2014/main" id="{D088FACD-8A99-BE73-1F33-B0D0C0864443}"/>
                </a:ext>
              </a:extLst>
            </p:cNvPr>
            <p:cNvSpPr/>
            <p:nvPr/>
          </p:nvSpPr>
          <p:spPr bwMode="auto">
            <a:xfrm>
              <a:off x="5311664" y="2239926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29" name="Rectangle: Rounded Corners 728">
              <a:extLst>
                <a:ext uri="{FF2B5EF4-FFF2-40B4-BE49-F238E27FC236}">
                  <a16:creationId xmlns:a16="http://schemas.microsoft.com/office/drawing/2014/main" id="{FF44C536-182B-33E9-E66E-7483CC21AC29}"/>
                </a:ext>
              </a:extLst>
            </p:cNvPr>
            <p:cNvSpPr/>
            <p:nvPr/>
          </p:nvSpPr>
          <p:spPr bwMode="auto">
            <a:xfrm>
              <a:off x="3340994" y="3297220"/>
              <a:ext cx="119609" cy="309333"/>
            </a:xfrm>
            <a:prstGeom prst="roundRect">
              <a:avLst/>
            </a:prstGeom>
            <a:pattFill prst="dkDnDiag">
              <a:fgClr>
                <a:schemeClr val="accent1"/>
              </a:fgClr>
              <a:bgClr>
                <a:schemeClr val="bg1"/>
              </a:bgClr>
            </a:patt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101024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Timing Terms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 txBox="1">
            <a:spLocks noGrp="1"/>
          </p:cNvSpPr>
          <p:nvPr>
            <p:ph type="body" idx="1"/>
          </p:nvPr>
        </p:nvSpPr>
        <p:spPr>
          <a:xfrm>
            <a:off x="330506" y="1600200"/>
            <a:ext cx="8552494" cy="3596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Clock: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Steady square wave that synchronizes system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bits of state that samples on rising edge of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(positive edge-triggered); also has RESET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Setup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Hold Time: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input must be stable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Clock-to-Q 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Delay: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long it takes output to change from </a:t>
            </a:r>
            <a:r>
              <a:rPr lang="en-US" sz="2400" dirty="0"/>
              <a:t>Clock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trigger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17626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>
            <a:spLocks noGrp="1"/>
          </p:cNvSpPr>
          <p:nvPr>
            <p:ph type="title"/>
          </p:nvPr>
        </p:nvSpPr>
        <p:spPr>
          <a:xfrm>
            <a:off x="311700" y="326457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Digital State Machines</a:t>
            </a:r>
            <a:endParaRPr dirty="0"/>
          </a:p>
        </p:txBody>
      </p:sp>
      <p:sp>
        <p:nvSpPr>
          <p:cNvPr id="232" name="Google Shape;232;p19"/>
          <p:cNvSpPr txBox="1">
            <a:spLocks noGrp="1"/>
          </p:cNvSpPr>
          <p:nvPr>
            <p:ph type="body" idx="1"/>
          </p:nvPr>
        </p:nvSpPr>
        <p:spPr>
          <a:xfrm>
            <a:off x="268156" y="1329512"/>
            <a:ext cx="8520600" cy="37959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/>
              <a:t>Memory holds state information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1889706" y="2240084"/>
            <a:ext cx="1654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memory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34" name="Google Shape;234;p19"/>
          <p:cNvSpPr/>
          <p:nvPr/>
        </p:nvSpPr>
        <p:spPr>
          <a:xfrm rot="5400000">
            <a:off x="1931191" y="2774881"/>
            <a:ext cx="134100" cy="2142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5" name="Google Shape;235;p19"/>
          <p:cNvSpPr txBox="1"/>
          <p:nvPr/>
        </p:nvSpPr>
        <p:spPr>
          <a:xfrm rot="-5400000">
            <a:off x="902238" y="2467394"/>
            <a:ext cx="368100" cy="827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>
            <a:off x="1019702" y="2606301"/>
            <a:ext cx="138400" cy="552950"/>
          </a:xfrm>
          <a:custGeom>
            <a:avLst/>
            <a:gdLst/>
            <a:ahLst/>
            <a:cxnLst/>
            <a:rect l="l" t="t" r="r" b="b"/>
            <a:pathLst>
              <a:path w="5536" h="22118" extrusionOk="0">
                <a:moveTo>
                  <a:pt x="28" y="0"/>
                </a:moveTo>
                <a:lnTo>
                  <a:pt x="0" y="2769"/>
                </a:lnTo>
                <a:lnTo>
                  <a:pt x="5508" y="2769"/>
                </a:lnTo>
                <a:lnTo>
                  <a:pt x="5508" y="8220"/>
                </a:lnTo>
                <a:lnTo>
                  <a:pt x="28" y="8220"/>
                </a:lnTo>
                <a:lnTo>
                  <a:pt x="28" y="13699"/>
                </a:lnTo>
                <a:lnTo>
                  <a:pt x="5536" y="13699"/>
                </a:lnTo>
                <a:lnTo>
                  <a:pt x="5508" y="19179"/>
                </a:lnTo>
                <a:lnTo>
                  <a:pt x="0" y="19207"/>
                </a:lnTo>
                <a:lnTo>
                  <a:pt x="28" y="22118"/>
                </a:ln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Google Shape;237;p19"/>
          <p:cNvSpPr txBox="1"/>
          <p:nvPr/>
        </p:nvSpPr>
        <p:spPr>
          <a:xfrm>
            <a:off x="1237100" y="12047500"/>
            <a:ext cx="5018100" cy="5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/>
          </a:p>
        </p:txBody>
      </p:sp>
      <p:cxnSp>
        <p:nvCxnSpPr>
          <p:cNvPr id="238" name="Google Shape;238;p19"/>
          <p:cNvCxnSpPr>
            <a:stCxn id="235" idx="2"/>
            <a:endCxn id="234" idx="3"/>
          </p:cNvCxnSpPr>
          <p:nvPr/>
        </p:nvCxnSpPr>
        <p:spPr>
          <a:xfrm>
            <a:off x="1500138" y="2881244"/>
            <a:ext cx="390900" cy="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9" name="Google Shape;239;p19"/>
          <p:cNvSpPr txBox="1"/>
          <p:nvPr/>
        </p:nvSpPr>
        <p:spPr>
          <a:xfrm>
            <a:off x="4867981" y="2240084"/>
            <a:ext cx="2257200" cy="12807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combinational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circuit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0" name="Google Shape;240;p19"/>
          <p:cNvCxnSpPr>
            <a:stCxn id="233" idx="3"/>
            <a:endCxn id="239" idx="1"/>
          </p:cNvCxnSpPr>
          <p:nvPr/>
        </p:nvCxnSpPr>
        <p:spPr>
          <a:xfrm>
            <a:off x="35439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1" name="Google Shape;241;p19"/>
          <p:cNvCxnSpPr/>
          <p:nvPr/>
        </p:nvCxnSpPr>
        <p:spPr>
          <a:xfrm flipH="1">
            <a:off x="41470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Google Shape;242;p19"/>
          <p:cNvSpPr txBox="1"/>
          <p:nvPr/>
        </p:nvSpPr>
        <p:spPr>
          <a:xfrm>
            <a:off x="35439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current</a:t>
            </a:r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3" name="Google Shape;243;p19"/>
          <p:cNvCxnSpPr/>
          <p:nvPr/>
        </p:nvCxnSpPr>
        <p:spPr>
          <a:xfrm flipH="1">
            <a:off x="5996481" y="1558384"/>
            <a:ext cx="900" cy="684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4" name="Google Shape;244;p19"/>
          <p:cNvCxnSpPr/>
          <p:nvPr/>
        </p:nvCxnSpPr>
        <p:spPr>
          <a:xfrm flipH="1">
            <a:off x="5943216" y="181915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5" name="Google Shape;245;p19"/>
          <p:cNvSpPr txBox="1"/>
          <p:nvPr/>
        </p:nvSpPr>
        <p:spPr>
          <a:xfrm>
            <a:off x="5337858" y="124733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inputs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2716275" y="3522910"/>
            <a:ext cx="3277850" cy="453025"/>
          </a:xfrm>
          <a:custGeom>
            <a:avLst/>
            <a:gdLst/>
            <a:ahLst/>
            <a:cxnLst/>
            <a:rect l="l" t="t" r="r" b="b"/>
            <a:pathLst>
              <a:path w="131114" h="18121" extrusionOk="0">
                <a:moveTo>
                  <a:pt x="131114" y="0"/>
                </a:moveTo>
                <a:lnTo>
                  <a:pt x="131114" y="18121"/>
                </a:lnTo>
                <a:lnTo>
                  <a:pt x="0" y="18121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sp>
      <p:cxnSp>
        <p:nvCxnSpPr>
          <p:cNvPr id="247" name="Google Shape;247;p19"/>
          <p:cNvCxnSpPr/>
          <p:nvPr/>
        </p:nvCxnSpPr>
        <p:spPr>
          <a:xfrm flipH="1">
            <a:off x="4147056" y="3930970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8" name="Google Shape;248;p19"/>
          <p:cNvSpPr txBox="1"/>
          <p:nvPr/>
        </p:nvSpPr>
        <p:spPr>
          <a:xfrm>
            <a:off x="3543906" y="35877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>
                <a:solidFill>
                  <a:schemeClr val="dk2"/>
                </a:solidFill>
              </a:rPr>
              <a:t>next state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49" name="Google Shape;249;p19"/>
          <p:cNvCxnSpPr/>
          <p:nvPr/>
        </p:nvCxnSpPr>
        <p:spPr>
          <a:xfrm>
            <a:off x="7125306" y="2880434"/>
            <a:ext cx="132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19"/>
          <p:cNvCxnSpPr/>
          <p:nvPr/>
        </p:nvCxnSpPr>
        <p:spPr>
          <a:xfrm flipH="1">
            <a:off x="7728456" y="2838034"/>
            <a:ext cx="111300" cy="87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19"/>
          <p:cNvSpPr txBox="1"/>
          <p:nvPr/>
        </p:nvSpPr>
        <p:spPr>
          <a:xfrm>
            <a:off x="7125306" y="2368559"/>
            <a:ext cx="1324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>
              <a:solidFill>
                <a:schemeClr val="dk2"/>
              </a:solidFill>
            </a:endParaRPr>
          </a:p>
          <a:p>
            <a:pPr algn="ctr"/>
            <a:r>
              <a:rPr lang="en">
                <a:solidFill>
                  <a:schemeClr val="dk2"/>
                </a:solidFill>
              </a:rPr>
              <a:t>outputs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52" name="Google Shape;252;p19"/>
          <p:cNvSpPr txBox="1">
            <a:spLocks noGrp="1"/>
          </p:cNvSpPr>
          <p:nvPr>
            <p:ph type="body" idx="1"/>
          </p:nvPr>
        </p:nvSpPr>
        <p:spPr>
          <a:xfrm>
            <a:off x="268156" y="4072711"/>
            <a:ext cx="8520600" cy="13287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next state based on (current state, inputs)</a:t>
            </a:r>
            <a:endParaRPr dirty="0"/>
          </a:p>
        </p:txBody>
      </p:sp>
      <p:sp>
        <p:nvSpPr>
          <p:cNvPr id="253" name="Google Shape;253;p19"/>
          <p:cNvSpPr txBox="1">
            <a:spLocks noGrp="1"/>
          </p:cNvSpPr>
          <p:nvPr>
            <p:ph type="body" idx="1"/>
          </p:nvPr>
        </p:nvSpPr>
        <p:spPr>
          <a:xfrm>
            <a:off x="268156" y="4386232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compute outputs based on (current state, inputs)</a:t>
            </a:r>
            <a:endParaRPr dirty="0"/>
          </a:p>
        </p:txBody>
      </p:sp>
      <p:sp>
        <p:nvSpPr>
          <p:cNvPr id="254" name="Google Shape;254;p19"/>
          <p:cNvSpPr txBox="1">
            <a:spLocks noGrp="1"/>
          </p:cNvSpPr>
          <p:nvPr>
            <p:ph type="body" idx="1"/>
          </p:nvPr>
        </p:nvSpPr>
        <p:spPr>
          <a:xfrm>
            <a:off x="268156" y="4902208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" dirty="0"/>
              <a:t>Q.  What does this imply about the clock period?</a:t>
            </a:r>
            <a:endParaRPr dirty="0"/>
          </a:p>
        </p:txBody>
      </p:sp>
      <p:sp>
        <p:nvSpPr>
          <p:cNvPr id="255" name="Google Shape;255;p19"/>
          <p:cNvSpPr txBox="1">
            <a:spLocks noGrp="1"/>
          </p:cNvSpPr>
          <p:nvPr>
            <p:ph type="body" idx="1"/>
          </p:nvPr>
        </p:nvSpPr>
        <p:spPr>
          <a:xfrm>
            <a:off x="268156" y="5291911"/>
            <a:ext cx="8520600" cy="1080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" dirty="0"/>
              <a:t>clock period must exceed (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combinational circuit +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" dirty="0"/>
              <a:t> of registers)</a:t>
            </a:r>
            <a:r>
              <a:rPr lang="en-US" dirty="0"/>
              <a:t> where</a:t>
            </a:r>
            <a:r>
              <a:rPr lang="en" dirty="0"/>
              <a:t> </a:t>
            </a:r>
            <a:r>
              <a:rPr lang="en" i="1" dirty="0"/>
              <a:t>t</a:t>
            </a:r>
            <a:r>
              <a:rPr lang="en" i="1" baseline="-25000" dirty="0"/>
              <a:t>pd</a:t>
            </a:r>
            <a:r>
              <a:rPr lang="en-US" dirty="0"/>
              <a:t> is propagational delay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053B6072-E359-FB74-CBE3-19202968A89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Waveform Example: RS Latch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67</a:t>
            </a:fld>
            <a:endParaRPr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FD2A1A-7313-A33B-B8C9-06392F0EC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915" y="1061801"/>
            <a:ext cx="3438870" cy="25103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45EF40-B6D4-62A4-BC08-5E6782046A05}"/>
              </a:ext>
            </a:extLst>
          </p:cNvPr>
          <p:cNvSpPr txBox="1"/>
          <p:nvPr/>
        </p:nvSpPr>
        <p:spPr>
          <a:xfrm>
            <a:off x="6553200" y="1417638"/>
            <a:ext cx="2039957" cy="1006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By Napalm Llama - Modification of Wikimedia Commons file R-S.gif (shown below), CC BY 2.0, https://commons.wikimedia.org/w/index.php?curid=4845402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CF307-4B9C-2CDF-94DB-0B5735ECE03E}"/>
              </a:ext>
            </a:extLst>
          </p:cNvPr>
          <p:cNvSpPr txBox="1"/>
          <p:nvPr/>
        </p:nvSpPr>
        <p:spPr>
          <a:xfrm>
            <a:off x="550843" y="3635568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/>
              <p:nvPr/>
            </p:nvSpPr>
            <p:spPr>
              <a:xfrm>
                <a:off x="550843" y="4289743"/>
                <a:ext cx="340158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3" y="4289743"/>
                <a:ext cx="340158" cy="585930"/>
              </a:xfrm>
              <a:prstGeom prst="rect">
                <a:avLst/>
              </a:prstGeom>
              <a:blipFill>
                <a:blip r:embed="rId4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6BD71E8-89E8-1187-C076-8F106C042102}"/>
              </a:ext>
            </a:extLst>
          </p:cNvPr>
          <p:cNvSpPr txBox="1"/>
          <p:nvPr/>
        </p:nvSpPr>
        <p:spPr>
          <a:xfrm>
            <a:off x="544652" y="495956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39CC6-9F69-8E29-51BF-B49D9448BA69}"/>
              </a:ext>
            </a:extLst>
          </p:cNvPr>
          <p:cNvSpPr txBox="1"/>
          <p:nvPr/>
        </p:nvSpPr>
        <p:spPr>
          <a:xfrm>
            <a:off x="544652" y="550717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S</a:t>
            </a:r>
          </a:p>
        </p:txBody>
      </p:sp>
      <p:cxnSp>
        <p:nvCxnSpPr>
          <p:cNvPr id="9" name="Google Shape;629;g5d1628faa7_0_333">
            <a:extLst>
              <a:ext uri="{FF2B5EF4-FFF2-40B4-BE49-F238E27FC236}">
                <a16:creationId xmlns:a16="http://schemas.microsoft.com/office/drawing/2014/main" id="{C65862F0-F9AB-8D62-2442-EFC61B50EC42}"/>
              </a:ext>
            </a:extLst>
          </p:cNvPr>
          <p:cNvCxnSpPr>
            <a:cxnSpLocks/>
          </p:cNvCxnSpPr>
          <p:nvPr/>
        </p:nvCxnSpPr>
        <p:spPr>
          <a:xfrm flipV="1">
            <a:off x="891001" y="6461118"/>
            <a:ext cx="6890324" cy="1888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10AE3-06E9-8F32-437C-7561BFE534C8}"/>
              </a:ext>
            </a:extLst>
          </p:cNvPr>
          <p:cNvSpPr txBox="1"/>
          <p:nvPr/>
        </p:nvSpPr>
        <p:spPr>
          <a:xfrm>
            <a:off x="7855376" y="649441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11" name="Google Shape;1012;p49">
            <a:extLst>
              <a:ext uri="{FF2B5EF4-FFF2-40B4-BE49-F238E27FC236}">
                <a16:creationId xmlns:a16="http://schemas.microsoft.com/office/drawing/2014/main" id="{D2C206FC-3B29-BCA6-0CC6-C5B4A47B2E02}"/>
              </a:ext>
            </a:extLst>
          </p:cNvPr>
          <p:cNvGraphicFramePr/>
          <p:nvPr/>
        </p:nvGraphicFramePr>
        <p:xfrm>
          <a:off x="0" y="1613832"/>
          <a:ext cx="2266340" cy="1371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</a:t>
                      </a:r>
                      <a:endParaRPr sz="1800" b="1" u="none" strike="noStrike" cap="none"/>
                    </a:p>
                  </a:txBody>
                  <a:tcPr marL="0" marR="0" marT="0" marB="0"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b</a:t>
                      </a:r>
                      <a:endParaRPr sz="1800" b="1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/>
                        <a:t>a NOR b</a:t>
                      </a:r>
                      <a:endParaRPr sz="1800" b="1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0</a:t>
                      </a:r>
                      <a:endParaRPr sz="18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/>
                        <a:t>1</a:t>
                      </a:r>
                      <a:endParaRPr sz="1800" u="none" strike="noStrike" cap="none"/>
                    </a:p>
                  </a:txBody>
                  <a:tcPr marL="0" marR="0" marT="0" marB="0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0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9299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Waveform Example: D Flip-Flop</a:t>
            </a:r>
            <a:endParaRPr sz="2800" dirty="0"/>
          </a:p>
        </p:txBody>
      </p:sp>
      <p:sp>
        <p:nvSpPr>
          <p:cNvPr id="538" name="Google Shape;53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FCF307-4B9C-2CDF-94DB-0B5735ECE03E}"/>
              </a:ext>
            </a:extLst>
          </p:cNvPr>
          <p:cNvSpPr txBox="1"/>
          <p:nvPr/>
        </p:nvSpPr>
        <p:spPr>
          <a:xfrm>
            <a:off x="550843" y="3382177"/>
            <a:ext cx="461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/>
              <p:nvPr/>
            </p:nvSpPr>
            <p:spPr>
              <a:xfrm>
                <a:off x="550843" y="4036352"/>
                <a:ext cx="340158" cy="58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3200" b="1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C8AF07B-A013-AA28-02E8-7036D8571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43" y="4036352"/>
                <a:ext cx="340158" cy="585930"/>
              </a:xfrm>
              <a:prstGeom prst="rect">
                <a:avLst/>
              </a:prstGeom>
              <a:blipFill>
                <a:blip r:embed="rId3"/>
                <a:stretch>
                  <a:fillRect r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3039CC6-9F69-8E29-51BF-B49D9448BA69}"/>
              </a:ext>
            </a:extLst>
          </p:cNvPr>
          <p:cNvSpPr txBox="1"/>
          <p:nvPr/>
        </p:nvSpPr>
        <p:spPr>
          <a:xfrm>
            <a:off x="570079" y="4786325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latin typeface="Calibri" pitchFamily="34" charset="0"/>
              </a:rPr>
              <a:t>D</a:t>
            </a:r>
          </a:p>
        </p:txBody>
      </p:sp>
      <p:cxnSp>
        <p:nvCxnSpPr>
          <p:cNvPr id="9" name="Google Shape;629;g5d1628faa7_0_333">
            <a:extLst>
              <a:ext uri="{FF2B5EF4-FFF2-40B4-BE49-F238E27FC236}">
                <a16:creationId xmlns:a16="http://schemas.microsoft.com/office/drawing/2014/main" id="{C65862F0-F9AB-8D62-2442-EFC61B50EC42}"/>
              </a:ext>
            </a:extLst>
          </p:cNvPr>
          <p:cNvCxnSpPr>
            <a:cxnSpLocks/>
          </p:cNvCxnSpPr>
          <p:nvPr/>
        </p:nvCxnSpPr>
        <p:spPr>
          <a:xfrm flipV="1">
            <a:off x="891001" y="6461118"/>
            <a:ext cx="6890324" cy="18882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C10AE3-06E9-8F32-437C-7561BFE534C8}"/>
              </a:ext>
            </a:extLst>
          </p:cNvPr>
          <p:cNvSpPr txBox="1"/>
          <p:nvPr/>
        </p:nvSpPr>
        <p:spPr>
          <a:xfrm>
            <a:off x="7855376" y="6494419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C0C49244-383A-4E7B-6161-7CBB743C2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62" y="1067060"/>
            <a:ext cx="5296951" cy="212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A4475C-D5F0-22C2-217C-5617C953A4B9}"/>
              </a:ext>
            </a:extLst>
          </p:cNvPr>
          <p:cNvSpPr txBox="1"/>
          <p:nvPr/>
        </p:nvSpPr>
        <p:spPr>
          <a:xfrm>
            <a:off x="4250675" y="2905780"/>
            <a:ext cx="4605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Nolanjshettle</a:t>
            </a:r>
            <a:r>
              <a:rPr lang="en-US" sz="1400" dirty="0"/>
              <a:t> at English Wikipedia, CC BY-SA 3.0, https://commons.wikimedia.org/w/index.php?curid=40852395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3453636-1560-50EC-166B-2DE9BE2CC253}"/>
              </a:ext>
            </a:extLst>
          </p:cNvPr>
          <p:cNvCxnSpPr>
            <a:cxnSpLocks/>
          </p:cNvCxnSpPr>
          <p:nvPr/>
        </p:nvCxnSpPr>
        <p:spPr bwMode="auto">
          <a:xfrm>
            <a:off x="1191723" y="5928377"/>
            <a:ext cx="955497" cy="46031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A8CBCA70-624E-AC84-4162-7C9A906BB5B3}"/>
              </a:ext>
            </a:extLst>
          </p:cNvPr>
          <p:cNvCxnSpPr>
            <a:cxnSpLocks/>
          </p:cNvCxnSpPr>
          <p:nvPr/>
        </p:nvCxnSpPr>
        <p:spPr bwMode="auto">
          <a:xfrm>
            <a:off x="5274182" y="5919198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33525A-A7FA-BDAC-8862-28674611293D}"/>
              </a:ext>
            </a:extLst>
          </p:cNvPr>
          <p:cNvCxnSpPr>
            <a:cxnSpLocks/>
          </p:cNvCxnSpPr>
          <p:nvPr/>
        </p:nvCxnSpPr>
        <p:spPr bwMode="auto">
          <a:xfrm>
            <a:off x="5285711" y="5919198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DAA56A0-02E3-1AE4-80CF-14F4F1FBD6F3}"/>
              </a:ext>
            </a:extLst>
          </p:cNvPr>
          <p:cNvSpPr txBox="1"/>
          <p:nvPr/>
        </p:nvSpPr>
        <p:spPr>
          <a:xfrm>
            <a:off x="340716" y="6004687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Clock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E977EDA-8D45-DC3C-4F01-4AC79EAA0EA5}"/>
              </a:ext>
            </a:extLst>
          </p:cNvPr>
          <p:cNvCxnSpPr>
            <a:cxnSpLocks/>
          </p:cNvCxnSpPr>
          <p:nvPr/>
        </p:nvCxnSpPr>
        <p:spPr bwMode="auto">
          <a:xfrm>
            <a:off x="4236760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B7C36A-5316-BE9C-993D-AD6E3A3CC161}"/>
              </a:ext>
            </a:extLst>
          </p:cNvPr>
          <p:cNvCxnSpPr>
            <a:cxnSpLocks/>
          </p:cNvCxnSpPr>
          <p:nvPr/>
        </p:nvCxnSpPr>
        <p:spPr bwMode="auto">
          <a:xfrm>
            <a:off x="4248289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AE2D0860-46CC-39B8-6A52-4F6CC1F51469}"/>
              </a:ext>
            </a:extLst>
          </p:cNvPr>
          <p:cNvCxnSpPr>
            <a:cxnSpLocks/>
          </p:cNvCxnSpPr>
          <p:nvPr/>
        </p:nvCxnSpPr>
        <p:spPr bwMode="auto">
          <a:xfrm>
            <a:off x="3190156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BF60D2B-8841-2E05-A364-88A3D6DDC6F7}"/>
              </a:ext>
            </a:extLst>
          </p:cNvPr>
          <p:cNvCxnSpPr>
            <a:cxnSpLocks/>
          </p:cNvCxnSpPr>
          <p:nvPr/>
        </p:nvCxnSpPr>
        <p:spPr bwMode="auto">
          <a:xfrm>
            <a:off x="3201685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2D1082B-DF45-FC27-575C-E039396F2CF4}"/>
              </a:ext>
            </a:extLst>
          </p:cNvPr>
          <p:cNvCxnSpPr>
            <a:cxnSpLocks/>
          </p:cNvCxnSpPr>
          <p:nvPr/>
        </p:nvCxnSpPr>
        <p:spPr bwMode="auto">
          <a:xfrm>
            <a:off x="2143548" y="5939394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25FA38-3730-AEEC-6A95-6436D184D979}"/>
              </a:ext>
            </a:extLst>
          </p:cNvPr>
          <p:cNvCxnSpPr>
            <a:cxnSpLocks/>
          </p:cNvCxnSpPr>
          <p:nvPr/>
        </p:nvCxnSpPr>
        <p:spPr bwMode="auto">
          <a:xfrm>
            <a:off x="2155077" y="5939394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5B51D5A-707D-2B17-EC63-22A579AA5B12}"/>
              </a:ext>
            </a:extLst>
          </p:cNvPr>
          <p:cNvCxnSpPr>
            <a:cxnSpLocks/>
          </p:cNvCxnSpPr>
          <p:nvPr/>
        </p:nvCxnSpPr>
        <p:spPr bwMode="auto">
          <a:xfrm>
            <a:off x="6307932" y="5928377"/>
            <a:ext cx="1056297" cy="454663"/>
          </a:xfrm>
          <a:prstGeom prst="bentConnector3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A9DB72E-F926-E9BE-CCDE-2B20394F6265}"/>
              </a:ext>
            </a:extLst>
          </p:cNvPr>
          <p:cNvCxnSpPr>
            <a:cxnSpLocks/>
          </p:cNvCxnSpPr>
          <p:nvPr/>
        </p:nvCxnSpPr>
        <p:spPr bwMode="auto">
          <a:xfrm>
            <a:off x="6319461" y="5928377"/>
            <a:ext cx="0" cy="449296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625031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615536"/>
            <a:ext cx="8520600" cy="6363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/>
            <a:r>
              <a:rPr lang="en" dirty="0"/>
              <a:t>CPU Hardware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336243"/>
            <a:ext cx="8364214" cy="4701172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u="sng" dirty="0"/>
              <a:t>Goal</a:t>
            </a:r>
            <a:r>
              <a:rPr lang="en" dirty="0"/>
              <a:t>:  Given an instruction set architecture, construct a machine that reliably executes instructions.</a:t>
            </a:r>
            <a:endParaRPr dirty="0"/>
          </a:p>
          <a:p>
            <a:pPr marL="0" indent="0">
              <a:lnSpc>
                <a:spcPct val="150000"/>
              </a:lnSpc>
              <a:spcBef>
                <a:spcPts val="1600"/>
              </a:spcBef>
              <a:buNone/>
            </a:pPr>
            <a:r>
              <a:rPr lang="en" dirty="0"/>
              <a:t>Design choices will influence speed of instructions:</a:t>
            </a:r>
            <a:endParaRPr dirty="0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3642772"/>
            <a:ext cx="8520600" cy="17016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Some instructions will be faster than others</a:t>
            </a:r>
            <a:endParaRPr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Order of instructions may matter</a:t>
            </a:r>
            <a:endParaRPr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" dirty="0"/>
              <a:t>Order of memory accesses may matter</a:t>
            </a:r>
            <a:endParaRPr dirty="0"/>
          </a:p>
        </p:txBody>
      </p:sp>
      <p:sp>
        <p:nvSpPr>
          <p:cNvPr id="63" name="Google Shape;63;p14"/>
          <p:cNvSpPr/>
          <p:nvPr/>
        </p:nvSpPr>
        <p:spPr>
          <a:xfrm>
            <a:off x="6334699" y="4384713"/>
            <a:ext cx="185435" cy="1137044"/>
          </a:xfrm>
          <a:custGeom>
            <a:avLst/>
            <a:gdLst/>
            <a:ahLst/>
            <a:cxnLst/>
            <a:rect l="l" t="t" r="r" b="b"/>
            <a:pathLst>
              <a:path w="6757" h="28434" extrusionOk="0">
                <a:moveTo>
                  <a:pt x="0" y="0"/>
                </a:moveTo>
                <a:lnTo>
                  <a:pt x="6757" y="0"/>
                </a:lnTo>
                <a:lnTo>
                  <a:pt x="6757" y="28434"/>
                </a:lnTo>
                <a:lnTo>
                  <a:pt x="1126" y="28434"/>
                </a:lnTo>
              </a:path>
            </a:pathLst>
          </a:cu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Google Shape;65;p14"/>
          <p:cNvSpPr txBox="1"/>
          <p:nvPr/>
        </p:nvSpPr>
        <p:spPr>
          <a:xfrm>
            <a:off x="6703200" y="4623620"/>
            <a:ext cx="21291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0000FF"/>
                </a:solidFill>
              </a:rPr>
              <a:t>“conflicts” or “hazards”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81AA35EB-A2A0-D8CF-1E48-33FED71C11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5d06e5346f_0_1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Moore’s Law</a:t>
            </a:r>
            <a:endParaRPr dirty="0"/>
          </a:p>
        </p:txBody>
      </p:sp>
      <p:sp>
        <p:nvSpPr>
          <p:cNvPr id="647" name="Google Shape;647;g5d06e5346f_0_17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Original Version (1965): </a:t>
            </a:r>
            <a:r>
              <a:rPr lang="en-US" sz="2400" dirty="0"/>
              <a:t>Since the integrated circuit was invented, the number of transistors in an integrated circuit has roughly doubled every year; this trend would continue for the foreseeable future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1975: Revised - circuit complexity doubles every two years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Hardware Trend:</a:t>
            </a:r>
            <a:r>
              <a:rPr lang="en-US" sz="2400" dirty="0"/>
              <a:t> Hardware gets more powerful every year (due to technology advancement and the hard work of many engineers)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</a:rPr>
              <a:t>Software Trend: </a:t>
            </a:r>
            <a:r>
              <a:rPr lang="en-US" sz="2400" dirty="0"/>
              <a:t> Software gets faster and uses more resources (And has to keep up with ever-changing hardware)</a:t>
            </a:r>
          </a:p>
          <a:p>
            <a:pPr>
              <a:spcBef>
                <a:spcPts val="640"/>
              </a:spcBef>
              <a:spcAft>
                <a:spcPts val="0"/>
              </a:spcAft>
            </a:pPr>
            <a:r>
              <a:rPr lang="en-US" sz="2400" dirty="0"/>
              <a:t>Digital circuits are used to build hardware</a:t>
            </a:r>
            <a:endParaRPr sz="2400" dirty="0"/>
          </a:p>
        </p:txBody>
      </p:sp>
      <p:sp>
        <p:nvSpPr>
          <p:cNvPr id="646" name="Google Shape;646;g5d06e5346f_0_178"/>
          <p:cNvSpPr txBox="1">
            <a:spLocks noGrp="1"/>
          </p:cNvSpPr>
          <p:nvPr>
            <p:ph type="sldNum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2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Model for Synchronous Systems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0" name="Google Shape;790;p32"/>
          <p:cNvSpPr txBox="1">
            <a:spLocks noGrp="1"/>
          </p:cNvSpPr>
          <p:nvPr>
            <p:ph type="body" idx="1"/>
          </p:nvPr>
        </p:nvSpPr>
        <p:spPr>
          <a:xfrm>
            <a:off x="457200" y="3931920"/>
            <a:ext cx="8229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Combinational logic blocks separated by registers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signal connects only to sequential logic elements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is optional depending on application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do we ensure proper behavior?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fast can we run our clock?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1" name="Google Shape;7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70</a:t>
            </a:fld>
            <a:endParaRPr/>
          </a:p>
        </p:txBody>
      </p:sp>
      <p:pic>
        <p:nvPicPr>
          <p:cNvPr id="792" name="Google Shape;79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280160"/>
            <a:ext cx="644020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5544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Maximum Clock Frequency</a:t>
            </a:r>
            <a:endParaRPr sz="2800" dirty="0"/>
          </a:p>
        </p:txBody>
      </p:sp>
      <p:sp>
        <p:nvSpPr>
          <p:cNvPr id="806" name="Google Shape;806;p34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204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702" t="-356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71</a:t>
            </a:fld>
            <a:endParaRPr/>
          </a:p>
        </p:txBody>
      </p:sp>
      <p:pic>
        <p:nvPicPr>
          <p:cNvPr id="808" name="Google Shape;808;p34" descr="fig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939" y="3290088"/>
            <a:ext cx="3886200" cy="30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34"/>
          <p:cNvSpPr/>
          <p:nvPr/>
        </p:nvSpPr>
        <p:spPr>
          <a:xfrm>
            <a:off x="4657608" y="3774624"/>
            <a:ext cx="39318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 Delay =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 Period = Max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Max Freq = 1/Min Period</a:t>
            </a:r>
            <a:endParaRPr sz="2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34"/>
          <p:cNvCxnSpPr/>
          <p:nvPr/>
        </p:nvCxnSpPr>
        <p:spPr>
          <a:xfrm>
            <a:off x="1836739" y="4263225"/>
            <a:ext cx="1676400" cy="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1" name="Google Shape;811;p34"/>
          <p:cNvCxnSpPr/>
          <p:nvPr/>
        </p:nvCxnSpPr>
        <p:spPr>
          <a:xfrm>
            <a:off x="2674939" y="4898863"/>
            <a:ext cx="0" cy="548640"/>
          </a:xfrm>
          <a:prstGeom prst="straightConnector1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812" name="Google Shape;812;p34"/>
          <p:cNvCxnSpPr/>
          <p:nvPr/>
        </p:nvCxnSpPr>
        <p:spPr>
          <a:xfrm>
            <a:off x="2674939" y="5787225"/>
            <a:ext cx="0" cy="5334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813" name="Google Shape;813;p34"/>
          <p:cNvSpPr txBox="1"/>
          <p:nvPr/>
        </p:nvSpPr>
        <p:spPr>
          <a:xfrm>
            <a:off x="6484100" y="3774844"/>
            <a:ext cx="2651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CLK-to-Q Delay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p34"/>
          <p:cNvSpPr txBox="1"/>
          <p:nvPr/>
        </p:nvSpPr>
        <p:spPr>
          <a:xfrm>
            <a:off x="6484100" y="4255826"/>
            <a:ext cx="261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CL Delay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34"/>
          <p:cNvSpPr txBox="1"/>
          <p:nvPr/>
        </p:nvSpPr>
        <p:spPr>
          <a:xfrm>
            <a:off x="6484100" y="4777776"/>
            <a:ext cx="2298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</a:t>
            </a:r>
            <a:r>
              <a:rPr lang="en-US" sz="2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Setup Time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34"/>
          <p:cNvSpPr txBox="1"/>
          <p:nvPr/>
        </p:nvSpPr>
        <p:spPr>
          <a:xfrm>
            <a:off x="3746212" y="2797351"/>
            <a:ext cx="5257339" cy="48480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8520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Assumes Max Delay &gt; Hold Time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35"/>
          <p:cNvGrpSpPr/>
          <p:nvPr/>
        </p:nvGrpSpPr>
        <p:grpSpPr>
          <a:xfrm>
            <a:off x="914400" y="4216930"/>
            <a:ext cx="5791200" cy="2200275"/>
            <a:chOff x="914400" y="4216930"/>
            <a:chExt cx="5791200" cy="2200275"/>
          </a:xfrm>
        </p:grpSpPr>
        <p:pic>
          <p:nvPicPr>
            <p:cNvPr id="824" name="Google Shape;824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14400" y="4216930"/>
              <a:ext cx="5791200" cy="220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5" name="Google Shape;825;p35"/>
            <p:cNvSpPr txBox="1"/>
            <p:nvPr/>
          </p:nvSpPr>
          <p:spPr>
            <a:xfrm>
              <a:off x="5625297" y="5451676"/>
              <a:ext cx="389850" cy="5847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</a:t>
              </a:r>
              <a:endPara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35"/>
            <p:cNvSpPr txBox="1"/>
            <p:nvPr/>
          </p:nvSpPr>
          <p:spPr>
            <a:xfrm rot="5400000">
              <a:off x="867767" y="5764329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35"/>
            <p:cNvSpPr txBox="1"/>
            <p:nvPr/>
          </p:nvSpPr>
          <p:spPr>
            <a:xfrm rot="5400000">
              <a:off x="6136177" y="5673662"/>
              <a:ext cx="6546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</a:t>
              </a:r>
              <a:endPara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28" name="Google Shape;828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The Critical Path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p35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262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critical path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the longest delay between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two registers in a circuit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clock period must be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than this critical path, or the signal will not propagate properly to that next register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30" name="Google Shape;830;p35"/>
          <p:cNvCxnSpPr/>
          <p:nvPr/>
        </p:nvCxnSpPr>
        <p:spPr>
          <a:xfrm>
            <a:off x="1574158" y="5891515"/>
            <a:ext cx="112274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1" name="Google Shape;831;p35"/>
          <p:cNvCxnSpPr/>
          <p:nvPr/>
        </p:nvCxnSpPr>
        <p:spPr>
          <a:xfrm rot="10800000" flipH="1">
            <a:off x="2569579" y="5266618"/>
            <a:ext cx="1412100" cy="624900"/>
          </a:xfrm>
          <a:prstGeom prst="bentConnector3">
            <a:avLst>
              <a:gd name="adj1" fmla="val 18852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2" name="Google Shape;832;p35"/>
          <p:cNvCxnSpPr/>
          <p:nvPr/>
        </p:nvCxnSpPr>
        <p:spPr>
          <a:xfrm rot="10800000" flipH="1">
            <a:off x="3854370" y="4652982"/>
            <a:ext cx="1470000" cy="613500"/>
          </a:xfrm>
          <a:prstGeom prst="bentConnector3">
            <a:avLst>
              <a:gd name="adj1" fmla="val 1063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3" name="Google Shape;833;p35"/>
          <p:cNvCxnSpPr/>
          <p:nvPr/>
        </p:nvCxnSpPr>
        <p:spPr>
          <a:xfrm>
            <a:off x="5058137" y="4653022"/>
            <a:ext cx="1088100" cy="972300"/>
          </a:xfrm>
          <a:prstGeom prst="bentConnector3">
            <a:avLst>
              <a:gd name="adj1" fmla="val 4255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835" name="Google Shape;835;p35"/>
          <p:cNvCxnSpPr/>
          <p:nvPr/>
        </p:nvCxnSpPr>
        <p:spPr>
          <a:xfrm rot="10800000" flipH="1">
            <a:off x="777783" y="5890015"/>
            <a:ext cx="880800" cy="15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59D9D2C0-56F0-990D-1C88-756B31A71B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g5d1628faa7_2_3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to get faster clock frequency?</a:t>
            </a:r>
            <a:endParaRPr dirty="0"/>
          </a:p>
        </p:txBody>
      </p:sp>
      <p:sp>
        <p:nvSpPr>
          <p:cNvPr id="842" name="Google Shape;842;g5d1628faa7_2_3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/>
              <a:t>Pipelining!</a:t>
            </a:r>
            <a:endParaRPr dirty="0"/>
          </a:p>
          <a:p>
            <a:pPr marL="482600" lvl="0" indent="-457200" algn="l" rtl="0">
              <a:spcBef>
                <a:spcPts val="640"/>
              </a:spcBef>
              <a:spcAft>
                <a:spcPts val="0"/>
              </a:spcAft>
              <a:buSzPts val="3200"/>
              <a:buFont typeface="Wingdings" panose="05000000000000000000" pitchFamily="2" charset="2"/>
              <a:buChar char="Ø"/>
            </a:pPr>
            <a:r>
              <a:rPr lang="en-US" dirty="0"/>
              <a:t>Split operation into smaller parts and add registers between each two consecutive parts (next week).</a:t>
            </a: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3" name="Google Shape;843;g5d1628faa7_2_3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0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"/>
          <p:cNvSpPr txBox="1">
            <a:spLocks noGrp="1"/>
          </p:cNvSpPr>
          <p:nvPr>
            <p:ph type="ctrTitle"/>
          </p:nvPr>
        </p:nvSpPr>
        <p:spPr>
          <a:xfrm>
            <a:off x="0" y="210312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Calibri"/>
              <a:buNone/>
            </a:pPr>
            <a:r>
              <a:rPr lang="en-US" dirty="0"/>
              <a:t>RISC-V</a:t>
            </a:r>
            <a:r>
              <a:rPr lang="en-US" sz="44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CPU Datapath, Control Intro</a:t>
            </a:r>
            <a:endParaRPr sz="44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743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72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CPU Design Principles</a:t>
            </a:r>
            <a:endParaRPr dirty="0"/>
          </a:p>
        </p:txBody>
      </p:sp>
      <p:sp>
        <p:nvSpPr>
          <p:cNvPr id="2180" name="Google Shape;2180;p72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48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instruction set →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requirements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set of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components &amp; establish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methodology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meeting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requirements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implementation of each instruction to determine setting of control points that effects the register transfer</a:t>
            </a:r>
            <a:endParaRPr sz="2400" dirty="0"/>
          </a:p>
          <a:p>
            <a:pPr marL="665226" indent="-51435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Calibri"/>
              <a:buAutoNum type="arabicParenR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Assemble the control logic</a:t>
            </a:r>
            <a:endParaRPr sz="2400" dirty="0"/>
          </a:p>
          <a:p>
            <a:pPr marL="877824" lvl="1" indent="-22860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Formulate Logic Equations</a:t>
            </a:r>
            <a:endParaRPr sz="2000" dirty="0"/>
          </a:p>
          <a:p>
            <a:pPr marL="877824" lvl="1" indent="-228600">
              <a:lnSpc>
                <a:spcPct val="9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Circuits</a:t>
            </a:r>
            <a:endParaRPr sz="2000" dirty="0"/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7018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</a:pPr>
            <a:endParaRPr sz="272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1" name="Google Shape;218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82" name="Google Shape;2182;p72"/>
          <p:cNvGrpSpPr/>
          <p:nvPr/>
        </p:nvGrpSpPr>
        <p:grpSpPr>
          <a:xfrm>
            <a:off x="5359400" y="2062163"/>
            <a:ext cx="3555950" cy="1950962"/>
            <a:chOff x="5444062" y="4398949"/>
            <a:chExt cx="3555950" cy="1950962"/>
          </a:xfrm>
        </p:grpSpPr>
        <p:sp>
          <p:nvSpPr>
            <p:cNvPr id="2183" name="Google Shape;2183;p72" descr="10%"/>
            <p:cNvSpPr/>
            <p:nvPr/>
          </p:nvSpPr>
          <p:spPr>
            <a:xfrm>
              <a:off x="5579000" y="4754549"/>
              <a:ext cx="1124100" cy="6492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72"/>
            <p:cNvSpPr/>
            <p:nvPr/>
          </p:nvSpPr>
          <p:spPr>
            <a:xfrm>
              <a:off x="5659962" y="4860911"/>
              <a:ext cx="8127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72" descr="10%"/>
            <p:cNvSpPr/>
            <p:nvPr/>
          </p:nvSpPr>
          <p:spPr>
            <a:xfrm>
              <a:off x="5579000" y="5564174"/>
              <a:ext cx="1124100" cy="651000"/>
            </a:xfrm>
            <a:prstGeom prst="rect">
              <a:avLst/>
            </a:prstGeom>
            <a:solidFill>
              <a:srgbClr val="FFFFFF"/>
            </a:solidFill>
            <a:ln w="25400" cap="flat" cmpd="sng">
              <a:solidFill>
                <a:schemeClr val="accen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endParaRPr sz="20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72"/>
            <p:cNvSpPr/>
            <p:nvPr/>
          </p:nvSpPr>
          <p:spPr>
            <a:xfrm>
              <a:off x="5679012" y="5729274"/>
              <a:ext cx="9939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Datapath</a:t>
              </a:r>
              <a:endPara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72"/>
            <p:cNvSpPr/>
            <p:nvPr/>
          </p:nvSpPr>
          <p:spPr>
            <a:xfrm>
              <a:off x="6998225" y="4416411"/>
              <a:ext cx="9207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72"/>
            <p:cNvSpPr/>
            <p:nvPr/>
          </p:nvSpPr>
          <p:spPr>
            <a:xfrm>
              <a:off x="7050612" y="5165711"/>
              <a:ext cx="9255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Memory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72"/>
            <p:cNvSpPr/>
            <p:nvPr/>
          </p:nvSpPr>
          <p:spPr>
            <a:xfrm>
              <a:off x="5444062" y="4416411"/>
              <a:ext cx="1393800" cy="19335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72"/>
            <p:cNvSpPr/>
            <p:nvPr/>
          </p:nvSpPr>
          <p:spPr>
            <a:xfrm>
              <a:off x="5679012" y="4398949"/>
              <a:ext cx="10272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Processor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72"/>
            <p:cNvSpPr/>
            <p:nvPr/>
          </p:nvSpPr>
          <p:spPr>
            <a:xfrm>
              <a:off x="8079312" y="4416411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72"/>
            <p:cNvSpPr/>
            <p:nvPr/>
          </p:nvSpPr>
          <p:spPr>
            <a:xfrm>
              <a:off x="8214250" y="4668824"/>
              <a:ext cx="6381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72"/>
            <p:cNvSpPr/>
            <p:nvPr/>
          </p:nvSpPr>
          <p:spPr>
            <a:xfrm>
              <a:off x="8079312" y="5564174"/>
              <a:ext cx="920700" cy="785700"/>
            </a:xfrm>
            <a:prstGeom prst="rect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72"/>
            <p:cNvSpPr/>
            <p:nvPr/>
          </p:nvSpPr>
          <p:spPr>
            <a:xfrm>
              <a:off x="8126937" y="5816586"/>
              <a:ext cx="812700" cy="33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Output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5" name="Google Shape;2195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6" name="Google Shape;2196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702658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/>
              <a:t>RISC-V Single-Cycle CPU</a:t>
            </a:r>
            <a:endParaRPr sz="44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2" name="Google Shape;2212;p74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184" cy="47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Capable of executing all RISC-V instructions in one cycle each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units (hardware) used by all instructions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Phases of execution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(Instruction Fetch), ID (Instruction Decode), EX (Execute), MEM (Memory), WB (</a:t>
            </a:r>
            <a:r>
              <a:rPr lang="en-US" dirty="0"/>
              <a:t>Write Back)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all instructions are active in all phases (exc</a:t>
            </a:r>
            <a:r>
              <a:rPr lang="en-US" dirty="0"/>
              <a:t>ept for loads!)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Controller specifies how to execute instructions</a:t>
            </a:r>
            <a:endParaRPr dirty="0"/>
          </a:p>
        </p:txBody>
      </p:sp>
      <p:sp>
        <p:nvSpPr>
          <p:cNvPr id="2213" name="Google Shape;2213;p7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4" name="Google Shape;2214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5" name="Google Shape;2215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85877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dirty="0"/>
              <a:t>RISC-V CPU in two parts</a:t>
            </a:r>
            <a:endParaRPr sz="44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0"/>
          <p:cNvSpPr txBox="1">
            <a:spLocks noGrp="1"/>
          </p:cNvSpPr>
          <p:nvPr>
            <p:ph type="body" idx="1"/>
          </p:nvPr>
        </p:nvSpPr>
        <p:spPr>
          <a:xfrm>
            <a:off x="208450" y="1295400"/>
            <a:ext cx="8765400" cy="48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 i="1" dirty="0"/>
              <a:t>Central Processing Unit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(CPU):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FF0000"/>
                </a:solidFill>
              </a:rPr>
              <a:t>Datapath:</a:t>
            </a:r>
            <a:r>
              <a:rPr lang="en-US" dirty="0"/>
              <a:t>  Contains the hardware necessary to </a:t>
            </a:r>
            <a:r>
              <a:rPr lang="en-US" u="sng" dirty="0"/>
              <a:t>perform</a:t>
            </a:r>
            <a:r>
              <a:rPr lang="en-US" dirty="0"/>
              <a:t> operations required by the processor</a:t>
            </a:r>
            <a:endParaRPr dirty="0"/>
          </a:p>
          <a:p>
            <a:pPr marL="1371600" lvl="2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Reacts to what the controller tells it. (i.e., “I was told to do an add, so </a:t>
            </a:r>
            <a:r>
              <a:rPr lang="en-US" dirty="0" err="1"/>
              <a:t>I”ll</a:t>
            </a:r>
            <a:r>
              <a:rPr lang="en-US" dirty="0"/>
              <a:t> feed these arguments through an adder)</a:t>
            </a:r>
            <a:endParaRPr dirty="0"/>
          </a:p>
          <a:p>
            <a: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FF0000"/>
                </a:solidFill>
              </a:rPr>
              <a:t>Control:  </a:t>
            </a:r>
            <a:r>
              <a:rPr lang="en-US" u="sng" dirty="0"/>
              <a:t>Decides</a:t>
            </a:r>
            <a:r>
              <a:rPr lang="en-US" dirty="0"/>
              <a:t> what each piece of the </a:t>
            </a:r>
            <a:r>
              <a:rPr lang="en-US" dirty="0" err="1"/>
              <a:t>datapath</a:t>
            </a:r>
            <a:r>
              <a:rPr lang="en-US" dirty="0"/>
              <a:t> should do</a:t>
            </a:r>
            <a:endParaRPr dirty="0"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What operation am I performing? Do I need to get info from memory? Should I write to a register? Which register?</a:t>
            </a:r>
            <a:endParaRPr dirty="0"/>
          </a:p>
          <a:p>
            <a:pPr marL="1371600" lvl="2" indent="-381000" algn="l" rtl="0"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Has to make decisions based on the input instruction only.</a:t>
            </a:r>
            <a:endParaRPr dirty="0"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534233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73"/>
          <p:cNvSpPr txBox="1"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Design Principles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3" name="Google Shape;2203;p73"/>
          <p:cNvSpPr txBox="1">
            <a:spLocks noGrp="1"/>
          </p:cNvSpPr>
          <p:nvPr>
            <p:ph type="body" idx="1"/>
          </p:nvPr>
        </p:nvSpPr>
        <p:spPr>
          <a:xfrm>
            <a:off x="457200" y="1219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Determining control signals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a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element has an input that changes behavior, it requires a control signal 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ALU operation, read/write)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time you need to pass a different input based on the instruction, add a </a:t>
            </a:r>
            <a:r>
              <a:rPr lang="en-US" sz="2800" b="1" i="0" u="none" strike="noStrike" cap="none" dirty="0">
                <a:solidFill>
                  <a:schemeClr val="dk1"/>
                </a:solidFill>
              </a:rPr>
              <a:t>MUX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with a control signal as the selector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next PC, ALU input, register to write to)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 signals will change based on exact </a:t>
            </a:r>
            <a:r>
              <a:rPr lang="en-US" sz="3200" b="0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datapath</a:t>
            </a:r>
            <a:endParaRPr dirty="0">
              <a:solidFill>
                <a:srgbClr val="FF0000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Datapath will change based on ISA</a:t>
            </a:r>
            <a:endParaRPr dirty="0"/>
          </a:p>
        </p:txBody>
      </p:sp>
      <p:sp>
        <p:nvSpPr>
          <p:cNvPr id="2204" name="Google Shape;220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5" name="Google Shape;2205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6" name="Google Shape;2206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461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5d03733490_0_3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Register File</a:t>
            </a:r>
            <a:endParaRPr sz="2800" dirty="0"/>
          </a:p>
        </p:txBody>
      </p:sp>
      <p:sp>
        <p:nvSpPr>
          <p:cNvPr id="513" name="Google Shape;513;g5d03733490_0_320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20"/>
              <a:buFont typeface="Arial"/>
              <a:buChar char="•"/>
            </a:pPr>
            <a:r>
              <a:rPr lang="en-US" sz="272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Register File 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consists of 3</a:t>
            </a:r>
            <a:r>
              <a:rPr lang="en-US" sz="2720" dirty="0"/>
              <a:t>2</a:t>
            </a: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registers: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Output </a:t>
            </a:r>
            <a:r>
              <a:rPr lang="en-US" sz="2380" dirty="0"/>
              <a:t>ports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380" dirty="0" err="1">
                <a:solidFill>
                  <a:schemeClr val="accent6"/>
                </a:solidFill>
              </a:rPr>
              <a:t>port</a:t>
            </a:r>
            <a:r>
              <a:rPr lang="en-US" sz="2380" b="0" i="0" u="none" strike="noStrike" cap="none" dirty="0" err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Input </a:t>
            </a:r>
            <a:r>
              <a:rPr lang="en-US" sz="2380" dirty="0"/>
              <a:t>port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endParaRPr sz="238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selection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RA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portA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data of register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RB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onto </a:t>
            </a:r>
            <a:r>
              <a:rPr lang="en-US" sz="2380" dirty="0" err="1">
                <a:solidFill>
                  <a:schemeClr val="accent6"/>
                </a:solidFill>
              </a:rPr>
              <a:t>portB</a:t>
            </a:r>
            <a:endParaRPr sz="2380" b="0" i="0" u="none" strike="noStrike" cap="none" dirty="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Store data on </a:t>
            </a:r>
            <a:r>
              <a:rPr lang="en-US" sz="2380" dirty="0" err="1">
                <a:solidFill>
                  <a:schemeClr val="accent4"/>
                </a:solidFill>
              </a:rPr>
              <a:t>portW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register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RW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(number) when </a:t>
            </a:r>
            <a:r>
              <a:rPr lang="en-US" sz="238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38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1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</a:pPr>
            <a:r>
              <a:rPr lang="en-US" sz="272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–"/>
            </a:pPr>
            <a:r>
              <a:rPr lang="en-US" sz="2380" dirty="0"/>
              <a:t>CLK is passed to all internal registers so they can be written to if they match </a:t>
            </a:r>
            <a:r>
              <a:rPr lang="en-US" sz="2380" dirty="0">
                <a:solidFill>
                  <a:schemeClr val="accent4"/>
                </a:solidFill>
              </a:rPr>
              <a:t>RW </a:t>
            </a:r>
            <a:r>
              <a:rPr lang="en-US" sz="2380" dirty="0">
                <a:solidFill>
                  <a:srgbClr val="000000"/>
                </a:solidFill>
              </a:rPr>
              <a:t>and</a:t>
            </a:r>
            <a:r>
              <a:rPr lang="en-US" sz="2380" dirty="0">
                <a:solidFill>
                  <a:schemeClr val="accent4"/>
                </a:solidFill>
              </a:rPr>
              <a:t> Write Enable </a:t>
            </a:r>
            <a:r>
              <a:rPr lang="en-US" sz="2380" dirty="0">
                <a:solidFill>
                  <a:srgbClr val="000000"/>
                </a:solidFill>
              </a:rPr>
              <a:t>is 1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14" name="Google Shape;514;g5d03733490_0_3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5" name="Google Shape;515;g5d03733490_0_320"/>
          <p:cNvGrpSpPr/>
          <p:nvPr/>
        </p:nvGrpSpPr>
        <p:grpSpPr>
          <a:xfrm>
            <a:off x="5387436" y="1139995"/>
            <a:ext cx="3669506" cy="2149500"/>
            <a:chOff x="5398194" y="1096963"/>
            <a:chExt cx="3669506" cy="2149500"/>
          </a:xfrm>
        </p:grpSpPr>
        <p:sp>
          <p:nvSpPr>
            <p:cNvPr id="516" name="Google Shape;516;g5d03733490_0_320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5d03733490_0_320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5d03733490_0_320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g5d03733490_0_320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Google Shape;520;g5d03733490_0_320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521" name="Google Shape;521;g5d03733490_0_320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2" name="Google Shape;522;g5d03733490_0_320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3" name="Google Shape;523;g5d03733490_0_320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4" name="Google Shape;524;g5d03733490_0_320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25" name="Google Shape;525;g5d03733490_0_320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g5d03733490_0_320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7" name="Google Shape;527;g5d03733490_0_320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28" name="Google Shape;528;g5d03733490_0_320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529" name="Google Shape;529;g5d03733490_0_320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0" name="Google Shape;530;g5d03733490_0_320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5d03733490_0_320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2" name="Google Shape;532;g5d03733490_0_320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3" name="Google Shape;533;g5d03733490_0_320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4" name="Google Shape;534;g5d03733490_0_320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5" name="Google Shape;535;g5d03733490_0_320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6" name="Google Shape;536;g5d03733490_0_320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37" name="Google Shape;537;g5d03733490_0_320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38" name="Google Shape;538;g5d03733490_0_320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39" name="Google Shape;539;g5d03733490_0_320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0" name="Google Shape;540;g5d03733490_0_320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541" name="Google Shape;541;g5d03733490_0_320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5d03733490_0_320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5d03733490_0_320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5d03733490_0_320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5d03733490_0_320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6" name="Google Shape;546;g5d03733490_0_320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47" name="Google Shape;547;g5d03733490_0_320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548" name="Google Shape;548;g5d03733490_0_3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5d03733490_0_3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32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A3399894-7A2B-470F-9443-611298C20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Transistors to Gates Example: Inverter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DAB6E48-0769-41A1-904C-525D009CE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019" y="1635518"/>
            <a:ext cx="4202772" cy="4262839"/>
          </a:xfrm>
        </p:spPr>
        <p:txBody>
          <a:bodyPr>
            <a:normAutofit/>
          </a:bodyPr>
          <a:lstStyle/>
          <a:p>
            <a:r>
              <a:rPr lang="en-US" altLang="en-US" dirty="0"/>
              <a:t>CMOS technology</a:t>
            </a:r>
          </a:p>
          <a:p>
            <a:r>
              <a:rPr lang="en-US" altLang="en-US" dirty="0"/>
              <a:t>Two transistors: </a:t>
            </a:r>
          </a:p>
          <a:p>
            <a:pPr lvl="1"/>
            <a:r>
              <a:rPr lang="en-US" altLang="en-US" dirty="0"/>
              <a:t>NMOS (top): turns on when input is 0 (low V)</a:t>
            </a:r>
          </a:p>
          <a:p>
            <a:pPr lvl="1"/>
            <a:r>
              <a:rPr lang="en-US" altLang="en-US" dirty="0"/>
              <a:t>PMOS (bottom): turns on when input is 1 (high V)</a:t>
            </a:r>
          </a:p>
        </p:txBody>
      </p:sp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574A1CA4-E3AB-4ADD-A9A2-0E118B01D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FF7E01-E6AC-46D9-A7F9-0FFE71B850B2}" type="slidenum">
              <a:rPr kumimoji="0" lang="en-US" altLang="en-US" sz="1050"/>
              <a:pPr/>
              <a:t>8</a:t>
            </a:fld>
            <a:endParaRPr kumimoji="0" lang="en-US" altLang="en-US" sz="105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CEFF190-EBA8-4140-ADA0-08F86006BC03}"/>
              </a:ext>
            </a:extLst>
          </p:cNvPr>
          <p:cNvGrpSpPr/>
          <p:nvPr/>
        </p:nvGrpSpPr>
        <p:grpSpPr>
          <a:xfrm>
            <a:off x="5172279" y="1801189"/>
            <a:ext cx="2606237" cy="3284039"/>
            <a:chOff x="6896372" y="1258585"/>
            <a:chExt cx="3474982" cy="43787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AB3E3A4-6A7B-46E8-B134-20F195735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9006" y="2107580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5795B1A-9C3B-480B-8C9D-10FBA1E526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9006" y="2722317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E67D8AC-3B09-43D6-B63F-B4B8AB96F2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79006" y="2107580"/>
              <a:ext cx="1" cy="614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1C47726-8AF8-4670-84DC-F8AA1C85FA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9392" y="1470582"/>
              <a:ext cx="1" cy="6369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FA9F41-C240-47DB-9D7B-34D3DFC50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9392" y="2722317"/>
              <a:ext cx="1" cy="614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D00F466-2F1A-49BF-85DE-BEE633A2FE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67023" y="3970627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D1BEB4-6830-483F-BE1A-223AC0E3CF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77297" y="4609337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417CB-2F1B-475D-938B-D96B9C83997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86716" y="3976619"/>
              <a:ext cx="1" cy="614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7EF32C5-E21A-4BD8-A0F4-F58265FE8A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97681" y="3306267"/>
              <a:ext cx="1" cy="63699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A35E47-A9DA-4147-A007-0D5A7BB4BB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958" y="4619611"/>
              <a:ext cx="0" cy="63871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C3D6D08-D3FE-4618-B546-32C17F4283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82354" y="1489418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7AED0B2-0C68-469F-A705-BA639ED46D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11199" y="4007441"/>
              <a:ext cx="1" cy="5222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76D29D-8D6C-49E1-8F6B-0C3F895338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08633" y="2152572"/>
              <a:ext cx="1" cy="5222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AFADF2-01FF-43CC-8443-89FE07214CD5}"/>
                </a:ext>
              </a:extLst>
            </p:cNvPr>
            <p:cNvSpPr/>
            <p:nvPr/>
          </p:nvSpPr>
          <p:spPr>
            <a:xfrm flipH="1">
              <a:off x="8317711" y="2321243"/>
              <a:ext cx="170343" cy="18492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A6D939-B80C-49AA-8EF5-3433AE4CBD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66504" y="2413708"/>
              <a:ext cx="451207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B8F1B12-C943-4F3E-86DE-0ADFC232D3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6504" y="4268577"/>
              <a:ext cx="621551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2B364C9-44E7-42C5-8C44-5853A487C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6504" y="2413708"/>
              <a:ext cx="0" cy="185486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C8F8A922-B83C-4B39-A01F-9DF7D09737E9}"/>
                </a:ext>
              </a:extLst>
            </p:cNvPr>
            <p:cNvSpPr/>
            <p:nvPr/>
          </p:nvSpPr>
          <p:spPr>
            <a:xfrm flipV="1">
              <a:off x="8823925" y="5230610"/>
              <a:ext cx="547512" cy="365121"/>
            </a:xfrm>
            <a:prstGeom prst="triangle">
              <a:avLst>
                <a:gd name="adj" fmla="val 53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01114C4-B3AC-45C1-AB09-CB70AD949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2707" y="3337054"/>
              <a:ext cx="9537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8882E81-9181-4DAD-8E6A-11D7CDDAF3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9392" y="3337054"/>
              <a:ext cx="953798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258AD5F-5437-4D2C-B21E-FAFDEEED15B2}"/>
                </a:ext>
              </a:extLst>
            </p:cNvPr>
            <p:cNvSpPr txBox="1"/>
            <p:nvPr/>
          </p:nvSpPr>
          <p:spPr>
            <a:xfrm>
              <a:off x="6896372" y="2875389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1D6388-5B79-48E2-88D4-A051E565FDD4}"/>
                </a:ext>
              </a:extLst>
            </p:cNvPr>
            <p:cNvSpPr txBox="1"/>
            <p:nvPr/>
          </p:nvSpPr>
          <p:spPr>
            <a:xfrm>
              <a:off x="9592935" y="2813879"/>
              <a:ext cx="7784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OUT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FCE3D9-2D37-47F3-8709-9D5AB8BC15B7}"/>
                </a:ext>
              </a:extLst>
            </p:cNvPr>
            <p:cNvSpPr txBox="1"/>
            <p:nvPr/>
          </p:nvSpPr>
          <p:spPr>
            <a:xfrm>
              <a:off x="8057368" y="5144860"/>
              <a:ext cx="80620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GND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473A550-41BE-4C68-BCA8-AC610B3752AA}"/>
                </a:ext>
              </a:extLst>
            </p:cNvPr>
            <p:cNvSpPr txBox="1"/>
            <p:nvPr/>
          </p:nvSpPr>
          <p:spPr>
            <a:xfrm>
              <a:off x="9377430" y="1258585"/>
              <a:ext cx="7784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76554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80</a:t>
            </a:fld>
            <a:endParaRPr/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New hardware: ALU (Arithmetic Logic Unit)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Abstraction for adders, multipliers, dividers, etc.</a:t>
            </a:r>
            <a:endParaRPr sz="24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 dirty="0"/>
              <a:t>How do we know what operation to execute?</a:t>
            </a:r>
            <a:endParaRPr sz="2400"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Our first control bit!</a:t>
            </a:r>
            <a:r>
              <a:rPr lang="en-US" sz="2400" dirty="0"/>
              <a:t> </a:t>
            </a:r>
            <a:r>
              <a:rPr lang="en-US" sz="2400" dirty="0" err="1"/>
              <a:t>ALUSel</a:t>
            </a:r>
            <a:r>
              <a:rPr lang="en-US" sz="2400" dirty="0"/>
              <a:t>(</a:t>
            </a:r>
            <a:r>
              <a:rPr lang="en-US" sz="2400" dirty="0" err="1"/>
              <a:t>ect</a:t>
            </a:r>
            <a:r>
              <a:rPr lang="en-US" sz="2400" dirty="0"/>
              <a:t>)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cxnSpLocks/>
              <a:stCxn id="557" idx="3"/>
              <a:endCxn id="590" idx="1"/>
            </p:cNvCxnSpPr>
            <p:nvPr/>
          </p:nvCxnSpPr>
          <p:spPr>
            <a:xfrm flipV="1">
              <a:off x="2137263" y="3183269"/>
              <a:ext cx="942537" cy="29301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>
              <a:cxnSpLocks/>
            </p:cNvCxnSpPr>
            <p:nvPr/>
          </p:nvCxnSpPr>
          <p:spPr>
            <a:xfrm>
              <a:off x="2142637" y="3628598"/>
              <a:ext cx="909001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421047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[19:15]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734641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[24:20]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2" name="Google Shape;582;g5ce8b99149_0_339"/>
            <p:cNvCxnSpPr>
              <a:cxnSpLocks/>
              <a:endCxn id="560" idx="1"/>
            </p:cNvCxnSpPr>
            <p:nvPr/>
          </p:nvCxnSpPr>
          <p:spPr>
            <a:xfrm rot="5400000" flipH="1" flipV="1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724048" y="2340480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707369" y="2560169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85737" y="1992938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507481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>
              <a:cxnSpLocks/>
            </p:cNvCxnSpPr>
            <p:nvPr/>
          </p:nvCxnSpPr>
          <p:spPr>
            <a:xfrm>
              <a:off x="3927626" y="3933388"/>
              <a:ext cx="10290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7263" y="3707965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8" name="Google Shape;598;g5ce8b99149_0_339"/>
            <p:cNvSpPr txBox="1"/>
            <p:nvPr/>
          </p:nvSpPr>
          <p:spPr>
            <a:xfrm>
              <a:off x="4827718" y="4580034"/>
              <a:ext cx="813028" cy="209791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ALUSel</a:t>
              </a: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= add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20495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598;g5ce8b99149_0_339">
            <a:extLst>
              <a:ext uri="{FF2B5EF4-FFF2-40B4-BE49-F238E27FC236}">
                <a16:creationId xmlns:a16="http://schemas.microsoft.com/office/drawing/2014/main" id="{20DADB19-F66B-4D44-52DE-099D0500F561}"/>
              </a:ext>
            </a:extLst>
          </p:cNvPr>
          <p:cNvSpPr txBox="1"/>
          <p:nvPr/>
        </p:nvSpPr>
        <p:spPr>
          <a:xfrm>
            <a:off x="4846572" y="5207884"/>
            <a:ext cx="813028" cy="2097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add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5ce8b99149_0_33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3600" b="1" dirty="0">
                <a:solidFill>
                  <a:schemeClr val="tx1"/>
                </a:solidFill>
              </a:rPr>
              <a:t>Implementing R-Types</a:t>
            </a:r>
            <a:endParaRPr sz="3600" b="1" dirty="0">
              <a:solidFill>
                <a:schemeClr val="tx1"/>
              </a:solidFill>
            </a:endParaRPr>
          </a:p>
        </p:txBody>
      </p:sp>
      <p:sp>
        <p:nvSpPr>
          <p:cNvPr id="556" name="Google Shape;556;g5ce8b99149_0_33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81</a:t>
            </a:fld>
            <a:endParaRPr/>
          </a:p>
        </p:txBody>
      </p:sp>
      <p:sp>
        <p:nvSpPr>
          <p:cNvPr id="583" name="Google Shape;583;g5ce8b99149_0_339"/>
          <p:cNvSpPr txBox="1">
            <a:spLocks noGrp="1"/>
          </p:cNvSpPr>
          <p:nvPr>
            <p:ph type="body" idx="2"/>
          </p:nvPr>
        </p:nvSpPr>
        <p:spPr>
          <a:xfrm>
            <a:off x="5449263" y="2158075"/>
            <a:ext cx="3588900" cy="48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 u="sng" dirty="0"/>
              <a:t>Perform operation</a:t>
            </a:r>
            <a:endParaRPr sz="2400" u="sng" dirty="0"/>
          </a:p>
          <a:p>
            <a: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-"/>
            </a:pPr>
            <a:r>
              <a:rPr lang="en-CA" sz="2400" dirty="0"/>
              <a:t>Write ALU result to </a:t>
            </a:r>
            <a:r>
              <a:rPr lang="en-CA" sz="2400" dirty="0" err="1"/>
              <a:t>rd</a:t>
            </a:r>
            <a:endParaRPr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36BA70-8487-E4C5-D3F1-D5FF537DC3DE}"/>
              </a:ext>
            </a:extLst>
          </p:cNvPr>
          <p:cNvGrpSpPr/>
          <p:nvPr/>
        </p:nvGrpSpPr>
        <p:grpSpPr>
          <a:xfrm>
            <a:off x="308463" y="2463232"/>
            <a:ext cx="5351137" cy="3634767"/>
            <a:chOff x="308463" y="1901371"/>
            <a:chExt cx="5351137" cy="3634767"/>
          </a:xfrm>
        </p:grpSpPr>
        <p:sp>
          <p:nvSpPr>
            <p:cNvPr id="581" name="Google Shape;581;g5ce8b99149_0_339"/>
            <p:cNvSpPr/>
            <p:nvPr/>
          </p:nvSpPr>
          <p:spPr>
            <a:xfrm>
              <a:off x="352000" y="4538338"/>
              <a:ext cx="5307600" cy="997800"/>
            </a:xfrm>
            <a:prstGeom prst="rect">
              <a:avLst/>
            </a:prstGeom>
            <a:solidFill>
              <a:srgbClr val="FFFFFF"/>
            </a:solidFill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Control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g5ce8b99149_0_339"/>
            <p:cNvSpPr/>
            <p:nvPr/>
          </p:nvSpPr>
          <p:spPr>
            <a:xfrm>
              <a:off x="1527663" y="3019088"/>
              <a:ext cx="609600" cy="9144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8" name="Google Shape;558;g5ce8b99149_0_339"/>
            <p:cNvGrpSpPr/>
            <p:nvPr/>
          </p:nvGrpSpPr>
          <p:grpSpPr>
            <a:xfrm>
              <a:off x="1527663" y="2206179"/>
              <a:ext cx="304800" cy="609585"/>
              <a:chOff x="5181600" y="3257550"/>
              <a:chExt cx="304800" cy="457200"/>
            </a:xfrm>
          </p:grpSpPr>
          <p:sp>
            <p:nvSpPr>
              <p:cNvPr id="559" name="Google Shape;559;g5ce8b99149_0_339"/>
              <p:cNvSpPr/>
              <p:nvPr/>
            </p:nvSpPr>
            <p:spPr>
              <a:xfrm rot="5400000">
                <a:off x="5143500" y="3371850"/>
                <a:ext cx="457200" cy="228600"/>
              </a:xfrm>
              <a:prstGeom prst="trapezoid">
                <a:avLst>
                  <a:gd name="adj" fmla="val 30656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g5ce8b99149_0_339"/>
              <p:cNvSpPr txBox="1"/>
              <p:nvPr/>
            </p:nvSpPr>
            <p:spPr>
              <a:xfrm>
                <a:off x="5181600" y="3333750"/>
                <a:ext cx="298500" cy="246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+4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61" name="Google Shape;561;g5ce8b99149_0_339"/>
            <p:cNvCxnSpPr>
              <a:stCxn id="562" idx="0"/>
              <a:endCxn id="563" idx="1"/>
            </p:cNvCxnSpPr>
            <p:nvPr/>
          </p:nvCxnSpPr>
          <p:spPr>
            <a:xfrm>
              <a:off x="308463" y="3069812"/>
              <a:ext cx="1524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64" name="Google Shape;564;g5ce8b99149_0_339"/>
            <p:cNvCxnSpPr>
              <a:stCxn id="563" idx="3"/>
              <a:endCxn id="557" idx="1"/>
            </p:cNvCxnSpPr>
            <p:nvPr/>
          </p:nvCxnSpPr>
          <p:spPr>
            <a:xfrm>
              <a:off x="826263" y="3069812"/>
              <a:ext cx="701400" cy="4065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65" name="Google Shape;565;g5ce8b99149_0_339"/>
            <p:cNvCxnSpPr>
              <a:stCxn id="559" idx="0"/>
            </p:cNvCxnSpPr>
            <p:nvPr/>
          </p:nvCxnSpPr>
          <p:spPr>
            <a:xfrm rot="10800000" flipH="1">
              <a:off x="1832463" y="1901371"/>
              <a:ext cx="304800" cy="6096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grpSp>
          <p:nvGrpSpPr>
            <p:cNvPr id="566" name="Google Shape;566;g5ce8b99149_0_339"/>
            <p:cNvGrpSpPr/>
            <p:nvPr/>
          </p:nvGrpSpPr>
          <p:grpSpPr>
            <a:xfrm>
              <a:off x="4880463" y="2993687"/>
              <a:ext cx="521400" cy="1320750"/>
              <a:chOff x="6324600" y="3115310"/>
              <a:chExt cx="521400" cy="1056600"/>
            </a:xfrm>
          </p:grpSpPr>
          <p:sp>
            <p:nvSpPr>
              <p:cNvPr id="567" name="Google Shape;567;g5ce8b99149_0_339"/>
              <p:cNvSpPr/>
              <p:nvPr/>
            </p:nvSpPr>
            <p:spPr>
              <a:xfrm rot="5400000">
                <a:off x="6063000" y="3453110"/>
                <a:ext cx="1056600" cy="381000"/>
              </a:xfrm>
              <a:prstGeom prst="trapezoid">
                <a:avLst>
                  <a:gd name="adj" fmla="val 46599"/>
                </a:avLst>
              </a:prstGeom>
              <a:solidFill>
                <a:srgbClr val="FFFFFF"/>
              </a:solidFill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g5ce8b99149_0_339"/>
              <p:cNvSpPr/>
              <p:nvPr/>
            </p:nvSpPr>
            <p:spPr>
              <a:xfrm rot="5400000">
                <a:off x="6362707" y="3641091"/>
                <a:ext cx="152400" cy="762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69" name="Google Shape;569;g5ce8b99149_0_339"/>
              <p:cNvCxnSpPr>
                <a:stCxn id="568" idx="2"/>
                <a:endCxn id="568" idx="4"/>
              </p:cNvCxnSpPr>
              <p:nvPr/>
            </p:nvCxnSpPr>
            <p:spPr>
              <a:xfrm>
                <a:off x="6400807" y="3602991"/>
                <a:ext cx="0" cy="1524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0" name="Google Shape;570;g5ce8b99149_0_339"/>
              <p:cNvSpPr txBox="1"/>
              <p:nvPr/>
            </p:nvSpPr>
            <p:spPr>
              <a:xfrm>
                <a:off x="6324600" y="3181350"/>
                <a:ext cx="521400" cy="338700"/>
              </a:xfrm>
              <a:prstGeom prst="rect">
                <a:avLst/>
              </a:prstGeom>
              <a:noFill/>
              <a:ln w="9525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ALU</a:t>
                </a:r>
                <a:endParaRPr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1" name="Google Shape;571;g5ce8b99149_0_339"/>
            <p:cNvCxnSpPr>
              <a:endCxn id="563" idx="1"/>
            </p:cNvCxnSpPr>
            <p:nvPr/>
          </p:nvCxnSpPr>
          <p:spPr>
            <a:xfrm flipH="1">
              <a:off x="460863" y="1914212"/>
              <a:ext cx="1672800" cy="1155600"/>
            </a:xfrm>
            <a:prstGeom prst="bentConnector3">
              <a:avLst>
                <a:gd name="adj1" fmla="val 114235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72" name="Google Shape;572;g5ce8b99149_0_339"/>
            <p:cNvGrpSpPr/>
            <p:nvPr/>
          </p:nvGrpSpPr>
          <p:grpSpPr>
            <a:xfrm>
              <a:off x="460863" y="2511026"/>
              <a:ext cx="365400" cy="1117572"/>
              <a:chOff x="1447800" y="1809750"/>
              <a:chExt cx="365400" cy="838200"/>
            </a:xfrm>
          </p:grpSpPr>
          <p:sp>
            <p:nvSpPr>
              <p:cNvPr id="563" name="Google Shape;563;g5ce8b99149_0_339"/>
              <p:cNvSpPr/>
              <p:nvPr/>
            </p:nvSpPr>
            <p:spPr>
              <a:xfrm>
                <a:off x="1447800" y="1809750"/>
                <a:ext cx="365400" cy="8382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pc</a:t>
                </a:r>
                <a:endParaRPr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573" name="Google Shape;573;g5ce8b99149_0_339"/>
              <p:cNvSpPr/>
              <p:nvPr/>
            </p:nvSpPr>
            <p:spPr>
              <a:xfrm>
                <a:off x="1600200" y="2495550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74" name="Google Shape;574;g5ce8b99149_0_339"/>
            <p:cNvCxnSpPr>
              <a:cxnSpLocks/>
              <a:stCxn id="557" idx="3"/>
              <a:endCxn id="590" idx="1"/>
            </p:cNvCxnSpPr>
            <p:nvPr/>
          </p:nvCxnSpPr>
          <p:spPr>
            <a:xfrm flipV="1">
              <a:off x="2137263" y="3183269"/>
              <a:ext cx="942537" cy="293019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6" name="Google Shape;576;g5ce8b99149_0_339"/>
            <p:cNvCxnSpPr>
              <a:cxnSpLocks/>
            </p:cNvCxnSpPr>
            <p:nvPr/>
          </p:nvCxnSpPr>
          <p:spPr>
            <a:xfrm>
              <a:off x="2142637" y="3628598"/>
              <a:ext cx="909001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77" name="Google Shape;577;g5ce8b99149_0_339"/>
            <p:cNvCxnSpPr/>
            <p:nvPr/>
          </p:nvCxnSpPr>
          <p:spPr>
            <a:xfrm rot="10800000" flipH="1">
              <a:off x="2142638" y="3933388"/>
              <a:ext cx="909000" cy="42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sp>
          <p:nvSpPr>
            <p:cNvPr id="578" name="Google Shape;578;g5ce8b99149_0_339"/>
            <p:cNvSpPr txBox="1"/>
            <p:nvPr/>
          </p:nvSpPr>
          <p:spPr>
            <a:xfrm>
              <a:off x="2382872" y="29966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inst[11:7]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5ce8b99149_0_339"/>
            <p:cNvSpPr txBox="1"/>
            <p:nvPr/>
          </p:nvSpPr>
          <p:spPr>
            <a:xfrm>
              <a:off x="2365863" y="3421047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[19:15]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g5ce8b99149_0_339"/>
            <p:cNvSpPr txBox="1"/>
            <p:nvPr/>
          </p:nvSpPr>
          <p:spPr>
            <a:xfrm>
              <a:off x="2365863" y="3734641"/>
              <a:ext cx="6192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</a:t>
              </a:r>
              <a:r>
                <a:rPr lang="en-US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[24:20]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82" name="Google Shape;582;g5ce8b99149_0_339"/>
            <p:cNvCxnSpPr>
              <a:cxnSpLocks/>
              <a:endCxn id="560" idx="1"/>
            </p:cNvCxnSpPr>
            <p:nvPr/>
          </p:nvCxnSpPr>
          <p:spPr>
            <a:xfrm rot="5400000" flipH="1" flipV="1">
              <a:off x="1053213" y="2595722"/>
              <a:ext cx="598200" cy="350700"/>
            </a:xfrm>
            <a:prstGeom prst="bentConnector2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584" name="Google Shape;584;g5ce8b99149_0_339"/>
            <p:cNvGrpSpPr/>
            <p:nvPr/>
          </p:nvGrpSpPr>
          <p:grpSpPr>
            <a:xfrm>
              <a:off x="3051663" y="2307840"/>
              <a:ext cx="841800" cy="1930352"/>
              <a:chOff x="3657600" y="1428750"/>
              <a:chExt cx="841800" cy="1447800"/>
            </a:xfrm>
          </p:grpSpPr>
          <p:grpSp>
            <p:nvGrpSpPr>
              <p:cNvPr id="585" name="Google Shape;585;g5ce8b99149_0_339"/>
              <p:cNvGrpSpPr/>
              <p:nvPr/>
            </p:nvGrpSpPr>
            <p:grpSpPr>
              <a:xfrm>
                <a:off x="3657600" y="1428750"/>
                <a:ext cx="838200" cy="1447800"/>
                <a:chOff x="3810000" y="1412681"/>
                <a:chExt cx="838200" cy="1447800"/>
              </a:xfrm>
            </p:grpSpPr>
            <p:sp>
              <p:nvSpPr>
                <p:cNvPr id="575" name="Google Shape;575;g5ce8b99149_0_339"/>
                <p:cNvSpPr/>
                <p:nvPr/>
              </p:nvSpPr>
              <p:spPr>
                <a:xfrm>
                  <a:off x="3810000" y="1412681"/>
                  <a:ext cx="838200" cy="1447800"/>
                </a:xfrm>
                <a:prstGeom prst="rect">
                  <a:avLst/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0" tIns="0" rIns="0" bIns="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rPr lang="en-US"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Reg[]</a:t>
                  </a: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g5ce8b99149_0_339"/>
                <p:cNvSpPr/>
                <p:nvPr/>
              </p:nvSpPr>
              <p:spPr>
                <a:xfrm>
                  <a:off x="4419600" y="2708081"/>
                  <a:ext cx="152400" cy="152400"/>
                </a:xfrm>
                <a:prstGeom prst="triangle">
                  <a:avLst>
                    <a:gd name="adj" fmla="val 50000"/>
                  </a:avLst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87" name="Google Shape;587;g5ce8b99149_0_339"/>
              <p:cNvSpPr txBox="1"/>
              <p:nvPr/>
            </p:nvSpPr>
            <p:spPr>
              <a:xfrm>
                <a:off x="3724048" y="2340480"/>
                <a:ext cx="3975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AddrA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g5ce8b99149_0_339"/>
              <p:cNvSpPr txBox="1"/>
              <p:nvPr/>
            </p:nvSpPr>
            <p:spPr>
              <a:xfrm>
                <a:off x="3707369" y="2560169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AddrB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g5ce8b99149_0_339"/>
              <p:cNvSpPr txBox="1"/>
              <p:nvPr/>
            </p:nvSpPr>
            <p:spPr>
              <a:xfrm>
                <a:off x="4114800" y="2234684"/>
                <a:ext cx="3846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DataA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g5ce8b99149_0_339"/>
              <p:cNvSpPr txBox="1"/>
              <p:nvPr/>
            </p:nvSpPr>
            <p:spPr>
              <a:xfrm>
                <a:off x="3685737" y="1992938"/>
                <a:ext cx="3990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AddrD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g5ce8b99149_0_339"/>
              <p:cNvSpPr txBox="1"/>
              <p:nvPr/>
            </p:nvSpPr>
            <p:spPr>
              <a:xfrm>
                <a:off x="4114800" y="2507481"/>
                <a:ext cx="3774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DataB</a:t>
                </a:r>
                <a:endParaRPr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g5ce8b99149_0_339"/>
              <p:cNvSpPr txBox="1"/>
              <p:nvPr/>
            </p:nvSpPr>
            <p:spPr>
              <a:xfrm>
                <a:off x="3657600" y="1694081"/>
                <a:ext cx="388200" cy="1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593" name="Google Shape;593;g5ce8b99149_0_339"/>
            <p:cNvCxnSpPr>
              <a:cxnSpLocks/>
            </p:cNvCxnSpPr>
            <p:nvPr/>
          </p:nvCxnSpPr>
          <p:spPr>
            <a:xfrm>
              <a:off x="3927626" y="3933388"/>
              <a:ext cx="1029037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594" name="Google Shape;594;g5ce8b99149_0_339"/>
            <p:cNvCxnSpPr/>
            <p:nvPr/>
          </p:nvCxnSpPr>
          <p:spPr>
            <a:xfrm>
              <a:off x="3893463" y="3505589"/>
              <a:ext cx="1015800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595" name="Google Shape;595;g5ce8b99149_0_339"/>
            <p:cNvSpPr txBox="1"/>
            <p:nvPr/>
          </p:nvSpPr>
          <p:spPr>
            <a:xfrm>
              <a:off x="3969822" y="3222298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R[rs1]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5ce8b99149_0_339"/>
            <p:cNvSpPr txBox="1"/>
            <p:nvPr/>
          </p:nvSpPr>
          <p:spPr>
            <a:xfrm>
              <a:off x="3937263" y="3706249"/>
              <a:ext cx="547800" cy="22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R[rs2]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7" name="Google Shape;597;g5ce8b99149_0_339"/>
            <p:cNvCxnSpPr>
              <a:endCxn id="567" idx="3"/>
            </p:cNvCxnSpPr>
            <p:nvPr/>
          </p:nvCxnSpPr>
          <p:spPr>
            <a:xfrm rot="10800000">
              <a:off x="5147163" y="4225666"/>
              <a:ext cx="0" cy="322500"/>
            </a:xfrm>
            <a:prstGeom prst="straightConnector1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599" name="Google Shape;599;g5ce8b99149_0_339"/>
            <p:cNvCxnSpPr/>
            <p:nvPr/>
          </p:nvCxnSpPr>
          <p:spPr>
            <a:xfrm>
              <a:off x="2157675" y="3957225"/>
              <a:ext cx="18000" cy="6087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600" name="Google Shape;600;g5ce8b99149_0_339"/>
            <p:cNvSpPr txBox="1"/>
            <p:nvPr/>
          </p:nvSpPr>
          <p:spPr>
            <a:xfrm>
              <a:off x="2227863" y="4125163"/>
              <a:ext cx="619200" cy="2256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-US" sz="1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inst[31:0]</a:t>
              </a:r>
              <a:endParaRPr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1" name="Google Shape;601;g5ce8b99149_0_3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g5ce8b99149_0_339"/>
          <p:cNvSpPr txBox="1">
            <a:spLocks noGrp="1"/>
          </p:cNvSpPr>
          <p:nvPr>
            <p:ph type="dt" idx="10"/>
          </p:nvPr>
        </p:nvSpPr>
        <p:spPr>
          <a:xfrm>
            <a:off x="222740" y="6356352"/>
            <a:ext cx="22508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kern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CF2D7C-2251-6464-220E-2D3658DF5909}"/>
              </a:ext>
            </a:extLst>
          </p:cNvPr>
          <p:cNvGrpSpPr/>
          <p:nvPr/>
        </p:nvGrpSpPr>
        <p:grpSpPr>
          <a:xfrm>
            <a:off x="191484" y="1106398"/>
            <a:ext cx="8349858" cy="822970"/>
            <a:chOff x="68793" y="1106398"/>
            <a:chExt cx="8349858" cy="822970"/>
          </a:xfrm>
        </p:grpSpPr>
        <p:grpSp>
          <p:nvGrpSpPr>
            <p:cNvPr id="2" name="Google Shape;305;p38">
              <a:extLst>
                <a:ext uri="{FF2B5EF4-FFF2-40B4-BE49-F238E27FC236}">
                  <a16:creationId xmlns:a16="http://schemas.microsoft.com/office/drawing/2014/main" id="{E951F46E-35B4-9A1C-9233-E2954C7D8DD7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3" name="Google Shape;306;p38">
                <a:extLst>
                  <a:ext uri="{FF2B5EF4-FFF2-40B4-BE49-F238E27FC236}">
                    <a16:creationId xmlns:a16="http://schemas.microsoft.com/office/drawing/2014/main" id="{541B0203-52E2-5350-AA16-A8F3F749E87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4" name="Google Shape;307;p38">
                <a:extLst>
                  <a:ext uri="{FF2B5EF4-FFF2-40B4-BE49-F238E27FC236}">
                    <a16:creationId xmlns:a16="http://schemas.microsoft.com/office/drawing/2014/main" id="{85C4F0D8-A677-D683-DD6C-0522D13F7764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5" name="Google Shape;308;p38">
                <a:extLst>
                  <a:ext uri="{FF2B5EF4-FFF2-40B4-BE49-F238E27FC236}">
                    <a16:creationId xmlns:a16="http://schemas.microsoft.com/office/drawing/2014/main" id="{F2479EC5-2A21-A2F9-4C4C-70CA9DDFB86C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6" name="Google Shape;309;p38">
                  <a:extLst>
                    <a:ext uri="{FF2B5EF4-FFF2-40B4-BE49-F238E27FC236}">
                      <a16:creationId xmlns:a16="http://schemas.microsoft.com/office/drawing/2014/main" id="{82A11D26-2031-97B8-8E8D-4A049F15C64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func7(7)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7" name="Google Shape;310;p38">
                  <a:extLst>
                    <a:ext uri="{FF2B5EF4-FFF2-40B4-BE49-F238E27FC236}">
                      <a16:creationId xmlns:a16="http://schemas.microsoft.com/office/drawing/2014/main" id="{EE811A1F-93AA-B304-30E1-F786552FAADF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8" name="Google Shape;311;p38">
                  <a:extLst>
                    <a:ext uri="{FF2B5EF4-FFF2-40B4-BE49-F238E27FC236}">
                      <a16:creationId xmlns:a16="http://schemas.microsoft.com/office/drawing/2014/main" id="{4117AC06-B4B1-19E1-5097-C584A0851D3C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9" name="Google Shape;312;p38">
                  <a:extLst>
                    <a:ext uri="{FF2B5EF4-FFF2-40B4-BE49-F238E27FC236}">
                      <a16:creationId xmlns:a16="http://schemas.microsoft.com/office/drawing/2014/main" id="{A00ED9FE-DF5C-43BE-3C0D-55D1C788C9BD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0" name="Google Shape;313;p38">
                  <a:extLst>
                    <a:ext uri="{FF2B5EF4-FFF2-40B4-BE49-F238E27FC236}">
                      <a16:creationId xmlns:a16="http://schemas.microsoft.com/office/drawing/2014/main" id="{A2D1978E-01FE-3661-99F6-B5961A31BECA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1" name="Google Shape;314;p38">
                  <a:extLst>
                    <a:ext uri="{FF2B5EF4-FFF2-40B4-BE49-F238E27FC236}">
                      <a16:creationId xmlns:a16="http://schemas.microsoft.com/office/drawing/2014/main" id="{BCE55DBA-D22F-5A44-9F48-4758E2D4CB2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13" name="Google Shape;307;p38">
              <a:extLst>
                <a:ext uri="{FF2B5EF4-FFF2-40B4-BE49-F238E27FC236}">
                  <a16:creationId xmlns:a16="http://schemas.microsoft.com/office/drawing/2014/main" id="{0667A7F7-2D34-5557-499D-4335A2902AD2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453C3401-D607-E84D-BB47-DEA6388A94AA}"/>
                </a:ext>
              </a:extLst>
            </p:cNvPr>
            <p:cNvSpPr txBox="1"/>
            <p:nvPr/>
          </p:nvSpPr>
          <p:spPr>
            <a:xfrm>
              <a:off x="4929682" y="118953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4ED5BEE2-19E5-F1C6-8AF6-6E0016174E69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6" name="Google Shape;307;p38">
              <a:extLst>
                <a:ext uri="{FF2B5EF4-FFF2-40B4-BE49-F238E27FC236}">
                  <a16:creationId xmlns:a16="http://schemas.microsoft.com/office/drawing/2014/main" id="{8B15B055-DC04-F6B1-E806-218BDACEA9E1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7" name="Google Shape;307;p38">
              <a:extLst>
                <a:ext uri="{FF2B5EF4-FFF2-40B4-BE49-F238E27FC236}">
                  <a16:creationId xmlns:a16="http://schemas.microsoft.com/office/drawing/2014/main" id="{8E22DFEE-2AE0-3BA3-D044-5D31D47855C1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9" name="Google Shape;590;g5ce8b99149_0_339">
            <a:extLst>
              <a:ext uri="{FF2B5EF4-FFF2-40B4-BE49-F238E27FC236}">
                <a16:creationId xmlns:a16="http://schemas.microsoft.com/office/drawing/2014/main" id="{3FBF5A44-568C-A095-53E8-3726A0C80845}"/>
              </a:ext>
            </a:extLst>
          </p:cNvPr>
          <p:cNvSpPr txBox="1"/>
          <p:nvPr/>
        </p:nvSpPr>
        <p:spPr>
          <a:xfrm>
            <a:off x="3090795" y="3171017"/>
            <a:ext cx="399000" cy="246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789EFD58-A81F-4BB0-8D42-617BFCD03CE8}"/>
              </a:ext>
            </a:extLst>
          </p:cNvPr>
          <p:cNvCxnSpPr>
            <a:stCxn id="567" idx="0"/>
            <a:endCxn id="19" idx="1"/>
          </p:cNvCxnSpPr>
          <p:nvPr/>
        </p:nvCxnSpPr>
        <p:spPr bwMode="auto">
          <a:xfrm flipH="1" flipV="1">
            <a:off x="3090795" y="3294214"/>
            <a:ext cx="2246868" cy="921709"/>
          </a:xfrm>
          <a:prstGeom prst="bentConnector5">
            <a:avLst>
              <a:gd name="adj1" fmla="val -10174"/>
              <a:gd name="adj2" fmla="val 175359"/>
              <a:gd name="adj3" fmla="val 11017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D61EE7-EE5D-95D3-E597-1FE364D8C3AA}"/>
              </a:ext>
            </a:extLst>
          </p:cNvPr>
          <p:cNvCxnSpPr>
            <a:cxnSpLocks/>
          </p:cNvCxnSpPr>
          <p:nvPr/>
        </p:nvCxnSpPr>
        <p:spPr>
          <a:xfrm flipV="1">
            <a:off x="3442453" y="4759166"/>
            <a:ext cx="0" cy="36862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8D45445-14B1-09F5-4C5E-BCFD82C82077}"/>
              </a:ext>
            </a:extLst>
          </p:cNvPr>
          <p:cNvSpPr txBox="1"/>
          <p:nvPr/>
        </p:nvSpPr>
        <p:spPr>
          <a:xfrm>
            <a:off x="3212307" y="5160626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474B47-AE8F-DA78-D01C-91EB60D07EF1}"/>
              </a:ext>
            </a:extLst>
          </p:cNvPr>
          <p:cNvSpPr txBox="1"/>
          <p:nvPr/>
        </p:nvSpPr>
        <p:spPr>
          <a:xfrm>
            <a:off x="5537308" y="3953147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alibri" pitchFamily="34" charset="0"/>
              </a:rPr>
              <a:t>alu</a:t>
            </a:r>
          </a:p>
        </p:txBody>
      </p:sp>
      <p:sp>
        <p:nvSpPr>
          <p:cNvPr id="22" name="Google Shape;598;g5ce8b99149_0_339">
            <a:extLst>
              <a:ext uri="{FF2B5EF4-FFF2-40B4-BE49-F238E27FC236}">
                <a16:creationId xmlns:a16="http://schemas.microsoft.com/office/drawing/2014/main" id="{3B1F7C65-DA0B-E7F8-0F72-FFFAC801CB0C}"/>
              </a:ext>
            </a:extLst>
          </p:cNvPr>
          <p:cNvSpPr txBox="1"/>
          <p:nvPr/>
        </p:nvSpPr>
        <p:spPr>
          <a:xfrm>
            <a:off x="4831232" y="5145403"/>
            <a:ext cx="813028" cy="20979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r>
              <a:rPr lang="en-US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add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2301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Control Logic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addi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82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8"/>
            <a:ext cx="1295400" cy="876301"/>
          </a:xfrm>
          <a:prstGeom prst="bentConnector3">
            <a:avLst>
              <a:gd name="adj1" fmla="val 13603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2" name="TextBox 531"/>
          <p:cNvSpPr txBox="1"/>
          <p:nvPr/>
        </p:nvSpPr>
        <p:spPr>
          <a:xfrm>
            <a:off x="685800" y="2971801"/>
            <a:ext cx="46326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pc+4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2971801" y="2819401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074425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251" name="Elbow Connector 250"/>
          <p:cNvCxnSpPr>
            <a:stCxn id="22" idx="3"/>
          </p:cNvCxnSpPr>
          <p:nvPr/>
        </p:nvCxnSpPr>
        <p:spPr>
          <a:xfrm flipV="1">
            <a:off x="4495800" y="2819401"/>
            <a:ext cx="1752601" cy="229969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4572000" y="2819401"/>
            <a:ext cx="7527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[rs1]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572000" y="3200401"/>
            <a:ext cx="6884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/>
              <a:t>Reg</a:t>
            </a:r>
            <a:r>
              <a:rPr lang="en-US" sz="1600" dirty="0"/>
              <a:t>[rs2]</a:t>
            </a:r>
          </a:p>
        </p:txBody>
      </p: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28" idx="0"/>
          </p:cNvCxnSpPr>
          <p:nvPr/>
        </p:nvCxnSpPr>
        <p:spPr>
          <a:xfrm flipH="1" flipV="1">
            <a:off x="3330864" y="1902115"/>
            <a:ext cx="3298536" cy="1147254"/>
          </a:xfrm>
          <a:prstGeom prst="bentConnector3">
            <a:avLst>
              <a:gd name="adj1" fmla="val -16171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48400" y="2554069"/>
            <a:ext cx="381000" cy="990600"/>
            <a:chOff x="6400800" y="3115310"/>
            <a:chExt cx="381000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/>
          <p:cNvSpPr txBox="1"/>
          <p:nvPr/>
        </p:nvSpPr>
        <p:spPr>
          <a:xfrm>
            <a:off x="6172201" y="2615982"/>
            <a:ext cx="5116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ALU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008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67" name="Trapezoid 66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cxnSp>
        <p:nvCxnSpPr>
          <p:cNvPr id="69" name="Straight Arrow Connector 68"/>
          <p:cNvCxnSpPr>
            <a:endCxn id="71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71" name="Trapezoid 7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74" name="Straight Arrow Connector 73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2819401" y="39624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cxnSp>
        <p:nvCxnSpPr>
          <p:cNvPr id="84" name="Elbow Connector 83"/>
          <p:cNvCxnSpPr>
            <a:stCxn id="68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73382" y="4953001"/>
            <a:ext cx="38586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cxnSp>
        <p:nvCxnSpPr>
          <p:cNvPr id="87" name="Elbow Connector 86"/>
          <p:cNvCxnSpPr/>
          <p:nvPr/>
        </p:nvCxnSpPr>
        <p:spPr>
          <a:xfrm flipV="1">
            <a:off x="4495800" y="3200400"/>
            <a:ext cx="1295400" cy="306170"/>
          </a:xfrm>
          <a:prstGeom prst="bentConnector3">
            <a:avLst>
              <a:gd name="adj1" fmla="val 6619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943600" y="3352800"/>
            <a:ext cx="304800" cy="96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447801" y="1905001"/>
            <a:ext cx="5181600" cy="2974685"/>
            <a:chOff x="1447801" y="1047750"/>
            <a:chExt cx="5181600" cy="2974685"/>
          </a:xfrm>
        </p:grpSpPr>
        <p:cxnSp>
          <p:nvCxnSpPr>
            <p:cNvPr id="89" name="Elbow Connector 88"/>
            <p:cNvCxnSpPr/>
            <p:nvPr/>
          </p:nvCxnSpPr>
          <p:spPr>
            <a:xfrm flipV="1">
              <a:off x="1782932" y="1623824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lbow Connector 89"/>
            <p:cNvCxnSpPr/>
            <p:nvPr/>
          </p:nvCxnSpPr>
          <p:spPr>
            <a:xfrm flipV="1">
              <a:off x="2438401" y="1166304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lbow Connector 90"/>
            <p:cNvCxnSpPr/>
            <p:nvPr/>
          </p:nvCxnSpPr>
          <p:spPr>
            <a:xfrm rot="10800000" flipV="1">
              <a:off x="1447801" y="1166302"/>
              <a:ext cx="1295400" cy="876301"/>
            </a:xfrm>
            <a:prstGeom prst="bentConnector3">
              <a:avLst>
                <a:gd name="adj1" fmla="val 13603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/>
            <p:nvPr/>
          </p:nvCxnSpPr>
          <p:spPr>
            <a:xfrm>
              <a:off x="1813264" y="2042604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/>
            <p:nvPr/>
          </p:nvCxnSpPr>
          <p:spPr>
            <a:xfrm flipV="1">
              <a:off x="2743201" y="2195004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2895601" y="2346035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V="1">
              <a:off x="2886365" y="2461704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Elbow Connector 96"/>
            <p:cNvCxnSpPr/>
            <p:nvPr/>
          </p:nvCxnSpPr>
          <p:spPr>
            <a:xfrm flipV="1">
              <a:off x="4495800" y="1965035"/>
              <a:ext cx="1752601" cy="229969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lbow Connector 97"/>
            <p:cNvCxnSpPr/>
            <p:nvPr/>
          </p:nvCxnSpPr>
          <p:spPr>
            <a:xfrm rot="16200000" flipH="1">
              <a:off x="3086101" y="1317335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lbow Connector 98"/>
            <p:cNvCxnSpPr/>
            <p:nvPr/>
          </p:nvCxnSpPr>
          <p:spPr>
            <a:xfrm flipH="1" flipV="1">
              <a:off x="3330865" y="1047750"/>
              <a:ext cx="3298536" cy="1147254"/>
            </a:xfrm>
            <a:prstGeom prst="bentConnector3">
              <a:avLst>
                <a:gd name="adj1" fmla="val -16171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 flipV="1">
              <a:off x="2886365" y="3376104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 flipV="1">
              <a:off x="4044975" y="2574635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943601" y="2498435"/>
              <a:ext cx="304800" cy="96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454320" y="257175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5867400" y="266341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4191000" y="290306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V="1">
              <a:off x="3810000" y="362560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6580909" y="3581400"/>
            <a:ext cx="25908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i="1" dirty="0"/>
              <a:t>Also works for all other I-format arithmetic instruction (</a:t>
            </a:r>
            <a:r>
              <a:rPr lang="en-US" sz="1600" b="1" i="1" dirty="0" err="1">
                <a:latin typeface="Courier New"/>
                <a:cs typeface="Courier New"/>
              </a:rPr>
              <a:t>slti,sltiu,andi,ori,xori,slli,srli,srai</a:t>
            </a:r>
            <a:r>
              <a:rPr lang="en-US" sz="1600" i="1" dirty="0"/>
              <a:t>) just by changing </a:t>
            </a:r>
            <a:r>
              <a:rPr lang="en-US" sz="1600" i="1" dirty="0" err="1"/>
              <a:t>ALUSel</a:t>
            </a:r>
            <a:endParaRPr lang="en-US" sz="16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004071-72DE-FF11-3827-49B973089111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1688F4CB-DF30-6CC5-56CA-94CBA74604C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21C78B83-2A53-3864-0A24-F3D292CCFFD6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16A2AD39-7F01-8E22-F958-260BFA8AF1C0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369A949-5915-84B1-0440-25D1E140357A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955BD586-B5F3-23FC-93BF-2A1E6AE935A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2EF17F54-35FE-23A3-9C1C-698C1B4C4CCA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opcode(7)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F6E67521-4E9F-3A12-918F-9207503503A4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55979C84-24D0-54E8-BFE5-DEC7C3CE6DE3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Func3(3)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E64C7700-0C1E-6945-6F14-895CC10855FE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rd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867E02F8-9673-8CF9-3048-C94812B8511C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0AEA4FA4-D2F0-443B-8FF5-142E7C4C56E3}"/>
                </a:ext>
              </a:extLst>
            </p:cNvPr>
            <p:cNvSpPr txBox="1"/>
            <p:nvPr/>
          </p:nvSpPr>
          <p:spPr>
            <a:xfrm>
              <a:off x="4930963" y="115704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58E5A9EC-E2F2-537C-EA2C-66A8FA7DC326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B870C830-E381-D500-E296-B0116DE5515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3" name="Google Shape;999;g5d03733490_0_363">
            <a:extLst>
              <a:ext uri="{FF2B5EF4-FFF2-40B4-BE49-F238E27FC236}">
                <a16:creationId xmlns:a16="http://schemas.microsoft.com/office/drawing/2014/main" id="{71F81A59-B17A-4F87-74CF-CB69B2BA7F2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8AC2F3-8298-11B6-15C9-471E7B70BC3A}"/>
              </a:ext>
            </a:extLst>
          </p:cNvPr>
          <p:cNvSpPr txBox="1"/>
          <p:nvPr/>
        </p:nvSpPr>
        <p:spPr>
          <a:xfrm>
            <a:off x="6657738" y="2681143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Calibri" pitchFamily="34" charset="0"/>
              </a:rPr>
              <a:t>alu</a:t>
            </a:r>
          </a:p>
        </p:txBody>
      </p:sp>
    </p:spTree>
    <p:extLst>
      <p:ext uri="{BB962C8B-B14F-4D97-AF65-F5344CB8AC3E}">
        <p14:creationId xmlns:p14="http://schemas.microsoft.com/office/powerpoint/2010/main" val="30169923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lw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1846481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438401"/>
            <a:ext cx="0" cy="603825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120" idx="1"/>
          </p:cNvCxnSpPr>
          <p:nvPr/>
        </p:nvCxnSpPr>
        <p:spPr>
          <a:xfrm>
            <a:off x="6781800" y="2438401"/>
            <a:ext cx="1625600" cy="320933"/>
          </a:xfrm>
          <a:prstGeom prst="bentConnector3">
            <a:avLst>
              <a:gd name="adj1" fmla="val 8732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447800" y="2020669"/>
            <a:ext cx="1295400" cy="1027331"/>
          </a:xfrm>
          <a:prstGeom prst="bentConnector3">
            <a:avLst>
              <a:gd name="adj1" fmla="val 1441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8571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[31:20]</a:t>
            </a:r>
          </a:p>
        </p:txBody>
      </p:sp>
      <p:cxnSp>
        <p:nvCxnSpPr>
          <p:cNvPr id="513" name="Elbow Connector 512"/>
          <p:cNvCxnSpPr>
            <a:stCxn id="81" idx="3"/>
          </p:cNvCxnSpPr>
          <p:nvPr/>
        </p:nvCxnSpPr>
        <p:spPr>
          <a:xfrm flipV="1">
            <a:off x="4467461" y="3200402"/>
            <a:ext cx="1323742" cy="25193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696200" y="22098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14400" y="31242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52113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6388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=0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7801" y="1905000"/>
            <a:ext cx="7086600" cy="2974686"/>
            <a:chOff x="1447801" y="1047750"/>
            <a:chExt cx="7086600" cy="2974686"/>
          </a:xfrm>
        </p:grpSpPr>
        <p:cxnSp>
          <p:nvCxnSpPr>
            <p:cNvPr id="88" name="Straight Arrow Connector 87"/>
            <p:cNvCxnSpPr/>
            <p:nvPr/>
          </p:nvCxnSpPr>
          <p:spPr>
            <a:xfrm flipV="1">
              <a:off x="6454321" y="2587586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 flipV="1">
              <a:off x="4191001" y="2918905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flipV="1">
              <a:off x="7233229" y="2684084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5867401" y="2679252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8001001" y="2255893"/>
              <a:ext cx="367652" cy="1531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6629401" y="2173038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flipV="1">
              <a:off x="8458200" y="2385505"/>
              <a:ext cx="1" cy="1634045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lbow Connector 100"/>
            <p:cNvCxnSpPr/>
            <p:nvPr/>
          </p:nvCxnSpPr>
          <p:spPr>
            <a:xfrm>
              <a:off x="1813264" y="2042605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/>
            <p:nvPr/>
          </p:nvCxnSpPr>
          <p:spPr>
            <a:xfrm flipV="1">
              <a:off x="1782932" y="1623825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lbow Connector 102"/>
            <p:cNvCxnSpPr/>
            <p:nvPr/>
          </p:nvCxnSpPr>
          <p:spPr>
            <a:xfrm flipV="1">
              <a:off x="2438401" y="1166305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lbow Connector 103"/>
            <p:cNvCxnSpPr/>
            <p:nvPr/>
          </p:nvCxnSpPr>
          <p:spPr>
            <a:xfrm rot="10800000" flipV="1">
              <a:off x="1447801" y="1166304"/>
              <a:ext cx="1295400" cy="1027331"/>
            </a:xfrm>
            <a:prstGeom prst="bentConnector3">
              <a:avLst>
                <a:gd name="adj1" fmla="val 1441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 flipV="1">
              <a:off x="4499522" y="1965036"/>
              <a:ext cx="1825079" cy="404336"/>
            </a:xfrm>
            <a:prstGeom prst="bentConnector3">
              <a:avLst>
                <a:gd name="adj1" fmla="val 1334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2743201" y="2195005"/>
              <a:ext cx="914400" cy="152400"/>
            </a:xfrm>
            <a:prstGeom prst="bentConnector3">
              <a:avLst>
                <a:gd name="adj1" fmla="val 1780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>
              <a:off x="2895601" y="2346036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flipV="1">
              <a:off x="2886365" y="2461705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2886365" y="3376105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 flipH="1" flipV="1">
              <a:off x="3330865" y="1047750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lbow Connector 110"/>
            <p:cNvCxnSpPr/>
            <p:nvPr/>
          </p:nvCxnSpPr>
          <p:spPr>
            <a:xfrm rot="16200000" flipH="1">
              <a:off x="3086101" y="1317336"/>
              <a:ext cx="838200" cy="304800"/>
            </a:xfrm>
            <a:prstGeom prst="bentConnector3">
              <a:avLst>
                <a:gd name="adj1" fmla="val 1002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3810001" y="3641436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5943601" y="2498436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lbow Connector 113"/>
            <p:cNvCxnSpPr/>
            <p:nvPr/>
          </p:nvCxnSpPr>
          <p:spPr>
            <a:xfrm flipV="1">
              <a:off x="4044975" y="2574636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929F95A-3BA2-BF4F-90BB-BD4128E25206}"/>
              </a:ext>
            </a:extLst>
          </p:cNvPr>
          <p:cNvSpPr txBox="1"/>
          <p:nvPr/>
        </p:nvSpPr>
        <p:spPr>
          <a:xfrm>
            <a:off x="591015" y="18622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C18328-7D99-467F-57CA-E16DAAD49A84}"/>
              </a:ext>
            </a:extLst>
          </p:cNvPr>
          <p:cNvGrpSpPr/>
          <p:nvPr/>
        </p:nvGrpSpPr>
        <p:grpSpPr>
          <a:xfrm>
            <a:off x="501065" y="940376"/>
            <a:ext cx="8349858" cy="822970"/>
            <a:chOff x="68793" y="1106398"/>
            <a:chExt cx="8349858" cy="822970"/>
          </a:xfrm>
        </p:grpSpPr>
        <p:grpSp>
          <p:nvGrpSpPr>
            <p:cNvPr id="8" name="Google Shape;305;p38">
              <a:extLst>
                <a:ext uri="{FF2B5EF4-FFF2-40B4-BE49-F238E27FC236}">
                  <a16:creationId xmlns:a16="http://schemas.microsoft.com/office/drawing/2014/main" id="{2017C4C3-6121-FA91-4050-E077980E0C3C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4" name="Google Shape;306;p38">
                <a:extLst>
                  <a:ext uri="{FF2B5EF4-FFF2-40B4-BE49-F238E27FC236}">
                    <a16:creationId xmlns:a16="http://schemas.microsoft.com/office/drawing/2014/main" id="{616984FF-4B78-139F-7244-425ABEE14323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5" name="Google Shape;307;p38">
                <a:extLst>
                  <a:ext uri="{FF2B5EF4-FFF2-40B4-BE49-F238E27FC236}">
                    <a16:creationId xmlns:a16="http://schemas.microsoft.com/office/drawing/2014/main" id="{011210F2-5E01-43D1-B702-67C975047F73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72872AE2-B187-1A74-DDEE-1BC769E1D35F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AC522951-AA18-F07F-537C-504247DD38F0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offset(12)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4E20A8FE-70DB-C464-F785-D5691A65C310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2;p38">
                  <a:extLst>
                    <a:ext uri="{FF2B5EF4-FFF2-40B4-BE49-F238E27FC236}">
                      <a16:creationId xmlns:a16="http://schemas.microsoft.com/office/drawing/2014/main" id="{EBD508BC-D8C3-0B51-166C-DD7634B0A111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3;p38">
                  <a:extLst>
                    <a:ext uri="{FF2B5EF4-FFF2-40B4-BE49-F238E27FC236}">
                      <a16:creationId xmlns:a16="http://schemas.microsoft.com/office/drawing/2014/main" id="{EBEB6F85-A430-3400-D245-1BDAF36ACBFC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width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4;p38">
                  <a:extLst>
                    <a:ext uri="{FF2B5EF4-FFF2-40B4-BE49-F238E27FC236}">
                      <a16:creationId xmlns:a16="http://schemas.microsoft.com/office/drawing/2014/main" id="{54423F55-071B-9C70-6BBF-41DDE281B869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9A55A8BD-580F-2A44-F7C5-677B6206CA65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82013A2B-779B-D277-B0D1-EC0A8B753060}"/>
                </a:ext>
              </a:extLst>
            </p:cNvPr>
            <p:cNvSpPr txBox="1"/>
            <p:nvPr/>
          </p:nvSpPr>
          <p:spPr>
            <a:xfrm>
              <a:off x="4916599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2D95AC49-DD2D-70E0-BA93-AA4AB5372A24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F205595F-3558-31AE-2756-ACF6E061B3BD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78976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5d03733490_0_363"/>
          <p:cNvSpPr txBox="1">
            <a:spLocks noGrp="1"/>
          </p:cNvSpPr>
          <p:nvPr>
            <p:ph type="title"/>
          </p:nvPr>
        </p:nvSpPr>
        <p:spPr>
          <a:xfrm>
            <a:off x="246063" y="2746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Storage Element: Idealized Memory</a:t>
            </a:r>
            <a:endParaRPr sz="2800" dirty="0"/>
          </a:p>
        </p:txBody>
      </p:sp>
      <p:sp>
        <p:nvSpPr>
          <p:cNvPr id="998" name="Google Shape;998;g5d03733490_0_363"/>
          <p:cNvSpPr txBox="1">
            <a:spLocks noGrp="1"/>
          </p:cNvSpPr>
          <p:nvPr>
            <p:ph type="body" idx="1"/>
          </p:nvPr>
        </p:nvSpPr>
        <p:spPr>
          <a:xfrm>
            <a:off x="457200" y="12953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(idealized)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input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 output </a:t>
            </a:r>
            <a:r>
              <a:rPr lang="en-US" sz="2590" dirty="0"/>
              <a:t>port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Memory access: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0, data at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placed on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Write Enable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1,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Data In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written to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lang="en-US" sz="296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Clock input (CLK) 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CLK input is a factor ONLY during write operation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read, behaves as a combinational logic block: </a:t>
            </a:r>
            <a:r>
              <a:rPr lang="en-US" sz="259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Address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→ </a:t>
            </a:r>
            <a:r>
              <a:rPr lang="en-US" sz="2590" b="0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Data Out</a:t>
            </a:r>
            <a:r>
              <a:rPr lang="en-US" sz="259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valid after “access time”</a:t>
            </a:r>
            <a:endParaRPr dirty="0"/>
          </a:p>
        </p:txBody>
      </p:sp>
      <p:sp>
        <p:nvSpPr>
          <p:cNvPr id="999" name="Google Shape;999;g5d03733490_0_3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0" name="Google Shape;1000;g5d03733490_0_363"/>
          <p:cNvGrpSpPr/>
          <p:nvPr/>
        </p:nvGrpSpPr>
        <p:grpSpPr>
          <a:xfrm>
            <a:off x="5142283" y="1314435"/>
            <a:ext cx="3818037" cy="1811253"/>
            <a:chOff x="5249863" y="1217613"/>
            <a:chExt cx="3818037" cy="1811253"/>
          </a:xfrm>
        </p:grpSpPr>
        <p:sp>
          <p:nvSpPr>
            <p:cNvPr id="1001" name="Google Shape;1001;g5d03733490_0_363"/>
            <p:cNvSpPr/>
            <p:nvPr/>
          </p:nvSpPr>
          <p:spPr>
            <a:xfrm>
              <a:off x="5372624" y="2631366"/>
              <a:ext cx="5595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g5d03733490_0_363"/>
            <p:cNvSpPr/>
            <p:nvPr/>
          </p:nvSpPr>
          <p:spPr>
            <a:xfrm>
              <a:off x="5249863" y="1935163"/>
              <a:ext cx="946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Data In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5d03733490_0_363"/>
            <p:cNvSpPr/>
            <p:nvPr/>
          </p:nvSpPr>
          <p:spPr>
            <a:xfrm>
              <a:off x="6334125" y="1809750"/>
              <a:ext cx="1431900" cy="1212900"/>
            </a:xfrm>
            <a:prstGeom prst="rect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g5d03733490_0_363"/>
            <p:cNvSpPr/>
            <p:nvPr/>
          </p:nvSpPr>
          <p:spPr>
            <a:xfrm>
              <a:off x="5583392" y="1217613"/>
              <a:ext cx="15270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20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05" name="Google Shape;1005;g5d03733490_0_363"/>
            <p:cNvCxnSpPr/>
            <p:nvPr/>
          </p:nvCxnSpPr>
          <p:spPr>
            <a:xfrm rot="10800000">
              <a:off x="5334100" y="2330450"/>
              <a:ext cx="10032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06" name="Google Shape;1006;g5d03733490_0_363"/>
            <p:cNvCxnSpPr/>
            <p:nvPr/>
          </p:nvCxnSpPr>
          <p:spPr>
            <a:xfrm flipH="1">
              <a:off x="58675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07" name="Google Shape;1007;g5d03733490_0_363"/>
            <p:cNvSpPr/>
            <p:nvPr/>
          </p:nvSpPr>
          <p:spPr>
            <a:xfrm>
              <a:off x="5554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8" name="Google Shape;1008;g5d03733490_0_363"/>
            <p:cNvCxnSpPr/>
            <p:nvPr/>
          </p:nvCxnSpPr>
          <p:spPr>
            <a:xfrm>
              <a:off x="7785100" y="2330450"/>
              <a:ext cx="1282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09" name="Google Shape;1009;g5d03733490_0_363"/>
            <p:cNvCxnSpPr/>
            <p:nvPr/>
          </p:nvCxnSpPr>
          <p:spPr>
            <a:xfrm flipH="1">
              <a:off x="8610700" y="2260600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0" name="Google Shape;1010;g5d03733490_0_363"/>
            <p:cNvSpPr/>
            <p:nvPr/>
          </p:nvSpPr>
          <p:spPr>
            <a:xfrm>
              <a:off x="8221663" y="2286000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5d03733490_0_363"/>
            <p:cNvSpPr/>
            <p:nvPr/>
          </p:nvSpPr>
          <p:spPr>
            <a:xfrm>
              <a:off x="7764463" y="1935163"/>
              <a:ext cx="10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6"/>
                  </a:solidFill>
                  <a:latin typeface="Calibri"/>
                  <a:ea typeface="Calibri"/>
                  <a:cs typeface="Calibri"/>
                  <a:sym typeface="Calibri"/>
                </a:rPr>
                <a:t>DataOut</a:t>
              </a:r>
              <a:endParaRPr sz="20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12" name="Google Shape;1012;g5d03733490_0_363"/>
            <p:cNvCxnSpPr/>
            <p:nvPr/>
          </p:nvCxnSpPr>
          <p:spPr>
            <a:xfrm rot="10800000">
              <a:off x="6635750" y="1562200"/>
              <a:ext cx="0" cy="2412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3" name="Google Shape;1013;g5d03733490_0_363"/>
            <p:cNvCxnSpPr/>
            <p:nvPr/>
          </p:nvCxnSpPr>
          <p:spPr>
            <a:xfrm rot="10800000">
              <a:off x="5861150" y="2838450"/>
              <a:ext cx="4698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4" name="Google Shape;1014;g5d03733490_0_363"/>
            <p:cNvCxnSpPr/>
            <p:nvPr/>
          </p:nvCxnSpPr>
          <p:spPr>
            <a:xfrm>
              <a:off x="7169150" y="1346200"/>
              <a:ext cx="0" cy="44460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15" name="Google Shape;1015;g5d03733490_0_363"/>
            <p:cNvSpPr/>
            <p:nvPr/>
          </p:nvSpPr>
          <p:spPr>
            <a:xfrm>
              <a:off x="7154863" y="1219200"/>
              <a:ext cx="101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Address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6" name="Google Shape;1016;g5d03733490_0_363"/>
            <p:cNvCxnSpPr/>
            <p:nvPr/>
          </p:nvCxnSpPr>
          <p:spPr>
            <a:xfrm>
              <a:off x="6330950" y="27622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17" name="Google Shape;1017;g5d03733490_0_363"/>
            <p:cNvCxnSpPr/>
            <p:nvPr/>
          </p:nvCxnSpPr>
          <p:spPr>
            <a:xfrm flipH="1">
              <a:off x="6330950" y="2838450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18" name="Google Shape;1018;g5d03733490_0_3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9" name="Google Shape;1019;g5d03733490_0_3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29496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5d1f297cb9_0_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dirty="0"/>
              <a:t>Current Datapath</a:t>
            </a:r>
            <a:endParaRPr dirty="0"/>
          </a:p>
        </p:txBody>
      </p:sp>
      <p:sp>
        <p:nvSpPr>
          <p:cNvPr id="1087" name="Google Shape;1087;g5d1f297cb9_0_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8" name="Google Shape;1088;g5d1f297cb9_0_0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9" name="Google Shape;1089;g5d1f297cb9_0_0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1090" name="Google Shape;1090;g5d1f297cb9_0_0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g5d1f297cb9_0_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92" name="Google Shape;1092;g5d1f297cb9_0_0"/>
            <p:cNvCxnSpPr>
              <a:stCxn id="1091" idx="2"/>
              <a:endCxn id="109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93" name="Google Shape;1093;g5d1f297cb9_0_0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g5d1f297cb9_0_0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1095" name="Google Shape;1095;g5d1f297cb9_0_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g5d1f297cb9_0_0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g5d1f297cb9_0_0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1098" name="Google Shape;1098;g5d1f297cb9_0_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g5d1f297cb9_0_0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g5d1f297cb9_0_0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1101" name="Google Shape;1101;g5d1f297cb9_0_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g5d1f297cb9_0_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g5d1f297cb9_0_0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1104" name="Google Shape;1104;g5d1f297cb9_0_0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1105" name="Google Shape;1105;g5d1f297cb9_0_0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g5d1f297cb9_0_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7" name="Google Shape;1107;g5d1f297cb9_0_0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g5d1f297cb9_0_0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g5d1f297cb9_0_0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g5d1f297cb9_0_0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g5d1f297cb9_0_0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g5d1f297cb9_0_0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13" name="Google Shape;1113;g5d1f297cb9_0_0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4" name="Google Shape;1114;g5d1f297cb9_0_0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15" name="Google Shape;1115;g5d1f297cb9_0_0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g5d1f297cb9_0_0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17" name="Google Shape;1117;g5d1f297cb9_0_0"/>
          <p:cNvCxnSpPr>
            <a:endCxn id="1118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19" name="Google Shape;1119;g5d1f297cb9_0_0"/>
          <p:cNvCxnSpPr>
            <a:stCxn id="1101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20" name="Google Shape;1120;g5d1f297cb9_0_0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1121" name="Google Shape;1121;g5d1f297cb9_0_0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g5d1f297cb9_0_0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g5d1f297cb9_0_0"/>
            <p:cNvSpPr txBox="1"/>
            <p:nvPr/>
          </p:nvSpPr>
          <p:spPr>
            <a:xfrm>
              <a:off x="8255000" y="1846481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24" name="Google Shape;1124;g5d1f297cb9_0_0"/>
          <p:cNvCxnSpPr>
            <a:stCxn id="1090" idx="0"/>
            <a:endCxn id="111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5" name="Google Shape;1125;g5d1f297cb9_0_0"/>
          <p:cNvCxnSpPr/>
          <p:nvPr/>
        </p:nvCxnSpPr>
        <p:spPr>
          <a:xfrm rot="10800000">
            <a:off x="8458200" y="3176726"/>
            <a:ext cx="0" cy="2540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6" name="Google Shape;1126;g5d1f297cb9_0_0"/>
          <p:cNvCxnSpPr/>
          <p:nvPr/>
        </p:nvCxnSpPr>
        <p:spPr>
          <a:xfrm rot="10800000">
            <a:off x="6781800" y="2108100"/>
            <a:ext cx="0" cy="805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27" name="Google Shape;1127;g5d1f297cb9_0_0"/>
          <p:cNvCxnSpPr>
            <a:endCxn id="1123" idx="1"/>
          </p:cNvCxnSpPr>
          <p:nvPr/>
        </p:nvCxnSpPr>
        <p:spPr>
          <a:xfrm>
            <a:off x="6781700" y="2108035"/>
            <a:ext cx="1625700" cy="428100"/>
          </a:xfrm>
          <a:prstGeom prst="bentConnector3">
            <a:avLst>
              <a:gd name="adj1" fmla="val 8732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28" name="Google Shape;1128;g5d1f297cb9_0_0"/>
          <p:cNvCxnSpPr>
            <a:stCxn id="1129" idx="3"/>
            <a:endCxn id="1088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0" name="Google Shape;1130;g5d1f297cb9_0_0"/>
          <p:cNvCxnSpPr>
            <a:stCxn id="1098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31" name="Google Shape;1131;g5d1f297cb9_0_0"/>
          <p:cNvCxnSpPr>
            <a:stCxn id="1109" idx="3"/>
          </p:cNvCxnSpPr>
          <p:nvPr/>
        </p:nvCxnSpPr>
        <p:spPr>
          <a:xfrm rot="10800000" flipH="1">
            <a:off x="4499400" y="2616226"/>
            <a:ext cx="1825200" cy="539100"/>
          </a:xfrm>
          <a:prstGeom prst="bentConnector3">
            <a:avLst>
              <a:gd name="adj1" fmla="val 133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1132" name="Google Shape;1132;g5d1f297cb9_0_0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1129" name="Google Shape;1129;g5d1f297cb9_0_0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33" name="Google Shape;1133;g5d1f297cb9_0_0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g5d1f297cb9_0_0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1118" name="Google Shape;1118;g5d1f297cb9_0_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g5d1f297cb9_0_0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5d1f297cb9_0_0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37" name="Google Shape;1137;g5d1f297cb9_0_0"/>
          <p:cNvCxnSpPr>
            <a:stCxn id="1088" idx="3"/>
            <a:endCxn id="1105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1780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8" name="Google Shape;1138;g5d1f297cb9_0_0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39" name="Google Shape;1139;g5d1f297cb9_0_0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0" name="Google Shape;1140;g5d1f297cb9_0_0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1" name="Google Shape;1141;g5d1f297cb9_0_0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2" name="Google Shape;1142;g5d1f297cb9_0_0"/>
          <p:cNvCxnSpPr>
            <a:stCxn id="1121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237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43" name="Google Shape;1143;g5d1f297cb9_0_0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4" name="Google Shape;1144;g5d1f297cb9_0_0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1145" name="Google Shape;1145;g5d1f297cb9_0_0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46" name="Google Shape;1146;g5d1f297cb9_0_0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g5d1f297cb9_0_0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g5d1f297cb9_0_0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g5d1f297cb9_0_0"/>
          <p:cNvSpPr txBox="1"/>
          <p:nvPr/>
        </p:nvSpPr>
        <p:spPr>
          <a:xfrm>
            <a:off x="2918691" y="4180224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0" name="Google Shape;1150;g5d1f297cb9_0_0"/>
          <p:cNvCxnSpPr>
            <a:stCxn id="1111" idx="3"/>
          </p:cNvCxnSpPr>
          <p:nvPr/>
        </p:nvCxnSpPr>
        <p:spPr>
          <a:xfrm rot="10800000" flipH="1">
            <a:off x="4492200" y="3124118"/>
            <a:ext cx="1299000" cy="336000"/>
          </a:xfrm>
          <a:prstGeom prst="bentConnector3">
            <a:avLst>
              <a:gd name="adj1" fmla="val 5000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1" name="Google Shape;1151;g5d1f297cb9_0_0"/>
          <p:cNvSpPr txBox="1"/>
          <p:nvPr/>
        </p:nvSpPr>
        <p:spPr>
          <a:xfrm>
            <a:off x="7696200" y="18796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g5d1f297cb9_0_0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g5d1f297cb9_0_0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g5d1f297cb9_0_0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5d1f297cb9_0_0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5d1f297cb9_0_0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57" name="Google Shape;1157;g5d1f297cb9_0_0"/>
          <p:cNvCxnSpPr>
            <a:stCxn id="1096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8343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58" name="Google Shape;1158;g5d1f297cb9_0_0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g5d1f297cb9_0_0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5d1f297cb9_0_0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1" name="Google Shape;1161;g5d1f297cb9_0_0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2" name="Google Shape;1162;g5d1f297cb9_0_0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g5d1f297cb9_0_0"/>
          <p:cNvSpPr txBox="1"/>
          <p:nvPr/>
        </p:nvSpPr>
        <p:spPr>
          <a:xfrm>
            <a:off x="68580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4" name="Google Shape;1164;g5d1f297cb9_0_0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5" name="Google Shape;1165;g5d1f297cb9_0_0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6" name="Google Shape;1166;g5d1f297cb9_0_0"/>
          <p:cNvCxnSpPr/>
          <p:nvPr/>
        </p:nvCxnSpPr>
        <p:spPr>
          <a:xfrm flipH="1">
            <a:off x="1447800" y="1551050"/>
            <a:ext cx="1295400" cy="1168500"/>
          </a:xfrm>
          <a:prstGeom prst="bentConnector3">
            <a:avLst>
              <a:gd name="adj1" fmla="val 13266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7" name="Google Shape;1167;g5d1f297cb9_0_0"/>
          <p:cNvSpPr txBox="1"/>
          <p:nvPr/>
        </p:nvSpPr>
        <p:spPr>
          <a:xfrm>
            <a:off x="990600" y="281940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8" name="Google Shape;1168;g5d1f297cb9_0_0"/>
          <p:cNvCxnSpPr/>
          <p:nvPr/>
        </p:nvCxnSpPr>
        <p:spPr>
          <a:xfrm rot="-5400000">
            <a:off x="1701781" y="22422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169" name="Google Shape;1169;g5d1f297cb9_0_0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6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g5d1f297cb9_0_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842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sw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US" sz="1200" dirty="0"/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69"/>
            <a:ext cx="0" cy="1905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6781800" y="2133601"/>
            <a:ext cx="1600200" cy="801469"/>
          </a:xfrm>
          <a:prstGeom prst="bentConnector3">
            <a:avLst>
              <a:gd name="adj1" fmla="val 8789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>
            <a:endCxn id="19" idx="1"/>
          </p:cNvCxnSpPr>
          <p:nvPr/>
        </p:nvCxnSpPr>
        <p:spPr>
          <a:xfrm rot="10800000" flipV="1">
            <a:off x="1447800" y="2020669"/>
            <a:ext cx="1295400" cy="876300"/>
          </a:xfrm>
          <a:prstGeom prst="bentConnector3">
            <a:avLst>
              <a:gd name="adj1" fmla="val 132662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</p:cNvCxnSpPr>
          <p:nvPr/>
        </p:nvCxnSpPr>
        <p:spPr>
          <a:xfrm flipV="1">
            <a:off x="4467462" y="2819400"/>
            <a:ext cx="1780939" cy="404336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990600" y="2971801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322839" y="495300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=S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26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0960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854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=Write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5334000"/>
            <a:ext cx="84638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*= “Don’t Care”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59243" y="2015526"/>
            <a:ext cx="7010400" cy="2874720"/>
            <a:chOff x="1447801" y="1123950"/>
            <a:chExt cx="7010400" cy="2874720"/>
          </a:xfrm>
        </p:grpSpPr>
        <p:cxnSp>
          <p:nvCxnSpPr>
            <p:cNvPr id="94" name="Straight Arrow Connector 93"/>
            <p:cNvCxnSpPr/>
            <p:nvPr/>
          </p:nvCxnSpPr>
          <p:spPr>
            <a:xfrm flipV="1">
              <a:off x="6454321" y="2545231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V="1">
              <a:off x="4191001" y="2876550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7233229" y="2641729"/>
              <a:ext cx="0" cy="1338352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V="1">
              <a:off x="5867401" y="2636897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6629401" y="2130683"/>
              <a:ext cx="381000" cy="21967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flipV="1">
              <a:off x="8455357" y="2343150"/>
              <a:ext cx="2844" cy="165552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lbow Connector 104"/>
            <p:cNvCxnSpPr/>
            <p:nvPr/>
          </p:nvCxnSpPr>
          <p:spPr>
            <a:xfrm>
              <a:off x="1813264" y="2000250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lbow Connector 105"/>
            <p:cNvCxnSpPr/>
            <p:nvPr/>
          </p:nvCxnSpPr>
          <p:spPr>
            <a:xfrm flipV="1">
              <a:off x="1782932" y="1581470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lbow Connector 106"/>
            <p:cNvCxnSpPr/>
            <p:nvPr/>
          </p:nvCxnSpPr>
          <p:spPr>
            <a:xfrm flipV="1">
              <a:off x="2438401" y="1123950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lbow Connector 107"/>
            <p:cNvCxnSpPr/>
            <p:nvPr/>
          </p:nvCxnSpPr>
          <p:spPr>
            <a:xfrm rot="10800000" flipV="1">
              <a:off x="1447801" y="1123950"/>
              <a:ext cx="1295400" cy="876300"/>
            </a:xfrm>
            <a:prstGeom prst="bentConnector3">
              <a:avLst>
                <a:gd name="adj1" fmla="val 132662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lbow Connector 108"/>
            <p:cNvCxnSpPr/>
            <p:nvPr/>
          </p:nvCxnSpPr>
          <p:spPr>
            <a:xfrm flipV="1">
              <a:off x="4499522" y="1922681"/>
              <a:ext cx="1748879" cy="404336"/>
            </a:xfrm>
            <a:prstGeom prst="bentConnector3">
              <a:avLst>
                <a:gd name="adj1" fmla="val 74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lbow Connector 109"/>
            <p:cNvCxnSpPr/>
            <p:nvPr/>
          </p:nvCxnSpPr>
          <p:spPr>
            <a:xfrm>
              <a:off x="4457522" y="2555617"/>
              <a:ext cx="957297" cy="320141"/>
            </a:xfrm>
            <a:prstGeom prst="bentConnector3">
              <a:avLst>
                <a:gd name="adj1" fmla="val 1683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>
              <a:off x="2895601" y="2303681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2886365" y="2419350"/>
              <a:ext cx="771236" cy="3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flipV="1">
              <a:off x="2897910" y="2647951"/>
              <a:ext cx="759691" cy="267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flipV="1">
              <a:off x="2886365" y="3333750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V="1">
              <a:off x="3810001" y="3599081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flipV="1">
              <a:off x="5943601" y="2456081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lbow Connector 125"/>
            <p:cNvCxnSpPr/>
            <p:nvPr/>
          </p:nvCxnSpPr>
          <p:spPr>
            <a:xfrm flipV="1">
              <a:off x="5410201" y="2490717"/>
              <a:ext cx="1600200" cy="381000"/>
            </a:xfrm>
            <a:prstGeom prst="bentConnector3">
              <a:avLst>
                <a:gd name="adj1" fmla="val 86075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 flipV="1">
              <a:off x="4044975" y="2532281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/>
          <p:cNvCxnSpPr>
            <a:stCxn id="16" idx="3"/>
          </p:cNvCxnSpPr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7CE352-9D06-9BB8-6604-288461BF1158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F51DF461-528F-CC95-65E3-2DDA8372BB74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7" name="Google Shape;306;p38">
                <a:extLst>
                  <a:ext uri="{FF2B5EF4-FFF2-40B4-BE49-F238E27FC236}">
                    <a16:creationId xmlns:a16="http://schemas.microsoft.com/office/drawing/2014/main" id="{4A1BD950-73BF-7B3F-FC8C-D5B5EA73724B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8" name="Google Shape;307;p38">
                <a:extLst>
                  <a:ext uri="{FF2B5EF4-FFF2-40B4-BE49-F238E27FC236}">
                    <a16:creationId xmlns:a16="http://schemas.microsoft.com/office/drawing/2014/main" id="{04E22D45-2620-48ED-FB20-7FFE540E27AC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20" name="Google Shape;308;p38">
                <a:extLst>
                  <a:ext uri="{FF2B5EF4-FFF2-40B4-BE49-F238E27FC236}">
                    <a16:creationId xmlns:a16="http://schemas.microsoft.com/office/drawing/2014/main" id="{44A2DCD3-D368-2E97-F3ED-532771C0FB27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21" name="Google Shape;309;p38">
                  <a:extLst>
                    <a:ext uri="{FF2B5EF4-FFF2-40B4-BE49-F238E27FC236}">
                      <a16:creationId xmlns:a16="http://schemas.microsoft.com/office/drawing/2014/main" id="{9B38AA6E-4B1F-779C-4FD7-AD0E06170125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(11:5)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0;p38">
                  <a:extLst>
                    <a:ext uri="{FF2B5EF4-FFF2-40B4-BE49-F238E27FC236}">
                      <a16:creationId xmlns:a16="http://schemas.microsoft.com/office/drawing/2014/main" id="{A6973545-AA0D-3CE1-C752-40F3C9BD24BD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1;p38">
                  <a:extLst>
                    <a:ext uri="{FF2B5EF4-FFF2-40B4-BE49-F238E27FC236}">
                      <a16:creationId xmlns:a16="http://schemas.microsoft.com/office/drawing/2014/main" id="{0CFFEBDC-76A7-8898-7F95-29B27E7CDAE8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2;p38">
                  <a:extLst>
                    <a:ext uri="{FF2B5EF4-FFF2-40B4-BE49-F238E27FC236}">
                      <a16:creationId xmlns:a16="http://schemas.microsoft.com/office/drawing/2014/main" id="{3A6D0DA9-CB42-6FCA-5495-45C51A417456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6" name="Google Shape;313;p38">
                  <a:extLst>
                    <a:ext uri="{FF2B5EF4-FFF2-40B4-BE49-F238E27FC236}">
                      <a16:creationId xmlns:a16="http://schemas.microsoft.com/office/drawing/2014/main" id="{7761B11E-2ADE-F8CF-7ACD-B85EEAD35769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7" name="Google Shape;314;p38">
                  <a:extLst>
                    <a:ext uri="{FF2B5EF4-FFF2-40B4-BE49-F238E27FC236}">
                      <a16:creationId xmlns:a16="http://schemas.microsoft.com/office/drawing/2014/main" id="{77CD4376-722C-2212-8279-F905B6573880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(4:0)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BDD106EB-0C92-72CA-4505-1A46F0F877CF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A5CB0E5C-65A6-703E-E6C9-E2B170CC4E84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2" name="Google Shape;307;p38">
              <a:extLst>
                <a:ext uri="{FF2B5EF4-FFF2-40B4-BE49-F238E27FC236}">
                  <a16:creationId xmlns:a16="http://schemas.microsoft.com/office/drawing/2014/main" id="{E507D5A6-ECCB-D5DB-E024-C4F573CA1F43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4" name="Google Shape;307;p38">
              <a:extLst>
                <a:ext uri="{FF2B5EF4-FFF2-40B4-BE49-F238E27FC236}">
                  <a16:creationId xmlns:a16="http://schemas.microsoft.com/office/drawing/2014/main" id="{D1BC473D-299F-5C32-530A-FBE54C7C1E55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5" name="Google Shape;307;p38">
              <a:extLst>
                <a:ext uri="{FF2B5EF4-FFF2-40B4-BE49-F238E27FC236}">
                  <a16:creationId xmlns:a16="http://schemas.microsoft.com/office/drawing/2014/main" id="{988012E8-73FA-19F4-5F00-85606E603A95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32" name="Google Shape;999;g5d03733490_0_363">
            <a:extLst>
              <a:ext uri="{FF2B5EF4-FFF2-40B4-BE49-F238E27FC236}">
                <a16:creationId xmlns:a16="http://schemas.microsoft.com/office/drawing/2014/main" id="{39A256A5-0ECD-D96F-2F58-667E44D4099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542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Straight Arrow Connector 87"/>
          <p:cNvCxnSpPr/>
          <p:nvPr/>
        </p:nvCxnSpPr>
        <p:spPr>
          <a:xfrm>
            <a:off x="51839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031502" y="3468470"/>
            <a:ext cx="0" cy="1408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branches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9102" y="3581400"/>
            <a:ext cx="0" cy="12954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74137" y="2447779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576107" y="311171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68818" y="4947281"/>
            <a:ext cx="5354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=B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10914" y="4935839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=0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572000" y="4953001"/>
            <a:ext cx="26289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endParaRPr lang="en-US" sz="1100" dirty="0"/>
          </a:p>
        </p:txBody>
      </p:sp>
      <p:sp>
        <p:nvSpPr>
          <p:cNvPr id="585" name="TextBox 584"/>
          <p:cNvSpPr txBox="1"/>
          <p:nvPr/>
        </p:nvSpPr>
        <p:spPr>
          <a:xfrm>
            <a:off x="4876800" y="4953001"/>
            <a:ext cx="25648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endParaRPr lang="en-US" sz="1100" dirty="0"/>
          </a:p>
        </p:txBody>
      </p:sp>
      <p:sp>
        <p:nvSpPr>
          <p:cNvPr id="586" name="TextBox 585"/>
          <p:cNvSpPr txBox="1"/>
          <p:nvPr/>
        </p:nvSpPr>
        <p:spPr>
          <a:xfrm>
            <a:off x="5181601" y="4953001"/>
            <a:ext cx="25395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endParaRPr lang="en-US" sz="1100" dirty="0"/>
          </a:p>
        </p:txBody>
      </p:sp>
      <p:sp>
        <p:nvSpPr>
          <p:cNvPr id="587" name="TextBox 586"/>
          <p:cNvSpPr txBox="1"/>
          <p:nvPr/>
        </p:nvSpPr>
        <p:spPr>
          <a:xfrm>
            <a:off x="5995089" y="495872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56443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84556" y="5244750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5139" y="4941559"/>
            <a:ext cx="4648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=*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0" y="4953001"/>
            <a:ext cx="118942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=taken/not-taken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5178182" y="3470875"/>
            <a:ext cx="0" cy="14083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73" idx="3"/>
          </p:cNvCxnSpPr>
          <p:nvPr/>
        </p:nvCxnSpPr>
        <p:spPr>
          <a:xfrm flipH="1">
            <a:off x="5025783" y="3551143"/>
            <a:ext cx="4569" cy="13280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H="1" flipV="1">
            <a:off x="1213481" y="3118291"/>
            <a:ext cx="10391" cy="177072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flipV="1">
            <a:off x="4873382" y="3583805"/>
            <a:ext cx="0" cy="1295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V="1">
            <a:off x="6441632" y="3444356"/>
            <a:ext cx="6968" cy="178912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/>
          <p:nvPr/>
        </p:nvCxnSpPr>
        <p:spPr>
          <a:xfrm flipV="1">
            <a:off x="4185280" y="3775675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V="1">
            <a:off x="7227508" y="3540853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 flipV="1">
            <a:off x="5861680" y="3536021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 flipV="1">
            <a:off x="6014080" y="2965891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140"/>
          <p:cNvCxnSpPr/>
          <p:nvPr/>
        </p:nvCxnSpPr>
        <p:spPr>
          <a:xfrm rot="16200000" flipH="1">
            <a:off x="709593" y="2316437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289680" y="2899374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142"/>
          <p:cNvCxnSpPr/>
          <p:nvPr/>
        </p:nvCxnSpPr>
        <p:spPr>
          <a:xfrm>
            <a:off x="1807544" y="2899374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144"/>
          <p:cNvCxnSpPr/>
          <p:nvPr/>
        </p:nvCxnSpPr>
        <p:spPr>
          <a:xfrm flipV="1">
            <a:off x="1777212" y="2480594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rot="10800000" flipV="1">
            <a:off x="1137280" y="2023074"/>
            <a:ext cx="1600200" cy="990600"/>
          </a:xfrm>
          <a:prstGeom prst="bentConnector3">
            <a:avLst>
              <a:gd name="adj1" fmla="val 124407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flipV="1">
            <a:off x="6078839" y="2722724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79" idx="3"/>
          </p:cNvCxnSpPr>
          <p:nvPr/>
        </p:nvCxnSpPr>
        <p:spPr>
          <a:xfrm flipV="1">
            <a:off x="4467461" y="3220702"/>
            <a:ext cx="358592" cy="303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>
            <a:stCxn id="81" idx="3"/>
          </p:cNvCxnSpPr>
          <p:nvPr/>
        </p:nvCxnSpPr>
        <p:spPr>
          <a:xfrm flipV="1">
            <a:off x="4467461" y="3442944"/>
            <a:ext cx="326578" cy="939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V="1">
            <a:off x="1973048" y="2230186"/>
            <a:ext cx="3576139" cy="536647"/>
          </a:xfrm>
          <a:prstGeom prst="bentConnector3">
            <a:avLst>
              <a:gd name="adj1" fmla="val 2488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>
            <a:off x="2889880" y="3202805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2880644" y="3318475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2892190" y="3547076"/>
            <a:ext cx="759691" cy="267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2880644" y="4232875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3804280" y="4498205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/>
          <p:nvPr/>
        </p:nvCxnSpPr>
        <p:spPr>
          <a:xfrm flipV="1">
            <a:off x="5937880" y="3355205"/>
            <a:ext cx="370610" cy="231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/>
          <p:nvPr/>
        </p:nvCxnSpPr>
        <p:spPr>
          <a:xfrm flipV="1">
            <a:off x="4039254" y="3431405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8" idx="0"/>
          </p:cNvCxnSpPr>
          <p:nvPr/>
        </p:nvCxnSpPr>
        <p:spPr>
          <a:xfrm flipV="1">
            <a:off x="6629400" y="2132935"/>
            <a:ext cx="149760" cy="916434"/>
          </a:xfrm>
          <a:prstGeom prst="bentConnector4">
            <a:avLst>
              <a:gd name="adj1" fmla="val 99165"/>
              <a:gd name="adj2" fmla="val 6039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5543475" y="2230177"/>
            <a:ext cx="383277" cy="360411"/>
          </a:xfrm>
          <a:prstGeom prst="bentConnector3">
            <a:avLst>
              <a:gd name="adj1" fmla="val 93284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2743201" y="3201769"/>
            <a:ext cx="174413" cy="6632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58" idx="0"/>
          </p:cNvCxnSpPr>
          <p:nvPr/>
        </p:nvCxnSpPr>
        <p:spPr>
          <a:xfrm flipV="1">
            <a:off x="2438401" y="2001363"/>
            <a:ext cx="307589" cy="476507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03889" y="2110054"/>
            <a:ext cx="5880993" cy="11441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D1B5F200-C6AD-542F-6F92-DDA4ACDDA7F6}"/>
              </a:ext>
            </a:extLst>
          </p:cNvPr>
          <p:cNvGrpSpPr/>
          <p:nvPr/>
        </p:nvGrpSpPr>
        <p:grpSpPr>
          <a:xfrm>
            <a:off x="199559" y="942980"/>
            <a:ext cx="8349858" cy="822970"/>
            <a:chOff x="68793" y="1106398"/>
            <a:chExt cx="8349858" cy="822970"/>
          </a:xfrm>
        </p:grpSpPr>
        <p:grpSp>
          <p:nvGrpSpPr>
            <p:cNvPr id="3" name="Google Shape;305;p38">
              <a:extLst>
                <a:ext uri="{FF2B5EF4-FFF2-40B4-BE49-F238E27FC236}">
                  <a16:creationId xmlns:a16="http://schemas.microsoft.com/office/drawing/2014/main" id="{A36C2B7E-356A-92AE-15A0-434262115135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B8064588-E9A3-BA62-BD7C-04683DFE0895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99C0A885-A2DF-26EC-034E-87256268F2BF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7" name="Google Shape;308;p38">
                <a:extLst>
                  <a:ext uri="{FF2B5EF4-FFF2-40B4-BE49-F238E27FC236}">
                    <a16:creationId xmlns:a16="http://schemas.microsoft.com/office/drawing/2014/main" id="{BD5BBFAC-5A08-4902-69E8-47BE7876470B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8" name="Google Shape;309;p38">
                  <a:extLst>
                    <a:ext uri="{FF2B5EF4-FFF2-40B4-BE49-F238E27FC236}">
                      <a16:creationId xmlns:a16="http://schemas.microsoft.com/office/drawing/2014/main" id="{EDDCC6CE-81F1-150F-7844-B9CCCB39A488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17364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(12|10:5)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0;p38">
                  <a:extLst>
                    <a:ext uri="{FF2B5EF4-FFF2-40B4-BE49-F238E27FC236}">
                      <a16:creationId xmlns:a16="http://schemas.microsoft.com/office/drawing/2014/main" id="{BE120600-F9FB-A162-E36F-6F69552230FE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1;p38">
                  <a:extLst>
                    <a:ext uri="{FF2B5EF4-FFF2-40B4-BE49-F238E27FC236}">
                      <a16:creationId xmlns:a16="http://schemas.microsoft.com/office/drawing/2014/main" id="{43E86BCF-F086-2C8D-BE85-14A2EAE60423}"/>
                    </a:ext>
                  </a:extLst>
                </p:cNvPr>
                <p:cNvSpPr/>
                <p:nvPr/>
              </p:nvSpPr>
              <p:spPr>
                <a:xfrm>
                  <a:off x="219357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rs2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2;p38">
                  <a:extLst>
                    <a:ext uri="{FF2B5EF4-FFF2-40B4-BE49-F238E27FC236}">
                      <a16:creationId xmlns:a16="http://schemas.microsoft.com/office/drawing/2014/main" id="{972DDD6C-CEE0-8936-08C7-941024029217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rs1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4" name="Google Shape;313;p38">
                  <a:extLst>
                    <a:ext uri="{FF2B5EF4-FFF2-40B4-BE49-F238E27FC236}">
                      <a16:creationId xmlns:a16="http://schemas.microsoft.com/office/drawing/2014/main" id="{4916447D-AA0E-6813-1BE7-DF175B399564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5" name="Google Shape;314;p38">
                  <a:extLst>
                    <a:ext uri="{FF2B5EF4-FFF2-40B4-BE49-F238E27FC236}">
                      <a16:creationId xmlns:a16="http://schemas.microsoft.com/office/drawing/2014/main" id="{F2CC2619-92A1-57F8-A9FD-7D3ABF8D3A4B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imm</a:t>
                  </a:r>
                  <a:r>
                    <a:rPr lang="en-US" sz="16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(4:1|11)</a:t>
                  </a:r>
                  <a:endParaRPr sz="16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7" name="Google Shape;307;p38">
              <a:extLst>
                <a:ext uri="{FF2B5EF4-FFF2-40B4-BE49-F238E27FC236}">
                  <a16:creationId xmlns:a16="http://schemas.microsoft.com/office/drawing/2014/main" id="{2689EA54-1D02-0017-6676-88EC394503FA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D485D56C-D21D-F5E3-AA2C-7FA89D04BBF8}"/>
                </a:ext>
              </a:extLst>
            </p:cNvPr>
            <p:cNvSpPr txBox="1"/>
            <p:nvPr/>
          </p:nvSpPr>
          <p:spPr>
            <a:xfrm>
              <a:off x="4952593" y="116926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7082422B-4B0C-448A-6D71-7903B08E91DA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7BF5C7D1-C7D3-0B94-4ED6-9F9A931180B7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1708876B-A4BF-04E1-6503-3FC2739F9C3D}"/>
                </a:ext>
              </a:extLst>
            </p:cNvPr>
            <p:cNvSpPr txBox="1"/>
            <p:nvPr/>
          </p:nvSpPr>
          <p:spPr>
            <a:xfrm>
              <a:off x="1765451" y="120845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25 24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6" name="Google Shape;999;g5d03733490_0_363">
            <a:extLst>
              <a:ext uri="{FF2B5EF4-FFF2-40B4-BE49-F238E27FC236}">
                <a16:creationId xmlns:a16="http://schemas.microsoft.com/office/drawing/2014/main" id="{6813D1F9-3CCE-BCEB-85C8-E20CEEE5614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5607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jalr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49051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=I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=0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141"/>
          <p:cNvCxnSpPr/>
          <p:nvPr/>
        </p:nvCxnSpPr>
        <p:spPr>
          <a:xfrm flipV="1">
            <a:off x="4499523" y="2857469"/>
            <a:ext cx="1463129" cy="367784"/>
          </a:xfrm>
          <a:prstGeom prst="bentConnector3">
            <a:avLst>
              <a:gd name="adj1" fmla="val 8536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2886365" y="3317587"/>
            <a:ext cx="771236" cy="36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1D910-C7D0-412E-50A6-1CED79E21A2A}"/>
              </a:ext>
            </a:extLst>
          </p:cNvPr>
          <p:cNvGrpSpPr/>
          <p:nvPr/>
        </p:nvGrpSpPr>
        <p:grpSpPr>
          <a:xfrm>
            <a:off x="413142" y="940358"/>
            <a:ext cx="8349858" cy="822970"/>
            <a:chOff x="68793" y="1106398"/>
            <a:chExt cx="8349858" cy="822970"/>
          </a:xfrm>
        </p:grpSpPr>
        <p:grpSp>
          <p:nvGrpSpPr>
            <p:cNvPr id="7" name="Google Shape;305;p38">
              <a:extLst>
                <a:ext uri="{FF2B5EF4-FFF2-40B4-BE49-F238E27FC236}">
                  <a16:creationId xmlns:a16="http://schemas.microsoft.com/office/drawing/2014/main" id="{3A35864F-366C-3940-101D-40E63E74371D}"/>
                </a:ext>
              </a:extLst>
            </p:cNvPr>
            <p:cNvGrpSpPr/>
            <p:nvPr/>
          </p:nvGrpSpPr>
          <p:grpSpPr>
            <a:xfrm>
              <a:off x="68793" y="1106398"/>
              <a:ext cx="8349858" cy="822970"/>
              <a:chOff x="351068" y="2048256"/>
              <a:chExt cx="8349858" cy="822970"/>
            </a:xfrm>
          </p:grpSpPr>
          <p:sp>
            <p:nvSpPr>
              <p:cNvPr id="12" name="Google Shape;306;p38">
                <a:extLst>
                  <a:ext uri="{FF2B5EF4-FFF2-40B4-BE49-F238E27FC236}">
                    <a16:creationId xmlns:a16="http://schemas.microsoft.com/office/drawing/2014/main" id="{5A364456-F5CC-2A29-A072-378E4482FE22}"/>
                  </a:ext>
                </a:extLst>
              </p:cNvPr>
              <p:cNvSpPr txBox="1"/>
              <p:nvPr/>
            </p:nvSpPr>
            <p:spPr>
              <a:xfrm>
                <a:off x="351068" y="2049238"/>
                <a:ext cx="5535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31</a:t>
                </a:r>
                <a:endParaRPr sz="24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4" name="Google Shape;307;p38">
                <a:extLst>
                  <a:ext uri="{FF2B5EF4-FFF2-40B4-BE49-F238E27FC236}">
                    <a16:creationId xmlns:a16="http://schemas.microsoft.com/office/drawing/2014/main" id="{FD05BC7F-FFE0-C147-8DB6-C60F48BA37E1}"/>
                  </a:ext>
                </a:extLst>
              </p:cNvPr>
              <p:cNvSpPr txBox="1"/>
              <p:nvPr/>
            </p:nvSpPr>
            <p:spPr>
              <a:xfrm>
                <a:off x="8331926" y="2048256"/>
                <a:ext cx="369000" cy="46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0</a:t>
                </a:r>
                <a:endParaRPr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grpSp>
            <p:nvGrpSpPr>
              <p:cNvPr id="15" name="Google Shape;308;p38">
                <a:extLst>
                  <a:ext uri="{FF2B5EF4-FFF2-40B4-BE49-F238E27FC236}">
                    <a16:creationId xmlns:a16="http://schemas.microsoft.com/office/drawing/2014/main" id="{62D41FBE-3358-58CE-5062-665372B4EFA4}"/>
                  </a:ext>
                </a:extLst>
              </p:cNvPr>
              <p:cNvGrpSpPr/>
              <p:nvPr/>
            </p:nvGrpSpPr>
            <p:grpSpPr>
              <a:xfrm>
                <a:off x="621801" y="2414016"/>
                <a:ext cx="7900398" cy="457210"/>
                <a:chOff x="457209" y="4572000"/>
                <a:chExt cx="7900398" cy="457210"/>
              </a:xfrm>
            </p:grpSpPr>
            <p:sp>
              <p:nvSpPr>
                <p:cNvPr id="17" name="Google Shape;309;p38">
                  <a:extLst>
                    <a:ext uri="{FF2B5EF4-FFF2-40B4-BE49-F238E27FC236}">
                      <a16:creationId xmlns:a16="http://schemas.microsoft.com/office/drawing/2014/main" id="{5796538F-60E1-5F3F-EEA4-4237C28C54A9}"/>
                    </a:ext>
                  </a:extLst>
                </p:cNvPr>
                <p:cNvSpPr/>
                <p:nvPr/>
              </p:nvSpPr>
              <p:spPr>
                <a:xfrm>
                  <a:off x="457209" y="4572010"/>
                  <a:ext cx="29708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offset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18" name="Google Shape;310;p38">
                  <a:extLst>
                    <a:ext uri="{FF2B5EF4-FFF2-40B4-BE49-F238E27FC236}">
                      <a16:creationId xmlns:a16="http://schemas.microsoft.com/office/drawing/2014/main" id="{1CDB180D-40ED-C0DC-A987-6930ABF1340B}"/>
                    </a:ext>
                  </a:extLst>
                </p:cNvPr>
                <p:cNvSpPr/>
                <p:nvPr/>
              </p:nvSpPr>
              <p:spPr>
                <a:xfrm>
                  <a:off x="6678507" y="4572010"/>
                  <a:ext cx="16791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opcode</a:t>
                  </a:r>
                  <a:endParaRPr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0" name="Google Shape;312;p38">
                  <a:extLst>
                    <a:ext uri="{FF2B5EF4-FFF2-40B4-BE49-F238E27FC236}">
                      <a16:creationId xmlns:a16="http://schemas.microsoft.com/office/drawing/2014/main" id="{484B41B7-B967-AE75-B094-62E7933FE089}"/>
                    </a:ext>
                  </a:extLst>
                </p:cNvPr>
                <p:cNvSpPr/>
                <p:nvPr/>
              </p:nvSpPr>
              <p:spPr>
                <a:xfrm>
                  <a:off x="342801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base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1" name="Google Shape;313;p38">
                  <a:extLst>
                    <a:ext uri="{FF2B5EF4-FFF2-40B4-BE49-F238E27FC236}">
                      <a16:creationId xmlns:a16="http://schemas.microsoft.com/office/drawing/2014/main" id="{0832C785-B6BB-A638-3CF3-01D70C0D730D}"/>
                    </a:ext>
                  </a:extLst>
                </p:cNvPr>
                <p:cNvSpPr/>
                <p:nvPr/>
              </p:nvSpPr>
              <p:spPr>
                <a:xfrm>
                  <a:off x="4662508" y="4572010"/>
                  <a:ext cx="781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Func3</a:t>
                  </a:r>
                  <a:endParaRPr sz="14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  <p:sp>
              <p:nvSpPr>
                <p:cNvPr id="23" name="Google Shape;314;p38">
                  <a:extLst>
                    <a:ext uri="{FF2B5EF4-FFF2-40B4-BE49-F238E27FC236}">
                      <a16:creationId xmlns:a16="http://schemas.microsoft.com/office/drawing/2014/main" id="{C02029B1-4B5E-8A30-BB7A-4533E818F715}"/>
                    </a:ext>
                  </a:extLst>
                </p:cNvPr>
                <p:cNvSpPr/>
                <p:nvPr/>
              </p:nvSpPr>
              <p:spPr>
                <a:xfrm>
                  <a:off x="5443998" y="4572000"/>
                  <a:ext cx="1234500" cy="457200"/>
                </a:xfrm>
                <a:prstGeom prst="rect">
                  <a:avLst/>
                </a:prstGeom>
                <a:noFill/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 dirty="0" err="1">
                      <a:solidFill>
                        <a:schemeClr val="dk1"/>
                      </a:solidFill>
                      <a:latin typeface="Courier New"/>
                      <a:ea typeface="Courier New"/>
                      <a:cs typeface="Courier New"/>
                      <a:sym typeface="Courier New"/>
                    </a:rPr>
                    <a:t>dest</a:t>
                  </a:r>
                  <a:endParaRPr sz="20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endParaRPr>
                </a:p>
              </p:txBody>
            </p:sp>
          </p:grpSp>
        </p:grpSp>
        <p:sp>
          <p:nvSpPr>
            <p:cNvPr id="8" name="Google Shape;307;p38">
              <a:extLst>
                <a:ext uri="{FF2B5EF4-FFF2-40B4-BE49-F238E27FC236}">
                  <a16:creationId xmlns:a16="http://schemas.microsoft.com/office/drawing/2014/main" id="{587386CD-B5FF-D7EF-2CE1-CBFDCF67CF81}"/>
                </a:ext>
              </a:extLst>
            </p:cNvPr>
            <p:cNvSpPr txBox="1"/>
            <p:nvPr/>
          </p:nvSpPr>
          <p:spPr>
            <a:xfrm>
              <a:off x="6311424" y="1170002"/>
              <a:ext cx="662539" cy="337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7 6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307;p38">
              <a:extLst>
                <a:ext uri="{FF2B5EF4-FFF2-40B4-BE49-F238E27FC236}">
                  <a16:creationId xmlns:a16="http://schemas.microsoft.com/office/drawing/2014/main" id="{CF4FC0D3-AED2-5D6F-B86D-CA4C7DF9AC5E}"/>
                </a:ext>
              </a:extLst>
            </p:cNvPr>
            <p:cNvSpPr txBox="1"/>
            <p:nvPr/>
          </p:nvSpPr>
          <p:spPr>
            <a:xfrm>
              <a:off x="4923141" y="1172500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12 11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0" name="Google Shape;307;p38">
              <a:extLst>
                <a:ext uri="{FF2B5EF4-FFF2-40B4-BE49-F238E27FC236}">
                  <a16:creationId xmlns:a16="http://schemas.microsoft.com/office/drawing/2014/main" id="{6D255449-AF9C-02C0-73D4-F023085C970E}"/>
                </a:ext>
              </a:extLst>
            </p:cNvPr>
            <p:cNvSpPr txBox="1"/>
            <p:nvPr/>
          </p:nvSpPr>
          <p:spPr>
            <a:xfrm>
              <a:off x="4168957" y="1178815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15 14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11" name="Google Shape;307;p38">
              <a:extLst>
                <a:ext uri="{FF2B5EF4-FFF2-40B4-BE49-F238E27FC236}">
                  <a16:creationId xmlns:a16="http://schemas.microsoft.com/office/drawing/2014/main" id="{B176B978-4A8F-FE5E-3238-82B99B1AEE2C}"/>
                </a:ext>
              </a:extLst>
            </p:cNvPr>
            <p:cNvSpPr txBox="1"/>
            <p:nvPr/>
          </p:nvSpPr>
          <p:spPr>
            <a:xfrm>
              <a:off x="2957109" y="1199271"/>
              <a:ext cx="1079169" cy="275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20 19</a:t>
              </a:r>
              <a:endParaRPr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924A11C-8D42-7EA7-AA38-E6B244F9FCE1}"/>
              </a:ext>
            </a:extLst>
          </p:cNvPr>
          <p:cNvSpPr txBox="1"/>
          <p:nvPr/>
        </p:nvSpPr>
        <p:spPr>
          <a:xfrm>
            <a:off x="922845" y="5978813"/>
            <a:ext cx="45775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Writes PC+4 to </a:t>
            </a:r>
            <a:r>
              <a:rPr lang="en-US" dirty="0" err="1">
                <a:latin typeface="Courier New"/>
                <a:cs typeface="Courier New"/>
                <a:sym typeface="Courier New"/>
              </a:rPr>
              <a:t>dest</a:t>
            </a:r>
            <a:r>
              <a:rPr lang="en-US" dirty="0"/>
              <a:t> (return address)</a:t>
            </a:r>
          </a:p>
          <a:p>
            <a:pPr marL="457200" lvl="0" indent="-431800" algn="l" rtl="0">
              <a:spcBef>
                <a:spcPts val="0"/>
              </a:spcBef>
              <a:spcAft>
                <a:spcPts val="0"/>
              </a:spcAft>
              <a:buSzPts val="3200"/>
              <a:buFont typeface="Calibri"/>
              <a:buChar char="•"/>
            </a:pPr>
            <a:r>
              <a:rPr lang="en-US" dirty="0"/>
              <a:t>Sets PC =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base</a:t>
            </a:r>
            <a:r>
              <a:rPr lang="en-US" dirty="0"/>
              <a:t> + </a:t>
            </a:r>
            <a:r>
              <a:rPr lang="en-US" dirty="0">
                <a:latin typeface="Courier New"/>
                <a:ea typeface="Courier New"/>
                <a:cs typeface="Courier New"/>
                <a:sym typeface="Courier New"/>
              </a:rPr>
              <a:t>offset</a:t>
            </a:r>
          </a:p>
        </p:txBody>
      </p:sp>
      <p:sp>
        <p:nvSpPr>
          <p:cNvPr id="24" name="Google Shape;999;g5d03733490_0_363">
            <a:extLst>
              <a:ext uri="{FF2B5EF4-FFF2-40B4-BE49-F238E27FC236}">
                <a16:creationId xmlns:a16="http://schemas.microsoft.com/office/drawing/2014/main" id="{8CDDF408-ACB0-AFF9-5051-9A8A673851D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968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</a:t>
            </a:r>
            <a:r>
              <a:rPr lang="en-US" b="1" dirty="0" err="1">
                <a:latin typeface="Courier New"/>
                <a:cs typeface="Courier New"/>
              </a:rPr>
              <a:t>jal</a:t>
            </a:r>
            <a:r>
              <a:rPr lang="en-US" dirty="0"/>
              <a:t> to </a:t>
            </a:r>
            <a:r>
              <a:rPr lang="en-US" dirty="0" err="1"/>
              <a:t>datapath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6428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/>
          <p:nvPr/>
        </p:nvCxnSpPr>
        <p:spPr>
          <a:xfrm>
            <a:off x="914400" y="2116428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2663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/>
          <p:nvPr/>
        </p:nvCxnSpPr>
        <p:spPr>
          <a:xfrm>
            <a:off x="1295400" y="2895600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/>
          <p:nvPr/>
        </p:nvCxnSpPr>
        <p:spPr>
          <a:xfrm>
            <a:off x="1813264" y="2895600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/>
          <p:nvPr/>
        </p:nvCxnSpPr>
        <p:spPr>
          <a:xfrm flipV="1">
            <a:off x="6096000" y="2741832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/>
          <p:nvPr/>
        </p:nvCxnSpPr>
        <p:spPr>
          <a:xfrm flipV="1">
            <a:off x="4499522" y="2854583"/>
            <a:ext cx="1463129" cy="367784"/>
          </a:xfrm>
          <a:prstGeom prst="bentConnector3">
            <a:avLst>
              <a:gd name="adj1" fmla="val 8536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7722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1941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/>
          <p:nvPr/>
        </p:nvCxnSpPr>
        <p:spPr>
          <a:xfrm flipV="1">
            <a:off x="2743200" y="3048000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199031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4701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29101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1431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6858000" y="2362201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990601" y="2438401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/>
          <p:nvPr/>
        </p:nvCxnSpPr>
        <p:spPr>
          <a:xfrm flipV="1">
            <a:off x="4044974" y="3427631"/>
            <a:ext cx="1746226" cy="825788"/>
          </a:xfrm>
          <a:prstGeom prst="bentConnector3">
            <a:avLst>
              <a:gd name="adj1" fmla="val 8344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161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=J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9624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69556" y="53340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317124"/>
            <a:ext cx="36869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BrEq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334001" y="53340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102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172201" y="51816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153401" y="48768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=2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32701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endParaRPr lang="en-US" sz="1100" dirty="0"/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6453074" y="3444837"/>
            <a:ext cx="1248" cy="171999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4191001" y="3776156"/>
            <a:ext cx="0" cy="11035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V="1">
            <a:off x="7233229" y="3541334"/>
            <a:ext cx="0" cy="133835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 flipV="1">
            <a:off x="5867401" y="3536502"/>
            <a:ext cx="0" cy="13431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V="1">
            <a:off x="6019801" y="2966372"/>
            <a:ext cx="0" cy="1913315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8458201" y="3242756"/>
            <a:ext cx="0" cy="163693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6781801" y="2119314"/>
            <a:ext cx="0" cy="92442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rot="16200000" flipH="1">
            <a:off x="715314" y="2315549"/>
            <a:ext cx="626772" cy="228600"/>
          </a:xfrm>
          <a:prstGeom prst="bentConnector3">
            <a:avLst>
              <a:gd name="adj1" fmla="val 101558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1295401" y="2898486"/>
            <a:ext cx="152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>
            <a:off x="1813265" y="2898486"/>
            <a:ext cx="320337" cy="3048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/>
          <p:nvPr/>
        </p:nvCxnSpPr>
        <p:spPr>
          <a:xfrm flipV="1">
            <a:off x="1782933" y="2481075"/>
            <a:ext cx="396537" cy="41910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/>
          <p:nvPr/>
        </p:nvCxnSpPr>
        <p:spPr>
          <a:xfrm flipV="1">
            <a:off x="2438401" y="2023555"/>
            <a:ext cx="304800" cy="457200"/>
          </a:xfrm>
          <a:prstGeom prst="bentConnector2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Elbow Connector 138"/>
          <p:cNvCxnSpPr/>
          <p:nvPr/>
        </p:nvCxnSpPr>
        <p:spPr>
          <a:xfrm>
            <a:off x="2743201" y="2023555"/>
            <a:ext cx="5638800" cy="685800"/>
          </a:xfrm>
          <a:prstGeom prst="bentConnector3">
            <a:avLst>
              <a:gd name="adj1" fmla="val 97158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6096001" y="2744718"/>
            <a:ext cx="152400" cy="1369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145"/>
          <p:cNvCxnSpPr/>
          <p:nvPr/>
        </p:nvCxnSpPr>
        <p:spPr>
          <a:xfrm flipV="1">
            <a:off x="2743201" y="3050886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2895601" y="3201917"/>
            <a:ext cx="0" cy="16764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2886365" y="4231987"/>
            <a:ext cx="618836" cy="9599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/>
          <p:nvPr/>
        </p:nvCxnSpPr>
        <p:spPr>
          <a:xfrm flipH="1" flipV="1">
            <a:off x="3330865" y="1905001"/>
            <a:ext cx="5203536" cy="1032955"/>
          </a:xfrm>
          <a:prstGeom prst="bentConnector3">
            <a:avLst>
              <a:gd name="adj1" fmla="val -2374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51"/>
          <p:cNvCxnSpPr/>
          <p:nvPr/>
        </p:nvCxnSpPr>
        <p:spPr>
          <a:xfrm rot="16200000" flipH="1">
            <a:off x="3086101" y="2174586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3810001" y="4498686"/>
            <a:ext cx="0" cy="3810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5943602" y="3352801"/>
            <a:ext cx="304799" cy="3827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/>
          <p:nvPr/>
        </p:nvCxnSpPr>
        <p:spPr>
          <a:xfrm flipV="1">
            <a:off x="4044975" y="3430517"/>
            <a:ext cx="1746226" cy="825788"/>
          </a:xfrm>
          <a:prstGeom prst="bentConnector3">
            <a:avLst>
              <a:gd name="adj1" fmla="val 8344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28" idx="0"/>
          </p:cNvCxnSpPr>
          <p:nvPr/>
        </p:nvCxnSpPr>
        <p:spPr>
          <a:xfrm flipV="1">
            <a:off x="6629400" y="3048001"/>
            <a:ext cx="152400" cy="1369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914400" y="2133600"/>
            <a:ext cx="5867400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oogle Shape;1202;p88">
            <a:extLst>
              <a:ext uri="{FF2B5EF4-FFF2-40B4-BE49-F238E27FC236}">
                <a16:creationId xmlns:a16="http://schemas.microsoft.com/office/drawing/2014/main" id="{9996280A-E6F6-62A9-11F3-4A71B510CEB6}"/>
              </a:ext>
            </a:extLst>
          </p:cNvPr>
          <p:cNvGrpSpPr/>
          <p:nvPr/>
        </p:nvGrpSpPr>
        <p:grpSpPr>
          <a:xfrm>
            <a:off x="292533" y="870257"/>
            <a:ext cx="8349858" cy="822960"/>
            <a:chOff x="351069" y="-198120"/>
            <a:chExt cx="8349858" cy="822960"/>
          </a:xfrm>
        </p:grpSpPr>
        <p:grpSp>
          <p:nvGrpSpPr>
            <p:cNvPr id="7" name="Google Shape;1203;p88">
              <a:extLst>
                <a:ext uri="{FF2B5EF4-FFF2-40B4-BE49-F238E27FC236}">
                  <a16:creationId xmlns:a16="http://schemas.microsoft.com/office/drawing/2014/main" id="{002A1830-777A-6921-5389-552DA48B5C5D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204;p88">
                <a:extLst>
                  <a:ext uri="{FF2B5EF4-FFF2-40B4-BE49-F238E27FC236}">
                    <a16:creationId xmlns:a16="http://schemas.microsoft.com/office/drawing/2014/main" id="{A4DF620A-99A3-607B-EA20-514E18C7F10C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err="1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</a:t>
                </a: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[20|10:1|11|19:12]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205;p88">
                <a:extLst>
                  <a:ext uri="{FF2B5EF4-FFF2-40B4-BE49-F238E27FC236}">
                    <a16:creationId xmlns:a16="http://schemas.microsoft.com/office/drawing/2014/main" id="{3742C921-62A5-0ACA-166B-10C69342843E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206;p88">
                <a:extLst>
                  <a:ext uri="{FF2B5EF4-FFF2-40B4-BE49-F238E27FC236}">
                    <a16:creationId xmlns:a16="http://schemas.microsoft.com/office/drawing/2014/main" id="{180C9327-55CE-B43C-5DD0-CAC15F161EBD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207;p88">
              <a:extLst>
                <a:ext uri="{FF2B5EF4-FFF2-40B4-BE49-F238E27FC236}">
                  <a16:creationId xmlns:a16="http://schemas.microsoft.com/office/drawing/2014/main" id="{D09620C4-329A-A642-6D3A-83486CBA904C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208;p88">
              <a:extLst>
                <a:ext uri="{FF2B5EF4-FFF2-40B4-BE49-F238E27FC236}">
                  <a16:creationId xmlns:a16="http://schemas.microsoft.com/office/drawing/2014/main" id="{CF7A8360-6E4E-50B3-CA82-72C9B56F6B98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C0D0E39-0894-8E43-0791-2B1869BBD13E}"/>
              </a:ext>
            </a:extLst>
          </p:cNvPr>
          <p:cNvSpPr txBox="1"/>
          <p:nvPr/>
        </p:nvSpPr>
        <p:spPr>
          <a:xfrm>
            <a:off x="1235337" y="5900409"/>
            <a:ext cx="6613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>
                <a:latin typeface="Courier New"/>
                <a:ea typeface="Courier New"/>
                <a:cs typeface="Courier New"/>
                <a:sym typeface="Courier New"/>
              </a:rPr>
              <a:t>jal</a:t>
            </a:r>
            <a:r>
              <a:rPr lang="en-US" sz="1800" dirty="0"/>
              <a:t> saves PC+4 in register </a:t>
            </a:r>
            <a:r>
              <a:rPr lang="en-US" sz="1800" dirty="0" err="1">
                <a:latin typeface="Courier New"/>
                <a:ea typeface="Courier New"/>
                <a:cs typeface="Courier New"/>
                <a:sym typeface="Courier New"/>
              </a:rPr>
              <a:t>rd</a:t>
            </a:r>
            <a:r>
              <a:rPr lang="en-US" sz="1800" dirty="0"/>
              <a:t> (the return address)</a:t>
            </a:r>
          </a:p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Set PC = PC + offset (PC-relative jump)</a:t>
            </a:r>
          </a:p>
        </p:txBody>
      </p: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4B5AA986-74BB-6ABE-E48F-B20459306CA8}"/>
              </a:ext>
            </a:extLst>
          </p:cNvPr>
          <p:cNvSpPr txBox="1"/>
          <p:nvPr/>
        </p:nvSpPr>
        <p:spPr>
          <a:xfrm>
            <a:off x="6700313" y="96087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ED711118-7473-2E54-DBA8-E80766AF299A}"/>
              </a:ext>
            </a:extLst>
          </p:cNvPr>
          <p:cNvSpPr txBox="1"/>
          <p:nvPr/>
        </p:nvSpPr>
        <p:spPr>
          <a:xfrm>
            <a:off x="5321123" y="895312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" name="Google Shape;999;g5d03733490_0_363">
            <a:extLst>
              <a:ext uri="{FF2B5EF4-FFF2-40B4-BE49-F238E27FC236}">
                <a16:creationId xmlns:a16="http://schemas.microsoft.com/office/drawing/2014/main" id="{7059E1BB-C9B6-095E-F7CE-A6AA33E696E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1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A3399894-7A2B-470F-9443-611298C20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dirty="0"/>
              <a:t>Transistors to Gates Example: Inverter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DAB6E48-0769-41A1-904C-525D009CE6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4019" y="1635518"/>
            <a:ext cx="4202772" cy="4262839"/>
          </a:xfrm>
        </p:spPr>
        <p:txBody>
          <a:bodyPr>
            <a:normAutofit/>
          </a:bodyPr>
          <a:lstStyle/>
          <a:p>
            <a:r>
              <a:rPr lang="en-US" altLang="en-US" dirty="0"/>
              <a:t>Input = 0</a:t>
            </a:r>
          </a:p>
          <a:p>
            <a:r>
              <a:rPr lang="en-US" altLang="en-US" dirty="0"/>
              <a:t>Top transistor turned on,  bottom transistor turned off -&gt; Output connected to VDD, capacitor charged</a:t>
            </a:r>
          </a:p>
          <a:p>
            <a:r>
              <a:rPr lang="en-US" altLang="en-US" dirty="0"/>
              <a:t>Output = 1</a:t>
            </a:r>
          </a:p>
        </p:txBody>
      </p:sp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574A1CA4-E3AB-4ADD-A9A2-0E118B01DF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FF7E01-E6AC-46D9-A7F9-0FFE71B850B2}" type="slidenum">
              <a:rPr kumimoji="0" lang="en-US" altLang="en-US" sz="1050"/>
              <a:pPr/>
              <a:t>9</a:t>
            </a:fld>
            <a:endParaRPr kumimoji="0" lang="en-US" altLang="en-US" sz="105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B3E3A4-6A7B-46E8-B134-20F1957359EE}"/>
              </a:ext>
            </a:extLst>
          </p:cNvPr>
          <p:cNvCxnSpPr>
            <a:cxnSpLocks/>
          </p:cNvCxnSpPr>
          <p:nvPr/>
        </p:nvCxnSpPr>
        <p:spPr>
          <a:xfrm flipH="1">
            <a:off x="6509255" y="2437935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795B1A-9C3B-480B-8C9D-10FBA1E5265A}"/>
              </a:ext>
            </a:extLst>
          </p:cNvPr>
          <p:cNvCxnSpPr>
            <a:cxnSpLocks/>
          </p:cNvCxnSpPr>
          <p:nvPr/>
        </p:nvCxnSpPr>
        <p:spPr>
          <a:xfrm flipH="1">
            <a:off x="6509255" y="2898988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67D8AC-3B09-43D6-B63F-B4B8AB96F27F}"/>
              </a:ext>
            </a:extLst>
          </p:cNvPr>
          <p:cNvCxnSpPr>
            <a:cxnSpLocks/>
          </p:cNvCxnSpPr>
          <p:nvPr/>
        </p:nvCxnSpPr>
        <p:spPr>
          <a:xfrm flipH="1" flipV="1">
            <a:off x="6509255" y="2437935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C47726-8AF8-4670-84DC-F8AA1C85FAE5}"/>
              </a:ext>
            </a:extLst>
          </p:cNvPr>
          <p:cNvCxnSpPr>
            <a:cxnSpLocks/>
          </p:cNvCxnSpPr>
          <p:nvPr/>
        </p:nvCxnSpPr>
        <p:spPr>
          <a:xfrm flipH="1" flipV="1">
            <a:off x="6824544" y="1960186"/>
            <a:ext cx="1" cy="477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FA9F41-C240-47DB-9D7B-34D3DFC50247}"/>
              </a:ext>
            </a:extLst>
          </p:cNvPr>
          <p:cNvCxnSpPr>
            <a:cxnSpLocks/>
          </p:cNvCxnSpPr>
          <p:nvPr/>
        </p:nvCxnSpPr>
        <p:spPr>
          <a:xfrm flipV="1">
            <a:off x="6824544" y="2898988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D00F466-2F1A-49BF-85DE-BEE633A2FE0E}"/>
              </a:ext>
            </a:extLst>
          </p:cNvPr>
          <p:cNvCxnSpPr>
            <a:cxnSpLocks/>
          </p:cNvCxnSpPr>
          <p:nvPr/>
        </p:nvCxnSpPr>
        <p:spPr>
          <a:xfrm flipH="1">
            <a:off x="6500268" y="3835220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D1BEB4-6830-483F-BE1A-223AC0E3CF92}"/>
              </a:ext>
            </a:extLst>
          </p:cNvPr>
          <p:cNvCxnSpPr>
            <a:cxnSpLocks/>
          </p:cNvCxnSpPr>
          <p:nvPr/>
        </p:nvCxnSpPr>
        <p:spPr>
          <a:xfrm flipH="1">
            <a:off x="6507973" y="4314253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1D417CB-2F1B-475D-938B-D96B9C83997E}"/>
              </a:ext>
            </a:extLst>
          </p:cNvPr>
          <p:cNvCxnSpPr>
            <a:cxnSpLocks/>
          </p:cNvCxnSpPr>
          <p:nvPr/>
        </p:nvCxnSpPr>
        <p:spPr>
          <a:xfrm flipH="1" flipV="1">
            <a:off x="6515037" y="3839715"/>
            <a:ext cx="1" cy="4610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EF32C5-E21A-4BD8-A0F4-F58265FE8A25}"/>
              </a:ext>
            </a:extLst>
          </p:cNvPr>
          <p:cNvCxnSpPr>
            <a:cxnSpLocks/>
          </p:cNvCxnSpPr>
          <p:nvPr/>
        </p:nvCxnSpPr>
        <p:spPr>
          <a:xfrm flipH="1" flipV="1">
            <a:off x="6823261" y="3336950"/>
            <a:ext cx="1" cy="4777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0A35E47-A9DA-4147-A007-0D5A7BB4BB53}"/>
              </a:ext>
            </a:extLst>
          </p:cNvPr>
          <p:cNvCxnSpPr>
            <a:cxnSpLocks/>
          </p:cNvCxnSpPr>
          <p:nvPr/>
        </p:nvCxnSpPr>
        <p:spPr>
          <a:xfrm flipV="1">
            <a:off x="6830969" y="4321958"/>
            <a:ext cx="0" cy="4790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3D6D08-D3FE-4618-B546-32C17F428366}"/>
              </a:ext>
            </a:extLst>
          </p:cNvPr>
          <p:cNvCxnSpPr>
            <a:cxnSpLocks/>
          </p:cNvCxnSpPr>
          <p:nvPr/>
        </p:nvCxnSpPr>
        <p:spPr>
          <a:xfrm flipH="1">
            <a:off x="6661766" y="1974314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AED0B2-0C68-469F-A705-BA639ED46DF2}"/>
              </a:ext>
            </a:extLst>
          </p:cNvPr>
          <p:cNvCxnSpPr>
            <a:cxnSpLocks/>
          </p:cNvCxnSpPr>
          <p:nvPr/>
        </p:nvCxnSpPr>
        <p:spPr>
          <a:xfrm flipV="1">
            <a:off x="6383400" y="3862831"/>
            <a:ext cx="1" cy="39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76D29D-8D6C-49E1-8F6B-0C3F895338C2}"/>
              </a:ext>
            </a:extLst>
          </p:cNvPr>
          <p:cNvCxnSpPr>
            <a:cxnSpLocks/>
          </p:cNvCxnSpPr>
          <p:nvPr/>
        </p:nvCxnSpPr>
        <p:spPr>
          <a:xfrm flipV="1">
            <a:off x="6381475" y="2471680"/>
            <a:ext cx="1" cy="39170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C8AFADF2-01FF-43CC-8443-89FE07214CD5}"/>
              </a:ext>
            </a:extLst>
          </p:cNvPr>
          <p:cNvSpPr/>
          <p:nvPr/>
        </p:nvSpPr>
        <p:spPr>
          <a:xfrm flipH="1">
            <a:off x="6238284" y="2598183"/>
            <a:ext cx="127757" cy="1386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2A6D939-B80C-49AA-8EF5-3433AE4CBD58}"/>
              </a:ext>
            </a:extLst>
          </p:cNvPr>
          <p:cNvCxnSpPr>
            <a:cxnSpLocks/>
          </p:cNvCxnSpPr>
          <p:nvPr/>
        </p:nvCxnSpPr>
        <p:spPr>
          <a:xfrm flipH="1">
            <a:off x="5899879" y="2667531"/>
            <a:ext cx="33840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B8F1B12-C943-4F3E-86DE-0ADFC232D32F}"/>
              </a:ext>
            </a:extLst>
          </p:cNvPr>
          <p:cNvCxnSpPr>
            <a:cxnSpLocks/>
          </p:cNvCxnSpPr>
          <p:nvPr/>
        </p:nvCxnSpPr>
        <p:spPr>
          <a:xfrm flipH="1" flipV="1">
            <a:off x="5899879" y="4058683"/>
            <a:ext cx="466163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2B364C9-44E7-42C5-8C44-5853A487C4F5}"/>
              </a:ext>
            </a:extLst>
          </p:cNvPr>
          <p:cNvCxnSpPr>
            <a:cxnSpLocks/>
          </p:cNvCxnSpPr>
          <p:nvPr/>
        </p:nvCxnSpPr>
        <p:spPr>
          <a:xfrm flipV="1">
            <a:off x="5899878" y="2667531"/>
            <a:ext cx="0" cy="1391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8F8A922-B83C-4B39-A01F-9DF7D09737E9}"/>
              </a:ext>
            </a:extLst>
          </p:cNvPr>
          <p:cNvSpPr/>
          <p:nvPr/>
        </p:nvSpPr>
        <p:spPr>
          <a:xfrm flipV="1">
            <a:off x="6617944" y="4780208"/>
            <a:ext cx="410634" cy="273841"/>
          </a:xfrm>
          <a:prstGeom prst="triangle">
            <a:avLst>
              <a:gd name="adj" fmla="val 532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1114C4-B3AC-45C1-AB09-CB70AD9496B7}"/>
              </a:ext>
            </a:extLst>
          </p:cNvPr>
          <p:cNvCxnSpPr>
            <a:cxnSpLocks/>
          </p:cNvCxnSpPr>
          <p:nvPr/>
        </p:nvCxnSpPr>
        <p:spPr>
          <a:xfrm flipH="1">
            <a:off x="5184530" y="3360041"/>
            <a:ext cx="715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82E81-9181-4DAD-8E6A-11D7CDDAF3DD}"/>
              </a:ext>
            </a:extLst>
          </p:cNvPr>
          <p:cNvCxnSpPr>
            <a:cxnSpLocks/>
          </p:cNvCxnSpPr>
          <p:nvPr/>
        </p:nvCxnSpPr>
        <p:spPr>
          <a:xfrm flipH="1">
            <a:off x="6824544" y="3360041"/>
            <a:ext cx="71534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C258AD5F-5437-4D2C-B21E-FAFDEEED15B2}"/>
              </a:ext>
            </a:extLst>
          </p:cNvPr>
          <p:cNvSpPr txBox="1"/>
          <p:nvPr/>
        </p:nvSpPr>
        <p:spPr>
          <a:xfrm>
            <a:off x="5172279" y="30137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1D6388-5B79-48E2-88D4-A051E565FDD4}"/>
              </a:ext>
            </a:extLst>
          </p:cNvPr>
          <p:cNvSpPr txBox="1"/>
          <p:nvPr/>
        </p:nvSpPr>
        <p:spPr>
          <a:xfrm>
            <a:off x="7194702" y="2967659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FCE3D9-2D37-47F3-8709-9D5AB8BC15B7}"/>
              </a:ext>
            </a:extLst>
          </p:cNvPr>
          <p:cNvSpPr txBox="1"/>
          <p:nvPr/>
        </p:nvSpPr>
        <p:spPr>
          <a:xfrm>
            <a:off x="6056759" y="470780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GND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473A550-41BE-4C68-BCA8-AC610B3752AA}"/>
              </a:ext>
            </a:extLst>
          </p:cNvPr>
          <p:cNvSpPr txBox="1"/>
          <p:nvPr/>
        </p:nvSpPr>
        <p:spPr>
          <a:xfrm>
            <a:off x="7033072" y="1801189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VDD</a:t>
            </a:r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24EB53BF-D97E-4015-9296-D9AC7B7F93E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684302" y="2234593"/>
            <a:ext cx="1271681" cy="760646"/>
          </a:xfrm>
          <a:prstGeom prst="bentConnector3">
            <a:avLst>
              <a:gd name="adj1" fmla="val 99687"/>
            </a:avLst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F7A1ED33-990B-49C2-B741-ECD69D9D162E}"/>
              </a:ext>
            </a:extLst>
          </p:cNvPr>
          <p:cNvSpPr/>
          <p:nvPr/>
        </p:nvSpPr>
        <p:spPr>
          <a:xfrm>
            <a:off x="5899879" y="3589636"/>
            <a:ext cx="1294823" cy="1109998"/>
          </a:xfrm>
          <a:prstGeom prst="mathMultiply">
            <a:avLst/>
          </a:prstGeom>
          <a:solidFill>
            <a:srgbClr val="CC0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7B603154-290B-420C-A97F-0CEC02A0F183}"/>
              </a:ext>
            </a:extLst>
          </p:cNvPr>
          <p:cNvCxnSpPr>
            <a:cxnSpLocks/>
          </p:cNvCxnSpPr>
          <p:nvPr/>
        </p:nvCxnSpPr>
        <p:spPr>
          <a:xfrm rot="5400000">
            <a:off x="6679217" y="4193375"/>
            <a:ext cx="1721351" cy="9525"/>
          </a:xfrm>
          <a:prstGeom prst="bentConnector3">
            <a:avLst>
              <a:gd name="adj1" fmla="val 50000"/>
            </a:avLst>
          </a:prstGeom>
          <a:ln w="38100">
            <a:solidFill>
              <a:srgbClr val="92D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quals 10">
            <a:extLst>
              <a:ext uri="{FF2B5EF4-FFF2-40B4-BE49-F238E27FC236}">
                <a16:creationId xmlns:a16="http://schemas.microsoft.com/office/drawing/2014/main" id="{82C2902B-E6A6-419B-AD74-2129E8BA63E7}"/>
              </a:ext>
            </a:extLst>
          </p:cNvPr>
          <p:cNvSpPr/>
          <p:nvPr/>
        </p:nvSpPr>
        <p:spPr>
          <a:xfrm>
            <a:off x="7266146" y="3975681"/>
            <a:ext cx="537969" cy="353225"/>
          </a:xfrm>
          <a:prstGeom prst="mathEqua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76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lui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90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3663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=*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324601" y="4953001"/>
            <a:ext cx="55143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=B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6934201" y="4953001"/>
            <a:ext cx="79188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=Read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80772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44A0E923-8E88-A613-8DED-4B6067FFCD49}"/>
              </a:ext>
            </a:extLst>
          </p:cNvPr>
          <p:cNvGrpSpPr/>
          <p:nvPr/>
        </p:nvGrpSpPr>
        <p:grpSpPr>
          <a:xfrm>
            <a:off x="282593" y="778480"/>
            <a:ext cx="8349858" cy="822960"/>
            <a:chOff x="351069" y="-198120"/>
            <a:chExt cx="8349858" cy="822960"/>
          </a:xfrm>
        </p:grpSpPr>
        <p:grpSp>
          <p:nvGrpSpPr>
            <p:cNvPr id="7" name="Google Shape;1110;p80">
              <a:extLst>
                <a:ext uri="{FF2B5EF4-FFF2-40B4-BE49-F238E27FC236}">
                  <a16:creationId xmlns:a16="http://schemas.microsoft.com/office/drawing/2014/main" id="{DAF9E1F3-50B1-605A-C4D0-C1DB66BC82AF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10" name="Google Shape;1111;p80">
                <a:extLst>
                  <a:ext uri="{FF2B5EF4-FFF2-40B4-BE49-F238E27FC236}">
                    <a16:creationId xmlns:a16="http://schemas.microsoft.com/office/drawing/2014/main" id="{80803AC9-4392-DA03-6630-0E1B7C8271D7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2;p80">
                <a:extLst>
                  <a:ext uri="{FF2B5EF4-FFF2-40B4-BE49-F238E27FC236}">
                    <a16:creationId xmlns:a16="http://schemas.microsoft.com/office/drawing/2014/main" id="{BE1B898B-0A8B-87F3-B990-FCB5FD1B2230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2" name="Google Shape;1113;p80">
                <a:extLst>
                  <a:ext uri="{FF2B5EF4-FFF2-40B4-BE49-F238E27FC236}">
                    <a16:creationId xmlns:a16="http://schemas.microsoft.com/office/drawing/2014/main" id="{0EE16704-D165-E385-0821-E968C7B12195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8" name="Google Shape;1114;p80">
              <a:extLst>
                <a:ext uri="{FF2B5EF4-FFF2-40B4-BE49-F238E27FC236}">
                  <a16:creationId xmlns:a16="http://schemas.microsoft.com/office/drawing/2014/main" id="{51D8D4FE-3D03-6D39-51FC-C4C4C8D9C068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9" name="Google Shape;1115;p80">
              <a:extLst>
                <a:ext uri="{FF2B5EF4-FFF2-40B4-BE49-F238E27FC236}">
                  <a16:creationId xmlns:a16="http://schemas.microsoft.com/office/drawing/2014/main" id="{5B287651-E4D9-FB06-341A-074F711227DC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9C388E5-FE3D-2756-4A7D-D322ED6CE10C}"/>
              </a:ext>
            </a:extLst>
          </p:cNvPr>
          <p:cNvSpPr txBox="1"/>
          <p:nvPr/>
        </p:nvSpPr>
        <p:spPr>
          <a:xfrm>
            <a:off x="246466" y="5901583"/>
            <a:ext cx="8604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dirty="0" err="1">
                <a:latin typeface="Courier New"/>
                <a:ea typeface="Courier New"/>
                <a:cs typeface="Courier New"/>
                <a:sym typeface="Courier New"/>
              </a:rPr>
              <a:t>lui</a:t>
            </a:r>
            <a:r>
              <a:rPr lang="en-US" dirty="0"/>
              <a:t> writes the upper 20 bits of the destination with the immediate value, and clears the lower 12 bits</a:t>
            </a:r>
          </a:p>
        </p:txBody>
      </p:sp>
      <p:cxnSp>
        <p:nvCxnSpPr>
          <p:cNvPr id="15" name="Elbow Connector 93">
            <a:extLst>
              <a:ext uri="{FF2B5EF4-FFF2-40B4-BE49-F238E27FC236}">
                <a16:creationId xmlns:a16="http://schemas.microsoft.com/office/drawing/2014/main" id="{549D3817-3C73-E1F6-FA25-2B0A6BA528F2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Google Shape;307;p38">
            <a:extLst>
              <a:ext uri="{FF2B5EF4-FFF2-40B4-BE49-F238E27FC236}">
                <a16:creationId xmlns:a16="http://schemas.microsoft.com/office/drawing/2014/main" id="{E882FD9F-712D-DA22-3E3F-9A65557D4FEF}"/>
              </a:ext>
            </a:extLst>
          </p:cNvPr>
          <p:cNvSpPr txBox="1"/>
          <p:nvPr/>
        </p:nvSpPr>
        <p:spPr>
          <a:xfrm>
            <a:off x="6658850" y="827883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" name="Google Shape;307;p38">
            <a:extLst>
              <a:ext uri="{FF2B5EF4-FFF2-40B4-BE49-F238E27FC236}">
                <a16:creationId xmlns:a16="http://schemas.microsoft.com/office/drawing/2014/main" id="{650036A1-9905-2B9D-2BFB-5FBE78D69753}"/>
              </a:ext>
            </a:extLst>
          </p:cNvPr>
          <p:cNvSpPr txBox="1"/>
          <p:nvPr/>
        </p:nvSpPr>
        <p:spPr>
          <a:xfrm>
            <a:off x="5299981" y="830426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" name="Google Shape;999;g5d03733490_0_363">
            <a:extLst>
              <a:ext uri="{FF2B5EF4-FFF2-40B4-BE49-F238E27FC236}">
                <a16:creationId xmlns:a16="http://schemas.microsoft.com/office/drawing/2014/main" id="{4D465D9B-6C7E-644E-B97A-BAB5A92294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791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Rectangle 568"/>
          <p:cNvSpPr/>
          <p:nvPr/>
        </p:nvSpPr>
        <p:spPr>
          <a:xfrm>
            <a:off x="838201" y="4876800"/>
            <a:ext cx="7868227" cy="715818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8" name="Straight Arrow Connector 87"/>
          <p:cNvCxnSpPr/>
          <p:nvPr/>
        </p:nvCxnSpPr>
        <p:spPr>
          <a:xfrm flipH="1">
            <a:off x="51816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5029200" y="3468470"/>
            <a:ext cx="2302" cy="178933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b="1" dirty="0" err="1">
                <a:latin typeface="Courier New"/>
                <a:cs typeface="Courier New"/>
              </a:rPr>
              <a:t>auipc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33600" y="2858869"/>
            <a:ext cx="609600" cy="685800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IMEM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6172201" y="2554069"/>
            <a:ext cx="511679" cy="990600"/>
            <a:chOff x="6324600" y="3115310"/>
            <a:chExt cx="511679" cy="1056640"/>
          </a:xfrm>
        </p:grpSpPr>
        <p:sp>
          <p:nvSpPr>
            <p:cNvPr id="28" name="Trapezoid 27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29" idx="2"/>
              <a:endCxn id="29" idx="4"/>
            </p:cNvCxnSpPr>
            <p:nvPr/>
          </p:nvCxnSpPr>
          <p:spPr>
            <a:xfrm>
              <a:off x="6400808" y="3602991"/>
              <a:ext cx="0" cy="15240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6324600" y="3181351"/>
              <a:ext cx="511679" cy="36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ALU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429000" y="3849469"/>
            <a:ext cx="609600" cy="762000"/>
            <a:chOff x="3733800" y="3105150"/>
            <a:chExt cx="609600" cy="762000"/>
          </a:xfrm>
        </p:grpSpPr>
        <p:sp>
          <p:nvSpPr>
            <p:cNvPr id="51" name="Trapezoid 50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33800" y="3218081"/>
              <a:ext cx="5565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Imm</a:t>
              </a:r>
              <a:r>
                <a:rPr lang="en-US" sz="1600" dirty="0"/>
                <a:t>.</a:t>
              </a:r>
            </a:p>
            <a:p>
              <a:r>
                <a:rPr lang="en-US" sz="1600" dirty="0"/>
                <a:t>Gen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133600" y="2249269"/>
            <a:ext cx="304800" cy="457200"/>
            <a:chOff x="5181600" y="3257550"/>
            <a:chExt cx="304800" cy="457200"/>
          </a:xfrm>
        </p:grpSpPr>
        <p:sp>
          <p:nvSpPr>
            <p:cNvPr id="58" name="Trapezoid 57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81600" y="3333750"/>
              <a:ext cx="283091" cy="246221"/>
            </a:xfrm>
            <a:prstGeom prst="rect">
              <a:avLst/>
            </a:prstGeom>
            <a:noFill/>
          </p:spPr>
          <p:txBody>
            <a:bodyPr wrap="none" tIns="0" rIns="0" bIns="0" rtlCol="0">
              <a:spAutoFit/>
            </a:bodyPr>
            <a:lstStyle/>
            <a:p>
              <a:r>
                <a:rPr lang="en-US" sz="1600" dirty="0"/>
                <a:t>+4</a:t>
              </a:r>
            </a:p>
          </p:txBody>
        </p:sp>
      </p:grpSp>
      <p:cxnSp>
        <p:nvCxnSpPr>
          <p:cNvPr id="65" name="Straight Arrow Connector 64"/>
          <p:cNvCxnSpPr>
            <a:endCxn id="179" idx="3"/>
          </p:cNvCxnSpPr>
          <p:nvPr/>
        </p:nvCxnSpPr>
        <p:spPr>
          <a:xfrm flipH="1" flipV="1">
            <a:off x="1219201" y="3115886"/>
            <a:ext cx="10391" cy="1770729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4876800" y="3581400"/>
            <a:ext cx="2302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7010400" y="2706469"/>
            <a:ext cx="990600" cy="838200"/>
            <a:chOff x="6324600" y="1733550"/>
            <a:chExt cx="990600" cy="838200"/>
          </a:xfrm>
        </p:grpSpPr>
        <p:sp>
          <p:nvSpPr>
            <p:cNvPr id="13" name="Rectangle 12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/>
                  <a:cs typeface="Calibri"/>
                </a:rPr>
                <a:t>DMEM</a:t>
              </a:r>
              <a:endParaRPr lang="en-US" dirty="0">
                <a:solidFill>
                  <a:schemeClr val="tx1"/>
                </a:solidFill>
                <a:latin typeface="Calibri"/>
                <a:cs typeface="Calibri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726702" y="2935069"/>
            <a:ext cx="762000" cy="685800"/>
            <a:chOff x="5029200" y="3333750"/>
            <a:chExt cx="762000" cy="685800"/>
          </a:xfrm>
        </p:grpSpPr>
        <p:sp>
          <p:nvSpPr>
            <p:cNvPr id="73" name="Trapezoid 72"/>
            <p:cNvSpPr/>
            <p:nvPr/>
          </p:nvSpPr>
          <p:spPr>
            <a:xfrm rot="5400000">
              <a:off x="4989949" y="3449201"/>
              <a:ext cx="685800" cy="454898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029200" y="340995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Branch Comp.</a:t>
              </a: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3657601" y="2325469"/>
            <a:ext cx="838199" cy="1447800"/>
            <a:chOff x="3657600" y="1428750"/>
            <a:chExt cx="838199" cy="1447800"/>
          </a:xfrm>
        </p:grpSpPr>
        <p:grpSp>
          <p:nvGrpSpPr>
            <p:cNvPr id="63" name="Group 62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bg1"/>
              </a:solidFill>
              <a:ln w="28575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t" anchorCtr="0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Calibri"/>
                    <a:cs typeface="Calibri"/>
                  </a:rPr>
                  <a:t>Reg</a:t>
                </a:r>
                <a:r>
                  <a:rPr lang="en-US" dirty="0">
                    <a:solidFill>
                      <a:schemeClr val="tx1"/>
                    </a:solidFill>
                    <a:latin typeface="Calibri"/>
                    <a:cs typeface="Calibri"/>
                  </a:rPr>
                  <a:t>[]</a:t>
                </a:r>
              </a:p>
            </p:txBody>
          </p:sp>
          <p:sp>
            <p:nvSpPr>
              <p:cNvPr id="30" name="Isosceles Triangle 29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/>
              </a:prstGeom>
              <a:ln w="28575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36576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AddrA</a:t>
              </a:r>
              <a:endParaRPr lang="en-US" sz="12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6576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AddrB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114800" y="22346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DataA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657600" y="19988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AddrD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114800" y="2463284"/>
              <a:ext cx="3526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DataB</a:t>
              </a:r>
              <a:endParaRPr lang="en-US" sz="1200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57600" y="1694081"/>
              <a:ext cx="35907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 err="1"/>
                <a:t>DataD</a:t>
              </a:r>
              <a:endParaRPr lang="en-US" sz="1200" dirty="0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V="1">
            <a:off x="6454320" y="3441950"/>
            <a:ext cx="0" cy="143485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4191000" y="3773270"/>
            <a:ext cx="0" cy="11035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7233228" y="3538448"/>
            <a:ext cx="0" cy="1338352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010400" y="2935069"/>
            <a:ext cx="26770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Addr</a:t>
            </a:r>
            <a:endParaRPr lang="en-US"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7031583" y="3207603"/>
            <a:ext cx="3863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DataW</a:t>
            </a:r>
            <a:endParaRPr lang="en-US"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7543801" y="3011269"/>
            <a:ext cx="35907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err="1"/>
              <a:t>DataR</a:t>
            </a:r>
            <a:endParaRPr lang="en-US" sz="1200" dirty="0"/>
          </a:p>
        </p:txBody>
      </p:sp>
      <p:cxnSp>
        <p:nvCxnSpPr>
          <p:cNvPr id="100" name="Straight Arrow Connector 99"/>
          <p:cNvCxnSpPr>
            <a:endCxn id="116" idx="3"/>
          </p:cNvCxnSpPr>
          <p:nvPr/>
        </p:nvCxnSpPr>
        <p:spPr>
          <a:xfrm flipV="1">
            <a:off x="5867400" y="3533616"/>
            <a:ext cx="0" cy="134318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72" idx="3"/>
          </p:cNvCxnSpPr>
          <p:nvPr/>
        </p:nvCxnSpPr>
        <p:spPr>
          <a:xfrm flipV="1">
            <a:off x="6019800" y="2963486"/>
            <a:ext cx="0" cy="1913315"/>
          </a:xfrm>
          <a:prstGeom prst="straightConnector1">
            <a:avLst/>
          </a:prstGeom>
          <a:ln w="28575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943600" y="2477869"/>
            <a:ext cx="152400" cy="533400"/>
            <a:chOff x="5791200" y="1352550"/>
            <a:chExt cx="152400" cy="533400"/>
          </a:xfrm>
        </p:grpSpPr>
        <p:sp>
          <p:nvSpPr>
            <p:cNvPr id="72" name="Trapezoid 7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24" name="Straight Arrow Connector 123"/>
          <p:cNvCxnSpPr>
            <a:stCxn id="13" idx="3"/>
          </p:cNvCxnSpPr>
          <p:nvPr/>
        </p:nvCxnSpPr>
        <p:spPr>
          <a:xfrm flipV="1">
            <a:off x="8001000" y="3110257"/>
            <a:ext cx="367652" cy="1531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2" name="Group 121"/>
          <p:cNvGrpSpPr/>
          <p:nvPr/>
        </p:nvGrpSpPr>
        <p:grpSpPr>
          <a:xfrm>
            <a:off x="8382000" y="2554069"/>
            <a:ext cx="152400" cy="762000"/>
            <a:chOff x="8229600" y="1733550"/>
            <a:chExt cx="152400" cy="762000"/>
          </a:xfrm>
        </p:grpSpPr>
        <p:sp>
          <p:nvSpPr>
            <p:cNvPr id="66" name="Trapezoid 65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8255000" y="22320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255000" y="20161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55000" y="1800225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2</a:t>
              </a:r>
            </a:p>
          </p:txBody>
        </p:sp>
      </p:grpSp>
      <p:cxnSp>
        <p:nvCxnSpPr>
          <p:cNvPr id="127" name="Straight Arrow Connector 126"/>
          <p:cNvCxnSpPr>
            <a:stCxn id="28" idx="0"/>
            <a:endCxn id="97" idx="1"/>
          </p:cNvCxnSpPr>
          <p:nvPr/>
        </p:nvCxnSpPr>
        <p:spPr>
          <a:xfrm flipV="1">
            <a:off x="6629400" y="3027403"/>
            <a:ext cx="381000" cy="21967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8458200" y="3239870"/>
            <a:ext cx="0" cy="1636931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6781800" y="2117797"/>
            <a:ext cx="0" cy="92442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Elbow Connector 147"/>
          <p:cNvCxnSpPr>
            <a:endCxn id="66" idx="2"/>
          </p:cNvCxnSpPr>
          <p:nvPr/>
        </p:nvCxnSpPr>
        <p:spPr>
          <a:xfrm>
            <a:off x="914400" y="2117797"/>
            <a:ext cx="7467601" cy="817272"/>
          </a:xfrm>
          <a:prstGeom prst="bentConnector3">
            <a:avLst>
              <a:gd name="adj1" fmla="val 966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/>
          <p:nvPr/>
        </p:nvCxnSpPr>
        <p:spPr>
          <a:xfrm rot="16200000" flipH="1">
            <a:off x="715313" y="2314032"/>
            <a:ext cx="626772" cy="228600"/>
          </a:xfrm>
          <a:prstGeom prst="bentConnector3">
            <a:avLst>
              <a:gd name="adj1" fmla="val 1015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8" name="Group 177"/>
          <p:cNvGrpSpPr/>
          <p:nvPr/>
        </p:nvGrpSpPr>
        <p:grpSpPr>
          <a:xfrm>
            <a:off x="1143000" y="2630269"/>
            <a:ext cx="152400" cy="533400"/>
            <a:chOff x="5791200" y="1352550"/>
            <a:chExt cx="152400" cy="533400"/>
          </a:xfrm>
        </p:grpSpPr>
        <p:sp>
          <p:nvSpPr>
            <p:cNvPr id="179" name="Trapezoid 178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cxnSp>
        <p:nvCxnSpPr>
          <p:cNvPr id="183" name="Straight Connector 182"/>
          <p:cNvCxnSpPr>
            <a:stCxn id="179" idx="0"/>
            <a:endCxn id="19" idx="1"/>
          </p:cNvCxnSpPr>
          <p:nvPr/>
        </p:nvCxnSpPr>
        <p:spPr>
          <a:xfrm>
            <a:off x="1295400" y="2896969"/>
            <a:ext cx="1524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/>
          <p:cNvCxnSpPr>
            <a:stCxn id="19" idx="3"/>
            <a:endCxn id="16" idx="1"/>
          </p:cNvCxnSpPr>
          <p:nvPr/>
        </p:nvCxnSpPr>
        <p:spPr>
          <a:xfrm>
            <a:off x="1813264" y="2896969"/>
            <a:ext cx="320337" cy="3048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Elbow Connector 202"/>
          <p:cNvCxnSpPr/>
          <p:nvPr/>
        </p:nvCxnSpPr>
        <p:spPr>
          <a:xfrm flipV="1">
            <a:off x="1782932" y="2478189"/>
            <a:ext cx="396537" cy="419100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Elbow Connector 213"/>
          <p:cNvCxnSpPr>
            <a:stCxn id="58" idx="0"/>
          </p:cNvCxnSpPr>
          <p:nvPr/>
        </p:nvCxnSpPr>
        <p:spPr>
          <a:xfrm flipV="1">
            <a:off x="2438400" y="2020669"/>
            <a:ext cx="304800" cy="457200"/>
          </a:xfrm>
          <a:prstGeom prst="bentConnector2">
            <a:avLst/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Elbow Connector 218"/>
          <p:cNvCxnSpPr/>
          <p:nvPr/>
        </p:nvCxnSpPr>
        <p:spPr>
          <a:xfrm>
            <a:off x="2743200" y="2020669"/>
            <a:ext cx="5638800" cy="685800"/>
          </a:xfrm>
          <a:prstGeom prst="bentConnector3">
            <a:avLst>
              <a:gd name="adj1" fmla="val 97158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Elbow Connector 233"/>
          <p:cNvCxnSpPr/>
          <p:nvPr/>
        </p:nvCxnSpPr>
        <p:spPr>
          <a:xfrm rot="10800000" flipV="1">
            <a:off x="1143000" y="2020669"/>
            <a:ext cx="1600200" cy="990600"/>
          </a:xfrm>
          <a:prstGeom prst="bentConnector3">
            <a:avLst>
              <a:gd name="adj1" fmla="val 124407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72" idx="0"/>
          </p:cNvCxnSpPr>
          <p:nvPr/>
        </p:nvCxnSpPr>
        <p:spPr>
          <a:xfrm flipV="1">
            <a:off x="6096000" y="2743201"/>
            <a:ext cx="152400" cy="136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79" idx="3"/>
            <a:endCxn id="105" idx="1"/>
          </p:cNvCxnSpPr>
          <p:nvPr/>
        </p:nvCxnSpPr>
        <p:spPr>
          <a:xfrm flipV="1">
            <a:off x="4467462" y="2855952"/>
            <a:ext cx="1495189" cy="367784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/>
          <p:nvPr/>
        </p:nvCxnSpPr>
        <p:spPr>
          <a:xfrm>
            <a:off x="4457522" y="3452337"/>
            <a:ext cx="957297" cy="320141"/>
          </a:xfrm>
          <a:prstGeom prst="bentConnector3">
            <a:avLst>
              <a:gd name="adj1" fmla="val 1683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/>
          <p:nvPr/>
        </p:nvCxnSpPr>
        <p:spPr>
          <a:xfrm flipV="1">
            <a:off x="4648201" y="3218296"/>
            <a:ext cx="183573" cy="11275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Arrow Connector 269"/>
          <p:cNvCxnSpPr/>
          <p:nvPr/>
        </p:nvCxnSpPr>
        <p:spPr>
          <a:xfrm flipV="1">
            <a:off x="4537364" y="3443433"/>
            <a:ext cx="259772" cy="577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/>
          <p:nvPr/>
        </p:nvCxnSpPr>
        <p:spPr>
          <a:xfrm flipV="1">
            <a:off x="1978768" y="2229091"/>
            <a:ext cx="3214173" cy="535336"/>
          </a:xfrm>
          <a:prstGeom prst="bentConnector3">
            <a:avLst>
              <a:gd name="adj1" fmla="val 27385"/>
            </a:avLst>
          </a:prstGeom>
          <a:ln w="57150" cmpd="sng">
            <a:solidFill>
              <a:srgbClr val="FF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>
            <a:off x="5181600" y="2223310"/>
            <a:ext cx="762000" cy="367490"/>
          </a:xfrm>
          <a:prstGeom prst="bentConnector3">
            <a:avLst>
              <a:gd name="adj1" fmla="val 50000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791200" y="3048000"/>
            <a:ext cx="152400" cy="533400"/>
            <a:chOff x="5791200" y="1352550"/>
            <a:chExt cx="152400" cy="533400"/>
          </a:xfrm>
        </p:grpSpPr>
        <p:sp>
          <p:nvSpPr>
            <p:cNvPr id="116" name="Trapezoid 115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810250" y="1638300"/>
              <a:ext cx="70532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cxnSp>
        <p:nvCxnSpPr>
          <p:cNvPr id="394" name="Elbow Connector 393"/>
          <p:cNvCxnSpPr>
            <a:stCxn id="16" idx="3"/>
            <a:endCxn id="22" idx="1"/>
          </p:cNvCxnSpPr>
          <p:nvPr/>
        </p:nvCxnSpPr>
        <p:spPr>
          <a:xfrm flipV="1">
            <a:off x="2743200" y="3049369"/>
            <a:ext cx="914400" cy="152400"/>
          </a:xfrm>
          <a:prstGeom prst="bentConnector3">
            <a:avLst>
              <a:gd name="adj1" fmla="val 1780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8" name="Straight Arrow Connector 397"/>
          <p:cNvCxnSpPr/>
          <p:nvPr/>
        </p:nvCxnSpPr>
        <p:spPr>
          <a:xfrm>
            <a:off x="2895600" y="3200400"/>
            <a:ext cx="0" cy="167640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0" name="Straight Arrow Connector 399"/>
          <p:cNvCxnSpPr/>
          <p:nvPr/>
        </p:nvCxnSpPr>
        <p:spPr>
          <a:xfrm flipV="1">
            <a:off x="2886364" y="3316070"/>
            <a:ext cx="771236" cy="363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Arrow Connector 401"/>
          <p:cNvCxnSpPr/>
          <p:nvPr/>
        </p:nvCxnSpPr>
        <p:spPr>
          <a:xfrm flipV="1">
            <a:off x="2897910" y="3544671"/>
            <a:ext cx="759691" cy="267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Straight Arrow Connector 402"/>
          <p:cNvCxnSpPr/>
          <p:nvPr/>
        </p:nvCxnSpPr>
        <p:spPr>
          <a:xfrm flipV="1">
            <a:off x="2886364" y="4230470"/>
            <a:ext cx="618836" cy="9599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6" name="Elbow Connector 405"/>
          <p:cNvCxnSpPr>
            <a:stCxn id="66" idx="0"/>
          </p:cNvCxnSpPr>
          <p:nvPr/>
        </p:nvCxnSpPr>
        <p:spPr>
          <a:xfrm flipH="1" flipV="1">
            <a:off x="3330864" y="1902115"/>
            <a:ext cx="5203536" cy="1032955"/>
          </a:xfrm>
          <a:prstGeom prst="bentConnector3">
            <a:avLst>
              <a:gd name="adj1" fmla="val -2374"/>
            </a:avLst>
          </a:prstGeom>
          <a:ln w="28575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Elbow Connector 416"/>
          <p:cNvCxnSpPr/>
          <p:nvPr/>
        </p:nvCxnSpPr>
        <p:spPr>
          <a:xfrm rot="16200000" flipH="1">
            <a:off x="3086100" y="2171700"/>
            <a:ext cx="838200" cy="304800"/>
          </a:xfrm>
          <a:prstGeom prst="bentConnector3">
            <a:avLst>
              <a:gd name="adj1" fmla="val 1002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2" name="Straight Arrow Connector 431"/>
          <p:cNvCxnSpPr/>
          <p:nvPr/>
        </p:nvCxnSpPr>
        <p:spPr>
          <a:xfrm flipV="1">
            <a:off x="3810000" y="4495800"/>
            <a:ext cx="0" cy="3810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8" name="Straight Arrow Connector 467"/>
          <p:cNvCxnSpPr/>
          <p:nvPr/>
        </p:nvCxnSpPr>
        <p:spPr>
          <a:xfrm flipV="1">
            <a:off x="5943600" y="3352800"/>
            <a:ext cx="370610" cy="2310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4" name="Elbow Connector 473"/>
          <p:cNvCxnSpPr/>
          <p:nvPr/>
        </p:nvCxnSpPr>
        <p:spPr>
          <a:xfrm flipV="1">
            <a:off x="5410200" y="3387436"/>
            <a:ext cx="1600200" cy="381000"/>
          </a:xfrm>
          <a:prstGeom prst="bentConnector3">
            <a:avLst>
              <a:gd name="adj1" fmla="val 86075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7" name="TextBox 486"/>
          <p:cNvSpPr txBox="1"/>
          <p:nvPr/>
        </p:nvSpPr>
        <p:spPr>
          <a:xfrm>
            <a:off x="2988811" y="2842078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[11:7]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971801" y="31242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[19:15]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2971801" y="3352801"/>
            <a:ext cx="53219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[24:20]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2918692" y="3992419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[31:7]</a:t>
            </a:r>
          </a:p>
        </p:txBody>
      </p:sp>
      <p:cxnSp>
        <p:nvCxnSpPr>
          <p:cNvPr id="513" name="Elbow Connector 512"/>
          <p:cNvCxnSpPr/>
          <p:nvPr/>
        </p:nvCxnSpPr>
        <p:spPr>
          <a:xfrm rot="5400000" flipH="1" flipV="1">
            <a:off x="5310190" y="3303588"/>
            <a:ext cx="584201" cy="377826"/>
          </a:xfrm>
          <a:prstGeom prst="bentConnector3">
            <a:avLst>
              <a:gd name="adj1" fmla="val 100463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7" name="TextBox 526"/>
          <p:cNvSpPr txBox="1"/>
          <p:nvPr/>
        </p:nvSpPr>
        <p:spPr>
          <a:xfrm>
            <a:off x="8250383" y="2273300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7923646" y="2414155"/>
            <a:ext cx="15388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29" name="TextBox 528"/>
          <p:cNvSpPr txBox="1"/>
          <p:nvPr/>
        </p:nvSpPr>
        <p:spPr>
          <a:xfrm>
            <a:off x="8029863" y="3213100"/>
            <a:ext cx="33481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mem</a:t>
            </a:r>
            <a:endParaRPr lang="en-US" sz="1100" dirty="0"/>
          </a:p>
        </p:txBody>
      </p:sp>
      <p:sp>
        <p:nvSpPr>
          <p:cNvPr id="530" name="TextBox 529"/>
          <p:cNvSpPr txBox="1"/>
          <p:nvPr/>
        </p:nvSpPr>
        <p:spPr>
          <a:xfrm>
            <a:off x="8581737" y="2945246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sp>
        <p:nvSpPr>
          <p:cNvPr id="531" name="TextBox 530"/>
          <p:cNvSpPr txBox="1"/>
          <p:nvPr/>
        </p:nvSpPr>
        <p:spPr>
          <a:xfrm>
            <a:off x="813955" y="2716646"/>
            <a:ext cx="2086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alu</a:t>
            </a:r>
            <a:endParaRPr lang="en-US" sz="1100" dirty="0"/>
          </a:p>
        </p:txBody>
      </p:sp>
      <p:sp>
        <p:nvSpPr>
          <p:cNvPr id="532" name="TextBox 531"/>
          <p:cNvSpPr txBox="1"/>
          <p:nvPr/>
        </p:nvSpPr>
        <p:spPr>
          <a:xfrm>
            <a:off x="701965" y="3008746"/>
            <a:ext cx="2532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/>
              <a:t>pc+4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5312006" y="2667001"/>
            <a:ext cx="5241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[rs1]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5395683" y="2356532"/>
            <a:ext cx="21936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/>
              <a:t>pc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4247574" y="4066310"/>
            <a:ext cx="62922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imm</a:t>
            </a:r>
            <a:r>
              <a:rPr lang="en-US" sz="1100" dirty="0"/>
              <a:t>[31:0]</a:t>
            </a:r>
          </a:p>
        </p:txBody>
      </p:sp>
      <p:sp>
        <p:nvSpPr>
          <p:cNvPr id="536" name="TextBox 535"/>
          <p:cNvSpPr txBox="1"/>
          <p:nvPr/>
        </p:nvSpPr>
        <p:spPr>
          <a:xfrm>
            <a:off x="5299981" y="2966132"/>
            <a:ext cx="5334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 err="1"/>
              <a:t>Reg</a:t>
            </a:r>
            <a:r>
              <a:rPr lang="en-US" sz="1100" dirty="0"/>
              <a:t>[rs2]</a:t>
            </a:r>
          </a:p>
        </p:txBody>
      </p:sp>
      <p:cxnSp>
        <p:nvCxnSpPr>
          <p:cNvPr id="563" name="Elbow Connector 562"/>
          <p:cNvCxnSpPr>
            <a:stCxn id="52" idx="3"/>
          </p:cNvCxnSpPr>
          <p:nvPr/>
        </p:nvCxnSpPr>
        <p:spPr>
          <a:xfrm flipV="1">
            <a:off x="3985564" y="3429000"/>
            <a:ext cx="1805637" cy="82578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TextBox 522"/>
          <p:cNvSpPr txBox="1"/>
          <p:nvPr/>
        </p:nvSpPr>
        <p:spPr>
          <a:xfrm>
            <a:off x="2590801" y="4936124"/>
            <a:ext cx="4680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inst</a:t>
            </a:r>
            <a:r>
              <a:rPr lang="en-US" sz="1100" dirty="0"/>
              <a:t>[31:0]</a:t>
            </a:r>
          </a:p>
        </p:txBody>
      </p:sp>
      <p:sp>
        <p:nvSpPr>
          <p:cNvPr id="582" name="TextBox 581"/>
          <p:cNvSpPr txBox="1"/>
          <p:nvPr/>
        </p:nvSpPr>
        <p:spPr>
          <a:xfrm>
            <a:off x="3276601" y="4953001"/>
            <a:ext cx="54181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ImmSel</a:t>
            </a:r>
            <a:r>
              <a:rPr lang="en-US" sz="1100" dirty="0"/>
              <a:t>=U</a:t>
            </a:r>
          </a:p>
        </p:txBody>
      </p:sp>
      <p:sp>
        <p:nvSpPr>
          <p:cNvPr id="583" name="TextBox 582"/>
          <p:cNvSpPr txBox="1"/>
          <p:nvPr/>
        </p:nvSpPr>
        <p:spPr>
          <a:xfrm>
            <a:off x="3886201" y="4953001"/>
            <a:ext cx="59311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RegWEn</a:t>
            </a:r>
            <a:r>
              <a:rPr lang="en-US" sz="1100" dirty="0"/>
              <a:t>=1</a:t>
            </a:r>
          </a:p>
        </p:txBody>
      </p:sp>
      <p:sp>
        <p:nvSpPr>
          <p:cNvPr id="584" name="TextBox 583"/>
          <p:cNvSpPr txBox="1"/>
          <p:nvPr/>
        </p:nvSpPr>
        <p:spPr>
          <a:xfrm>
            <a:off x="4343401" y="5257801"/>
            <a:ext cx="37510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BrUn</a:t>
            </a:r>
            <a:r>
              <a:rPr lang="en-US" sz="1100" dirty="0"/>
              <a:t>=*</a:t>
            </a:r>
          </a:p>
        </p:txBody>
      </p:sp>
      <p:sp>
        <p:nvSpPr>
          <p:cNvPr id="585" name="TextBox 584"/>
          <p:cNvSpPr txBox="1"/>
          <p:nvPr/>
        </p:nvSpPr>
        <p:spPr>
          <a:xfrm>
            <a:off x="4876801" y="5257801"/>
            <a:ext cx="304571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BrE</a:t>
            </a:r>
            <a:r>
              <a:rPr lang="en-US" sz="1100" dirty="0"/>
              <a:t>=*</a:t>
            </a:r>
          </a:p>
        </p:txBody>
      </p:sp>
      <p:sp>
        <p:nvSpPr>
          <p:cNvPr id="586" name="TextBox 585"/>
          <p:cNvSpPr txBox="1"/>
          <p:nvPr/>
        </p:nvSpPr>
        <p:spPr>
          <a:xfrm>
            <a:off x="5257801" y="5257801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BrLT</a:t>
            </a:r>
            <a:r>
              <a:rPr lang="en-US" sz="1100" dirty="0"/>
              <a:t>=*</a:t>
            </a:r>
          </a:p>
        </p:txBody>
      </p:sp>
      <p:sp>
        <p:nvSpPr>
          <p:cNvPr id="587" name="TextBox 586"/>
          <p:cNvSpPr txBox="1"/>
          <p:nvPr/>
        </p:nvSpPr>
        <p:spPr>
          <a:xfrm>
            <a:off x="5867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Asel</a:t>
            </a:r>
            <a:r>
              <a:rPr lang="en-US" sz="1100" dirty="0"/>
              <a:t>=1</a:t>
            </a:r>
          </a:p>
        </p:txBody>
      </p:sp>
      <p:sp>
        <p:nvSpPr>
          <p:cNvPr id="588" name="TextBox 587"/>
          <p:cNvSpPr txBox="1"/>
          <p:nvPr/>
        </p:nvSpPr>
        <p:spPr>
          <a:xfrm>
            <a:off x="5486401" y="4953001"/>
            <a:ext cx="35586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Bsel</a:t>
            </a:r>
            <a:r>
              <a:rPr lang="en-US" sz="1100" dirty="0"/>
              <a:t>=1</a:t>
            </a:r>
          </a:p>
        </p:txBody>
      </p:sp>
      <p:sp>
        <p:nvSpPr>
          <p:cNvPr id="589" name="TextBox 588"/>
          <p:cNvSpPr txBox="1"/>
          <p:nvPr/>
        </p:nvSpPr>
        <p:spPr>
          <a:xfrm>
            <a:off x="6248401" y="4953001"/>
            <a:ext cx="663643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ALUSel</a:t>
            </a:r>
            <a:r>
              <a:rPr lang="en-US" sz="1100" dirty="0"/>
              <a:t>=Add</a:t>
            </a:r>
          </a:p>
        </p:txBody>
      </p:sp>
      <p:sp>
        <p:nvSpPr>
          <p:cNvPr id="591" name="TextBox 590"/>
          <p:cNvSpPr txBox="1"/>
          <p:nvPr/>
        </p:nvSpPr>
        <p:spPr>
          <a:xfrm>
            <a:off x="7010401" y="4953001"/>
            <a:ext cx="58028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MemRW</a:t>
            </a:r>
            <a:r>
              <a:rPr lang="en-US" sz="1100" dirty="0"/>
              <a:t>=0</a:t>
            </a:r>
          </a:p>
        </p:txBody>
      </p:sp>
      <p:sp>
        <p:nvSpPr>
          <p:cNvPr id="593" name="TextBox 592"/>
          <p:cNvSpPr txBox="1"/>
          <p:nvPr/>
        </p:nvSpPr>
        <p:spPr>
          <a:xfrm>
            <a:off x="7924801" y="4953001"/>
            <a:ext cx="48410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WBSel</a:t>
            </a:r>
            <a:r>
              <a:rPr lang="en-US" sz="1100" dirty="0"/>
              <a:t>=1</a:t>
            </a:r>
          </a:p>
        </p:txBody>
      </p:sp>
      <p:sp>
        <p:nvSpPr>
          <p:cNvPr id="594" name="TextBox 593"/>
          <p:cNvSpPr txBox="1"/>
          <p:nvPr/>
        </p:nvSpPr>
        <p:spPr>
          <a:xfrm>
            <a:off x="990601" y="4953001"/>
            <a:ext cx="66684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PCSel</a:t>
            </a:r>
            <a:r>
              <a:rPr lang="en-US" sz="1100" dirty="0"/>
              <a:t>=pc+4</a:t>
            </a:r>
          </a:p>
        </p:txBody>
      </p:sp>
      <p:sp>
        <p:nvSpPr>
          <p:cNvPr id="596" name="TextBox 595"/>
          <p:cNvSpPr txBox="1"/>
          <p:nvPr/>
        </p:nvSpPr>
        <p:spPr>
          <a:xfrm>
            <a:off x="3406447" y="2514601"/>
            <a:ext cx="14747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dirty="0" err="1"/>
              <a:t>wb</a:t>
            </a:r>
            <a:endParaRPr lang="en-US" sz="11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43001" y="1905000"/>
            <a:ext cx="7391400" cy="2984500"/>
            <a:chOff x="1295400" y="1197264"/>
            <a:chExt cx="7391400" cy="2984500"/>
          </a:xfrm>
        </p:grpSpPr>
        <p:cxnSp>
          <p:nvCxnSpPr>
            <p:cNvPr id="125" name="Straight Arrow Connector 124"/>
            <p:cNvCxnSpPr/>
            <p:nvPr/>
          </p:nvCxnSpPr>
          <p:spPr>
            <a:xfrm flipH="1" flipV="1">
              <a:off x="1371600" y="2411035"/>
              <a:ext cx="10391" cy="177072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V="1">
              <a:off x="6606720" y="2737100"/>
              <a:ext cx="0" cy="143485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flipV="1">
              <a:off x="4343400" y="3068419"/>
              <a:ext cx="0" cy="11035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 flipV="1">
              <a:off x="6019800" y="2828766"/>
              <a:ext cx="0" cy="134318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/>
            <p:nvPr/>
          </p:nvCxnSpPr>
          <p:spPr>
            <a:xfrm flipV="1">
              <a:off x="8610600" y="2535019"/>
              <a:ext cx="0" cy="1636931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6934200" y="1412947"/>
              <a:ext cx="0" cy="924428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lbow Connector 131"/>
            <p:cNvCxnSpPr/>
            <p:nvPr/>
          </p:nvCxnSpPr>
          <p:spPr>
            <a:xfrm>
              <a:off x="6934199" y="1425864"/>
              <a:ext cx="1600201" cy="804355"/>
            </a:xfrm>
            <a:prstGeom prst="bentConnector3">
              <a:avLst>
                <a:gd name="adj1" fmla="val 84271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447800" y="2192119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Elbow Connector 133"/>
            <p:cNvCxnSpPr/>
            <p:nvPr/>
          </p:nvCxnSpPr>
          <p:spPr>
            <a:xfrm>
              <a:off x="1965663" y="2192119"/>
              <a:ext cx="320337" cy="3048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Elbow Connector 134"/>
            <p:cNvCxnSpPr/>
            <p:nvPr/>
          </p:nvCxnSpPr>
          <p:spPr>
            <a:xfrm flipV="1">
              <a:off x="1935331" y="1773339"/>
              <a:ext cx="396537" cy="419100"/>
            </a:xfrm>
            <a:prstGeom prst="bentConnector3">
              <a:avLst>
                <a:gd name="adj1" fmla="val 50000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Elbow Connector 135"/>
            <p:cNvCxnSpPr/>
            <p:nvPr/>
          </p:nvCxnSpPr>
          <p:spPr>
            <a:xfrm flipV="1">
              <a:off x="2590800" y="1315819"/>
              <a:ext cx="304800" cy="4572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Elbow Connector 136"/>
            <p:cNvCxnSpPr/>
            <p:nvPr/>
          </p:nvCxnSpPr>
          <p:spPr>
            <a:xfrm rot="10800000" flipV="1">
              <a:off x="1295400" y="1315819"/>
              <a:ext cx="1600200" cy="990600"/>
            </a:xfrm>
            <a:prstGeom prst="bentConnector3">
              <a:avLst>
                <a:gd name="adj1" fmla="val 124407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3048000" y="2495550"/>
              <a:ext cx="0" cy="16764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/>
            <p:nvPr/>
          </p:nvCxnSpPr>
          <p:spPr>
            <a:xfrm flipV="1">
              <a:off x="3038764" y="3525619"/>
              <a:ext cx="618836" cy="9599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Elbow Connector 140"/>
            <p:cNvCxnSpPr/>
            <p:nvPr/>
          </p:nvCxnSpPr>
          <p:spPr>
            <a:xfrm flipH="1" flipV="1">
              <a:off x="3483264" y="1197264"/>
              <a:ext cx="5203536" cy="1032955"/>
            </a:xfrm>
            <a:prstGeom prst="bentConnector3">
              <a:avLst>
                <a:gd name="adj1" fmla="val -2374"/>
              </a:avLst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V="1">
              <a:off x="3962400" y="3790950"/>
              <a:ext cx="0" cy="381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V="1">
              <a:off x="6096000" y="2647950"/>
              <a:ext cx="370610" cy="231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lbow Connector 144"/>
            <p:cNvCxnSpPr/>
            <p:nvPr/>
          </p:nvCxnSpPr>
          <p:spPr>
            <a:xfrm flipV="1">
              <a:off x="4197374" y="2724150"/>
              <a:ext cx="1746226" cy="825788"/>
            </a:xfrm>
            <a:prstGeom prst="bentConnector3">
              <a:avLst>
                <a:gd name="adj1" fmla="val 83443"/>
              </a:avLst>
            </a:prstGeom>
            <a:ln w="5715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>
              <a:off x="2895599" y="24926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6781799" y="23402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6248399" y="2035464"/>
              <a:ext cx="152400" cy="0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9" name="Elbow Connector 148"/>
          <p:cNvCxnSpPr/>
          <p:nvPr/>
        </p:nvCxnSpPr>
        <p:spPr>
          <a:xfrm rot="16200000" flipH="1">
            <a:off x="3086100" y="2171701"/>
            <a:ext cx="838200" cy="304800"/>
          </a:xfrm>
          <a:prstGeom prst="bentConnector3">
            <a:avLst>
              <a:gd name="adj1" fmla="val 100275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1447801" y="2477870"/>
            <a:ext cx="365463" cy="838199"/>
            <a:chOff x="1447800" y="1809750"/>
            <a:chExt cx="365463" cy="838199"/>
          </a:xfrm>
        </p:grpSpPr>
        <p:sp>
          <p:nvSpPr>
            <p:cNvPr id="19" name="Rectangle 18"/>
            <p:cNvSpPr/>
            <p:nvPr/>
          </p:nvSpPr>
          <p:spPr>
            <a:xfrm>
              <a:off x="1447800" y="1809750"/>
              <a:ext cx="365463" cy="838199"/>
            </a:xfrm>
            <a:prstGeom prst="rect">
              <a:avLst/>
            </a:prstGeom>
            <a:solidFill>
              <a:schemeClr val="bg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ourier New"/>
                  <a:cs typeface="Courier New"/>
                </a:rPr>
                <a:t>pc</a:t>
              </a:r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/>
            </a:prstGeom>
            <a:ln w="285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oogle Shape;1109;p80">
            <a:extLst>
              <a:ext uri="{FF2B5EF4-FFF2-40B4-BE49-F238E27FC236}">
                <a16:creationId xmlns:a16="http://schemas.microsoft.com/office/drawing/2014/main" id="{96DB507A-E875-9F8E-F98C-A59283E1A3AE}"/>
              </a:ext>
            </a:extLst>
          </p:cNvPr>
          <p:cNvGrpSpPr/>
          <p:nvPr/>
        </p:nvGrpSpPr>
        <p:grpSpPr>
          <a:xfrm>
            <a:off x="133742" y="889515"/>
            <a:ext cx="8349858" cy="822960"/>
            <a:chOff x="351069" y="-198120"/>
            <a:chExt cx="8349858" cy="822960"/>
          </a:xfrm>
        </p:grpSpPr>
        <p:grpSp>
          <p:nvGrpSpPr>
            <p:cNvPr id="4" name="Google Shape;1110;p80">
              <a:extLst>
                <a:ext uri="{FF2B5EF4-FFF2-40B4-BE49-F238E27FC236}">
                  <a16:creationId xmlns:a16="http://schemas.microsoft.com/office/drawing/2014/main" id="{C0111C17-301B-F7D2-3FF0-28C323DA04E7}"/>
                </a:ext>
              </a:extLst>
            </p:cNvPr>
            <p:cNvGrpSpPr/>
            <p:nvPr/>
          </p:nvGrpSpPr>
          <p:grpSpPr>
            <a:xfrm>
              <a:off x="621829" y="167640"/>
              <a:ext cx="7900452" cy="457200"/>
              <a:chOff x="457237" y="990600"/>
              <a:chExt cx="7900452" cy="457200"/>
            </a:xfrm>
          </p:grpSpPr>
          <p:sp>
            <p:nvSpPr>
              <p:cNvPr id="9" name="Google Shape;1111;p80">
                <a:extLst>
                  <a:ext uri="{FF2B5EF4-FFF2-40B4-BE49-F238E27FC236}">
                    <a16:creationId xmlns:a16="http://schemas.microsoft.com/office/drawing/2014/main" id="{F26695B8-9080-F0FF-8AB0-33C5D06B25B0}"/>
                  </a:ext>
                </a:extLst>
              </p:cNvPr>
              <p:cNvSpPr/>
              <p:nvPr/>
            </p:nvSpPr>
            <p:spPr>
              <a:xfrm>
                <a:off x="457237" y="990600"/>
                <a:ext cx="51846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imm[31:12]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0" name="Google Shape;1112;p80">
                <a:extLst>
                  <a:ext uri="{FF2B5EF4-FFF2-40B4-BE49-F238E27FC236}">
                    <a16:creationId xmlns:a16="http://schemas.microsoft.com/office/drawing/2014/main" id="{CC7CB5FB-C703-2776-DB0C-05861173D9E4}"/>
                  </a:ext>
                </a:extLst>
              </p:cNvPr>
              <p:cNvSpPr/>
              <p:nvPr/>
            </p:nvSpPr>
            <p:spPr>
              <a:xfrm>
                <a:off x="6876288" y="990600"/>
                <a:ext cx="14814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opcode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  <p:sp>
            <p:nvSpPr>
              <p:cNvPr id="11" name="Google Shape;1113;p80">
                <a:extLst>
                  <a:ext uri="{FF2B5EF4-FFF2-40B4-BE49-F238E27FC236}">
                    <a16:creationId xmlns:a16="http://schemas.microsoft.com/office/drawing/2014/main" id="{94A14874-AAB4-D766-784C-D92427B9E568}"/>
                  </a:ext>
                </a:extLst>
              </p:cNvPr>
              <p:cNvSpPr/>
              <p:nvPr/>
            </p:nvSpPr>
            <p:spPr>
              <a:xfrm>
                <a:off x="5641848" y="990600"/>
                <a:ext cx="1234500" cy="457200"/>
              </a:xfrm>
              <a:prstGeom prst="rect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0" tIns="45700" rIns="0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rd</a:t>
                </a:r>
                <a:endParaRPr sz="28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endParaRPr>
              </a:p>
            </p:txBody>
          </p:sp>
        </p:grpSp>
        <p:sp>
          <p:nvSpPr>
            <p:cNvPr id="7" name="Google Shape;1114;p80">
              <a:extLst>
                <a:ext uri="{FF2B5EF4-FFF2-40B4-BE49-F238E27FC236}">
                  <a16:creationId xmlns:a16="http://schemas.microsoft.com/office/drawing/2014/main" id="{F0B4C2B4-F284-D570-3CCF-5B6AE0042DA5}"/>
                </a:ext>
              </a:extLst>
            </p:cNvPr>
            <p:cNvSpPr txBox="1"/>
            <p:nvPr/>
          </p:nvSpPr>
          <p:spPr>
            <a:xfrm>
              <a:off x="351069" y="-198120"/>
              <a:ext cx="5535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31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" name="Google Shape;1115;p80">
              <a:extLst>
                <a:ext uri="{FF2B5EF4-FFF2-40B4-BE49-F238E27FC236}">
                  <a16:creationId xmlns:a16="http://schemas.microsoft.com/office/drawing/2014/main" id="{FACB4564-92A9-475E-6563-5B2D1CC6F457}"/>
                </a:ext>
              </a:extLst>
            </p:cNvPr>
            <p:cNvSpPr txBox="1"/>
            <p:nvPr/>
          </p:nvSpPr>
          <p:spPr>
            <a:xfrm>
              <a:off x="8331927" y="-198120"/>
              <a:ext cx="369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0</a:t>
              </a:r>
              <a:endParaRPr sz="24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E5072CB-81BC-35EE-1E51-9DA123B3A7EC}"/>
              </a:ext>
            </a:extLst>
          </p:cNvPr>
          <p:cNvSpPr txBox="1"/>
          <p:nvPr/>
        </p:nvSpPr>
        <p:spPr>
          <a:xfrm>
            <a:off x="237961" y="6039934"/>
            <a:ext cx="85988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0" lvl="0" algn="ctr" rtl="0">
              <a:spcBef>
                <a:spcPts val="640"/>
              </a:spcBef>
              <a:spcAft>
                <a:spcPts val="0"/>
              </a:spcAft>
              <a:buSzPts val="3200"/>
            </a:pPr>
            <a:r>
              <a:rPr lang="en-US" dirty="0"/>
              <a:t>Adds upper immediate value to PC and places result in destination register</a:t>
            </a:r>
          </a:p>
        </p:txBody>
      </p:sp>
      <p:cxnSp>
        <p:nvCxnSpPr>
          <p:cNvPr id="18" name="Elbow Connector 93">
            <a:extLst>
              <a:ext uri="{FF2B5EF4-FFF2-40B4-BE49-F238E27FC236}">
                <a16:creationId xmlns:a16="http://schemas.microsoft.com/office/drawing/2014/main" id="{C5AB2346-0D33-4DA6-0C68-8B9DCD4C4921}"/>
              </a:ext>
            </a:extLst>
          </p:cNvPr>
          <p:cNvCxnSpPr/>
          <p:nvPr/>
        </p:nvCxnSpPr>
        <p:spPr>
          <a:xfrm flipV="1">
            <a:off x="2743201" y="3052255"/>
            <a:ext cx="914400" cy="152400"/>
          </a:xfrm>
          <a:prstGeom prst="bentConnector3">
            <a:avLst>
              <a:gd name="adj1" fmla="val 17803"/>
            </a:avLst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oogle Shape;307;p38">
            <a:extLst>
              <a:ext uri="{FF2B5EF4-FFF2-40B4-BE49-F238E27FC236}">
                <a16:creationId xmlns:a16="http://schemas.microsoft.com/office/drawing/2014/main" id="{61247005-9E41-F7DE-A43C-12FA59592893}"/>
              </a:ext>
            </a:extLst>
          </p:cNvPr>
          <p:cNvSpPr txBox="1"/>
          <p:nvPr/>
        </p:nvSpPr>
        <p:spPr>
          <a:xfrm>
            <a:off x="6520582" y="949725"/>
            <a:ext cx="662539" cy="337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7 6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" name="Google Shape;307;p38">
            <a:extLst>
              <a:ext uri="{FF2B5EF4-FFF2-40B4-BE49-F238E27FC236}">
                <a16:creationId xmlns:a16="http://schemas.microsoft.com/office/drawing/2014/main" id="{64132C61-EDBB-44A7-107B-B8D7305920FE}"/>
              </a:ext>
            </a:extLst>
          </p:cNvPr>
          <p:cNvSpPr txBox="1"/>
          <p:nvPr/>
        </p:nvSpPr>
        <p:spPr>
          <a:xfrm>
            <a:off x="5213734" y="940398"/>
            <a:ext cx="1079169" cy="27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12 11</a:t>
            </a:r>
            <a:endParaRPr sz="1600" dirty="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" name="Google Shape;999;g5d03733490_0_363">
            <a:extLst>
              <a:ext uri="{FF2B5EF4-FFF2-40B4-BE49-F238E27FC236}">
                <a16:creationId xmlns:a16="http://schemas.microsoft.com/office/drawing/2014/main" id="{62EF5143-D703-429C-1EA9-E41984B3332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5474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16275</TotalTime>
  <Words>6225</Words>
  <Application>Microsoft Office PowerPoint</Application>
  <PresentationFormat>On-screen Show (4:3)</PresentationFormat>
  <Paragraphs>1996</Paragraphs>
  <Slides>91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6" baseType="lpstr">
      <vt:lpstr>Arial</vt:lpstr>
      <vt:lpstr>Arial Narrow</vt:lpstr>
      <vt:lpstr>Calibri</vt:lpstr>
      <vt:lpstr>Cambria Math</vt:lpstr>
      <vt:lpstr>Courier</vt:lpstr>
      <vt:lpstr>Courier New</vt:lpstr>
      <vt:lpstr>Cutive</vt:lpstr>
      <vt:lpstr>Graphik-Medium</vt:lpstr>
      <vt:lpstr>Helvetica Neue</vt:lpstr>
      <vt:lpstr>Noto Sans Symbols</vt:lpstr>
      <vt:lpstr>Roboto Regular</vt:lpstr>
      <vt:lpstr>Times</vt:lpstr>
      <vt:lpstr>Times New Roman</vt:lpstr>
      <vt:lpstr>Wingdings</vt:lpstr>
      <vt:lpstr>UWTheme-351-Au18</vt:lpstr>
      <vt:lpstr>Combinational Logic Sequential Logic CPU Datapath</vt:lpstr>
      <vt:lpstr>Combinational Logic </vt:lpstr>
      <vt:lpstr>Hardware Design</vt:lpstr>
      <vt:lpstr>Synchronous Digital Systems (SDS)</vt:lpstr>
      <vt:lpstr>Moore’s Law</vt:lpstr>
      <vt:lpstr>PowerPoint Presentation</vt:lpstr>
      <vt:lpstr>Moore’s Law</vt:lpstr>
      <vt:lpstr>Transistors to Gates Example: Inverter</vt:lpstr>
      <vt:lpstr>Transistors to Gates Example: Inverter</vt:lpstr>
      <vt:lpstr>Transistors to Gates Example: Inverter</vt:lpstr>
      <vt:lpstr>Combinational vs. Sequential Logic</vt:lpstr>
      <vt:lpstr>Simple Logic Gates</vt:lpstr>
      <vt:lpstr>More Simple Logic Gates</vt:lpstr>
      <vt:lpstr>Combining Multiple Logic Gates</vt:lpstr>
      <vt:lpstr>How to Represent Combinational Logic?</vt:lpstr>
      <vt:lpstr>Truth Tables</vt:lpstr>
      <vt:lpstr>N-input Truth Tables</vt:lpstr>
      <vt:lpstr>Truth Tables with Multiple Outputs</vt:lpstr>
      <vt:lpstr>PowerPoint Presentation</vt:lpstr>
      <vt:lpstr>PowerPoint Presentation</vt:lpstr>
      <vt:lpstr>More Complex Truth Tables</vt:lpstr>
      <vt:lpstr>Truth Tables Don’t Scale</vt:lpstr>
      <vt:lpstr>Boolean Algebra</vt:lpstr>
      <vt:lpstr>Laws of Boolean Algebra</vt:lpstr>
      <vt:lpstr>Converting Truth Table to Boolean Expression</vt:lpstr>
      <vt:lpstr>Simplifying Boolean Expressions</vt:lpstr>
      <vt:lpstr>Simplifying Boolean Expressions: Example</vt:lpstr>
      <vt:lpstr>Karnaugh Maps</vt:lpstr>
      <vt:lpstr>Three Variable Karnaugh Maps</vt:lpstr>
      <vt:lpstr>Example: Simplify 3-Variable Expression</vt:lpstr>
      <vt:lpstr>Four Variable Karnaugh Maps</vt:lpstr>
      <vt:lpstr>Example: Simplify 4-Variable Expression</vt:lpstr>
      <vt:lpstr>Useful Combinational Circuits</vt:lpstr>
      <vt:lpstr>Data Multiplexor (MUX)</vt:lpstr>
      <vt:lpstr>Implementing a 1-bit 2-to-1 MUX </vt:lpstr>
      <vt:lpstr>1-bit 4-to-1 MUX</vt:lpstr>
      <vt:lpstr>Another Design for 4-to-1 MUX</vt:lpstr>
      <vt:lpstr>Decoder</vt:lpstr>
      <vt:lpstr>Demultiplexer (Demux)</vt:lpstr>
      <vt:lpstr>Single-Bit Binary Adder (Half Adder)</vt:lpstr>
      <vt:lpstr>What is this Circuit?</vt:lpstr>
      <vt:lpstr>Computing with Combinational Circuits</vt:lpstr>
      <vt:lpstr>Functional Unit</vt:lpstr>
      <vt:lpstr>Functional Unit:  Adder-Subtractor</vt:lpstr>
      <vt:lpstr>Combinational vs. Sequential Logic</vt:lpstr>
      <vt:lpstr>Sequential Logic </vt:lpstr>
      <vt:lpstr>Accumulator Example</vt:lpstr>
      <vt:lpstr>First Try: Does this work?</vt:lpstr>
      <vt:lpstr>Second Try: How About This?</vt:lpstr>
      <vt:lpstr>Uses for State Elements</vt:lpstr>
      <vt:lpstr>Registers</vt:lpstr>
      <vt:lpstr>First State Element: RS Latch</vt:lpstr>
      <vt:lpstr>RS Latch with Enable</vt:lpstr>
      <vt:lpstr>D Latch</vt:lpstr>
      <vt:lpstr>D Flip-Flop</vt:lpstr>
      <vt:lpstr>Signals and Waveforms: Clocks</vt:lpstr>
      <vt:lpstr>Dealing with Waveform Diagrams</vt:lpstr>
      <vt:lpstr>Accumulator 2nd Try: How About This?</vt:lpstr>
      <vt:lpstr>Register Internals</vt:lpstr>
      <vt:lpstr>Flip-Flop Timing Behavior</vt:lpstr>
      <vt:lpstr>PowerPoint Presentation</vt:lpstr>
      <vt:lpstr>PowerPoint Presentation</vt:lpstr>
      <vt:lpstr>PowerPoint Presentation</vt:lpstr>
      <vt:lpstr>Accumulator Revisited: Proper Timing</vt:lpstr>
      <vt:lpstr>Timing Terms</vt:lpstr>
      <vt:lpstr>Digital State Machines</vt:lpstr>
      <vt:lpstr>Waveform Example: RS Latch</vt:lpstr>
      <vt:lpstr>Waveform Example: D Flip-Flop</vt:lpstr>
      <vt:lpstr>CPU Hardware</vt:lpstr>
      <vt:lpstr>Model for Synchronous Systems</vt:lpstr>
      <vt:lpstr>Maximum Clock Frequency</vt:lpstr>
      <vt:lpstr>The Critical Path</vt:lpstr>
      <vt:lpstr>How to get faster clock frequency?</vt:lpstr>
      <vt:lpstr>RISC-V CPU Datapath, Control Intro</vt:lpstr>
      <vt:lpstr>CPU Design Principles</vt:lpstr>
      <vt:lpstr>RISC-V Single-Cycle CPU</vt:lpstr>
      <vt:lpstr>RISC-V CPU in two parts</vt:lpstr>
      <vt:lpstr>Design Principles</vt:lpstr>
      <vt:lpstr>Storage Element: Register File</vt:lpstr>
      <vt:lpstr>Implementing R-Types</vt:lpstr>
      <vt:lpstr>Implementing R-Types</vt:lpstr>
      <vt:lpstr>Adding addi to datapath</vt:lpstr>
      <vt:lpstr>Adding lw to datapath</vt:lpstr>
      <vt:lpstr>Storage Element: Idealized Memory</vt:lpstr>
      <vt:lpstr>Current Datapath</vt:lpstr>
      <vt:lpstr>Adding sw to datapath</vt:lpstr>
      <vt:lpstr>Adding branches to datapath</vt:lpstr>
      <vt:lpstr>Adding jalr to datapath</vt:lpstr>
      <vt:lpstr>Adding jal to datapath</vt:lpstr>
      <vt:lpstr>Implementing lui</vt:lpstr>
      <vt:lpstr>Implementing auipc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Alaa Alameldeen</cp:lastModifiedBy>
  <cp:revision>105</cp:revision>
  <cp:lastPrinted>2019-11-27T18:57:14Z</cp:lastPrinted>
  <dcterms:created xsi:type="dcterms:W3CDTF">2016-11-27T02:39:48Z</dcterms:created>
  <dcterms:modified xsi:type="dcterms:W3CDTF">2023-11-20T21:50:33Z</dcterms:modified>
</cp:coreProperties>
</file>