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48"/>
  </p:notesMasterIdLst>
  <p:handoutMasterIdLst>
    <p:handoutMasterId r:id="rId49"/>
  </p:handoutMasterIdLst>
  <p:sldIdLst>
    <p:sldId id="1006" r:id="rId2"/>
    <p:sldId id="1049" r:id="rId3"/>
    <p:sldId id="1050" r:id="rId4"/>
    <p:sldId id="1051" r:id="rId5"/>
    <p:sldId id="277" r:id="rId6"/>
    <p:sldId id="358" r:id="rId7"/>
    <p:sldId id="359" r:id="rId8"/>
    <p:sldId id="360" r:id="rId9"/>
    <p:sldId id="1031" r:id="rId10"/>
    <p:sldId id="361" r:id="rId11"/>
    <p:sldId id="1034" r:id="rId12"/>
    <p:sldId id="298" r:id="rId13"/>
    <p:sldId id="718" r:id="rId14"/>
    <p:sldId id="1047" r:id="rId15"/>
    <p:sldId id="714" r:id="rId16"/>
    <p:sldId id="272" r:id="rId17"/>
    <p:sldId id="712" r:id="rId18"/>
    <p:sldId id="713" r:id="rId19"/>
    <p:sldId id="291" r:id="rId20"/>
    <p:sldId id="297" r:id="rId21"/>
    <p:sldId id="256" r:id="rId22"/>
    <p:sldId id="313" r:id="rId23"/>
    <p:sldId id="315" r:id="rId24"/>
    <p:sldId id="263" r:id="rId25"/>
    <p:sldId id="314" r:id="rId26"/>
    <p:sldId id="1032" r:id="rId27"/>
    <p:sldId id="1023" r:id="rId28"/>
    <p:sldId id="1026" r:id="rId29"/>
    <p:sldId id="274" r:id="rId30"/>
    <p:sldId id="1048" r:id="rId31"/>
    <p:sldId id="275" r:id="rId32"/>
    <p:sldId id="282" r:id="rId33"/>
    <p:sldId id="469" r:id="rId34"/>
    <p:sldId id="1042" r:id="rId35"/>
    <p:sldId id="475" r:id="rId36"/>
    <p:sldId id="1043" r:id="rId37"/>
    <p:sldId id="753" r:id="rId38"/>
    <p:sldId id="759" r:id="rId39"/>
    <p:sldId id="479" r:id="rId40"/>
    <p:sldId id="1044" r:id="rId41"/>
    <p:sldId id="1046" r:id="rId42"/>
    <p:sldId id="485" r:id="rId43"/>
    <p:sldId id="498" r:id="rId44"/>
    <p:sldId id="494" r:id="rId45"/>
    <p:sldId id="708" r:id="rId46"/>
    <p:sldId id="709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36" autoAdjust="0"/>
    <p:restoredTop sz="92298" autoAdjust="0"/>
  </p:normalViewPr>
  <p:slideViewPr>
    <p:cSldViewPr snapToGrid="0">
      <p:cViewPr varScale="1">
        <p:scale>
          <a:sx n="125" d="100"/>
          <a:sy n="125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>
          <a:extLst>
            <a:ext uri="{FF2B5EF4-FFF2-40B4-BE49-F238E27FC236}">
              <a16:creationId xmlns:a16="http://schemas.microsoft.com/office/drawing/2014/main" id="{2A5D3E06-2B71-F3EB-A3E2-E3DE1F817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813ff210c_0_232:notes">
            <a:extLst>
              <a:ext uri="{FF2B5EF4-FFF2-40B4-BE49-F238E27FC236}">
                <a16:creationId xmlns:a16="http://schemas.microsoft.com/office/drawing/2014/main" id="{66F505EE-A3D0-FFD2-1B2A-5AF4AA1D63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2813ff210c_0_232:notes">
            <a:extLst>
              <a:ext uri="{FF2B5EF4-FFF2-40B4-BE49-F238E27FC236}">
                <a16:creationId xmlns:a16="http://schemas.microsoft.com/office/drawing/2014/main" id="{67A61DE8-EAEF-A239-29C7-E2FEE05D03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62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5d1628faa7_2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5d1628faa7_2_3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g5d1628faa7_2_314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9576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>
          <a:extLst>
            <a:ext uri="{FF2B5EF4-FFF2-40B4-BE49-F238E27FC236}">
              <a16:creationId xmlns:a16="http://schemas.microsoft.com/office/drawing/2014/main" id="{9B3601C6-0C1C-A2E7-3C7D-76772A02F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35:notes">
            <a:extLst>
              <a:ext uri="{FF2B5EF4-FFF2-40B4-BE49-F238E27FC236}">
                <a16:creationId xmlns:a16="http://schemas.microsoft.com/office/drawing/2014/main" id="{264DFDFB-1D08-66FF-55BB-1E4984D425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35:notes">
            <a:extLst>
              <a:ext uri="{FF2B5EF4-FFF2-40B4-BE49-F238E27FC236}">
                <a16:creationId xmlns:a16="http://schemas.microsoft.com/office/drawing/2014/main" id="{662A6A31-4BF3-15A2-9FFA-9B743B8D5F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15561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8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8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729898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9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9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8186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20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20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118623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21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21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338679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8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28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8380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5788"/>
            <a:ext cx="4554537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803" name="Google Shape;803;p34:notes"/>
          <p:cNvSpPr txBox="1">
            <a:spLocks noGrp="1"/>
          </p:cNvSpPr>
          <p:nvPr>
            <p:ph type="body" idx="1"/>
          </p:nvPr>
        </p:nvSpPr>
        <p:spPr>
          <a:xfrm>
            <a:off x="515940" y="4346578"/>
            <a:ext cx="5908675" cy="41116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Hold time is included in CLK-to-Q delay.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to shift thinking for setup time for </a:t>
            </a:r>
            <a:r>
              <a:rPr lang="en-US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clock trigger (one clock cycle).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57307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Podcast link: https://gimletmedia.com/tags/6dug/super-tech-support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85573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6" name="Google Shape;2176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77" name="Google Shape;2177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89925" tIns="44950" rIns="89925" bIns="44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7865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8" name="Google Shape;40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87018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8" name="Google Shape;2208;p7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9" name="Google Shape;2209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36975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587375"/>
            <a:ext cx="4551362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28" name="Google Shape;328;p10:notes"/>
          <p:cNvSpPr txBox="1">
            <a:spLocks noGrp="1"/>
          </p:cNvSpPr>
          <p:nvPr>
            <p:ph type="body" idx="1"/>
          </p:nvPr>
        </p:nvSpPr>
        <p:spPr>
          <a:xfrm>
            <a:off x="516211" y="4342778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2213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Google Shape;219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9" name="Google Shape;2199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0" name="Google Shape;2200;p7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45772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813ff210c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2813ff210c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57574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5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4" name="Google Shape;434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580992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9" name="Google Shape;46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16641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5d03733490_0_320:notes"/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g5d03733490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083471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>
          <a:extLst>
            <a:ext uri="{FF2B5EF4-FFF2-40B4-BE49-F238E27FC236}">
              <a16:creationId xmlns:a16="http://schemas.microsoft.com/office/drawing/2014/main" id="{0BCBD814-8FD2-188E-331C-72F5A95C5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5d03733490_0_320:notes">
            <a:extLst>
              <a:ext uri="{FF2B5EF4-FFF2-40B4-BE49-F238E27FC236}">
                <a16:creationId xmlns:a16="http://schemas.microsoft.com/office/drawing/2014/main" id="{22FEDBD5-97FA-6EF8-9A27-4C6C649B3D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g5d03733490_0_320:notes">
            <a:extLst>
              <a:ext uri="{FF2B5EF4-FFF2-40B4-BE49-F238E27FC236}">
                <a16:creationId xmlns:a16="http://schemas.microsoft.com/office/drawing/2014/main" id="{A37CD340-535B-EC3A-D5E1-7190E61E1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596355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5ce8b99149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2" name="Google Shape;552;g5ce8b99149_0_3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g5ce8b99149_0_3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31745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8" name="Google Shape;97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469993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33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9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5d03733490_0_363:notes"/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g5d03733490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945127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5d1f297c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3" name="Google Shape;1083;g5d1f297cb9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4" name="Google Shape;1084;g5d1f297cb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85331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940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79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6" name="Google Shape;986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098674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461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416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06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15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5" name="Google Shape;1005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82439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813ff210c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2813ff210c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We used to spend ⅔ of CMPT 150 on the design techniques to minimize circuit size, gate delay, </a:t>
            </a:r>
            <a:r>
              <a:rPr lang="en" dirty="0" err="1"/>
              <a:t>etc</a:t>
            </a:r>
            <a:r>
              <a:rPr lang="en" dirty="0"/>
              <a:t> …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point in </a:t>
            </a:r>
            <a:r>
              <a:rPr lang="en" b="1" dirty="0"/>
              <a:t>CMPT 295</a:t>
            </a:r>
            <a:r>
              <a:rPr lang="en" dirty="0"/>
              <a:t> is only that it is possible to do so, and that gate delay is a thing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This is why additions is slow.  And why </a:t>
            </a:r>
            <a:r>
              <a:rPr lang="en" dirty="0" err="1"/>
              <a:t>mul</a:t>
            </a:r>
            <a:r>
              <a:rPr lang="en" dirty="0"/>
              <a:t> is even slower.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How to make an Adder-8?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9" name="Google Shape;1049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6569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8" name="Google Shape;97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46999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3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7030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4"/>
            <a:ext cx="8520600" cy="45550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8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2587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5" name="Google Shape;125;p94"/>
          <p:cNvSpPr txBox="1">
            <a:spLocks noGrp="1"/>
          </p:cNvSpPr>
          <p:nvPr>
            <p:ph type="body" idx="1"/>
          </p:nvPr>
        </p:nvSpPr>
        <p:spPr>
          <a:xfrm>
            <a:off x="222740" y="1453663"/>
            <a:ext cx="4292111" cy="4723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94"/>
          <p:cNvSpPr txBox="1">
            <a:spLocks noGrp="1"/>
          </p:cNvSpPr>
          <p:nvPr>
            <p:ph type="body" idx="2"/>
          </p:nvPr>
        </p:nvSpPr>
        <p:spPr>
          <a:xfrm>
            <a:off x="4629150" y="1453663"/>
            <a:ext cx="4221773" cy="4723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94"/>
          <p:cNvSpPr txBox="1">
            <a:spLocks noGrp="1"/>
          </p:cNvSpPr>
          <p:nvPr>
            <p:ph type="dt" idx="10"/>
          </p:nvPr>
        </p:nvSpPr>
        <p:spPr>
          <a:xfrm>
            <a:off x="222740" y="6356352"/>
            <a:ext cx="225083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9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586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2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227759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21464" y="-2231"/>
            <a:ext cx="17011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L26:  Sequential Logic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  <p:sldLayoutId id="2147483694" r:id="rId7"/>
    <p:sldLayoutId id="2147483695" r:id="rId8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1644652"/>
            <a:ext cx="8191500" cy="1939727"/>
          </a:xfrm>
        </p:spPr>
        <p:txBody>
          <a:bodyPr/>
          <a:lstStyle/>
          <a:p>
            <a:r>
              <a:rPr lang="en-US" dirty="0"/>
              <a:t>Combinational Logic</a:t>
            </a:r>
            <a:br>
              <a:rPr lang="en-US" dirty="0"/>
            </a:br>
            <a:r>
              <a:rPr lang="en-US" dirty="0"/>
              <a:t>Sequential Logic</a:t>
            </a:r>
            <a:br>
              <a:rPr lang="en-US" dirty="0"/>
            </a:br>
            <a:r>
              <a:rPr lang="en-US" dirty="0"/>
              <a:t>CPU Datapath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10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p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How to Represent Combinational Logic?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Google Shape;1052;p44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Description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Circuit Diagram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Transistors and wires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Logic Gates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Truth Table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Boolean Expression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1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✓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All are equivalent</a:t>
            </a:r>
            <a:endParaRPr/>
          </a:p>
        </p:txBody>
      </p:sp>
      <p:sp>
        <p:nvSpPr>
          <p:cNvPr id="1053" name="Google Shape;1053;p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4289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Combinational vs. Sequential Logic</a:t>
            </a:r>
            <a:endParaRPr sz="2800" dirty="0"/>
          </a:p>
        </p:txBody>
      </p:sp>
      <p:sp>
        <p:nvSpPr>
          <p:cNvPr id="981" name="Google Shape;981;p43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Systems 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consist of two basic types of circuits: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Combinational Logic (CL)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is a function of the inputs only, not the history of its execution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add A, B (ALUs)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Sequential Logic (SL)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Circuits that “remember” or store information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Also called “State Elements”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Memory and registers </a:t>
            </a:r>
            <a:endParaRPr dirty="0"/>
          </a:p>
        </p:txBody>
      </p:sp>
      <p:sp>
        <p:nvSpPr>
          <p:cNvPr id="982" name="Google Shape;982;p43"/>
          <p:cNvSpPr/>
          <p:nvPr/>
        </p:nvSpPr>
        <p:spPr>
          <a:xfrm>
            <a:off x="457200" y="4443715"/>
            <a:ext cx="8229600" cy="1780673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3" name="Google Shape;983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71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" name="Google Shape;823;p35"/>
          <p:cNvGrpSpPr/>
          <p:nvPr/>
        </p:nvGrpSpPr>
        <p:grpSpPr>
          <a:xfrm>
            <a:off x="914400" y="4216930"/>
            <a:ext cx="5791200" cy="2200275"/>
            <a:chOff x="914400" y="4216930"/>
            <a:chExt cx="5791200" cy="2200275"/>
          </a:xfrm>
        </p:grpSpPr>
        <p:pic>
          <p:nvPicPr>
            <p:cNvPr id="824" name="Google Shape;824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14400" y="4216930"/>
              <a:ext cx="5791200" cy="2200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5" name="Google Shape;825;p35"/>
            <p:cNvSpPr txBox="1"/>
            <p:nvPr/>
          </p:nvSpPr>
          <p:spPr>
            <a:xfrm>
              <a:off x="5625297" y="5451676"/>
              <a:ext cx="38985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35"/>
            <p:cNvSpPr txBox="1"/>
            <p:nvPr/>
          </p:nvSpPr>
          <p:spPr>
            <a:xfrm rot="5400000">
              <a:off x="867767" y="5764329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35"/>
            <p:cNvSpPr txBox="1"/>
            <p:nvPr/>
          </p:nvSpPr>
          <p:spPr>
            <a:xfrm rot="5400000">
              <a:off x="6136177" y="5673662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8" name="Google Shape;828;p3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Critical Path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3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critical path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the longest delay between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two registers in a circuit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clock period must be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this critical path, or the signal will not propagate properly to that next register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0" name="Google Shape;830;p35"/>
          <p:cNvCxnSpPr/>
          <p:nvPr/>
        </p:nvCxnSpPr>
        <p:spPr>
          <a:xfrm>
            <a:off x="1574158" y="5891515"/>
            <a:ext cx="112274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1" name="Google Shape;831;p35"/>
          <p:cNvCxnSpPr/>
          <p:nvPr/>
        </p:nvCxnSpPr>
        <p:spPr>
          <a:xfrm rot="10800000" flipH="1">
            <a:off x="2569579" y="5266618"/>
            <a:ext cx="1412100" cy="624900"/>
          </a:xfrm>
          <a:prstGeom prst="bentConnector3">
            <a:avLst>
              <a:gd name="adj1" fmla="val 18852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2" name="Google Shape;832;p35"/>
          <p:cNvCxnSpPr/>
          <p:nvPr/>
        </p:nvCxnSpPr>
        <p:spPr>
          <a:xfrm rot="10800000" flipH="1">
            <a:off x="3854370" y="4652982"/>
            <a:ext cx="1470000" cy="613500"/>
          </a:xfrm>
          <a:prstGeom prst="bentConnector3">
            <a:avLst>
              <a:gd name="adj1" fmla="val 1063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3" name="Google Shape;833;p35"/>
          <p:cNvCxnSpPr/>
          <p:nvPr/>
        </p:nvCxnSpPr>
        <p:spPr>
          <a:xfrm>
            <a:off x="5058137" y="4653022"/>
            <a:ext cx="1088100" cy="972300"/>
          </a:xfrm>
          <a:prstGeom prst="bentConnector3">
            <a:avLst>
              <a:gd name="adj1" fmla="val 4255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5" name="Google Shape;835;p35"/>
          <p:cNvCxnSpPr/>
          <p:nvPr/>
        </p:nvCxnSpPr>
        <p:spPr>
          <a:xfrm rot="10800000" flipH="1">
            <a:off x="777783" y="5890015"/>
            <a:ext cx="880800" cy="15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196242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5d1628faa7_2_3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go faster?</a:t>
            </a:r>
            <a:endParaRPr/>
          </a:p>
        </p:txBody>
      </p:sp>
      <p:sp>
        <p:nvSpPr>
          <p:cNvPr id="842" name="Google Shape;842;g5d1628faa7_2_3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Pipelining!</a:t>
            </a:r>
            <a:endParaRPr/>
          </a:p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Split operation into smaller parts and add a register between each one.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g5d1628faa7_2_3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6102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>
          <a:extLst>
            <a:ext uri="{FF2B5EF4-FFF2-40B4-BE49-F238E27FC236}">
              <a16:creationId xmlns:a16="http://schemas.microsoft.com/office/drawing/2014/main" id="{EBA3A5CF-DAD4-C2F3-490E-4C4A5666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" name="Google Shape;823;p35">
            <a:extLst>
              <a:ext uri="{FF2B5EF4-FFF2-40B4-BE49-F238E27FC236}">
                <a16:creationId xmlns:a16="http://schemas.microsoft.com/office/drawing/2014/main" id="{D925F5C5-29FE-5822-C39B-842507C494A4}"/>
              </a:ext>
            </a:extLst>
          </p:cNvPr>
          <p:cNvGrpSpPr/>
          <p:nvPr/>
        </p:nvGrpSpPr>
        <p:grpSpPr>
          <a:xfrm>
            <a:off x="914400" y="4216930"/>
            <a:ext cx="5791200" cy="2200275"/>
            <a:chOff x="914400" y="4216930"/>
            <a:chExt cx="5791200" cy="2200275"/>
          </a:xfrm>
        </p:grpSpPr>
        <p:pic>
          <p:nvPicPr>
            <p:cNvPr id="824" name="Google Shape;824;p35">
              <a:extLst>
                <a:ext uri="{FF2B5EF4-FFF2-40B4-BE49-F238E27FC236}">
                  <a16:creationId xmlns:a16="http://schemas.microsoft.com/office/drawing/2014/main" id="{EF28B37E-D5A3-B371-5A59-ACC9FC57E53D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14400" y="4216930"/>
              <a:ext cx="5791200" cy="2200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5" name="Google Shape;825;p35">
              <a:extLst>
                <a:ext uri="{FF2B5EF4-FFF2-40B4-BE49-F238E27FC236}">
                  <a16:creationId xmlns:a16="http://schemas.microsoft.com/office/drawing/2014/main" id="{2D7ABE31-673B-F286-3105-0C0706A53537}"/>
                </a:ext>
              </a:extLst>
            </p:cNvPr>
            <p:cNvSpPr txBox="1"/>
            <p:nvPr/>
          </p:nvSpPr>
          <p:spPr>
            <a:xfrm>
              <a:off x="5625297" y="5451676"/>
              <a:ext cx="38985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35">
              <a:extLst>
                <a:ext uri="{FF2B5EF4-FFF2-40B4-BE49-F238E27FC236}">
                  <a16:creationId xmlns:a16="http://schemas.microsoft.com/office/drawing/2014/main" id="{37886272-DD44-60C1-8C8F-BE472A976EA2}"/>
                </a:ext>
              </a:extLst>
            </p:cNvPr>
            <p:cNvSpPr txBox="1"/>
            <p:nvPr/>
          </p:nvSpPr>
          <p:spPr>
            <a:xfrm rot="5400000">
              <a:off x="867767" y="5764329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35">
              <a:extLst>
                <a:ext uri="{FF2B5EF4-FFF2-40B4-BE49-F238E27FC236}">
                  <a16:creationId xmlns:a16="http://schemas.microsoft.com/office/drawing/2014/main" id="{2284E0F3-92EC-B154-EAFB-D90A7B0FF4B1}"/>
                </a:ext>
              </a:extLst>
            </p:cNvPr>
            <p:cNvSpPr txBox="1"/>
            <p:nvPr/>
          </p:nvSpPr>
          <p:spPr>
            <a:xfrm rot="5400000">
              <a:off x="6136177" y="5673662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8" name="Google Shape;828;p35">
            <a:extLst>
              <a:ext uri="{FF2B5EF4-FFF2-40B4-BE49-F238E27FC236}">
                <a16:creationId xmlns:a16="http://schemas.microsoft.com/office/drawing/2014/main" id="{67E04122-BD90-A7ED-0A80-7485445274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Critical Path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35">
            <a:extLst>
              <a:ext uri="{FF2B5EF4-FFF2-40B4-BE49-F238E27FC236}">
                <a16:creationId xmlns:a16="http://schemas.microsoft.com/office/drawing/2014/main" id="{580BAA62-F21C-D328-080D-FA124E40C0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critical path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the longest delay between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two registers in a circuit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clock period must be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this critical path, or the signal will not propagate properly to that next register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0" name="Google Shape;830;p35">
            <a:extLst>
              <a:ext uri="{FF2B5EF4-FFF2-40B4-BE49-F238E27FC236}">
                <a16:creationId xmlns:a16="http://schemas.microsoft.com/office/drawing/2014/main" id="{AE2C75CB-F246-6E07-DEC0-51099160B523}"/>
              </a:ext>
            </a:extLst>
          </p:cNvPr>
          <p:cNvCxnSpPr/>
          <p:nvPr/>
        </p:nvCxnSpPr>
        <p:spPr>
          <a:xfrm>
            <a:off x="1574158" y="5891515"/>
            <a:ext cx="112274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1" name="Google Shape;831;p35">
            <a:extLst>
              <a:ext uri="{FF2B5EF4-FFF2-40B4-BE49-F238E27FC236}">
                <a16:creationId xmlns:a16="http://schemas.microsoft.com/office/drawing/2014/main" id="{03B6B837-FFB9-7898-7BC0-19E79BB7288B}"/>
              </a:ext>
            </a:extLst>
          </p:cNvPr>
          <p:cNvCxnSpPr/>
          <p:nvPr/>
        </p:nvCxnSpPr>
        <p:spPr>
          <a:xfrm rot="10800000" flipH="1">
            <a:off x="2569579" y="5266618"/>
            <a:ext cx="1412100" cy="624900"/>
          </a:xfrm>
          <a:prstGeom prst="bentConnector3">
            <a:avLst>
              <a:gd name="adj1" fmla="val 18852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2" name="Google Shape;832;p35">
            <a:extLst>
              <a:ext uri="{FF2B5EF4-FFF2-40B4-BE49-F238E27FC236}">
                <a16:creationId xmlns:a16="http://schemas.microsoft.com/office/drawing/2014/main" id="{26F1DB76-F86A-4D58-95B7-D730B6374006}"/>
              </a:ext>
            </a:extLst>
          </p:cNvPr>
          <p:cNvCxnSpPr/>
          <p:nvPr/>
        </p:nvCxnSpPr>
        <p:spPr>
          <a:xfrm rot="10800000" flipH="1">
            <a:off x="3854370" y="4652982"/>
            <a:ext cx="1470000" cy="613500"/>
          </a:xfrm>
          <a:prstGeom prst="bentConnector3">
            <a:avLst>
              <a:gd name="adj1" fmla="val 1063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3" name="Google Shape;833;p35">
            <a:extLst>
              <a:ext uri="{FF2B5EF4-FFF2-40B4-BE49-F238E27FC236}">
                <a16:creationId xmlns:a16="http://schemas.microsoft.com/office/drawing/2014/main" id="{EB3F4E24-8BDE-8498-C45B-C73383D49BA5}"/>
              </a:ext>
            </a:extLst>
          </p:cNvPr>
          <p:cNvCxnSpPr/>
          <p:nvPr/>
        </p:nvCxnSpPr>
        <p:spPr>
          <a:xfrm>
            <a:off x="5058137" y="4653022"/>
            <a:ext cx="1088100" cy="972300"/>
          </a:xfrm>
          <a:prstGeom prst="bentConnector3">
            <a:avLst>
              <a:gd name="adj1" fmla="val 4255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5" name="Google Shape;835;p35">
            <a:extLst>
              <a:ext uri="{FF2B5EF4-FFF2-40B4-BE49-F238E27FC236}">
                <a16:creationId xmlns:a16="http://schemas.microsoft.com/office/drawing/2014/main" id="{50D2C7EC-8D6C-17AE-1E06-88065FAD0D6B}"/>
              </a:ext>
            </a:extLst>
          </p:cNvPr>
          <p:cNvCxnSpPr/>
          <p:nvPr/>
        </p:nvCxnSpPr>
        <p:spPr>
          <a:xfrm rot="10800000" flipH="1">
            <a:off x="777783" y="5890015"/>
            <a:ext cx="880800" cy="15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442BF64-B417-126D-F9C8-E2E77E2D65A7}"/>
              </a:ext>
            </a:extLst>
          </p:cNvPr>
          <p:cNvSpPr/>
          <p:nvPr/>
        </p:nvSpPr>
        <p:spPr bwMode="auto">
          <a:xfrm>
            <a:off x="4315028" y="5514836"/>
            <a:ext cx="282450" cy="902369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341A129-9514-8B62-2F6A-827698E753A9}"/>
              </a:ext>
            </a:extLst>
          </p:cNvPr>
          <p:cNvSpPr/>
          <p:nvPr/>
        </p:nvSpPr>
        <p:spPr bwMode="auto">
          <a:xfrm>
            <a:off x="3944639" y="4324779"/>
            <a:ext cx="282450" cy="902369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F1AB17-72C2-83C9-6B04-F7211773631A}"/>
              </a:ext>
            </a:extLst>
          </p:cNvPr>
          <p:cNvSpPr/>
          <p:nvPr/>
        </p:nvSpPr>
        <p:spPr bwMode="auto">
          <a:xfrm>
            <a:off x="2636686" y="4959732"/>
            <a:ext cx="282450" cy="902369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8968F0-B317-A248-047F-325DCC326A5F}"/>
              </a:ext>
            </a:extLst>
          </p:cNvPr>
          <p:cNvSpPr/>
          <p:nvPr/>
        </p:nvSpPr>
        <p:spPr bwMode="auto">
          <a:xfrm>
            <a:off x="5324370" y="4442254"/>
            <a:ext cx="282450" cy="902369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92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Uses for State Elements</a:t>
            </a:r>
            <a:endParaRPr sz="2800" dirty="0"/>
          </a:p>
        </p:txBody>
      </p:sp>
      <p:sp>
        <p:nvSpPr>
          <p:cNvPr id="537" name="Google Shape;537;p1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to store values for some amount of time: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files (like in </a:t>
            </a:r>
            <a:r>
              <a:rPr lang="en-US" dirty="0"/>
              <a:t>RISCV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(caches and main memory)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Help control flow of information between combinational logic blocks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elements are used to hold up the movement of information at the inputs to combinational logic blocks and allow for orderly passage</a:t>
            </a:r>
            <a:endParaRPr dirty="0"/>
          </a:p>
        </p:txBody>
      </p:sp>
      <p:sp>
        <p:nvSpPr>
          <p:cNvPr id="538" name="Google Shape;53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4953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9"/>
          <p:cNvSpPr/>
          <p:nvPr/>
        </p:nvSpPr>
        <p:spPr>
          <a:xfrm>
            <a:off x="423863" y="3474720"/>
            <a:ext cx="8078150" cy="157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63DE8"/>
              </a:buClr>
              <a:buSzPts val="3200"/>
              <a:buFont typeface="Helvetica Neue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lang="en-US" sz="3200" b="1" i="0" u="none" strike="noStrike" cap="non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S=0;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urier New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for 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over time... </a:t>
            </a:r>
            <a:endParaRPr sz="32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urier New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          S = S + 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19"/>
          <p:cNvSpPr txBox="1"/>
          <p:nvPr/>
        </p:nvSpPr>
        <p:spPr>
          <a:xfrm>
            <a:off x="457199" y="1600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0128"/>
              </a:buClr>
              <a:buSzPts val="2800"/>
              <a:buFont typeface="Helvetica Neue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example of why we would need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sequential logic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9"/>
          <p:cNvSpPr/>
          <p:nvPr/>
        </p:nvSpPr>
        <p:spPr>
          <a:xfrm>
            <a:off x="423863" y="4902200"/>
            <a:ext cx="8364537" cy="1449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63DE8"/>
              </a:buClr>
              <a:buSzPts val="3200"/>
              <a:buFont typeface="Helvetica Neue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Assume: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Helvetica Neue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Each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value is applied in succession, one per cycle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Helvetica Neue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sum since time 1 (cycle) is present on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9" name="Google Shape;499;p19"/>
          <p:cNvGrpSpPr/>
          <p:nvPr/>
        </p:nvGrpSpPr>
        <p:grpSpPr>
          <a:xfrm>
            <a:off x="1828800" y="2560320"/>
            <a:ext cx="5270500" cy="914400"/>
            <a:chOff x="1828800" y="2468880"/>
            <a:chExt cx="5270500" cy="914400"/>
          </a:xfrm>
        </p:grpSpPr>
        <p:sp>
          <p:nvSpPr>
            <p:cNvPr id="500" name="Google Shape;500;p19"/>
            <p:cNvSpPr/>
            <p:nvPr/>
          </p:nvSpPr>
          <p:spPr>
            <a:xfrm>
              <a:off x="3436938" y="2468880"/>
              <a:ext cx="2133600" cy="91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SUM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01" name="Google Shape;501;p19"/>
            <p:cNvCxnSpPr>
              <a:stCxn id="502" idx="3"/>
              <a:endCxn id="500" idx="1"/>
            </p:cNvCxnSpPr>
            <p:nvPr/>
          </p:nvCxnSpPr>
          <p:spPr>
            <a:xfrm>
              <a:off x="2220913" y="2926080"/>
              <a:ext cx="12159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503" name="Google Shape;503;p19"/>
            <p:cNvCxnSpPr>
              <a:stCxn id="500" idx="3"/>
              <a:endCxn id="504" idx="1"/>
            </p:cNvCxnSpPr>
            <p:nvPr/>
          </p:nvCxnSpPr>
          <p:spPr>
            <a:xfrm>
              <a:off x="5570538" y="2926080"/>
              <a:ext cx="12033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505" name="Google Shape;505;p19"/>
            <p:cNvCxnSpPr/>
            <p:nvPr/>
          </p:nvCxnSpPr>
          <p:spPr>
            <a:xfrm rot="-5400000">
              <a:off x="2590006" y="2747452"/>
              <a:ext cx="423863" cy="355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6" name="Google Shape;506;p19"/>
            <p:cNvCxnSpPr/>
            <p:nvPr/>
          </p:nvCxnSpPr>
          <p:spPr>
            <a:xfrm rot="-5400000">
              <a:off x="5910262" y="2746191"/>
              <a:ext cx="422275" cy="355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02" name="Google Shape;502;p19"/>
            <p:cNvSpPr txBox="1"/>
            <p:nvPr/>
          </p:nvSpPr>
          <p:spPr>
            <a:xfrm>
              <a:off x="1828800" y="2697480"/>
              <a:ext cx="392113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X</a:t>
              </a:r>
              <a:r>
                <a:rPr lang="en-US" sz="2400" b="0" i="0" u="none" strike="noStrike" cap="none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19"/>
            <p:cNvSpPr txBox="1"/>
            <p:nvPr/>
          </p:nvSpPr>
          <p:spPr>
            <a:xfrm>
              <a:off x="6773863" y="2697480"/>
              <a:ext cx="325437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</a:t>
              </a:r>
              <a:endParaRPr sz="2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7" name="Google Shape;507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Accumulator Example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6511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0"/>
          <p:cNvSpPr/>
          <p:nvPr/>
        </p:nvSpPr>
        <p:spPr>
          <a:xfrm>
            <a:off x="558800" y="4191000"/>
            <a:ext cx="8008938" cy="1448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0128"/>
              </a:buClr>
              <a:buSzPts val="3200"/>
              <a:buFont typeface="Helvetica Neue"/>
              <a:buNone/>
            </a:pPr>
            <a:r>
              <a:rPr lang="en-US" sz="3200" b="0" i="0" u="none" strike="noStrike" cap="none" dirty="0">
                <a:solidFill>
                  <a:srgbClr val="FC0128"/>
                </a:solidFill>
                <a:latin typeface="Calibri"/>
                <a:ea typeface="Calibri"/>
                <a:cs typeface="Calibri"/>
                <a:sym typeface="Calibri"/>
              </a:rPr>
              <a:t>No!</a:t>
            </a:r>
            <a:r>
              <a:rPr lang="en-US" sz="3200" b="0" i="0" u="none" strike="noStrike" cap="none" dirty="0">
                <a:solidFill>
                  <a:srgbClr val="063D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to control the next iteration of the ‘for’ loop?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 we say: ‘S=0’?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0"/>
          <p:cNvSpPr/>
          <p:nvPr/>
        </p:nvSpPr>
        <p:spPr>
          <a:xfrm>
            <a:off x="4538663" y="3357563"/>
            <a:ext cx="1981200" cy="796925"/>
          </a:xfrm>
          <a:prstGeom prst="leftArrow">
            <a:avLst>
              <a:gd name="adj1" fmla="val 50000"/>
              <a:gd name="adj2" fmla="val 62151"/>
            </a:avLst>
          </a:prstGeom>
          <a:noFill/>
          <a:ln w="38150" cap="flat" cmpd="sng">
            <a:solidFill>
              <a:srgbClr val="FF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Font typeface="Helvetica Neue"/>
              <a:buNone/>
            </a:pP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Feedback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First Try: Does this work?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17</a:t>
            </a:fld>
            <a:endParaRPr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F55AAA9-3A23-5BDD-5CAE-F1306788C2DF}"/>
              </a:ext>
            </a:extLst>
          </p:cNvPr>
          <p:cNvGrpSpPr/>
          <p:nvPr/>
        </p:nvGrpSpPr>
        <p:grpSpPr>
          <a:xfrm>
            <a:off x="2459067" y="1303354"/>
            <a:ext cx="2450152" cy="2675180"/>
            <a:chOff x="6072599" y="1218269"/>
            <a:chExt cx="2450152" cy="26751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27B2E8D-DB1A-3AA5-729F-EE471BAADC39}"/>
                </a:ext>
              </a:extLst>
            </p:cNvPr>
            <p:cNvGrpSpPr/>
            <p:nvPr/>
          </p:nvGrpSpPr>
          <p:grpSpPr>
            <a:xfrm>
              <a:off x="6072599" y="1218269"/>
              <a:ext cx="2450152" cy="2675180"/>
              <a:chOff x="323559" y="3773046"/>
              <a:chExt cx="2450152" cy="2675180"/>
            </a:xfrm>
          </p:grpSpPr>
          <p:sp>
            <p:nvSpPr>
              <p:cNvPr id="3" name="Flowchart: Manual Operation 2">
                <a:extLst>
                  <a:ext uri="{FF2B5EF4-FFF2-40B4-BE49-F238E27FC236}">
                    <a16:creationId xmlns:a16="http://schemas.microsoft.com/office/drawing/2014/main" id="{9FF19194-9E7E-4019-6452-8863C0F50E18}"/>
                  </a:ext>
                </a:extLst>
              </p:cNvPr>
              <p:cNvSpPr/>
              <p:nvPr/>
            </p:nvSpPr>
            <p:spPr bwMode="auto">
              <a:xfrm rot="-5400000">
                <a:off x="648436" y="4240491"/>
                <a:ext cx="1717087" cy="782197"/>
              </a:xfrm>
              <a:prstGeom prst="flowChartManualOperation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200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6496B874-EE4B-23BB-39A1-C8058EE2809E}"/>
                  </a:ext>
                </a:extLst>
              </p:cNvPr>
              <p:cNvCxnSpPr/>
              <p:nvPr/>
            </p:nvCxnSpPr>
            <p:spPr bwMode="auto">
              <a:xfrm>
                <a:off x="383075" y="4186052"/>
                <a:ext cx="732806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B905364D-E9E1-7331-C9B9-DE306EF88908}"/>
                  </a:ext>
                </a:extLst>
              </p:cNvPr>
              <p:cNvCxnSpPr/>
              <p:nvPr/>
            </p:nvCxnSpPr>
            <p:spPr bwMode="auto">
              <a:xfrm>
                <a:off x="383075" y="5099807"/>
                <a:ext cx="732806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E8461D8-0C31-BFA4-4BE3-4FA9591B57C9}"/>
                  </a:ext>
                </a:extLst>
              </p:cNvPr>
              <p:cNvCxnSpPr/>
              <p:nvPr/>
            </p:nvCxnSpPr>
            <p:spPr bwMode="auto">
              <a:xfrm>
                <a:off x="1898078" y="4631589"/>
                <a:ext cx="732806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5DBBC9F6-38BB-DECC-9591-2FBD249B297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93027" y="5078691"/>
                <a:ext cx="0" cy="1369535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746B5B5-C042-9EA3-029E-F1908E247D19}"/>
                  </a:ext>
                </a:extLst>
              </p:cNvPr>
              <p:cNvSpPr txBox="1"/>
              <p:nvPr/>
            </p:nvSpPr>
            <p:spPr>
              <a:xfrm>
                <a:off x="323559" y="3784216"/>
                <a:ext cx="3177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itchFamily="34" charset="0"/>
                  </a:rPr>
                  <a:t>X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7FA2AF3-9E3B-A329-B00A-DAB83DD8B954}"/>
                  </a:ext>
                </a:extLst>
              </p:cNvPr>
              <p:cNvSpPr txBox="1"/>
              <p:nvPr/>
            </p:nvSpPr>
            <p:spPr>
              <a:xfrm>
                <a:off x="1286737" y="4256107"/>
                <a:ext cx="43954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>
                    <a:latin typeface="Calibri" pitchFamily="34" charset="0"/>
                  </a:rPr>
                  <a:t>+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35FD8E9-403C-19F1-3709-95B7E593C358}"/>
                  </a:ext>
                </a:extLst>
              </p:cNvPr>
              <p:cNvSpPr txBox="1"/>
              <p:nvPr/>
            </p:nvSpPr>
            <p:spPr>
              <a:xfrm>
                <a:off x="2470423" y="4231479"/>
                <a:ext cx="3032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itchFamily="34" charset="0"/>
                  </a:rPr>
                  <a:t>S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DC6E3A4-C5F1-4FA9-9A92-7ABA8EB1664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013521" y="2076812"/>
              <a:ext cx="0" cy="1813027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D52B746-288E-DE18-1AF3-2EECBF73CB4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142067" y="3889839"/>
              <a:ext cx="1871454" cy="3610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504C035-16E1-010E-CD6C-1BF3A0C7929F}"/>
                </a:ext>
              </a:extLst>
            </p:cNvPr>
            <p:cNvSpPr/>
            <p:nvPr/>
          </p:nvSpPr>
          <p:spPr bwMode="auto">
            <a:xfrm flipH="1">
              <a:off x="7967801" y="2011751"/>
              <a:ext cx="83993" cy="131062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48A00716-6659-302B-8A22-3762EC1479E8}"/>
                </a:ext>
              </a:extLst>
            </p:cNvPr>
            <p:cNvSpPr/>
            <p:nvPr/>
          </p:nvSpPr>
          <p:spPr bwMode="auto">
            <a:xfrm rot="5400000">
              <a:off x="6819594" y="1977713"/>
              <a:ext cx="302809" cy="261610"/>
            </a:xfrm>
            <a:prstGeom prst="triangl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03FCF22-0500-FF63-3928-E332A790367B}"/>
                </a:ext>
              </a:extLst>
            </p:cNvPr>
            <p:cNvSpPr/>
            <p:nvPr/>
          </p:nvSpPr>
          <p:spPr bwMode="auto">
            <a:xfrm>
              <a:off x="6747450" y="1987047"/>
              <a:ext cx="114777" cy="241145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578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Second Try: How About This?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21"/>
          <p:cNvGrpSpPr/>
          <p:nvPr/>
        </p:nvGrpSpPr>
        <p:grpSpPr>
          <a:xfrm>
            <a:off x="4096219" y="2223247"/>
            <a:ext cx="4806903" cy="1600438"/>
            <a:chOff x="3943819" y="1461247"/>
            <a:chExt cx="4806903" cy="1600438"/>
          </a:xfrm>
        </p:grpSpPr>
        <p:sp>
          <p:nvSpPr>
            <p:cNvPr id="528" name="Google Shape;528;p21"/>
            <p:cNvSpPr txBox="1"/>
            <p:nvPr/>
          </p:nvSpPr>
          <p:spPr>
            <a:xfrm>
              <a:off x="5915447" y="1461247"/>
              <a:ext cx="2835275" cy="16004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A </a:t>
              </a:r>
              <a:r>
                <a:rPr lang="en-US" sz="2000" b="0" i="1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Register</a:t>
              </a:r>
              <a:r>
                <a:rPr lang="en-US" sz="20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is the state element that is used here to hold up the transfer </a:t>
              </a:r>
              <a:b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of data to the adder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9" name="Google Shape;529;p21"/>
            <p:cNvCxnSpPr/>
            <p:nvPr/>
          </p:nvCxnSpPr>
          <p:spPr>
            <a:xfrm flipH="1">
              <a:off x="3943819" y="1721224"/>
              <a:ext cx="1971628" cy="1003558"/>
            </a:xfrm>
            <a:prstGeom prst="straightConnector1">
              <a:avLst/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stealth" w="med" len="med"/>
            </a:ln>
          </p:spPr>
        </p:cxnSp>
      </p:grpSp>
      <p:sp>
        <p:nvSpPr>
          <p:cNvPr id="530" name="Google Shape;53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18</a:t>
            </a:fld>
            <a:endParaRPr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255DCBC-7A14-CEEF-1510-AD4A98A4277B}"/>
              </a:ext>
            </a:extLst>
          </p:cNvPr>
          <p:cNvGrpSpPr/>
          <p:nvPr/>
        </p:nvGrpSpPr>
        <p:grpSpPr>
          <a:xfrm>
            <a:off x="1619133" y="1835712"/>
            <a:ext cx="3812376" cy="2675180"/>
            <a:chOff x="5188598" y="3631462"/>
            <a:chExt cx="3812376" cy="26751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6F939FC-4DF0-083D-A944-4473889614CA}"/>
                </a:ext>
              </a:extLst>
            </p:cNvPr>
            <p:cNvGrpSpPr/>
            <p:nvPr/>
          </p:nvGrpSpPr>
          <p:grpSpPr>
            <a:xfrm>
              <a:off x="5188598" y="3631462"/>
              <a:ext cx="3812376" cy="2675180"/>
              <a:chOff x="5188598" y="3631462"/>
              <a:chExt cx="3812376" cy="2675180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BCCD7BE4-21B6-8EFF-99DF-12B3D14C4BBC}"/>
                  </a:ext>
                </a:extLst>
              </p:cNvPr>
              <p:cNvGrpSpPr/>
              <p:nvPr/>
            </p:nvGrpSpPr>
            <p:grpSpPr>
              <a:xfrm>
                <a:off x="5188598" y="3631462"/>
                <a:ext cx="2450152" cy="2675180"/>
                <a:chOff x="6072599" y="1218269"/>
                <a:chExt cx="2450152" cy="2675180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A4395BD1-8097-8E87-E686-47F872B9CB29}"/>
                    </a:ext>
                  </a:extLst>
                </p:cNvPr>
                <p:cNvGrpSpPr/>
                <p:nvPr/>
              </p:nvGrpSpPr>
              <p:grpSpPr>
                <a:xfrm>
                  <a:off x="6072599" y="1218269"/>
                  <a:ext cx="2450152" cy="2675180"/>
                  <a:chOff x="323559" y="3773046"/>
                  <a:chExt cx="2450152" cy="2675180"/>
                </a:xfrm>
              </p:grpSpPr>
              <p:sp>
                <p:nvSpPr>
                  <p:cNvPr id="9" name="Flowchart: Manual Operation 8">
                    <a:extLst>
                      <a:ext uri="{FF2B5EF4-FFF2-40B4-BE49-F238E27FC236}">
                        <a16:creationId xmlns:a16="http://schemas.microsoft.com/office/drawing/2014/main" id="{D63DB12E-7A92-A3AD-6BD1-9002B1E3596F}"/>
                      </a:ext>
                    </a:extLst>
                  </p:cNvPr>
                  <p:cNvSpPr/>
                  <p:nvPr/>
                </p:nvSpPr>
                <p:spPr bwMode="auto">
                  <a:xfrm rot="-5400000">
                    <a:off x="648436" y="4240491"/>
                    <a:ext cx="1717087" cy="782197"/>
                  </a:xfrm>
                  <a:prstGeom prst="flowChartManualOperation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  <a:scene3d>
                    <a:camera prst="orthographicFront">
                      <a:rot lat="0" lon="0" rev="0"/>
                    </a:camera>
                    <a:lightRig rig="threePt" dir="t"/>
                  </a:scene3d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39C81911-3A62-4842-3FBE-8A334F251D7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83075" y="4186052"/>
                    <a:ext cx="732806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00B1AFF3-F803-508A-C5BA-0ACA94295C8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83075" y="5099807"/>
                    <a:ext cx="732806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9585C559-06E1-9FE3-299A-AAF3CD34B5E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1898078" y="4631589"/>
                    <a:ext cx="732806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60E7DDCC-E502-704E-648B-E78F899F8F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V="1">
                    <a:off x="393027" y="5078691"/>
                    <a:ext cx="0" cy="1369535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040F2CA-6E81-130B-6588-708CD8B37B48}"/>
                      </a:ext>
                    </a:extLst>
                  </p:cNvPr>
                  <p:cNvSpPr txBox="1"/>
                  <p:nvPr/>
                </p:nvSpPr>
                <p:spPr>
                  <a:xfrm>
                    <a:off x="323559" y="3784216"/>
                    <a:ext cx="3561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dirty="0">
                        <a:latin typeface="Calibri" pitchFamily="34" charset="0"/>
                      </a:rPr>
                      <a:t>X</a:t>
                    </a:r>
                    <a:r>
                      <a:rPr lang="en-US" sz="2000" baseline="-25000" dirty="0">
                        <a:latin typeface="Calibri" pitchFamily="34" charset="0"/>
                      </a:rPr>
                      <a:t>i</a:t>
                    </a:r>
                  </a:p>
                </p:txBody>
              </p:sp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E20AC0F9-B0A6-716B-9E0D-B2FDFA5F9D6E}"/>
                      </a:ext>
                    </a:extLst>
                  </p:cNvPr>
                  <p:cNvSpPr txBox="1"/>
                  <p:nvPr/>
                </p:nvSpPr>
                <p:spPr>
                  <a:xfrm>
                    <a:off x="1286737" y="4256107"/>
                    <a:ext cx="439544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4000" dirty="0">
                        <a:latin typeface="Calibri" pitchFamily="34" charset="0"/>
                      </a:rPr>
                      <a:t>+</a:t>
                    </a:r>
                  </a:p>
                </p:txBody>
              </p:sp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B6E19C29-9343-B8D6-4E10-1022E2CC33E1}"/>
                      </a:ext>
                    </a:extLst>
                  </p:cNvPr>
                  <p:cNvSpPr txBox="1"/>
                  <p:nvPr/>
                </p:nvSpPr>
                <p:spPr>
                  <a:xfrm>
                    <a:off x="2470423" y="4231479"/>
                    <a:ext cx="3032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dirty="0">
                        <a:latin typeface="Calibri" pitchFamily="34" charset="0"/>
                      </a:rPr>
                      <a:t>S</a:t>
                    </a:r>
                  </a:p>
                </p:txBody>
              </p:sp>
            </p:grpSp>
            <p:cxnSp>
              <p:nvCxnSpPr>
                <p:cNvPr id="4" name="Straight Arrow Connector 3">
                  <a:extLst>
                    <a:ext uri="{FF2B5EF4-FFF2-40B4-BE49-F238E27FC236}">
                      <a16:creationId xmlns:a16="http://schemas.microsoft.com/office/drawing/2014/main" id="{0086A733-C7C5-2F9B-95F7-79F8E778FC5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8013521" y="2076812"/>
                  <a:ext cx="0" cy="1813027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" name="Straight Arrow Connector 4">
                  <a:extLst>
                    <a:ext uri="{FF2B5EF4-FFF2-40B4-BE49-F238E27FC236}">
                      <a16:creationId xmlns:a16="http://schemas.microsoft.com/office/drawing/2014/main" id="{DCE11D19-5BE9-2B66-7718-401E8067604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6142067" y="3889839"/>
                  <a:ext cx="1871454" cy="361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6A253B4A-AEFE-B500-5B44-739B31B6FF17}"/>
                    </a:ext>
                  </a:extLst>
                </p:cNvPr>
                <p:cNvSpPr/>
                <p:nvPr/>
              </p:nvSpPr>
              <p:spPr bwMode="auto">
                <a:xfrm flipH="1">
                  <a:off x="7967801" y="2011751"/>
                  <a:ext cx="83993" cy="131062"/>
                </a:xfrm>
                <a:prstGeom prst="ellipse">
                  <a:avLst/>
                </a:prstGeom>
                <a:solidFill>
                  <a:srgbClr val="C00000"/>
                </a:solidFill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7" name="Isosceles Triangle 6">
                  <a:extLst>
                    <a:ext uri="{FF2B5EF4-FFF2-40B4-BE49-F238E27FC236}">
                      <a16:creationId xmlns:a16="http://schemas.microsoft.com/office/drawing/2014/main" id="{F3792BB5-016F-E725-175D-09431813162B}"/>
                    </a:ext>
                  </a:extLst>
                </p:cNvPr>
                <p:cNvSpPr/>
                <p:nvPr/>
              </p:nvSpPr>
              <p:spPr bwMode="auto">
                <a:xfrm rot="5400000">
                  <a:off x="6819594" y="1977713"/>
                  <a:ext cx="302809" cy="261610"/>
                </a:xfrm>
                <a:prstGeom prst="triangle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F7A85E3B-5F98-FB61-B7A3-2A8EDAD5FEF1}"/>
                    </a:ext>
                  </a:extLst>
                </p:cNvPr>
                <p:cNvSpPr/>
                <p:nvPr/>
              </p:nvSpPr>
              <p:spPr bwMode="auto">
                <a:xfrm>
                  <a:off x="6747450" y="1987047"/>
                  <a:ext cx="114777" cy="241145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D94C2E5-D78C-F329-8FBD-BB1DF1B7F47D}"/>
                  </a:ext>
                </a:extLst>
              </p:cNvPr>
              <p:cNvSpPr/>
              <p:nvPr/>
            </p:nvSpPr>
            <p:spPr bwMode="auto">
              <a:xfrm>
                <a:off x="6553200" y="5318499"/>
                <a:ext cx="1334877" cy="531458"/>
              </a:xfrm>
              <a:prstGeom prst="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dirty="0">
                    <a:latin typeface="Calibri" charset="0"/>
                    <a:ea typeface="Calibri" charset="0"/>
                    <a:cs typeface="Calibri" charset="0"/>
                  </a:rPr>
                  <a:t>register</a:t>
                </a:r>
                <a:endParaRPr lang="en-US" sz="20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8" name="Isosceles Triangle 17">
                <a:extLst>
                  <a:ext uri="{FF2B5EF4-FFF2-40B4-BE49-F238E27FC236}">
                    <a16:creationId xmlns:a16="http://schemas.microsoft.com/office/drawing/2014/main" id="{F75523F0-F1C2-A143-55A4-A278B4C70115}"/>
                  </a:ext>
                </a:extLst>
              </p:cNvPr>
              <p:cNvSpPr/>
              <p:nvPr/>
            </p:nvSpPr>
            <p:spPr bwMode="auto">
              <a:xfrm rot="16200000">
                <a:off x="7634154" y="5456852"/>
                <a:ext cx="242369" cy="233177"/>
              </a:xfrm>
              <a:prstGeom prst="triangl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200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5BDDDC2-FB76-1288-8CCB-BDEA4AE3BC4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7871927" y="5573440"/>
                <a:ext cx="1031195" cy="10788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EBBA941-6483-324D-246A-E859CBC43059}"/>
                  </a:ext>
                </a:extLst>
              </p:cNvPr>
              <p:cNvSpPr txBox="1"/>
              <p:nvPr/>
            </p:nvSpPr>
            <p:spPr>
              <a:xfrm>
                <a:off x="7993967" y="5211852"/>
                <a:ext cx="100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Load/</a:t>
                </a:r>
                <a:r>
                  <a:rPr lang="en-US" dirty="0" err="1">
                    <a:latin typeface="Calibri" pitchFamily="34" charset="0"/>
                  </a:rPr>
                  <a:t>Clk</a:t>
                </a:r>
                <a:endParaRPr lang="en-US" dirty="0">
                  <a:latin typeface="Calibri" pitchFamily="34" charset="0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C398533-870C-735C-4F0E-8A66B76B9E9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772839" y="5606489"/>
              <a:ext cx="782575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AE83AD1-2B7D-72B9-7EBA-1A90EC1E805C}"/>
                </a:ext>
              </a:extLst>
            </p:cNvPr>
            <p:cNvSpPr txBox="1"/>
            <p:nvPr/>
          </p:nvSpPr>
          <p:spPr>
            <a:xfrm>
              <a:off x="5772839" y="5581184"/>
              <a:ext cx="658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reset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937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28"/>
          <p:cNvSpPr txBox="1">
            <a:spLocks noGrp="1"/>
          </p:cNvSpPr>
          <p:nvPr>
            <p:ph type="title"/>
          </p:nvPr>
        </p:nvSpPr>
        <p:spPr>
          <a:xfrm>
            <a:off x="0" y="204386"/>
            <a:ext cx="8686800" cy="90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Accumulator Revisited: Proper Timing</a:t>
            </a:r>
            <a:endParaRPr sz="2800" dirty="0"/>
          </a:p>
        </p:txBody>
      </p:sp>
      <p:sp>
        <p:nvSpPr>
          <p:cNvPr id="751" name="Google Shape;751;p28"/>
          <p:cNvSpPr txBox="1">
            <a:spLocks noGrp="1"/>
          </p:cNvSpPr>
          <p:nvPr>
            <p:ph type="body" idx="4294967295"/>
          </p:nvPr>
        </p:nvSpPr>
        <p:spPr>
          <a:xfrm>
            <a:off x="4005170" y="1123505"/>
            <a:ext cx="5029200" cy="2560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Reset signal shown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practice X</a:t>
            </a:r>
            <a:r>
              <a:rPr lang="en-US" sz="24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might not arrive to the adder at the same time as S</a:t>
            </a:r>
            <a:r>
              <a:rPr lang="en-US" sz="24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i-1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4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temporarily is wrong, but register always captures correct value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good circuits, instability never happens around rising edge of CLK</a:t>
            </a:r>
            <a:endParaRPr dirty="0"/>
          </a:p>
        </p:txBody>
      </p:sp>
      <p:sp>
        <p:nvSpPr>
          <p:cNvPr id="759" name="Google Shape;759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19</a:t>
            </a:fld>
            <a:endParaRPr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9CED4B3-CCB9-EA0D-9CC9-A28CD512F1F4}"/>
              </a:ext>
            </a:extLst>
          </p:cNvPr>
          <p:cNvGrpSpPr/>
          <p:nvPr/>
        </p:nvGrpSpPr>
        <p:grpSpPr>
          <a:xfrm>
            <a:off x="457395" y="848498"/>
            <a:ext cx="3714524" cy="2675180"/>
            <a:chOff x="457395" y="848498"/>
            <a:chExt cx="3714524" cy="26751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DC3C8AA-C1F1-3A9F-E103-E8D729068215}"/>
                </a:ext>
              </a:extLst>
            </p:cNvPr>
            <p:cNvGrpSpPr/>
            <p:nvPr/>
          </p:nvGrpSpPr>
          <p:grpSpPr>
            <a:xfrm>
              <a:off x="457395" y="848498"/>
              <a:ext cx="3714524" cy="2675180"/>
              <a:chOff x="5188598" y="3631462"/>
              <a:chExt cx="3714524" cy="2675180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93D89639-BB84-A44F-34BD-43C89FADCE90}"/>
                  </a:ext>
                </a:extLst>
              </p:cNvPr>
              <p:cNvGrpSpPr/>
              <p:nvPr/>
            </p:nvGrpSpPr>
            <p:grpSpPr>
              <a:xfrm>
                <a:off x="5188598" y="3631462"/>
                <a:ext cx="3714524" cy="2675180"/>
                <a:chOff x="5188598" y="3631462"/>
                <a:chExt cx="3714524" cy="2675180"/>
              </a:xfrm>
            </p:grpSpPr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C4860078-61F4-9F7C-A96A-B2B29C9EAAB3}"/>
                    </a:ext>
                  </a:extLst>
                </p:cNvPr>
                <p:cNvGrpSpPr/>
                <p:nvPr/>
              </p:nvGrpSpPr>
              <p:grpSpPr>
                <a:xfrm>
                  <a:off x="5188598" y="3631462"/>
                  <a:ext cx="2488624" cy="2675180"/>
                  <a:chOff x="6072599" y="1218269"/>
                  <a:chExt cx="2488624" cy="2675180"/>
                </a:xfrm>
              </p:grpSpPr>
              <p:grpSp>
                <p:nvGrpSpPr>
                  <p:cNvPr id="11" name="Group 10">
                    <a:extLst>
                      <a:ext uri="{FF2B5EF4-FFF2-40B4-BE49-F238E27FC236}">
                        <a16:creationId xmlns:a16="http://schemas.microsoft.com/office/drawing/2014/main" id="{16D66ACD-1B42-CBD7-1680-3C509357560D}"/>
                      </a:ext>
                    </a:extLst>
                  </p:cNvPr>
                  <p:cNvGrpSpPr/>
                  <p:nvPr/>
                </p:nvGrpSpPr>
                <p:grpSpPr>
                  <a:xfrm>
                    <a:off x="6072599" y="1218269"/>
                    <a:ext cx="2488624" cy="2675180"/>
                    <a:chOff x="323559" y="3773046"/>
                    <a:chExt cx="2488624" cy="2675180"/>
                  </a:xfrm>
                </p:grpSpPr>
                <p:sp>
                  <p:nvSpPr>
                    <p:cNvPr id="17" name="Flowchart: Manual Operation 16">
                      <a:extLst>
                        <a:ext uri="{FF2B5EF4-FFF2-40B4-BE49-F238E27FC236}">
                          <a16:creationId xmlns:a16="http://schemas.microsoft.com/office/drawing/2014/main" id="{BB14789E-3C40-7E81-7D63-FA6BAEEC26DD}"/>
                        </a:ext>
                      </a:extLst>
                    </p:cNvPr>
                    <p:cNvSpPr/>
                    <p:nvPr/>
                  </p:nvSpPr>
                  <p:spPr bwMode="auto">
                    <a:xfrm rot="-5400000">
                      <a:off x="648436" y="4240491"/>
                      <a:ext cx="1717087" cy="782197"/>
                    </a:xfrm>
                    <a:prstGeom prst="flowChartManualOperation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  <a:scene3d>
                      <a:camera prst="orthographicFront">
                        <a:rot lat="0" lon="0" rev="0"/>
                      </a:camera>
                      <a:lightRig rig="threePt" dir="t"/>
                    </a:scene3d>
                  </p:spPr>
                  <p:txBody>
                    <a:bodyPr vert="horz" wrap="squar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2000">
                        <a:solidFill>
                          <a:srgbClr val="C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p:txBody>
                </p:sp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4AEEC693-A303-C6E8-FD6A-B2F486D71F16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383075" y="4186052"/>
                      <a:ext cx="732806" cy="0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69582F5C-4A1C-F609-684C-756B6FEF6336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383075" y="5099807"/>
                      <a:ext cx="732806" cy="0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12BD8AD3-7969-9C95-225C-6F111C3E3251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1898078" y="4631589"/>
                      <a:ext cx="732806" cy="0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25741DC8-6F5E-2AB0-6895-2FE203871D7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V="1">
                      <a:off x="393027" y="5078691"/>
                      <a:ext cx="0" cy="1369535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sp>
                  <p:nvSpPr>
                    <p:cNvPr id="22" name="TextBox 21">
                      <a:extLst>
                        <a:ext uri="{FF2B5EF4-FFF2-40B4-BE49-F238E27FC236}">
                          <a16:creationId xmlns:a16="http://schemas.microsoft.com/office/drawing/2014/main" id="{291A8332-E49A-817E-47D9-27738CDF0E7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559" y="3784216"/>
                      <a:ext cx="35618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dirty="0">
                          <a:latin typeface="Calibri" pitchFamily="34" charset="0"/>
                        </a:rPr>
                        <a:t>X</a:t>
                      </a:r>
                      <a:r>
                        <a:rPr lang="en-US" sz="2000" baseline="-25000" dirty="0">
                          <a:latin typeface="Calibri" pitchFamily="34" charset="0"/>
                        </a:rPr>
                        <a:t>i</a:t>
                      </a:r>
                    </a:p>
                  </p:txBody>
                </p:sp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850EB3C-979E-CBB9-18AA-3D71BA19EE0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286737" y="4256107"/>
                      <a:ext cx="439544" cy="70788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4000" dirty="0">
                          <a:latin typeface="Calibri" pitchFamily="34" charset="0"/>
                        </a:rPr>
                        <a:t>+</a:t>
                      </a:r>
                    </a:p>
                  </p:txBody>
                </p:sp>
                <p:sp>
                  <p:nvSpPr>
                    <p:cNvPr id="24" name="TextBox 23">
                      <a:extLst>
                        <a:ext uri="{FF2B5EF4-FFF2-40B4-BE49-F238E27FC236}">
                          <a16:creationId xmlns:a16="http://schemas.microsoft.com/office/drawing/2014/main" id="{FA22BB80-1B21-0B45-B531-9DBB7775D61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470423" y="4231479"/>
                      <a:ext cx="341760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dirty="0">
                          <a:latin typeface="Calibri" pitchFamily="34" charset="0"/>
                        </a:rPr>
                        <a:t>S</a:t>
                      </a:r>
                      <a:r>
                        <a:rPr lang="en-US" sz="2000" baseline="-25000" dirty="0">
                          <a:latin typeface="Calibri" pitchFamily="34" charset="0"/>
                        </a:rPr>
                        <a:t>i</a:t>
                      </a:r>
                    </a:p>
                  </p:txBody>
                </p:sp>
              </p:grpSp>
              <p:cxnSp>
                <p:nvCxnSpPr>
                  <p:cNvPr id="12" name="Straight Arrow Connector 11">
                    <a:extLst>
                      <a:ext uri="{FF2B5EF4-FFF2-40B4-BE49-F238E27FC236}">
                        <a16:creationId xmlns:a16="http://schemas.microsoft.com/office/drawing/2014/main" id="{444DD0D8-F200-E611-44BA-2354787B12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8013521" y="2076812"/>
                    <a:ext cx="0" cy="1813027"/>
                  </a:xfrm>
                  <a:prstGeom prst="straightConnector1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3" name="Straight Arrow Connector 12">
                    <a:extLst>
                      <a:ext uri="{FF2B5EF4-FFF2-40B4-BE49-F238E27FC236}">
                        <a16:creationId xmlns:a16="http://schemas.microsoft.com/office/drawing/2014/main" id="{91001E54-2360-DBD4-2ADD-A70BA5A398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H="1">
                    <a:off x="6142067" y="3889839"/>
                    <a:ext cx="1871454" cy="3610"/>
                  </a:xfrm>
                  <a:prstGeom prst="straightConnector1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EA6B485A-0E5D-1D68-9371-81577FF4E82A}"/>
                      </a:ext>
                    </a:extLst>
                  </p:cNvPr>
                  <p:cNvSpPr/>
                  <p:nvPr/>
                </p:nvSpPr>
                <p:spPr bwMode="auto">
                  <a:xfrm flipH="1">
                    <a:off x="7967801" y="2011751"/>
                    <a:ext cx="83993" cy="131062"/>
                  </a:xfrm>
                  <a:prstGeom prst="ellipse">
                    <a:avLst/>
                  </a:prstGeom>
                  <a:solidFill>
                    <a:srgbClr val="C00000"/>
                  </a:solidFill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  <p:sp>
                <p:nvSpPr>
                  <p:cNvPr id="15" name="Isosceles Triangle 14">
                    <a:extLst>
                      <a:ext uri="{FF2B5EF4-FFF2-40B4-BE49-F238E27FC236}">
                        <a16:creationId xmlns:a16="http://schemas.microsoft.com/office/drawing/2014/main" id="{29484201-6FF8-21A9-8AE4-F90865C88E07}"/>
                      </a:ext>
                    </a:extLst>
                  </p:cNvPr>
                  <p:cNvSpPr/>
                  <p:nvPr/>
                </p:nvSpPr>
                <p:spPr bwMode="auto">
                  <a:xfrm rot="5400000">
                    <a:off x="6819594" y="1977713"/>
                    <a:ext cx="302809" cy="261610"/>
                  </a:xfrm>
                  <a:prstGeom prst="triangl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  <p:sp>
                <p:nvSpPr>
                  <p:cNvPr id="16" name="Rectangle 15">
                    <a:extLst>
                      <a:ext uri="{FF2B5EF4-FFF2-40B4-BE49-F238E27FC236}">
                        <a16:creationId xmlns:a16="http://schemas.microsoft.com/office/drawing/2014/main" id="{61096A63-4B35-C04E-416D-AF584611483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747450" y="1987047"/>
                    <a:ext cx="114777" cy="241145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</p:grpSp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99613559-9FFF-52BE-4CAC-C6B24784B668}"/>
                    </a:ext>
                  </a:extLst>
                </p:cNvPr>
                <p:cNvSpPr/>
                <p:nvPr/>
              </p:nvSpPr>
              <p:spPr bwMode="auto">
                <a:xfrm>
                  <a:off x="6553200" y="5318499"/>
                  <a:ext cx="1334877" cy="53145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sz="2400" dirty="0">
                      <a:latin typeface="Calibri" charset="0"/>
                      <a:ea typeface="Calibri" charset="0"/>
                      <a:cs typeface="Calibri" charset="0"/>
                    </a:rPr>
                    <a:t>register</a:t>
                  </a:r>
                  <a:endParaRPr lang="en-US" sz="2000" dirty="0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8" name="Isosceles Triangle 7">
                  <a:extLst>
                    <a:ext uri="{FF2B5EF4-FFF2-40B4-BE49-F238E27FC236}">
                      <a16:creationId xmlns:a16="http://schemas.microsoft.com/office/drawing/2014/main" id="{584FA1A5-2037-3DB7-EF8D-5C7EC196E87F}"/>
                    </a:ext>
                  </a:extLst>
                </p:cNvPr>
                <p:cNvSpPr/>
                <p:nvPr/>
              </p:nvSpPr>
              <p:spPr bwMode="auto">
                <a:xfrm rot="16200000">
                  <a:off x="7634154" y="5456852"/>
                  <a:ext cx="242369" cy="233177"/>
                </a:xfrm>
                <a:prstGeom prst="triangle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82991A-717B-96A9-B2D0-8FB8831CDF2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7871927" y="5573440"/>
                  <a:ext cx="1031195" cy="10788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76A39F3-0BDB-4D7D-0C37-55FC60B60366}"/>
                    </a:ext>
                  </a:extLst>
                </p:cNvPr>
                <p:cNvSpPr txBox="1"/>
                <p:nvPr/>
              </p:nvSpPr>
              <p:spPr>
                <a:xfrm>
                  <a:off x="7993967" y="5211852"/>
                  <a:ext cx="46519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>
                      <a:latin typeface="Calibri" pitchFamily="34" charset="0"/>
                    </a:rPr>
                    <a:t>Clk</a:t>
                  </a:r>
                  <a:endParaRPr lang="en-US" dirty="0">
                    <a:latin typeface="Calibri" pitchFamily="34" charset="0"/>
                  </a:endParaRPr>
                </a:p>
              </p:txBody>
            </p:sp>
          </p:grpSp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id="{662A4A81-E40E-9C70-40E3-C4C078787C6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772839" y="5606489"/>
                <a:ext cx="782575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35A914-F474-533E-6BB2-C5EB5488130F}"/>
                  </a:ext>
                </a:extLst>
              </p:cNvPr>
              <p:cNvSpPr txBox="1"/>
              <p:nvPr/>
            </p:nvSpPr>
            <p:spPr>
              <a:xfrm>
                <a:off x="5772839" y="5581184"/>
                <a:ext cx="6581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reset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AABB6D8-6654-EAC9-EFB7-0E172BA1ED1A}"/>
                </a:ext>
              </a:extLst>
            </p:cNvPr>
            <p:cNvSpPr txBox="1"/>
            <p:nvPr/>
          </p:nvSpPr>
          <p:spPr>
            <a:xfrm>
              <a:off x="632754" y="2088079"/>
              <a:ext cx="4812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i-1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4DEC953-BC3F-0DC1-4187-DB489EE843D9}"/>
              </a:ext>
            </a:extLst>
          </p:cNvPr>
          <p:cNvGrpSpPr/>
          <p:nvPr/>
        </p:nvGrpSpPr>
        <p:grpSpPr>
          <a:xfrm>
            <a:off x="741315" y="3597464"/>
            <a:ext cx="7945485" cy="3223759"/>
            <a:chOff x="1056432" y="734600"/>
            <a:chExt cx="7945485" cy="3223759"/>
          </a:xfrm>
        </p:grpSpPr>
        <p:cxnSp>
          <p:nvCxnSpPr>
            <p:cNvPr id="28" name="Google Shape;752;p28">
              <a:extLst>
                <a:ext uri="{FF2B5EF4-FFF2-40B4-BE49-F238E27FC236}">
                  <a16:creationId xmlns:a16="http://schemas.microsoft.com/office/drawing/2014/main" id="{DC1A0385-3E96-B2FA-0DB4-20939F7280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50262" y="1464583"/>
              <a:ext cx="5424" cy="2424045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753;p28">
              <a:extLst>
                <a:ext uri="{FF2B5EF4-FFF2-40B4-BE49-F238E27FC236}">
                  <a16:creationId xmlns:a16="http://schemas.microsoft.com/office/drawing/2014/main" id="{86F2563C-B04E-A113-45C7-62F1042ECA7D}"/>
                </a:ext>
              </a:extLst>
            </p:cNvPr>
            <p:cNvCxnSpPr>
              <a:cxnSpLocks/>
            </p:cNvCxnSpPr>
            <p:nvPr/>
          </p:nvCxnSpPr>
          <p:spPr>
            <a:xfrm>
              <a:off x="3993341" y="1533620"/>
              <a:ext cx="5715" cy="2355010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cxnSp>
          <p:nvCxnSpPr>
            <p:cNvPr id="30" name="Google Shape;754;p28">
              <a:extLst>
                <a:ext uri="{FF2B5EF4-FFF2-40B4-BE49-F238E27FC236}">
                  <a16:creationId xmlns:a16="http://schemas.microsoft.com/office/drawing/2014/main" id="{B2EEB6BF-A28F-4FA5-5C06-C3021098CD04}"/>
                </a:ext>
              </a:extLst>
            </p:cNvPr>
            <p:cNvCxnSpPr>
              <a:cxnSpLocks/>
            </p:cNvCxnSpPr>
            <p:nvPr/>
          </p:nvCxnSpPr>
          <p:spPr>
            <a:xfrm>
              <a:off x="5287321" y="1461191"/>
              <a:ext cx="25698" cy="2437436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grpSp>
          <p:nvGrpSpPr>
            <p:cNvPr id="31" name="Google Shape;755;p28">
              <a:extLst>
                <a:ext uri="{FF2B5EF4-FFF2-40B4-BE49-F238E27FC236}">
                  <a16:creationId xmlns:a16="http://schemas.microsoft.com/office/drawing/2014/main" id="{06D7AAE3-CFD4-5362-5F65-E31A941F1F18}"/>
                </a:ext>
              </a:extLst>
            </p:cNvPr>
            <p:cNvGrpSpPr/>
            <p:nvPr/>
          </p:nvGrpSpPr>
          <p:grpSpPr>
            <a:xfrm>
              <a:off x="2717072" y="914561"/>
              <a:ext cx="6284845" cy="1250793"/>
              <a:chOff x="1805354" y="3754961"/>
              <a:chExt cx="6284845" cy="1250793"/>
            </a:xfrm>
          </p:grpSpPr>
          <p:cxnSp>
            <p:nvCxnSpPr>
              <p:cNvPr id="730" name="Google Shape;756;p28">
                <a:extLst>
                  <a:ext uri="{FF2B5EF4-FFF2-40B4-BE49-F238E27FC236}">
                    <a16:creationId xmlns:a16="http://schemas.microsoft.com/office/drawing/2014/main" id="{8B751AD4-4A6D-97EB-C4E2-7BE3AF4794E1}"/>
                  </a:ext>
                </a:extLst>
              </p:cNvPr>
              <p:cNvCxnSpPr>
                <a:cxnSpLocks/>
                <a:stCxn id="731" idx="1"/>
              </p:cNvCxnSpPr>
              <p:nvPr/>
            </p:nvCxnSpPr>
            <p:spPr>
              <a:xfrm flipH="1">
                <a:off x="1805354" y="3939627"/>
                <a:ext cx="3259401" cy="1066127"/>
              </a:xfrm>
              <a:prstGeom prst="straightConnector1">
                <a:avLst/>
              </a:prstGeom>
              <a:noFill/>
              <a:ln w="25400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  <p:sp>
            <p:nvSpPr>
              <p:cNvPr id="731" name="Google Shape;757;p28">
                <a:extLst>
                  <a:ext uri="{FF2B5EF4-FFF2-40B4-BE49-F238E27FC236}">
                    <a16:creationId xmlns:a16="http://schemas.microsoft.com/office/drawing/2014/main" id="{AF94C180-31AD-F0E9-78CE-F015EC4A5BDD}"/>
                  </a:ext>
                </a:extLst>
              </p:cNvPr>
              <p:cNvSpPr txBox="1"/>
              <p:nvPr/>
            </p:nvSpPr>
            <p:spPr>
              <a:xfrm>
                <a:off x="5064755" y="3754961"/>
                <a:ext cx="302544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 dirty="0">
                    <a:solidFill>
                      <a:srgbClr val="FF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“Undefined” (unknown) signal</a:t>
                </a:r>
                <a:endParaRPr sz="1800" b="0" i="0" u="none" strike="noStrike" cap="none" dirty="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32" name="Connector: Elbow 31">
              <a:extLst>
                <a:ext uri="{FF2B5EF4-FFF2-40B4-BE49-F238E27FC236}">
                  <a16:creationId xmlns:a16="http://schemas.microsoft.com/office/drawing/2014/main" id="{39300FB4-EC9C-D627-AD57-952364FD99F5}"/>
                </a:ext>
              </a:extLst>
            </p:cNvPr>
            <p:cNvCxnSpPr/>
            <p:nvPr/>
          </p:nvCxnSpPr>
          <p:spPr bwMode="auto">
            <a:xfrm>
              <a:off x="2068913" y="160031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Connector: Elbow 32">
              <a:extLst>
                <a:ext uri="{FF2B5EF4-FFF2-40B4-BE49-F238E27FC236}">
                  <a16:creationId xmlns:a16="http://schemas.microsoft.com/office/drawing/2014/main" id="{711D8401-CDC2-A4D8-5890-C7509D3F32F5}"/>
                </a:ext>
              </a:extLst>
            </p:cNvPr>
            <p:cNvCxnSpPr/>
            <p:nvPr/>
          </p:nvCxnSpPr>
          <p:spPr bwMode="auto">
            <a:xfrm>
              <a:off x="2700231" y="158672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B252E68-78A1-949E-55CB-1087C86B60D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700231" y="1585136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Connector: Elbow 34">
              <a:extLst>
                <a:ext uri="{FF2B5EF4-FFF2-40B4-BE49-F238E27FC236}">
                  <a16:creationId xmlns:a16="http://schemas.microsoft.com/office/drawing/2014/main" id="{80A2CB35-F9BB-0205-04C0-EA04D4648F24}"/>
                </a:ext>
              </a:extLst>
            </p:cNvPr>
            <p:cNvCxnSpPr/>
            <p:nvPr/>
          </p:nvCxnSpPr>
          <p:spPr bwMode="auto">
            <a:xfrm>
              <a:off x="3347931" y="158672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121167D-A67D-A0F8-6E85-8B913EE2A16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44756" y="1588311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0A97AC10-B3FC-0FFB-443C-0F23FA3BDB9B}"/>
                </a:ext>
              </a:extLst>
            </p:cNvPr>
            <p:cNvCxnSpPr/>
            <p:nvPr/>
          </p:nvCxnSpPr>
          <p:spPr bwMode="auto">
            <a:xfrm>
              <a:off x="3989281" y="1585136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96B7642-75E9-6F99-25C3-99AF410AF63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989281" y="1583548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F39782C0-13F2-FE96-1807-C4BBAABA4B00}"/>
                </a:ext>
              </a:extLst>
            </p:cNvPr>
            <p:cNvCxnSpPr/>
            <p:nvPr/>
          </p:nvCxnSpPr>
          <p:spPr bwMode="auto">
            <a:xfrm>
              <a:off x="4640663" y="159382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350F77F-6B9D-6211-91E0-E584543F54A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640663" y="1592236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Connector: Elbow 40">
              <a:extLst>
                <a:ext uri="{FF2B5EF4-FFF2-40B4-BE49-F238E27FC236}">
                  <a16:creationId xmlns:a16="http://schemas.microsoft.com/office/drawing/2014/main" id="{EB39756D-A1C5-5C95-DA21-81195754D325}"/>
                </a:ext>
              </a:extLst>
            </p:cNvPr>
            <p:cNvCxnSpPr/>
            <p:nvPr/>
          </p:nvCxnSpPr>
          <p:spPr bwMode="auto">
            <a:xfrm>
              <a:off x="5278331" y="1585136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D9C41E4-34B8-2EFB-523E-57C72EB5337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78331" y="1583548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39100E19-485B-94BF-D80B-C487A16316AD}"/>
                </a:ext>
              </a:extLst>
            </p:cNvPr>
            <p:cNvSpPr/>
            <p:nvPr/>
          </p:nvSpPr>
          <p:spPr bwMode="auto">
            <a:xfrm>
              <a:off x="3443751" y="3285571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</a:t>
              </a:r>
              <a:endPara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7DD0542F-DBD9-249B-BC9C-7900AC2C5279}"/>
                </a:ext>
              </a:extLst>
            </p:cNvPr>
            <p:cNvSpPr/>
            <p:nvPr/>
          </p:nvSpPr>
          <p:spPr bwMode="auto">
            <a:xfrm>
              <a:off x="4111859" y="329623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16BDAE83-2071-D7CB-CDC4-65E73E7FCD62}"/>
                </a:ext>
              </a:extLst>
            </p:cNvPr>
            <p:cNvSpPr/>
            <p:nvPr/>
          </p:nvSpPr>
          <p:spPr bwMode="auto">
            <a:xfrm>
              <a:off x="4760018" y="3307305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X0+X1+X2</a:t>
              </a:r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7CF85833-6269-442D-F3DE-6266EF9EC10D}"/>
                </a:ext>
              </a:extLst>
            </p:cNvPr>
            <p:cNvSpPr/>
            <p:nvPr/>
          </p:nvSpPr>
          <p:spPr bwMode="auto">
            <a:xfrm>
              <a:off x="5417951" y="3307305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X0+X1+X2+X3</a:t>
              </a: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D89F74AE-9D9C-685C-0310-152176A8B2E2}"/>
                </a:ext>
              </a:extLst>
            </p:cNvPr>
            <p:cNvSpPr/>
            <p:nvPr/>
          </p:nvSpPr>
          <p:spPr bwMode="auto">
            <a:xfrm>
              <a:off x="3146912" y="276488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    X0</a:t>
              </a:r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CBE638D4-4618-2165-A2C8-1614F6C8BFA9}"/>
                </a:ext>
              </a:extLst>
            </p:cNvPr>
            <p:cNvSpPr/>
            <p:nvPr/>
          </p:nvSpPr>
          <p:spPr bwMode="auto">
            <a:xfrm>
              <a:off x="3815020" y="2775539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    X1</a:t>
              </a:r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EFB44702-5C1C-DCC2-A0ED-0E8A9BE1E54E}"/>
                </a:ext>
              </a:extLst>
            </p:cNvPr>
            <p:cNvSpPr/>
            <p:nvPr/>
          </p:nvSpPr>
          <p:spPr bwMode="auto">
            <a:xfrm>
              <a:off x="4463179" y="2786614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X2</a:t>
              </a: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A1913F29-E4A7-000B-1D94-839ABBE9DE84}"/>
                </a:ext>
              </a:extLst>
            </p:cNvPr>
            <p:cNvSpPr/>
            <p:nvPr/>
          </p:nvSpPr>
          <p:spPr bwMode="auto">
            <a:xfrm>
              <a:off x="5121112" y="2786614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X3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B0C19C9-B000-042F-BEE9-7549BDD0E71C}"/>
                </a:ext>
              </a:extLst>
            </p:cNvPr>
            <p:cNvSpPr txBox="1"/>
            <p:nvPr/>
          </p:nvSpPr>
          <p:spPr>
            <a:xfrm>
              <a:off x="1230061" y="2731294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X</a:t>
              </a:r>
              <a:r>
                <a:rPr lang="en-US" sz="2000" baseline="-25000" dirty="0">
                  <a:latin typeface="Calibri" pitchFamily="34" charset="0"/>
                </a:rPr>
                <a:t>i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C4259E4-00D2-7A5C-BDB6-A44CA6E1602B}"/>
                </a:ext>
              </a:extLst>
            </p:cNvPr>
            <p:cNvSpPr txBox="1"/>
            <p:nvPr/>
          </p:nvSpPr>
          <p:spPr>
            <a:xfrm>
              <a:off x="1292689" y="3282419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i</a:t>
              </a:r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ED5AE4E-E09B-74E0-D054-2D46E0C6B3FF}"/>
                </a:ext>
              </a:extLst>
            </p:cNvPr>
            <p:cNvSpPr/>
            <p:nvPr/>
          </p:nvSpPr>
          <p:spPr bwMode="auto">
            <a:xfrm>
              <a:off x="5757201" y="2786158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E34ED9A0-12A2-5D72-7E37-2CD54733604C}"/>
                </a:ext>
              </a:extLst>
            </p:cNvPr>
            <p:cNvSpPr/>
            <p:nvPr/>
          </p:nvSpPr>
          <p:spPr bwMode="auto">
            <a:xfrm>
              <a:off x="6082353" y="3302710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EA2B0AE7-935A-7F41-AFB7-06613F63B9B5}"/>
                </a:ext>
              </a:extLst>
            </p:cNvPr>
            <p:cNvSpPr/>
            <p:nvPr/>
          </p:nvSpPr>
          <p:spPr bwMode="auto">
            <a:xfrm>
              <a:off x="2803359" y="2764621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49C8D6AB-CC12-ECEA-310C-FD81C3EB1499}"/>
                </a:ext>
              </a:extLst>
            </p:cNvPr>
            <p:cNvSpPr/>
            <p:nvPr/>
          </p:nvSpPr>
          <p:spPr bwMode="auto">
            <a:xfrm>
              <a:off x="3128774" y="3282857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A90D9F4-F82E-41E2-819E-57CB50543FA8}"/>
                </a:ext>
              </a:extLst>
            </p:cNvPr>
            <p:cNvSpPr/>
            <p:nvPr/>
          </p:nvSpPr>
          <p:spPr bwMode="auto">
            <a:xfrm>
              <a:off x="2224576" y="2824285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2D702FD-46CD-385C-B263-8A3FB256BD2C}"/>
                </a:ext>
              </a:extLst>
            </p:cNvPr>
            <p:cNvSpPr/>
            <p:nvPr/>
          </p:nvSpPr>
          <p:spPr bwMode="auto">
            <a:xfrm>
              <a:off x="6308125" y="3240369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8507A57-9A33-2454-358E-381E48BCA098}"/>
                </a:ext>
              </a:extLst>
            </p:cNvPr>
            <p:cNvSpPr/>
            <p:nvPr/>
          </p:nvSpPr>
          <p:spPr bwMode="auto">
            <a:xfrm>
              <a:off x="6070135" y="2726299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9F8120A4-3A3C-89BC-6C24-A04B14096A86}"/>
                </a:ext>
              </a:extLst>
            </p:cNvPr>
            <p:cNvSpPr/>
            <p:nvPr/>
          </p:nvSpPr>
          <p:spPr bwMode="auto">
            <a:xfrm>
              <a:off x="2993226" y="3232279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A1D54B08-5FC7-15CA-900C-C7ABD05D0B81}"/>
                </a:ext>
              </a:extLst>
            </p:cNvPr>
            <p:cNvSpPr/>
            <p:nvPr/>
          </p:nvSpPr>
          <p:spPr bwMode="auto">
            <a:xfrm>
              <a:off x="2824238" y="2225516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1EF875F5-8BAE-FC59-E389-3DEF9C15C6D3}"/>
                </a:ext>
              </a:extLst>
            </p:cNvPr>
            <p:cNvSpPr/>
            <p:nvPr/>
          </p:nvSpPr>
          <p:spPr bwMode="auto">
            <a:xfrm>
              <a:off x="3492346" y="2236175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A22A5726-484D-C719-1628-8A188BCA20BA}"/>
                </a:ext>
              </a:extLst>
            </p:cNvPr>
            <p:cNvSpPr/>
            <p:nvPr/>
          </p:nvSpPr>
          <p:spPr bwMode="auto">
            <a:xfrm>
              <a:off x="4140505" y="224725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</a:t>
              </a:r>
            </a:p>
          </p:txBody>
        </p:sp>
        <p:sp>
          <p:nvSpPr>
            <p:cNvPr id="704" name="Rectangle: Rounded Corners 703">
              <a:extLst>
                <a:ext uri="{FF2B5EF4-FFF2-40B4-BE49-F238E27FC236}">
                  <a16:creationId xmlns:a16="http://schemas.microsoft.com/office/drawing/2014/main" id="{FA8D6F88-0E3E-B709-B908-E03613E3CF1F}"/>
                </a:ext>
              </a:extLst>
            </p:cNvPr>
            <p:cNvSpPr/>
            <p:nvPr/>
          </p:nvSpPr>
          <p:spPr bwMode="auto">
            <a:xfrm>
              <a:off x="4798438" y="224725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 +X2</a:t>
              </a: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1EFF5435-ACF3-415E-AA16-A97DE7572FB3}"/>
                </a:ext>
              </a:extLst>
            </p:cNvPr>
            <p:cNvSpPr txBox="1"/>
            <p:nvPr/>
          </p:nvSpPr>
          <p:spPr>
            <a:xfrm>
              <a:off x="1224817" y="2195249"/>
              <a:ext cx="4812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i-1</a:t>
              </a:r>
            </a:p>
          </p:txBody>
        </p:sp>
        <p:sp>
          <p:nvSpPr>
            <p:cNvPr id="706" name="Rectangle: Rounded Corners 705">
              <a:extLst>
                <a:ext uri="{FF2B5EF4-FFF2-40B4-BE49-F238E27FC236}">
                  <a16:creationId xmlns:a16="http://schemas.microsoft.com/office/drawing/2014/main" id="{AFE6FD6C-552B-FAE9-9E99-8C0899A0044B}"/>
                </a:ext>
              </a:extLst>
            </p:cNvPr>
            <p:cNvSpPr/>
            <p:nvPr/>
          </p:nvSpPr>
          <p:spPr bwMode="auto">
            <a:xfrm>
              <a:off x="5462840" y="2242655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7" name="Rectangle: Rounded Corners 706">
              <a:extLst>
                <a:ext uri="{FF2B5EF4-FFF2-40B4-BE49-F238E27FC236}">
                  <a16:creationId xmlns:a16="http://schemas.microsoft.com/office/drawing/2014/main" id="{8E46B2AC-9160-8EAC-E112-05B9FD87512B}"/>
                </a:ext>
              </a:extLst>
            </p:cNvPr>
            <p:cNvSpPr/>
            <p:nvPr/>
          </p:nvSpPr>
          <p:spPr bwMode="auto">
            <a:xfrm>
              <a:off x="2509261" y="2222802"/>
              <a:ext cx="332904" cy="333715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8" name="Rectangle 707">
              <a:extLst>
                <a:ext uri="{FF2B5EF4-FFF2-40B4-BE49-F238E27FC236}">
                  <a16:creationId xmlns:a16="http://schemas.microsoft.com/office/drawing/2014/main" id="{FD3BCEE8-ACA4-2A44-6194-BAE07A1E410B}"/>
                </a:ext>
              </a:extLst>
            </p:cNvPr>
            <p:cNvSpPr/>
            <p:nvPr/>
          </p:nvSpPr>
          <p:spPr bwMode="auto">
            <a:xfrm>
              <a:off x="5688612" y="2180314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9" name="Rectangle 708">
              <a:extLst>
                <a:ext uri="{FF2B5EF4-FFF2-40B4-BE49-F238E27FC236}">
                  <a16:creationId xmlns:a16="http://schemas.microsoft.com/office/drawing/2014/main" id="{05902210-3DF5-3F7F-E40F-D58FE3AED1CA}"/>
                </a:ext>
              </a:extLst>
            </p:cNvPr>
            <p:cNvSpPr/>
            <p:nvPr/>
          </p:nvSpPr>
          <p:spPr bwMode="auto">
            <a:xfrm>
              <a:off x="2373713" y="2172224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0" name="Rectangle: Rounded Corners 709">
              <a:extLst>
                <a:ext uri="{FF2B5EF4-FFF2-40B4-BE49-F238E27FC236}">
                  <a16:creationId xmlns:a16="http://schemas.microsoft.com/office/drawing/2014/main" id="{0C682CEB-4ABB-D1E3-0D3F-E7B9A64D380B}"/>
                </a:ext>
              </a:extLst>
            </p:cNvPr>
            <p:cNvSpPr/>
            <p:nvPr/>
          </p:nvSpPr>
          <p:spPr bwMode="auto">
            <a:xfrm>
              <a:off x="2329314" y="988955"/>
              <a:ext cx="648160" cy="346180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6991799F-F632-2674-04B3-930890DF62F8}"/>
                </a:ext>
              </a:extLst>
            </p:cNvPr>
            <p:cNvSpPr txBox="1"/>
            <p:nvPr/>
          </p:nvSpPr>
          <p:spPr>
            <a:xfrm>
              <a:off x="1100698" y="936655"/>
              <a:ext cx="7623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Reset</a:t>
              </a:r>
              <a:endParaRPr lang="en-US" sz="2000" baseline="-25000" dirty="0">
                <a:latin typeface="Calibri" pitchFamily="34" charset="0"/>
              </a:endParaRPr>
            </a:p>
          </p:txBody>
        </p:sp>
        <p:sp>
          <p:nvSpPr>
            <p:cNvPr id="712" name="Rectangle: Rounded Corners 711">
              <a:extLst>
                <a:ext uri="{FF2B5EF4-FFF2-40B4-BE49-F238E27FC236}">
                  <a16:creationId xmlns:a16="http://schemas.microsoft.com/office/drawing/2014/main" id="{BDD8BBDD-7F2C-0714-8C61-F78405544272}"/>
                </a:ext>
              </a:extLst>
            </p:cNvPr>
            <p:cNvSpPr/>
            <p:nvPr/>
          </p:nvSpPr>
          <p:spPr bwMode="auto">
            <a:xfrm>
              <a:off x="2014336" y="986242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3" name="Rectangle 712">
              <a:extLst>
                <a:ext uri="{FF2B5EF4-FFF2-40B4-BE49-F238E27FC236}">
                  <a16:creationId xmlns:a16="http://schemas.microsoft.com/office/drawing/2014/main" id="{CAD83B54-F517-A9BA-7086-52332B756C3C}"/>
                </a:ext>
              </a:extLst>
            </p:cNvPr>
            <p:cNvSpPr/>
            <p:nvPr/>
          </p:nvSpPr>
          <p:spPr bwMode="auto">
            <a:xfrm>
              <a:off x="1878788" y="935664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A1EA0D29-E37E-A751-7136-946641E40F78}"/>
                </a:ext>
              </a:extLst>
            </p:cNvPr>
            <p:cNvSpPr txBox="1"/>
            <p:nvPr/>
          </p:nvSpPr>
          <p:spPr>
            <a:xfrm>
              <a:off x="1056432" y="1583548"/>
              <a:ext cx="5613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CLK</a:t>
              </a:r>
              <a:endParaRPr lang="en-US" sz="2000" baseline="-25000" dirty="0">
                <a:latin typeface="Calibri" pitchFamily="34" charset="0"/>
              </a:endParaRPr>
            </a:p>
          </p:txBody>
        </p:sp>
        <p:sp>
          <p:nvSpPr>
            <p:cNvPr id="715" name="Rectangle 714">
              <a:extLst>
                <a:ext uri="{FF2B5EF4-FFF2-40B4-BE49-F238E27FC236}">
                  <a16:creationId xmlns:a16="http://schemas.microsoft.com/office/drawing/2014/main" id="{B497BC8A-ECF8-C648-30C4-21CE1BFE7830}"/>
                </a:ext>
              </a:extLst>
            </p:cNvPr>
            <p:cNvSpPr/>
            <p:nvPr/>
          </p:nvSpPr>
          <p:spPr bwMode="auto">
            <a:xfrm>
              <a:off x="2373713" y="1099227"/>
              <a:ext cx="590007" cy="275574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6" name="Rectangle 715">
              <a:extLst>
                <a:ext uri="{FF2B5EF4-FFF2-40B4-BE49-F238E27FC236}">
                  <a16:creationId xmlns:a16="http://schemas.microsoft.com/office/drawing/2014/main" id="{2E29E0D1-9677-87DE-08F0-B55545AC3746}"/>
                </a:ext>
              </a:extLst>
            </p:cNvPr>
            <p:cNvSpPr/>
            <p:nvPr/>
          </p:nvSpPr>
          <p:spPr bwMode="auto">
            <a:xfrm>
              <a:off x="1878788" y="734600"/>
              <a:ext cx="450525" cy="386449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17" name="Straight Connector 716">
              <a:extLst>
                <a:ext uri="{FF2B5EF4-FFF2-40B4-BE49-F238E27FC236}">
                  <a16:creationId xmlns:a16="http://schemas.microsoft.com/office/drawing/2014/main" id="{64A376C9-8675-F253-884D-45032CB57E6B}"/>
                </a:ext>
              </a:extLst>
            </p:cNvPr>
            <p:cNvCxnSpPr/>
            <p:nvPr/>
          </p:nvCxnSpPr>
          <p:spPr bwMode="auto">
            <a:xfrm>
              <a:off x="2963720" y="1345416"/>
              <a:ext cx="2682501" cy="7351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8" name="Rectangle 717">
              <a:extLst>
                <a:ext uri="{FF2B5EF4-FFF2-40B4-BE49-F238E27FC236}">
                  <a16:creationId xmlns:a16="http://schemas.microsoft.com/office/drawing/2014/main" id="{1545EA19-868D-7935-2FF0-10ED8BFE1784}"/>
                </a:ext>
              </a:extLst>
            </p:cNvPr>
            <p:cNvSpPr/>
            <p:nvPr/>
          </p:nvSpPr>
          <p:spPr bwMode="auto">
            <a:xfrm>
              <a:off x="2719122" y="2724786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19" name="Google Shape;752;p28">
              <a:extLst>
                <a:ext uri="{FF2B5EF4-FFF2-40B4-BE49-F238E27FC236}">
                  <a16:creationId xmlns:a16="http://schemas.microsoft.com/office/drawing/2014/main" id="{C16DC414-46BE-EEC1-F2BF-8B5208DB43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88772" y="873714"/>
              <a:ext cx="33004" cy="3084645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sp>
          <p:nvSpPr>
            <p:cNvPr id="720" name="Rectangle: Rounded Corners 719">
              <a:extLst>
                <a:ext uri="{FF2B5EF4-FFF2-40B4-BE49-F238E27FC236}">
                  <a16:creationId xmlns:a16="http://schemas.microsoft.com/office/drawing/2014/main" id="{4E4684B0-DB32-5406-3B5E-0BB1149F4895}"/>
                </a:ext>
              </a:extLst>
            </p:cNvPr>
            <p:cNvSpPr/>
            <p:nvPr/>
          </p:nvSpPr>
          <p:spPr bwMode="auto">
            <a:xfrm>
              <a:off x="3977188" y="3293076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1" name="Rectangle: Rounded Corners 720">
              <a:extLst>
                <a:ext uri="{FF2B5EF4-FFF2-40B4-BE49-F238E27FC236}">
                  <a16:creationId xmlns:a16="http://schemas.microsoft.com/office/drawing/2014/main" id="{516A6744-3C69-3A61-62E6-47BE025FC89E}"/>
                </a:ext>
              </a:extLst>
            </p:cNvPr>
            <p:cNvSpPr/>
            <p:nvPr/>
          </p:nvSpPr>
          <p:spPr bwMode="auto">
            <a:xfrm>
              <a:off x="4612854" y="3301237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2" name="Rectangle: Rounded Corners 721">
              <a:extLst>
                <a:ext uri="{FF2B5EF4-FFF2-40B4-BE49-F238E27FC236}">
                  <a16:creationId xmlns:a16="http://schemas.microsoft.com/office/drawing/2014/main" id="{11323985-1387-4C86-F771-027EF3FEA9F8}"/>
                </a:ext>
              </a:extLst>
            </p:cNvPr>
            <p:cNvSpPr/>
            <p:nvPr/>
          </p:nvSpPr>
          <p:spPr bwMode="auto">
            <a:xfrm>
              <a:off x="5308391" y="3313272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23" name="Google Shape;754;p28">
              <a:extLst>
                <a:ext uri="{FF2B5EF4-FFF2-40B4-BE49-F238E27FC236}">
                  <a16:creationId xmlns:a16="http://schemas.microsoft.com/office/drawing/2014/main" id="{148DEB98-378A-B0F7-8477-7C6221274D2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4032" y="1545002"/>
              <a:ext cx="33669" cy="2413357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sp>
          <p:nvSpPr>
            <p:cNvPr id="724" name="Rectangle: Rounded Corners 723">
              <a:extLst>
                <a:ext uri="{FF2B5EF4-FFF2-40B4-BE49-F238E27FC236}">
                  <a16:creationId xmlns:a16="http://schemas.microsoft.com/office/drawing/2014/main" id="{40EBA7DD-37DB-1F88-C51A-315C278C4C73}"/>
                </a:ext>
              </a:extLst>
            </p:cNvPr>
            <p:cNvSpPr/>
            <p:nvPr/>
          </p:nvSpPr>
          <p:spPr bwMode="auto">
            <a:xfrm>
              <a:off x="5942921" y="3299982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5" name="Rectangle: Rounded Corners 724">
              <a:extLst>
                <a:ext uri="{FF2B5EF4-FFF2-40B4-BE49-F238E27FC236}">
                  <a16:creationId xmlns:a16="http://schemas.microsoft.com/office/drawing/2014/main" id="{F89461F7-6CB7-B393-31C9-2CF6D0F6078D}"/>
                </a:ext>
              </a:extLst>
            </p:cNvPr>
            <p:cNvSpPr/>
            <p:nvPr/>
          </p:nvSpPr>
          <p:spPr bwMode="auto">
            <a:xfrm>
              <a:off x="3375077" y="2229268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6" name="Rectangle: Rounded Corners 725">
              <a:extLst>
                <a:ext uri="{FF2B5EF4-FFF2-40B4-BE49-F238E27FC236}">
                  <a16:creationId xmlns:a16="http://schemas.microsoft.com/office/drawing/2014/main" id="{1766C5AA-632C-77FB-C132-59F404943B8E}"/>
                </a:ext>
              </a:extLst>
            </p:cNvPr>
            <p:cNvSpPr/>
            <p:nvPr/>
          </p:nvSpPr>
          <p:spPr bwMode="auto">
            <a:xfrm>
              <a:off x="4012774" y="2239927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7" name="Rectangle: Rounded Corners 726">
              <a:extLst>
                <a:ext uri="{FF2B5EF4-FFF2-40B4-BE49-F238E27FC236}">
                  <a16:creationId xmlns:a16="http://schemas.microsoft.com/office/drawing/2014/main" id="{27F2F219-58F9-B4CC-607F-5F9710CEFFF4}"/>
                </a:ext>
              </a:extLst>
            </p:cNvPr>
            <p:cNvSpPr/>
            <p:nvPr/>
          </p:nvSpPr>
          <p:spPr bwMode="auto">
            <a:xfrm>
              <a:off x="4663181" y="2239926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8" name="Rectangle: Rounded Corners 727">
              <a:extLst>
                <a:ext uri="{FF2B5EF4-FFF2-40B4-BE49-F238E27FC236}">
                  <a16:creationId xmlns:a16="http://schemas.microsoft.com/office/drawing/2014/main" id="{D088FACD-8A99-BE73-1F33-B0D0C0864443}"/>
                </a:ext>
              </a:extLst>
            </p:cNvPr>
            <p:cNvSpPr/>
            <p:nvPr/>
          </p:nvSpPr>
          <p:spPr bwMode="auto">
            <a:xfrm>
              <a:off x="5311664" y="2239926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9" name="Rectangle: Rounded Corners 728">
              <a:extLst>
                <a:ext uri="{FF2B5EF4-FFF2-40B4-BE49-F238E27FC236}">
                  <a16:creationId xmlns:a16="http://schemas.microsoft.com/office/drawing/2014/main" id="{FF44C536-182B-33E9-E66E-7483CC21AC29}"/>
                </a:ext>
              </a:extLst>
            </p:cNvPr>
            <p:cNvSpPr/>
            <p:nvPr/>
          </p:nvSpPr>
          <p:spPr bwMode="auto">
            <a:xfrm>
              <a:off x="3340994" y="3297220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101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>
          <a:extLst>
            <a:ext uri="{FF2B5EF4-FFF2-40B4-BE49-F238E27FC236}">
              <a16:creationId xmlns:a16="http://schemas.microsoft.com/office/drawing/2014/main" id="{91322DD7-3555-6EEC-9EEF-752206032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8">
            <a:extLst>
              <a:ext uri="{FF2B5EF4-FFF2-40B4-BE49-F238E27FC236}">
                <a16:creationId xmlns:a16="http://schemas.microsoft.com/office/drawing/2014/main" id="{78FA9599-2E5E-4F4A-FDCE-6778D5ABE4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699" y="23865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Software vs. Hardware</a:t>
            </a:r>
            <a:endParaRPr dirty="0"/>
          </a:p>
        </p:txBody>
      </p:sp>
      <p:sp>
        <p:nvSpPr>
          <p:cNvPr id="3" name="Google Shape;999;g5d03733490_0_363">
            <a:extLst>
              <a:ext uri="{FF2B5EF4-FFF2-40B4-BE49-F238E27FC236}">
                <a16:creationId xmlns:a16="http://schemas.microsoft.com/office/drawing/2014/main" id="{B3C99759-A9DF-E566-1078-47C4BFC75D7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66A10A0-C451-7E2F-E63C-85C1CA41E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400" y="7008849"/>
            <a:ext cx="8520600" cy="45550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43E670-AD31-AB77-70EA-76DF2739DB83}"/>
              </a:ext>
            </a:extLst>
          </p:cNvPr>
          <p:cNvSpPr txBox="1"/>
          <p:nvPr/>
        </p:nvSpPr>
        <p:spPr>
          <a:xfrm>
            <a:off x="80446" y="874958"/>
            <a:ext cx="569986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Hardware </a:t>
            </a:r>
            <a:r>
              <a:rPr lang="en-US" dirty="0"/>
              <a:t>is all about signals (0/1) flowing through gates.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Each gate/block is like a </a:t>
            </a:r>
            <a:r>
              <a:rPr lang="en-US" b="1" dirty="0"/>
              <a:t>pure function</a:t>
            </a:r>
            <a:r>
              <a:rPr lang="en-US" dirty="0"/>
              <a:t>. 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Wires</a:t>
            </a:r>
            <a:r>
              <a:rPr lang="en-US" dirty="0"/>
              <a:t> are the “plumbing” that move signals between blocks (ala. </a:t>
            </a:r>
            <a:r>
              <a:rPr lang="en-US" dirty="0" err="1"/>
              <a:t>Args</a:t>
            </a:r>
            <a:r>
              <a:rPr lang="en-US" dirty="0"/>
              <a:t> or return values)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Larger circuits are built up by </a:t>
            </a:r>
            <a:r>
              <a:rPr lang="en-US" b="1" dirty="0"/>
              <a:t>combining</a:t>
            </a:r>
            <a:r>
              <a:rPr lang="en-US" dirty="0"/>
              <a:t> blocks, just like software is built by calling functions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Memory elements</a:t>
            </a:r>
            <a:r>
              <a:rPr lang="en-US" dirty="0"/>
              <a:t> (flip-flops, registers) hold state, much like variables do in code (more on this later…).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FC56155-C1EC-28AC-2B95-59B58B436F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6832448"/>
              </p:ext>
            </p:extLst>
          </p:nvPr>
        </p:nvGraphicFramePr>
        <p:xfrm>
          <a:off x="80445" y="4041149"/>
          <a:ext cx="8932926" cy="2468880"/>
        </p:xfrm>
        <a:graphic>
          <a:graphicData uri="http://schemas.openxmlformats.org/drawingml/2006/table">
            <a:tbl>
              <a:tblPr/>
              <a:tblGrid>
                <a:gridCol w="1791808">
                  <a:extLst>
                    <a:ext uri="{9D8B030D-6E8A-4147-A177-3AD203B41FA5}">
                      <a16:colId xmlns:a16="http://schemas.microsoft.com/office/drawing/2014/main" val="3634505358"/>
                    </a:ext>
                  </a:extLst>
                </a:gridCol>
                <a:gridCol w="2525576">
                  <a:extLst>
                    <a:ext uri="{9D8B030D-6E8A-4147-A177-3AD203B41FA5}">
                      <a16:colId xmlns:a16="http://schemas.microsoft.com/office/drawing/2014/main" val="4004794966"/>
                    </a:ext>
                  </a:extLst>
                </a:gridCol>
                <a:gridCol w="4615542">
                  <a:extLst>
                    <a:ext uri="{9D8B030D-6E8A-4147-A177-3AD203B41FA5}">
                      <a16:colId xmlns:a16="http://schemas.microsoft.com/office/drawing/2014/main" val="1554304544"/>
                    </a:ext>
                  </a:extLst>
                </a:gridCol>
              </a:tblGrid>
              <a:tr h="1641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Software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Hardware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434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Basic operation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Functions</a:t>
                      </a:r>
                      <a:r>
                        <a:rPr lang="en-US" dirty="0"/>
                        <a:t> (input → output)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Gates/Block</a:t>
                      </a:r>
                      <a:r>
                        <a:rPr lang="en-US" dirty="0"/>
                        <a:t> (I/O wires)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306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Wiring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Function calls</a:t>
                      </a:r>
                      <a:r>
                        <a:rPr lang="en-US" dirty="0"/>
                        <a:t> or passing arguments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Wires</a:t>
                      </a:r>
                      <a:r>
                        <a:rPr lang="en-US" dirty="0"/>
                        <a:t> that carry 0/1 signals between gates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5903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Composition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Compose functions f(g(x))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Organize flow of blocks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7843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State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Variables, memory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Flip-flops, registers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05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Execution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Step-by-step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Continous</a:t>
                      </a:r>
                      <a:r>
                        <a:rPr lang="en-US" dirty="0"/>
                        <a:t> flow except at clocked edge (more later)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04161"/>
                  </a:ext>
                </a:extLst>
              </a:tr>
            </a:tbl>
          </a:graphicData>
        </a:graphic>
      </p:graphicFrame>
      <p:pic>
        <p:nvPicPr>
          <p:cNvPr id="15" name="Google Shape;824;p35">
            <a:extLst>
              <a:ext uri="{FF2B5EF4-FFF2-40B4-BE49-F238E27FC236}">
                <a16:creationId xmlns:a16="http://schemas.microsoft.com/office/drawing/2014/main" id="{BACF7659-D5BF-0132-FBD5-892A89C6FB9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4850402" y="1141894"/>
            <a:ext cx="3883887" cy="237376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8A2FE88-C8C4-B2FA-80A7-F68AC78C7DBE}"/>
              </a:ext>
            </a:extLst>
          </p:cNvPr>
          <p:cNvSpPr txBox="1"/>
          <p:nvPr/>
        </p:nvSpPr>
        <p:spPr>
          <a:xfrm>
            <a:off x="6970114" y="339712"/>
            <a:ext cx="45774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</a:t>
            </a:r>
            <a:r>
              <a:rPr lang="en" dirty="0"/>
              <a:t>mp1 = f1(arg1)</a:t>
            </a:r>
          </a:p>
          <a:p>
            <a:r>
              <a:rPr lang="en-US" dirty="0"/>
              <a:t>tmp2 = f2(tmp1)</a:t>
            </a:r>
          </a:p>
          <a:p>
            <a:r>
              <a:rPr lang="en-US" dirty="0"/>
              <a:t>tmp3 = f3(tmp2)</a:t>
            </a:r>
          </a:p>
          <a:p>
            <a:r>
              <a:rPr lang="en-US" dirty="0"/>
              <a:t>return f(tmp1,tmp2,tmp3)</a:t>
            </a:r>
            <a:r>
              <a:rPr lang="en" dirty="0"/>
              <a:t> 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26EA0E-E7B2-FD79-92BC-C9D036C21C69}"/>
              </a:ext>
            </a:extLst>
          </p:cNvPr>
          <p:cNvSpPr txBox="1"/>
          <p:nvPr/>
        </p:nvSpPr>
        <p:spPr>
          <a:xfrm>
            <a:off x="5772686" y="352396"/>
            <a:ext cx="57748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dirty="0"/>
              <a:t>arg1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802547-281D-B756-6136-31CAAF7A38D5}"/>
              </a:ext>
            </a:extLst>
          </p:cNvPr>
          <p:cNvSpPr txBox="1"/>
          <p:nvPr/>
        </p:nvSpPr>
        <p:spPr>
          <a:xfrm>
            <a:off x="5789789" y="976666"/>
            <a:ext cx="654507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 dirty="0"/>
              <a:t>f1()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6EB7F8-6371-3CD4-1CC7-E7DECBC27185}"/>
              </a:ext>
            </a:extLst>
          </p:cNvPr>
          <p:cNvSpPr txBox="1"/>
          <p:nvPr/>
        </p:nvSpPr>
        <p:spPr>
          <a:xfrm>
            <a:off x="6465091" y="1897890"/>
            <a:ext cx="61062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f2()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200EC40-710B-A36D-B55D-24B9EA23B3C2}"/>
              </a:ext>
            </a:extLst>
          </p:cNvPr>
          <p:cNvSpPr txBox="1"/>
          <p:nvPr/>
        </p:nvSpPr>
        <p:spPr>
          <a:xfrm>
            <a:off x="7161776" y="2760532"/>
            <a:ext cx="61062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f3()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AAD5DC-71A5-7C18-B527-3A43479FCDBD}"/>
              </a:ext>
            </a:extLst>
          </p:cNvPr>
          <p:cNvSpPr txBox="1"/>
          <p:nvPr/>
        </p:nvSpPr>
        <p:spPr>
          <a:xfrm>
            <a:off x="5821933" y="3899474"/>
            <a:ext cx="57748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dirty="0"/>
              <a:t>return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67B7BEE-7094-A8E3-060F-4F8748CF33A2}"/>
              </a:ext>
            </a:extLst>
          </p:cNvPr>
          <p:cNvSpPr txBox="1"/>
          <p:nvPr/>
        </p:nvSpPr>
        <p:spPr>
          <a:xfrm>
            <a:off x="5559135" y="1478196"/>
            <a:ext cx="57748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dirty="0"/>
              <a:t>tmp1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A2D8D2-CE96-E8D3-AA1D-DAD14F0CCA1C}"/>
              </a:ext>
            </a:extLst>
          </p:cNvPr>
          <p:cNvSpPr txBox="1"/>
          <p:nvPr/>
        </p:nvSpPr>
        <p:spPr>
          <a:xfrm>
            <a:off x="6176119" y="2296509"/>
            <a:ext cx="57748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dirty="0"/>
              <a:t>tmp2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FA6AA3-41A0-AB11-3310-A391780DB206}"/>
              </a:ext>
            </a:extLst>
          </p:cNvPr>
          <p:cNvSpPr txBox="1"/>
          <p:nvPr/>
        </p:nvSpPr>
        <p:spPr>
          <a:xfrm>
            <a:off x="7373548" y="3203890"/>
            <a:ext cx="57748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dirty="0"/>
              <a:t>tmp3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42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Maximum Clock Frequency</a:t>
            </a:r>
            <a:endParaRPr/>
          </a:p>
        </p:txBody>
      </p:sp>
      <p:sp>
        <p:nvSpPr>
          <p:cNvPr id="806" name="Google Shape;806;p34"/>
          <p:cNvSpPr txBox="1">
            <a:spLocks noGrp="1"/>
          </p:cNvSpPr>
          <p:nvPr>
            <p:ph type="body" idx="1"/>
          </p:nvPr>
        </p:nvSpPr>
        <p:spPr>
          <a:xfrm>
            <a:off x="457200" y="1295399"/>
            <a:ext cx="8229600" cy="2045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702" t="-356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807" name="Google Shape;807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20</a:t>
            </a:fld>
            <a:endParaRPr/>
          </a:p>
        </p:txBody>
      </p:sp>
      <p:pic>
        <p:nvPicPr>
          <p:cNvPr id="808" name="Google Shape;808;p34" descr="fig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9939" y="3290088"/>
            <a:ext cx="3886200" cy="3022600"/>
          </a:xfrm>
          <a:prstGeom prst="rect">
            <a:avLst/>
          </a:prstGeom>
          <a:noFill/>
          <a:ln>
            <a:noFill/>
          </a:ln>
        </p:spPr>
      </p:pic>
      <p:sp>
        <p:nvSpPr>
          <p:cNvPr id="809" name="Google Shape;809;p34"/>
          <p:cNvSpPr/>
          <p:nvPr/>
        </p:nvSpPr>
        <p:spPr>
          <a:xfrm>
            <a:off x="4657608" y="3774624"/>
            <a:ext cx="3931800" cy="29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Max Delay =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 Period = Max Delay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Max Freq = 1/Min Period</a:t>
            </a:r>
            <a:endParaRPr sz="28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0" name="Google Shape;810;p34"/>
          <p:cNvCxnSpPr/>
          <p:nvPr/>
        </p:nvCxnSpPr>
        <p:spPr>
          <a:xfrm>
            <a:off x="1836739" y="4263225"/>
            <a:ext cx="1676400" cy="0"/>
          </a:xfrm>
          <a:prstGeom prst="straightConnector1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11" name="Google Shape;811;p34"/>
          <p:cNvCxnSpPr/>
          <p:nvPr/>
        </p:nvCxnSpPr>
        <p:spPr>
          <a:xfrm>
            <a:off x="2674939" y="4898863"/>
            <a:ext cx="0" cy="548640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12" name="Google Shape;812;p34"/>
          <p:cNvCxnSpPr/>
          <p:nvPr/>
        </p:nvCxnSpPr>
        <p:spPr>
          <a:xfrm>
            <a:off x="2674939" y="5787225"/>
            <a:ext cx="0" cy="5334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813" name="Google Shape;813;p34"/>
          <p:cNvSpPr txBox="1"/>
          <p:nvPr/>
        </p:nvSpPr>
        <p:spPr>
          <a:xfrm>
            <a:off x="6484100" y="3774844"/>
            <a:ext cx="26517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CLK-to-Q Delay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34"/>
          <p:cNvSpPr txBox="1"/>
          <p:nvPr/>
        </p:nvSpPr>
        <p:spPr>
          <a:xfrm>
            <a:off x="6484100" y="4255826"/>
            <a:ext cx="261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2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CL Delay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34"/>
          <p:cNvSpPr txBox="1"/>
          <p:nvPr/>
        </p:nvSpPr>
        <p:spPr>
          <a:xfrm>
            <a:off x="6484100" y="4777776"/>
            <a:ext cx="2298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2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Setup Time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6" name="Google Shape;816;p34"/>
          <p:cNvGrpSpPr/>
          <p:nvPr/>
        </p:nvGrpSpPr>
        <p:grpSpPr>
          <a:xfrm>
            <a:off x="3823330" y="2725782"/>
            <a:ext cx="5257339" cy="2318694"/>
            <a:chOff x="4657600" y="3125331"/>
            <a:chExt cx="4366200" cy="2318694"/>
          </a:xfrm>
        </p:grpSpPr>
        <p:sp>
          <p:nvSpPr>
            <p:cNvPr id="817" name="Google Shape;817;p34"/>
            <p:cNvSpPr txBox="1"/>
            <p:nvPr/>
          </p:nvSpPr>
          <p:spPr>
            <a:xfrm>
              <a:off x="4657600" y="3125331"/>
              <a:ext cx="4366200" cy="484800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rgbClr val="85200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00">
                  <a:latin typeface="Calibri"/>
                  <a:ea typeface="Calibri"/>
                  <a:cs typeface="Calibri"/>
                  <a:sym typeface="Calibri"/>
                </a:rPr>
                <a:t>Assumes Max Delay &gt; Hold Time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18" name="Google Shape;818;p34"/>
            <p:cNvCxnSpPr/>
            <p:nvPr/>
          </p:nvCxnSpPr>
          <p:spPr>
            <a:xfrm>
              <a:off x="5413900" y="3556425"/>
              <a:ext cx="33300" cy="18876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6616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"/>
          <p:cNvSpPr txBox="1">
            <a:spLocks noGrp="1"/>
          </p:cNvSpPr>
          <p:nvPr>
            <p:ph type="ctrTitle"/>
          </p:nvPr>
        </p:nvSpPr>
        <p:spPr>
          <a:xfrm>
            <a:off x="0" y="2103120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alibri"/>
              <a:buNone/>
            </a:pPr>
            <a:r>
              <a:rPr lang="en-US"/>
              <a:t>RISC-V</a:t>
            </a:r>
            <a:r>
              <a:rPr lang="en-US" sz="44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CPU Datapath, Control Intro</a:t>
            </a:r>
            <a:endParaRPr sz="4400" b="0" i="1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1074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9" name="Google Shape;2179;p72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Design Principles</a:t>
            </a:r>
            <a:endParaRPr/>
          </a:p>
        </p:txBody>
      </p:sp>
      <p:sp>
        <p:nvSpPr>
          <p:cNvPr id="2180" name="Google Shape;2180;p72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8229600" cy="48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Five steps to design a processor: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Analyze instruction set →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 requirements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set of datapath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&amp; establish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methodology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datapath meeting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requirements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Analyze implementation of each instruction to determine setting of control points that effects the register transfer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the control logic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Logic Equations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Circuits</a:t>
            </a:r>
            <a:endParaRPr/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1" name="Google Shape;2181;p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82" name="Google Shape;2182;p72"/>
          <p:cNvGrpSpPr/>
          <p:nvPr/>
        </p:nvGrpSpPr>
        <p:grpSpPr>
          <a:xfrm>
            <a:off x="5359400" y="2062163"/>
            <a:ext cx="3555950" cy="1950962"/>
            <a:chOff x="5444062" y="4398949"/>
            <a:chExt cx="3555950" cy="1950962"/>
          </a:xfrm>
        </p:grpSpPr>
        <p:sp>
          <p:nvSpPr>
            <p:cNvPr id="2183" name="Google Shape;2183;p72" descr="10%"/>
            <p:cNvSpPr/>
            <p:nvPr/>
          </p:nvSpPr>
          <p:spPr>
            <a:xfrm>
              <a:off x="5579000" y="4754549"/>
              <a:ext cx="1124100" cy="649200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4" name="Google Shape;2184;p72"/>
            <p:cNvSpPr/>
            <p:nvPr/>
          </p:nvSpPr>
          <p:spPr>
            <a:xfrm>
              <a:off x="5659962" y="4860911"/>
              <a:ext cx="812700" cy="3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Control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5" name="Google Shape;2185;p72" descr="10%"/>
            <p:cNvSpPr/>
            <p:nvPr/>
          </p:nvSpPr>
          <p:spPr>
            <a:xfrm>
              <a:off x="5579000" y="5564174"/>
              <a:ext cx="1124100" cy="651000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chemeClr val="accen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6" name="Google Shape;2186;p72"/>
            <p:cNvSpPr/>
            <p:nvPr/>
          </p:nvSpPr>
          <p:spPr>
            <a:xfrm>
              <a:off x="5679012" y="5729274"/>
              <a:ext cx="9939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Datapath</a:t>
              </a:r>
              <a:endPara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7" name="Google Shape;2187;p72"/>
            <p:cNvSpPr/>
            <p:nvPr/>
          </p:nvSpPr>
          <p:spPr>
            <a:xfrm>
              <a:off x="6998225" y="4416411"/>
              <a:ext cx="920700" cy="19335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8" name="Google Shape;2188;p72"/>
            <p:cNvSpPr/>
            <p:nvPr/>
          </p:nvSpPr>
          <p:spPr>
            <a:xfrm>
              <a:off x="7050612" y="5165711"/>
              <a:ext cx="9255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9" name="Google Shape;2189;p72"/>
            <p:cNvSpPr/>
            <p:nvPr/>
          </p:nvSpPr>
          <p:spPr>
            <a:xfrm>
              <a:off x="5444062" y="4416411"/>
              <a:ext cx="1393800" cy="19335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0" name="Google Shape;2190;p72"/>
            <p:cNvSpPr/>
            <p:nvPr/>
          </p:nvSpPr>
          <p:spPr>
            <a:xfrm>
              <a:off x="5679012" y="4398949"/>
              <a:ext cx="10272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Processor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72"/>
            <p:cNvSpPr/>
            <p:nvPr/>
          </p:nvSpPr>
          <p:spPr>
            <a:xfrm>
              <a:off x="8079312" y="4416411"/>
              <a:ext cx="920700" cy="7857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2" name="Google Shape;2192;p72"/>
            <p:cNvSpPr/>
            <p:nvPr/>
          </p:nvSpPr>
          <p:spPr>
            <a:xfrm>
              <a:off x="8214250" y="4668824"/>
              <a:ext cx="638100" cy="3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Input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72"/>
            <p:cNvSpPr/>
            <p:nvPr/>
          </p:nvSpPr>
          <p:spPr>
            <a:xfrm>
              <a:off x="8079312" y="5564174"/>
              <a:ext cx="920700" cy="7857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4" name="Google Shape;2194;p72"/>
            <p:cNvSpPr/>
            <p:nvPr/>
          </p:nvSpPr>
          <p:spPr>
            <a:xfrm>
              <a:off x="8126937" y="5816586"/>
              <a:ext cx="8127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95" name="Google Shape;2195;p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6" name="Google Shape;2196;p7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702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" name="Google Shape;2211;p7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Summary 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2" name="Google Shape;2212;p7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Universal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Capable of executing all RISC-V instructions in one cycle each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all units (hardware) used by all instructions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Phases of execution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(Instruction Fetch), ID (Instruction Decode), EX (Execute), MEM (Memory), WB (</a:t>
            </a:r>
            <a:r>
              <a:rPr lang="en-US" dirty="0"/>
              <a:t>Write Back)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all instructions are active in all phases (exc</a:t>
            </a:r>
            <a:r>
              <a:rPr lang="en-US" dirty="0"/>
              <a:t>ept for loads!)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Controller specifies how to execute instructions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/>
              <a:t>Worth thinking about: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new instructions can be added with just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control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3" name="Google Shape;2213;p7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4" name="Google Shape;2214;p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5" name="Google Shape;2215;p7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8587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Your CPU in two parts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 txBox="1">
            <a:spLocks noGrp="1"/>
          </p:cNvSpPr>
          <p:nvPr>
            <p:ph type="body" idx="1"/>
          </p:nvPr>
        </p:nvSpPr>
        <p:spPr>
          <a:xfrm>
            <a:off x="208450" y="1295400"/>
            <a:ext cx="8765400" cy="48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i="1"/>
              <a:t>Central Processing Unit</a:t>
            </a:r>
            <a:r>
              <a:rPr lang="en-US" sz="32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(CPU):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Char char="–"/>
            </a:pPr>
            <a:r>
              <a:rPr lang="en-US" i="1">
                <a:solidFill>
                  <a:srgbClr val="FF0000"/>
                </a:solidFill>
              </a:rPr>
              <a:t>Datapath:</a:t>
            </a:r>
            <a:r>
              <a:rPr lang="en-US"/>
              <a:t>  contains the hardware necessary to </a:t>
            </a:r>
            <a:r>
              <a:rPr lang="en-US" u="sng"/>
              <a:t>perform</a:t>
            </a:r>
            <a:r>
              <a:rPr lang="en-US"/>
              <a:t> operations required by the processor</a:t>
            </a:r>
            <a:endParaRPr/>
          </a:p>
          <a:p>
            <a:pPr marL="1371600" lvl="2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Reacts to what the controller tells it! (ie. “I was told to do an add, so I”ll feed these arguments through an adder)</a:t>
            </a:r>
            <a:endParaRPr/>
          </a:p>
          <a:p>
            <a: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Char char="–"/>
            </a:pPr>
            <a:r>
              <a:rPr lang="en-US" i="1">
                <a:solidFill>
                  <a:srgbClr val="FF0000"/>
                </a:solidFill>
              </a:rPr>
              <a:t>Control:  </a:t>
            </a:r>
            <a:r>
              <a:rPr lang="en-US" u="sng"/>
              <a:t>decides</a:t>
            </a:r>
            <a:r>
              <a:rPr lang="en-US"/>
              <a:t> what each piece of the datapath should do</a:t>
            </a:r>
            <a:endParaRPr/>
          </a:p>
          <a:p>
            <a:pPr marL="1371600" lvl="2" indent="-381000" algn="l" rtl="0"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What operation am I performing? Do I need to get info from memory? Should I write to a register? Which register?</a:t>
            </a:r>
            <a:endParaRPr/>
          </a:p>
          <a:p>
            <a:pPr marL="1371600" lvl="2" indent="-381000" algn="l" rtl="0"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Has to make decisions based on the input instruction only!</a:t>
            </a:r>
            <a:endParaRPr/>
          </a:p>
        </p:txBody>
      </p:sp>
      <p:sp>
        <p:nvSpPr>
          <p:cNvPr id="332" name="Google Shape;33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5342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" name="Google Shape;2202;p73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Design Principles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3" name="Google Shape;2203;p73"/>
          <p:cNvSpPr txBox="1">
            <a:spLocks noGrp="1"/>
          </p:cNvSpPr>
          <p:nvPr>
            <p:ph type="body" idx="1"/>
          </p:nvPr>
        </p:nvSpPr>
        <p:spPr>
          <a:xfrm>
            <a:off x="457200" y="1219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Determining control signals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time a datapath element has an input that changes behavior, it requires a control signal </a:t>
            </a:r>
            <a:r>
              <a:rPr lang="en-US"/>
              <a:t> </a:t>
            </a:r>
            <a:br>
              <a:rPr lang="en-US"/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ALU operation, read/write)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time you need to pass a different input based on the instruction, add a </a:t>
            </a:r>
            <a:r>
              <a:rPr lang="en-US" sz="2800" b="1" i="0" u="none" strike="noStrike" cap="none">
                <a:solidFill>
                  <a:schemeClr val="dk1"/>
                </a:solidFill>
              </a:rPr>
              <a:t>MUX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a control signal as the selector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next PC, ALU input, register to write to)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Your control signals will change based on your </a:t>
            </a:r>
            <a:r>
              <a:rPr lang="en-US">
                <a:solidFill>
                  <a:srgbClr val="FF0000"/>
                </a:solidFill>
              </a:rPr>
              <a:t>exact datapath</a:t>
            </a:r>
            <a:endParaRPr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Your 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datapath will change based on your ISA</a:t>
            </a:r>
            <a:endParaRPr/>
          </a:p>
        </p:txBody>
      </p:sp>
      <p:sp>
        <p:nvSpPr>
          <p:cNvPr id="2204" name="Google Shape;2204;p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5" name="Google Shape;2205;p7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6" name="Google Shape;2206;p7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461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/>
          <p:nvPr/>
        </p:nvSpPr>
        <p:spPr>
          <a:xfrm>
            <a:off x="4629749" y="3536171"/>
            <a:ext cx="2128041" cy="345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FS   </a:t>
            </a:r>
            <a:r>
              <a:rPr lang="en" dirty="0" err="1"/>
              <a:t>func</a:t>
            </a:r>
            <a:endParaRPr dirty="0"/>
          </a:p>
          <a:p>
            <a:pPr>
              <a:spcBef>
                <a:spcPts val="1000"/>
              </a:spcBef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0001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−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1000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0100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0101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 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endParaRPr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8"/>
          <p:cNvSpPr txBox="1"/>
          <p:nvPr/>
        </p:nvSpPr>
        <p:spPr>
          <a:xfrm>
            <a:off x="2223650" y="3688001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80" name="Google Shape;280;p18"/>
          <p:cNvSpPr txBox="1">
            <a:spLocks noGrp="1"/>
          </p:cNvSpPr>
          <p:nvPr>
            <p:ph type="title"/>
          </p:nvPr>
        </p:nvSpPr>
        <p:spPr>
          <a:xfrm>
            <a:off x="311699" y="23865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/>
              <a:t>Functional Unit/ALU</a:t>
            </a:r>
            <a:endParaRPr dirty="0"/>
          </a:p>
        </p:txBody>
      </p:sp>
      <p:sp>
        <p:nvSpPr>
          <p:cNvPr id="281" name="Google Shape;281;p18"/>
          <p:cNvSpPr txBox="1">
            <a:spLocks noGrp="1"/>
          </p:cNvSpPr>
          <p:nvPr>
            <p:ph type="body" idx="1"/>
          </p:nvPr>
        </p:nvSpPr>
        <p:spPr>
          <a:xfrm>
            <a:off x="311699" y="874957"/>
            <a:ext cx="8520600" cy="1596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Hardware circuits are fixed</a:t>
            </a:r>
            <a:endParaRPr dirty="0"/>
          </a:p>
        </p:txBody>
      </p:sp>
      <p:sp>
        <p:nvSpPr>
          <p:cNvPr id="282" name="Google Shape;282;p18"/>
          <p:cNvSpPr txBox="1">
            <a:spLocks noGrp="1"/>
          </p:cNvSpPr>
          <p:nvPr>
            <p:ph type="body" idx="1"/>
          </p:nvPr>
        </p:nvSpPr>
        <p:spPr>
          <a:xfrm>
            <a:off x="311699" y="1384784"/>
            <a:ext cx="9735811" cy="14814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Can’t adjust wires / gates while running</a:t>
            </a:r>
            <a:endParaRPr dirty="0"/>
          </a:p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Build </a:t>
            </a:r>
            <a:r>
              <a:rPr lang="en" u="sng" dirty="0"/>
              <a:t>control wires</a:t>
            </a:r>
            <a:r>
              <a:rPr lang="en" dirty="0"/>
              <a:t> to parametrize its function</a:t>
            </a:r>
            <a:endParaRPr dirty="0"/>
          </a:p>
        </p:txBody>
      </p:sp>
      <p:sp>
        <p:nvSpPr>
          <p:cNvPr id="283" name="Google Shape;283;p18"/>
          <p:cNvSpPr txBox="1">
            <a:spLocks noGrp="1"/>
          </p:cNvSpPr>
          <p:nvPr>
            <p:ph type="body" idx="1"/>
          </p:nvPr>
        </p:nvSpPr>
        <p:spPr>
          <a:xfrm>
            <a:off x="311700" y="2995025"/>
            <a:ext cx="8520600" cy="605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Function Unit: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84" name="Google Shape;284;p18"/>
          <p:cNvSpPr/>
          <p:nvPr/>
        </p:nvSpPr>
        <p:spPr>
          <a:xfrm rot="10800000" flipH="1">
            <a:off x="933250" y="4198575"/>
            <a:ext cx="2200500" cy="826500"/>
          </a:xfrm>
          <a:prstGeom prst="trapezoid">
            <a:avLst>
              <a:gd name="adj" fmla="val 5521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285" name="Google Shape;285;p18"/>
          <p:cNvCxnSpPr/>
          <p:nvPr/>
        </p:nvCxnSpPr>
        <p:spPr>
          <a:xfrm flipH="1">
            <a:off x="2434300" y="3850236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6" name="Google Shape;286;p18"/>
          <p:cNvCxnSpPr/>
          <p:nvPr/>
        </p:nvCxnSpPr>
        <p:spPr>
          <a:xfrm rot="5400000">
            <a:off x="1342040" y="3962717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" name="Google Shape;287;p18"/>
          <p:cNvCxnSpPr/>
          <p:nvPr/>
        </p:nvCxnSpPr>
        <p:spPr>
          <a:xfrm flipH="1">
            <a:off x="1519900" y="3850236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8" name="Google Shape;288;p18"/>
          <p:cNvSpPr txBox="1"/>
          <p:nvPr/>
        </p:nvSpPr>
        <p:spPr>
          <a:xfrm>
            <a:off x="1309250" y="3688001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89" name="Google Shape;289;p18"/>
          <p:cNvSpPr txBox="1"/>
          <p:nvPr/>
        </p:nvSpPr>
        <p:spPr>
          <a:xfrm>
            <a:off x="1135044" y="4112163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opA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0" name="Google Shape;290;p18"/>
          <p:cNvCxnSpPr/>
          <p:nvPr/>
        </p:nvCxnSpPr>
        <p:spPr>
          <a:xfrm rot="5400000">
            <a:off x="1799240" y="5265584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" name="Google Shape;291;p18"/>
          <p:cNvCxnSpPr/>
          <p:nvPr/>
        </p:nvCxnSpPr>
        <p:spPr>
          <a:xfrm flipH="1">
            <a:off x="1977100" y="5153103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2" name="Google Shape;292;p18"/>
          <p:cNvSpPr txBox="1"/>
          <p:nvPr/>
        </p:nvSpPr>
        <p:spPr>
          <a:xfrm>
            <a:off x="1766450" y="4990868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93" name="Google Shape;293;p18"/>
          <p:cNvSpPr txBox="1"/>
          <p:nvPr/>
        </p:nvSpPr>
        <p:spPr>
          <a:xfrm>
            <a:off x="2039487" y="4112163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opB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8"/>
          <p:cNvSpPr txBox="1"/>
          <p:nvPr/>
        </p:nvSpPr>
        <p:spPr>
          <a:xfrm>
            <a:off x="1592244" y="4675432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res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5" name="Google Shape;295;p18"/>
          <p:cNvCxnSpPr/>
          <p:nvPr/>
        </p:nvCxnSpPr>
        <p:spPr>
          <a:xfrm flipH="1">
            <a:off x="2905905" y="4608366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" name="Google Shape;296;p18"/>
          <p:cNvCxnSpPr/>
          <p:nvPr/>
        </p:nvCxnSpPr>
        <p:spPr>
          <a:xfrm flipH="1">
            <a:off x="3144991" y="4555949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7" name="Google Shape;297;p18"/>
          <p:cNvSpPr txBox="1"/>
          <p:nvPr/>
        </p:nvSpPr>
        <p:spPr>
          <a:xfrm>
            <a:off x="3034470" y="4363844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4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98" name="Google Shape;298;p18"/>
          <p:cNvSpPr txBox="1"/>
          <p:nvPr/>
        </p:nvSpPr>
        <p:spPr>
          <a:xfrm>
            <a:off x="2285511" y="4397050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9" name="Google Shape;299;p18"/>
          <p:cNvCxnSpPr/>
          <p:nvPr/>
        </p:nvCxnSpPr>
        <p:spPr>
          <a:xfrm rot="5400000">
            <a:off x="2256440" y="3962717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00" name="Google Shape;300;p18"/>
          <p:cNvSpPr txBox="1">
            <a:spLocks noGrp="1"/>
          </p:cNvSpPr>
          <p:nvPr>
            <p:ph type="body" idx="1"/>
          </p:nvPr>
        </p:nvSpPr>
        <p:spPr>
          <a:xfrm>
            <a:off x="4578900" y="2995025"/>
            <a:ext cx="8520600" cy="605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Function Select: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cxnSp>
        <p:nvCxnSpPr>
          <p:cNvPr id="301" name="Google Shape;301;p18"/>
          <p:cNvCxnSpPr>
            <a:cxnSpLocks/>
          </p:cNvCxnSpPr>
          <p:nvPr/>
        </p:nvCxnSpPr>
        <p:spPr>
          <a:xfrm>
            <a:off x="4674018" y="3958000"/>
            <a:ext cx="128433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2" name="Google Shape;302;p18"/>
          <p:cNvCxnSpPr/>
          <p:nvPr/>
        </p:nvCxnSpPr>
        <p:spPr>
          <a:xfrm>
            <a:off x="5297884" y="3735425"/>
            <a:ext cx="0" cy="207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3" name="Google Shape;303;p18"/>
          <p:cNvCxnSpPr/>
          <p:nvPr/>
        </p:nvCxnSpPr>
        <p:spPr>
          <a:xfrm>
            <a:off x="5238750" y="5154225"/>
            <a:ext cx="1272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Google Shape;999;g5d03733490_0_363">
            <a:extLst>
              <a:ext uri="{FF2B5EF4-FFF2-40B4-BE49-F238E27FC236}">
                <a16:creationId xmlns:a16="http://schemas.microsoft.com/office/drawing/2014/main" id="{09BEA6F5-CFAE-34C5-1E7E-3AC95F5EDE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551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Multiplexor (MUX): Router/Selector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50"/>
          <p:cNvSpPr txBox="1">
            <a:spLocks noGrp="1"/>
          </p:cNvSpPr>
          <p:nvPr>
            <p:ph type="body" idx="1"/>
          </p:nvPr>
        </p:nvSpPr>
        <p:spPr>
          <a:xfrm>
            <a:off x="421099" y="1614450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Multiplexor (“MUX”) is a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selector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one of multiple inputs onto output (N-to-1)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 below is an n-bit 2-to-1 MUX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 S selects between two inputs of n bits each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27</a:t>
            </a:fld>
            <a:endParaRPr/>
          </a:p>
        </p:txBody>
      </p:sp>
      <p:grpSp>
        <p:nvGrpSpPr>
          <p:cNvPr id="440" name="Google Shape;440;p50"/>
          <p:cNvGrpSpPr/>
          <p:nvPr/>
        </p:nvGrpSpPr>
        <p:grpSpPr>
          <a:xfrm>
            <a:off x="4305654" y="3869430"/>
            <a:ext cx="4461107" cy="1554480"/>
            <a:chOff x="4305654" y="3869430"/>
            <a:chExt cx="4461107" cy="1554480"/>
          </a:xfrm>
        </p:grpSpPr>
        <p:cxnSp>
          <p:nvCxnSpPr>
            <p:cNvPr id="441" name="Google Shape;441;p50"/>
            <p:cNvCxnSpPr>
              <a:cxnSpLocks/>
              <a:endCxn id="13" idx="3"/>
            </p:cNvCxnSpPr>
            <p:nvPr/>
          </p:nvCxnSpPr>
          <p:spPr>
            <a:xfrm flipH="1">
              <a:off x="4305654" y="4080944"/>
              <a:ext cx="1809347" cy="213552"/>
            </a:xfrm>
            <a:prstGeom prst="straightConnector1">
              <a:avLst/>
            </a:prstGeom>
            <a:noFill/>
            <a:ln w="25400" cap="flat" cmpd="sng">
              <a:solidFill>
                <a:schemeClr val="tx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442" name="Google Shape;442;p50"/>
            <p:cNvSpPr txBox="1"/>
            <p:nvPr/>
          </p:nvSpPr>
          <p:spPr>
            <a:xfrm>
              <a:off x="6115001" y="3869430"/>
              <a:ext cx="2651760" cy="15544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 dirty="0">
                  <a:latin typeface="Calibri"/>
                  <a:ea typeface="Calibri"/>
                  <a:cs typeface="Calibri"/>
                  <a:sym typeface="Calibri"/>
                </a:rPr>
                <a:t>This input is passed to output if selector bits match shown value</a:t>
              </a:r>
              <a:endParaRPr sz="2400" b="0" i="0" u="none" strike="noStrike" cap="none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3" name="Google Shape;443;p50"/>
          <p:cNvSpPr txBox="1"/>
          <p:nvPr/>
        </p:nvSpPr>
        <p:spPr>
          <a:xfrm>
            <a:off x="383075" y="5454548"/>
            <a:ext cx="2651700" cy="9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Represents that this input has n bits</a:t>
            </a: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4" name="Google Shape;444;p50"/>
          <p:cNvCxnSpPr/>
          <p:nvPr/>
        </p:nvCxnSpPr>
        <p:spPr>
          <a:xfrm rot="10800000" flipH="1">
            <a:off x="2596450" y="5327525"/>
            <a:ext cx="990900" cy="459900"/>
          </a:xfrm>
          <a:prstGeom prst="straightConnector1">
            <a:avLst/>
          </a:prstGeom>
          <a:noFill/>
          <a:ln w="25400" cap="flat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</p:spPr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A045E07-C43E-939E-97F4-31EF31B87D9E}"/>
              </a:ext>
            </a:extLst>
          </p:cNvPr>
          <p:cNvGrpSpPr/>
          <p:nvPr/>
        </p:nvGrpSpPr>
        <p:grpSpPr>
          <a:xfrm>
            <a:off x="3177080" y="3883216"/>
            <a:ext cx="2392642" cy="2675180"/>
            <a:chOff x="312688" y="3773046"/>
            <a:chExt cx="2392642" cy="2675180"/>
          </a:xfrm>
        </p:grpSpPr>
        <p:sp>
          <p:nvSpPr>
            <p:cNvPr id="2" name="Flowchart: Manual Operation 1">
              <a:extLst>
                <a:ext uri="{FF2B5EF4-FFF2-40B4-BE49-F238E27FC236}">
                  <a16:creationId xmlns:a16="http://schemas.microsoft.com/office/drawing/2014/main" id="{9BCD50A3-25B5-BCB8-9150-96D2A4BE3C24}"/>
                </a:ext>
              </a:extLst>
            </p:cNvPr>
            <p:cNvSpPr/>
            <p:nvPr/>
          </p:nvSpPr>
          <p:spPr bwMode="auto">
            <a:xfrm rot="-5400000">
              <a:off x="648436" y="4240491"/>
              <a:ext cx="1717087" cy="782197"/>
            </a:xfrm>
            <a:prstGeom prst="flowChartManualOperation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4B774F4-E2B6-302F-F8AC-6BE5C62E025D}"/>
                </a:ext>
              </a:extLst>
            </p:cNvPr>
            <p:cNvCxnSpPr/>
            <p:nvPr/>
          </p:nvCxnSpPr>
          <p:spPr bwMode="auto">
            <a:xfrm>
              <a:off x="383075" y="4186052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CD85EB5-EA56-91BD-617E-3A3D6CA2F015}"/>
                </a:ext>
              </a:extLst>
            </p:cNvPr>
            <p:cNvCxnSpPr/>
            <p:nvPr/>
          </p:nvCxnSpPr>
          <p:spPr bwMode="auto">
            <a:xfrm>
              <a:off x="383075" y="5099807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4F58F48-C698-EF7B-65A5-01806E489802}"/>
                </a:ext>
              </a:extLst>
            </p:cNvPr>
            <p:cNvCxnSpPr/>
            <p:nvPr/>
          </p:nvCxnSpPr>
          <p:spPr bwMode="auto">
            <a:xfrm>
              <a:off x="1898078" y="4631589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BF63973-5867-C0B1-5D1F-5314F286C01E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574394" y="5299448"/>
              <a:ext cx="25514" cy="84054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BD194B-AE0B-C34D-F6EC-99BB4729FD48}"/>
                </a:ext>
              </a:extLst>
            </p:cNvPr>
            <p:cNvSpPr txBox="1"/>
            <p:nvPr/>
          </p:nvSpPr>
          <p:spPr>
            <a:xfrm>
              <a:off x="323559" y="378421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954C6E2-DA2D-80C0-5DBF-3AE4D6FC58D3}"/>
                </a:ext>
              </a:extLst>
            </p:cNvPr>
            <p:cNvSpPr txBox="1"/>
            <p:nvPr/>
          </p:nvSpPr>
          <p:spPr>
            <a:xfrm>
              <a:off x="312688" y="4699697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B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4BF9DAC-1088-7E46-31D3-FDAA002CA3C5}"/>
                </a:ext>
              </a:extLst>
            </p:cNvPr>
            <p:cNvSpPr txBox="1"/>
            <p:nvPr/>
          </p:nvSpPr>
          <p:spPr>
            <a:xfrm>
              <a:off x="1403305" y="6048116"/>
              <a:ext cx="3032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23CAB76-D2AD-C1DC-E97C-FC25BF4BAA27}"/>
                </a:ext>
              </a:extLst>
            </p:cNvPr>
            <p:cNvSpPr txBox="1"/>
            <p:nvPr/>
          </p:nvSpPr>
          <p:spPr>
            <a:xfrm>
              <a:off x="1126752" y="3984271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9BF7382-F2EB-B31A-0323-46ACE7E049A8}"/>
                </a:ext>
              </a:extLst>
            </p:cNvPr>
            <p:cNvSpPr txBox="1"/>
            <p:nvPr/>
          </p:nvSpPr>
          <p:spPr>
            <a:xfrm>
              <a:off x="1135048" y="4877068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41F3C86-B811-FE70-DDB6-6E5E2ABED5FE}"/>
                </a:ext>
              </a:extLst>
            </p:cNvPr>
            <p:cNvSpPr txBox="1"/>
            <p:nvPr/>
          </p:nvSpPr>
          <p:spPr>
            <a:xfrm>
              <a:off x="2384408" y="4231479"/>
              <a:ext cx="320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C9A0650-E645-20C9-E9F8-33804F745DB3}"/>
                </a:ext>
              </a:extLst>
            </p:cNvPr>
            <p:cNvSpPr txBox="1"/>
            <p:nvPr/>
          </p:nvSpPr>
          <p:spPr>
            <a:xfrm>
              <a:off x="619525" y="3990251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6FC9F3-0E35-AAF6-7FF8-3FF66E01FC0B}"/>
                </a:ext>
              </a:extLst>
            </p:cNvPr>
            <p:cNvSpPr txBox="1"/>
            <p:nvPr/>
          </p:nvSpPr>
          <p:spPr>
            <a:xfrm>
              <a:off x="595405" y="4896715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7B1F7D2-6706-4D33-A038-18721C9DFC70}"/>
                </a:ext>
              </a:extLst>
            </p:cNvPr>
            <p:cNvSpPr txBox="1"/>
            <p:nvPr/>
          </p:nvSpPr>
          <p:spPr>
            <a:xfrm>
              <a:off x="2072465" y="4407309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455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Another Design for 4-to-1 MUX</a:t>
            </a:r>
            <a:endParaRPr sz="44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we leverage what we’ve previously built?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Alternative hierarchical approach: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28</a:t>
            </a:fld>
            <a:endParaRPr/>
          </a:p>
        </p:txBody>
      </p:sp>
      <p:sp>
        <p:nvSpPr>
          <p:cNvPr id="3" name="Flowchart: Manual Operation 2">
            <a:extLst>
              <a:ext uri="{FF2B5EF4-FFF2-40B4-BE49-F238E27FC236}">
                <a16:creationId xmlns:a16="http://schemas.microsoft.com/office/drawing/2014/main" id="{D87AAC2F-608E-8C26-8F6F-D751A234753F}"/>
              </a:ext>
            </a:extLst>
          </p:cNvPr>
          <p:cNvSpPr/>
          <p:nvPr/>
        </p:nvSpPr>
        <p:spPr bwMode="auto">
          <a:xfrm rot="16200000">
            <a:off x="1177247" y="3153214"/>
            <a:ext cx="1717087" cy="782197"/>
          </a:xfrm>
          <a:prstGeom prst="flowChartManualOperation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F642B09-943B-BC35-31D2-BBB0727F4A35}"/>
              </a:ext>
            </a:extLst>
          </p:cNvPr>
          <p:cNvCxnSpPr/>
          <p:nvPr/>
        </p:nvCxnSpPr>
        <p:spPr bwMode="auto">
          <a:xfrm>
            <a:off x="911886" y="3098775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2134DA5-0BAD-89C8-7788-B88AB9998A37}"/>
              </a:ext>
            </a:extLst>
          </p:cNvPr>
          <p:cNvCxnSpPr/>
          <p:nvPr/>
        </p:nvCxnSpPr>
        <p:spPr bwMode="auto">
          <a:xfrm>
            <a:off x="911886" y="4012530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ECD26F-25FD-28C5-1A05-AFE246D422A5}"/>
              </a:ext>
            </a:extLst>
          </p:cNvPr>
          <p:cNvCxnSpPr>
            <a:cxnSpLocks/>
          </p:cNvCxnSpPr>
          <p:nvPr/>
        </p:nvCxnSpPr>
        <p:spPr bwMode="auto">
          <a:xfrm>
            <a:off x="2426889" y="3544312"/>
            <a:ext cx="1503463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42539-5651-BD44-6AF7-1D1CF9FD08B8}"/>
              </a:ext>
            </a:extLst>
          </p:cNvPr>
          <p:cNvSpPr txBox="1"/>
          <p:nvPr/>
        </p:nvSpPr>
        <p:spPr>
          <a:xfrm>
            <a:off x="852370" y="2696939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F1E23E-2F41-A90C-45E9-C2473CBD2578}"/>
              </a:ext>
            </a:extLst>
          </p:cNvPr>
          <p:cNvSpPr txBox="1"/>
          <p:nvPr/>
        </p:nvSpPr>
        <p:spPr>
          <a:xfrm>
            <a:off x="841499" y="361242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E703D7-4551-B010-1668-01E9481C90B9}"/>
              </a:ext>
            </a:extLst>
          </p:cNvPr>
          <p:cNvSpPr txBox="1"/>
          <p:nvPr/>
        </p:nvSpPr>
        <p:spPr>
          <a:xfrm>
            <a:off x="1655563" y="289699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D1A9F1-F7F0-8FE8-D94F-3E750B720B61}"/>
              </a:ext>
            </a:extLst>
          </p:cNvPr>
          <p:cNvSpPr txBox="1"/>
          <p:nvPr/>
        </p:nvSpPr>
        <p:spPr>
          <a:xfrm>
            <a:off x="1663859" y="378979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1</a:t>
            </a:r>
          </a:p>
        </p:txBody>
      </p:sp>
      <p:sp>
        <p:nvSpPr>
          <p:cNvPr id="18" name="Flowchart: Manual Operation 17">
            <a:extLst>
              <a:ext uri="{FF2B5EF4-FFF2-40B4-BE49-F238E27FC236}">
                <a16:creationId xmlns:a16="http://schemas.microsoft.com/office/drawing/2014/main" id="{7670F7E7-30C4-5D64-BB3E-C9A0E59B5CEA}"/>
              </a:ext>
            </a:extLst>
          </p:cNvPr>
          <p:cNvSpPr/>
          <p:nvPr/>
        </p:nvSpPr>
        <p:spPr bwMode="auto">
          <a:xfrm rot="16200000">
            <a:off x="1185934" y="5008533"/>
            <a:ext cx="1717087" cy="782197"/>
          </a:xfrm>
          <a:prstGeom prst="flowChartManualOperation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CAA07E-48A1-8109-39A4-D2AD93EC76DB}"/>
              </a:ext>
            </a:extLst>
          </p:cNvPr>
          <p:cNvCxnSpPr/>
          <p:nvPr/>
        </p:nvCxnSpPr>
        <p:spPr bwMode="auto">
          <a:xfrm>
            <a:off x="920573" y="4954094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B226F88-B5A4-6399-8AB3-965FAEDC418D}"/>
              </a:ext>
            </a:extLst>
          </p:cNvPr>
          <p:cNvCxnSpPr/>
          <p:nvPr/>
        </p:nvCxnSpPr>
        <p:spPr bwMode="auto">
          <a:xfrm>
            <a:off x="920573" y="5867849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9FEC2A-AA2F-EB2B-3E0C-171FF348D388}"/>
              </a:ext>
            </a:extLst>
          </p:cNvPr>
          <p:cNvCxnSpPr>
            <a:cxnSpLocks/>
          </p:cNvCxnSpPr>
          <p:nvPr/>
        </p:nvCxnSpPr>
        <p:spPr bwMode="auto">
          <a:xfrm>
            <a:off x="2435576" y="5399631"/>
            <a:ext cx="149477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AC6A171-A39F-B0CA-79B2-6D2E668755B9}"/>
              </a:ext>
            </a:extLst>
          </p:cNvPr>
          <p:cNvCxnSpPr>
            <a:cxnSpLocks/>
            <a:stCxn id="25" idx="3"/>
          </p:cNvCxnSpPr>
          <p:nvPr/>
        </p:nvCxnSpPr>
        <p:spPr bwMode="auto">
          <a:xfrm flipH="1" flipV="1">
            <a:off x="2111892" y="6067490"/>
            <a:ext cx="8949" cy="516507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7737E2E-1F4B-D485-C561-7048EC92445A}"/>
              </a:ext>
            </a:extLst>
          </p:cNvPr>
          <p:cNvSpPr txBox="1"/>
          <p:nvPr/>
        </p:nvSpPr>
        <p:spPr>
          <a:xfrm>
            <a:off x="861057" y="4552258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A8046A-229F-6DAE-130B-B1ADA6C30AF1}"/>
              </a:ext>
            </a:extLst>
          </p:cNvPr>
          <p:cNvSpPr txBox="1"/>
          <p:nvPr/>
        </p:nvSpPr>
        <p:spPr>
          <a:xfrm>
            <a:off x="850186" y="546773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92E0BF-715A-EBFB-1F05-ED17919CF469}"/>
              </a:ext>
            </a:extLst>
          </p:cNvPr>
          <p:cNvSpPr txBox="1"/>
          <p:nvPr/>
        </p:nvSpPr>
        <p:spPr>
          <a:xfrm>
            <a:off x="1730991" y="6383942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7B53B09-97BE-18A4-0125-925EC029688F}"/>
              </a:ext>
            </a:extLst>
          </p:cNvPr>
          <p:cNvSpPr txBox="1"/>
          <p:nvPr/>
        </p:nvSpPr>
        <p:spPr>
          <a:xfrm>
            <a:off x="1664250" y="475231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676B671-3F7E-CDEC-C608-C546071B4ED0}"/>
              </a:ext>
            </a:extLst>
          </p:cNvPr>
          <p:cNvSpPr txBox="1"/>
          <p:nvPr/>
        </p:nvSpPr>
        <p:spPr>
          <a:xfrm>
            <a:off x="1672546" y="564511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1</a:t>
            </a:r>
          </a:p>
        </p:txBody>
      </p:sp>
      <p:sp>
        <p:nvSpPr>
          <p:cNvPr id="33" name="Flowchart: Manual Operation 32">
            <a:extLst>
              <a:ext uri="{FF2B5EF4-FFF2-40B4-BE49-F238E27FC236}">
                <a16:creationId xmlns:a16="http://schemas.microsoft.com/office/drawing/2014/main" id="{4DCB0969-9C44-5719-5492-BFB0059091C7}"/>
              </a:ext>
            </a:extLst>
          </p:cNvPr>
          <p:cNvSpPr/>
          <p:nvPr/>
        </p:nvSpPr>
        <p:spPr bwMode="auto">
          <a:xfrm rot="16200000">
            <a:off x="4195713" y="4041797"/>
            <a:ext cx="1717087" cy="782197"/>
          </a:xfrm>
          <a:prstGeom prst="flowChartManualOperation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95082B8-BFCB-A456-9B02-8172E0C5ECC6}"/>
              </a:ext>
            </a:extLst>
          </p:cNvPr>
          <p:cNvCxnSpPr/>
          <p:nvPr/>
        </p:nvCxnSpPr>
        <p:spPr bwMode="auto">
          <a:xfrm>
            <a:off x="3930352" y="3987358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771870A-A4FC-5584-D9BD-C1F16F41BA51}"/>
              </a:ext>
            </a:extLst>
          </p:cNvPr>
          <p:cNvCxnSpPr/>
          <p:nvPr/>
        </p:nvCxnSpPr>
        <p:spPr bwMode="auto">
          <a:xfrm>
            <a:off x="3930352" y="4901113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29DBC69-088D-CFD3-1C81-D9A20CFE8FF7}"/>
              </a:ext>
            </a:extLst>
          </p:cNvPr>
          <p:cNvCxnSpPr/>
          <p:nvPr/>
        </p:nvCxnSpPr>
        <p:spPr bwMode="auto">
          <a:xfrm>
            <a:off x="5445355" y="4432895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B91672C-8337-CC6D-2EBF-1A15E8EDD74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121671" y="5100754"/>
            <a:ext cx="25514" cy="84054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93779D4-F070-DE7F-598C-72DEB110C39F}"/>
              </a:ext>
            </a:extLst>
          </p:cNvPr>
          <p:cNvSpPr txBox="1"/>
          <p:nvPr/>
        </p:nvSpPr>
        <p:spPr>
          <a:xfrm>
            <a:off x="4950582" y="5849422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771773-6C31-56E2-B930-E3D156BBA3EA}"/>
              </a:ext>
            </a:extLst>
          </p:cNvPr>
          <p:cNvSpPr txBox="1"/>
          <p:nvPr/>
        </p:nvSpPr>
        <p:spPr>
          <a:xfrm>
            <a:off x="4674029" y="378557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23CBC7-D993-AB9B-DA9D-9121EFC4E4CC}"/>
              </a:ext>
            </a:extLst>
          </p:cNvPr>
          <p:cNvSpPr txBox="1"/>
          <p:nvPr/>
        </p:nvSpPr>
        <p:spPr>
          <a:xfrm>
            <a:off x="4682325" y="467837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DC7EDB4-7334-E728-49F2-9770A581AEC2}"/>
              </a:ext>
            </a:extLst>
          </p:cNvPr>
          <p:cNvSpPr txBox="1"/>
          <p:nvPr/>
        </p:nvSpPr>
        <p:spPr>
          <a:xfrm>
            <a:off x="5931685" y="4032785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E</a:t>
            </a:r>
          </a:p>
        </p:txBody>
      </p:sp>
      <p:cxnSp>
        <p:nvCxnSpPr>
          <p:cNvPr id="448" name="Straight Arrow Connector 447">
            <a:extLst>
              <a:ext uri="{FF2B5EF4-FFF2-40B4-BE49-F238E27FC236}">
                <a16:creationId xmlns:a16="http://schemas.microsoft.com/office/drawing/2014/main" id="{5A54524C-4C5B-F6AD-02EC-A5932CB451AD}"/>
              </a:ext>
            </a:extLst>
          </p:cNvPr>
          <p:cNvCxnSpPr/>
          <p:nvPr/>
        </p:nvCxnSpPr>
        <p:spPr bwMode="auto">
          <a:xfrm>
            <a:off x="2111892" y="6383942"/>
            <a:ext cx="77452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0" name="Straight Arrow Connector 449">
            <a:extLst>
              <a:ext uri="{FF2B5EF4-FFF2-40B4-BE49-F238E27FC236}">
                <a16:creationId xmlns:a16="http://schemas.microsoft.com/office/drawing/2014/main" id="{1F99B4ED-1725-478D-B56E-0A23972A0E2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875402" y="4208443"/>
            <a:ext cx="11017" cy="217549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2" name="Straight Arrow Connector 451">
            <a:extLst>
              <a:ext uri="{FF2B5EF4-FFF2-40B4-BE49-F238E27FC236}">
                <a16:creationId xmlns:a16="http://schemas.microsoft.com/office/drawing/2014/main" id="{0079A49D-4DCC-5A1B-A3A5-1F2DEDAB11B1}"/>
              </a:ext>
            </a:extLst>
          </p:cNvPr>
          <p:cNvCxnSpPr>
            <a:cxnSpLocks/>
            <a:endCxn id="3" idx="1"/>
          </p:cNvCxnSpPr>
          <p:nvPr/>
        </p:nvCxnSpPr>
        <p:spPr bwMode="auto">
          <a:xfrm flipH="1">
            <a:off x="2035791" y="4231147"/>
            <a:ext cx="850628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4" name="Oval 453">
            <a:extLst>
              <a:ext uri="{FF2B5EF4-FFF2-40B4-BE49-F238E27FC236}">
                <a16:creationId xmlns:a16="http://schemas.microsoft.com/office/drawing/2014/main" id="{9C9A2711-A9AB-D861-DF72-771165671273}"/>
              </a:ext>
            </a:extLst>
          </p:cNvPr>
          <p:cNvSpPr/>
          <p:nvPr/>
        </p:nvSpPr>
        <p:spPr bwMode="auto">
          <a:xfrm>
            <a:off x="2089858" y="6334316"/>
            <a:ext cx="45719" cy="84386"/>
          </a:xfrm>
          <a:prstGeom prst="ellipse">
            <a:avLst/>
          </a:prstGeom>
          <a:solidFill>
            <a:srgbClr val="C00000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458" name="Straight Arrow Connector 457">
            <a:extLst>
              <a:ext uri="{FF2B5EF4-FFF2-40B4-BE49-F238E27FC236}">
                <a16:creationId xmlns:a16="http://schemas.microsoft.com/office/drawing/2014/main" id="{047FD92F-5107-9F3B-3191-09E87AD7CE5D}"/>
              </a:ext>
            </a:extLst>
          </p:cNvPr>
          <p:cNvCxnSpPr/>
          <p:nvPr/>
        </p:nvCxnSpPr>
        <p:spPr bwMode="auto">
          <a:xfrm>
            <a:off x="3930352" y="3544312"/>
            <a:ext cx="0" cy="443046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0" name="Straight Arrow Connector 459">
            <a:extLst>
              <a:ext uri="{FF2B5EF4-FFF2-40B4-BE49-F238E27FC236}">
                <a16:creationId xmlns:a16="http://schemas.microsoft.com/office/drawing/2014/main" id="{13E23FCF-D989-D23D-1733-3121C9552DDD}"/>
              </a:ext>
            </a:extLst>
          </p:cNvPr>
          <p:cNvCxnSpPr/>
          <p:nvPr/>
        </p:nvCxnSpPr>
        <p:spPr bwMode="auto">
          <a:xfrm flipV="1">
            <a:off x="3930352" y="4901113"/>
            <a:ext cx="0" cy="498518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14384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5d03733490_0_3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Register File</a:t>
            </a:r>
            <a:endParaRPr/>
          </a:p>
        </p:txBody>
      </p:sp>
      <p:sp>
        <p:nvSpPr>
          <p:cNvPr id="513" name="Google Shape;513;g5d03733490_0_320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Arial"/>
              <a:buChar char="•"/>
            </a:pPr>
            <a:r>
              <a:rPr lang="en-US" sz="272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Register File </a:t>
            </a: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consists of 3</a:t>
            </a:r>
            <a:r>
              <a:rPr lang="en-US" sz="2720"/>
              <a:t>1</a:t>
            </a: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registers: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</a:t>
            </a:r>
            <a:r>
              <a:rPr lang="en-US" sz="2380"/>
              <a:t>ports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>
                <a:solidFill>
                  <a:schemeClr val="accent6"/>
                </a:solidFill>
              </a:rPr>
              <a:t>port</a:t>
            </a:r>
            <a:r>
              <a:rPr lang="en-US" sz="238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380">
                <a:solidFill>
                  <a:schemeClr val="accent6"/>
                </a:solidFill>
              </a:rPr>
              <a:t>port</a:t>
            </a:r>
            <a:r>
              <a:rPr lang="en-US" sz="238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 </a:t>
            </a:r>
            <a:r>
              <a:rPr lang="en-US" sz="2380"/>
              <a:t>port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>
                <a:solidFill>
                  <a:schemeClr val="accent4"/>
                </a:solidFill>
              </a:rPr>
              <a:t>portW</a:t>
            </a:r>
            <a:endParaRPr sz="2380" b="0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selection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data of register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RA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>
                <a:solidFill>
                  <a:schemeClr val="accent6"/>
                </a:solidFill>
              </a:rPr>
              <a:t>portA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data of register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RB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>
                <a:solidFill>
                  <a:schemeClr val="accent6"/>
                </a:solidFill>
              </a:rPr>
              <a:t>portB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 data on </a:t>
            </a:r>
            <a:r>
              <a:rPr lang="en-US" sz="2380">
                <a:solidFill>
                  <a:schemeClr val="accent4"/>
                </a:solidFill>
              </a:rPr>
              <a:t>portW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into register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RW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when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input (CLK)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/>
              <a:t>CLK is passed to all internal registers so they can be written to if they match </a:t>
            </a:r>
            <a:r>
              <a:rPr lang="en-US" sz="2380">
                <a:solidFill>
                  <a:schemeClr val="accent4"/>
                </a:solidFill>
              </a:rPr>
              <a:t>RW </a:t>
            </a:r>
            <a:r>
              <a:rPr lang="en-US" sz="2380">
                <a:solidFill>
                  <a:srgbClr val="000000"/>
                </a:solidFill>
              </a:rPr>
              <a:t>and</a:t>
            </a:r>
            <a:r>
              <a:rPr lang="en-US" sz="2380">
                <a:solidFill>
                  <a:schemeClr val="accent4"/>
                </a:solidFill>
              </a:rPr>
              <a:t> Write Enable </a:t>
            </a:r>
            <a:r>
              <a:rPr lang="en-US" sz="2380">
                <a:solidFill>
                  <a:srgbClr val="000000"/>
                </a:solidFill>
              </a:rPr>
              <a:t>is 1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14" name="Google Shape;514;g5d03733490_0_3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5" name="Google Shape;515;g5d03733490_0_320"/>
          <p:cNvGrpSpPr/>
          <p:nvPr/>
        </p:nvGrpSpPr>
        <p:grpSpPr>
          <a:xfrm>
            <a:off x="5387436" y="1139995"/>
            <a:ext cx="3669506" cy="2149500"/>
            <a:chOff x="5398194" y="1096963"/>
            <a:chExt cx="3669506" cy="2149500"/>
          </a:xfrm>
        </p:grpSpPr>
        <p:sp>
          <p:nvSpPr>
            <p:cNvPr id="516" name="Google Shape;516;g5d03733490_0_320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g5d03733490_0_320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g5d03733490_0_320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g5d03733490_0_320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0" name="Google Shape;520;g5d03733490_0_320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521" name="Google Shape;521;g5d03733490_0_320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2" name="Google Shape;522;g5d03733490_0_320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3" name="Google Shape;523;g5d03733490_0_320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4" name="Google Shape;524;g5d03733490_0_320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5" name="Google Shape;525;g5d03733490_0_320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g5d03733490_0_320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7" name="Google Shape;527;g5d03733490_0_320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28" name="Google Shape;528;g5d03733490_0_320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9" name="Google Shape;529;g5d03733490_0_320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0" name="Google Shape;530;g5d03733490_0_320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g5d03733490_0_320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32" name="Google Shape;532;g5d03733490_0_320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3" name="Google Shape;533;g5d03733490_0_320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4" name="Google Shape;534;g5d03733490_0_320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5" name="Google Shape;535;g5d03733490_0_320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36" name="Google Shape;536;g5d03733490_0_320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7" name="Google Shape;537;g5d03733490_0_320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8" name="Google Shape;538;g5d03733490_0_320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39" name="Google Shape;539;g5d03733490_0_320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0" name="Google Shape;540;g5d03733490_0_320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41" name="Google Shape;541;g5d03733490_0_320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g5d03733490_0_320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g5d03733490_0_320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g5d03733490_0_320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g5d03733490_0_320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46" name="Google Shape;546;g5d03733490_0_320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7" name="Google Shape;547;g5d03733490_0_320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48" name="Google Shape;548;g5d03733490_0_3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g5d03733490_0_3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32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BB601-ABC7-AC81-7D5A-DF1A4A53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vs. </a:t>
            </a:r>
            <a:r>
              <a:rPr lang="en-US" dirty="0" err="1"/>
              <a:t>Hardare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32ECC-51A7-52F5-6806-41ED625F4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208" y="1151460"/>
            <a:ext cx="8520600" cy="4555080"/>
          </a:xfrm>
        </p:spPr>
        <p:txBody>
          <a:bodyPr/>
          <a:lstStyle/>
          <a:p>
            <a:r>
              <a:rPr lang="en-US" dirty="0"/>
              <a:t>No conditional statements</a:t>
            </a:r>
          </a:p>
          <a:p>
            <a:r>
              <a:rPr lang="en-US" dirty="0"/>
              <a:t>Software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Hardware</a:t>
            </a:r>
          </a:p>
          <a:p>
            <a:pPr lvl="1"/>
            <a:r>
              <a:rPr lang="en-US" dirty="0"/>
              <a:t>Do all statements and pick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859FB7-0485-0553-A597-20A7E6D4DA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3</a:t>
            </a:fld>
            <a:endParaRPr lang="e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6753CE-98D7-D385-BC6C-CB4C37B231F0}"/>
              </a:ext>
            </a:extLst>
          </p:cNvPr>
          <p:cNvSpPr txBox="1"/>
          <p:nvPr/>
        </p:nvSpPr>
        <p:spPr>
          <a:xfrm>
            <a:off x="2071658" y="1699077"/>
            <a:ext cx="6400800" cy="313380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switch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.rtype.funct3) {</a:t>
            </a: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case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sz="1100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switch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.rtype.funct7) {</a:t>
            </a: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case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sz="1100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88846F"/>
                </a:solidFill>
                <a:effectLst/>
                <a:latin typeface="Menlo" panose="020B0609030804020204" pitchFamily="49" charset="0"/>
              </a:rPr>
              <a:t>// Add</a:t>
            </a:r>
            <a:endParaRPr lang="en-US" sz="11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-&gt;R[</a:t>
            </a:r>
            <a:r>
              <a:rPr lang="en-US" sz="1100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 err="1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.rtype.rd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]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endParaRPr lang="en-US" sz="11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1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.rtype.rs1])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+</a:t>
            </a:r>
            <a:endParaRPr lang="en-US" sz="11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1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.rtype.rs2]);</a:t>
            </a:r>
          </a:p>
          <a:p>
            <a:pPr>
              <a:lnSpc>
                <a:spcPts val="1350"/>
              </a:lnSpc>
              <a:buNone/>
            </a:pPr>
            <a:b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</a:b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break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case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sz="1100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88846F"/>
                </a:solidFill>
                <a:effectLst/>
                <a:latin typeface="Menlo" panose="020B0609030804020204" pitchFamily="49" charset="0"/>
              </a:rPr>
              <a:t>// Mul</a:t>
            </a:r>
            <a:endParaRPr lang="en-US" sz="11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-&gt;R[</a:t>
            </a:r>
            <a:r>
              <a:rPr lang="en-US" sz="1100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 err="1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.rtype.rd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]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endParaRPr lang="en-US" sz="11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1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.rtype.rs1]) 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*</a:t>
            </a:r>
            <a:endParaRPr lang="en-US" sz="11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1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1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.rtype.rs2]);</a:t>
            </a:r>
          </a:p>
          <a:p>
            <a:pPr>
              <a:lnSpc>
                <a:spcPts val="1350"/>
              </a:lnSpc>
            </a:pPr>
            <a:b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</a:br>
            <a:r>
              <a:rPr lang="en-US" sz="11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break</a:t>
            </a:r>
            <a:r>
              <a:rPr lang="en-US" sz="11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F666A4-006F-6066-4BF1-955826322042}"/>
              </a:ext>
            </a:extLst>
          </p:cNvPr>
          <p:cNvSpPr txBox="1"/>
          <p:nvPr/>
        </p:nvSpPr>
        <p:spPr>
          <a:xfrm>
            <a:off x="4009928" y="5104121"/>
            <a:ext cx="4572000" cy="151490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350"/>
              </a:lnSpc>
              <a:buNone/>
            </a:pP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Tmp</a:t>
            </a:r>
            <a:r>
              <a:rPr lang="en-US" sz="1000" i="1" dirty="0">
                <a:solidFill>
                  <a:srgbClr val="FD971F"/>
                </a:solidFill>
                <a:latin typeface="Menlo" panose="020B0609030804020204" pitchFamily="49" charset="0"/>
              </a:rPr>
              <a:t>1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endParaRPr lang="en-US" sz="10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0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.rtype.rs1]) 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+</a:t>
            </a:r>
            <a:endParaRPr lang="en-US" sz="10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0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.rtype.rs2]);</a:t>
            </a:r>
          </a:p>
          <a:p>
            <a:pPr>
              <a:lnSpc>
                <a:spcPts val="1350"/>
              </a:lnSpc>
              <a:buNone/>
            </a:pPr>
            <a:r>
              <a:rPr lang="en-US" sz="1000" b="0" dirty="0">
                <a:solidFill>
                  <a:srgbClr val="88846F"/>
                </a:solidFill>
                <a:effectLst/>
                <a:latin typeface="Menlo" panose="020B0609030804020204" pitchFamily="49" charset="0"/>
              </a:rPr>
              <a:t>// Mul</a:t>
            </a:r>
            <a:endParaRPr lang="en-US" sz="10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Tmp2 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endParaRPr lang="en-US" sz="10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0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.rtype.rs1]) 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*</a:t>
            </a:r>
            <a:endParaRPr lang="en-US" sz="10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ts val="1350"/>
              </a:lnSpc>
              <a:buNone/>
            </a:pP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((</a:t>
            </a:r>
            <a:r>
              <a:rPr lang="en-US" sz="1000" b="0" u="sng" dirty="0" err="1">
                <a:solidFill>
                  <a:srgbClr val="A6E22E"/>
                </a:solidFill>
                <a:effectLst/>
                <a:latin typeface="Menlo" panose="020B0609030804020204" pitchFamily="49" charset="0"/>
              </a:rPr>
              <a:t>sWord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processor</a:t>
            </a:r>
            <a:r>
              <a:rPr lang="en-US" sz="1000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-&gt;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R[</a:t>
            </a:r>
            <a:r>
              <a:rPr lang="en-US" sz="1000" b="0" i="1" dirty="0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instruction</a:t>
            </a:r>
            <a:r>
              <a:rPr lang="en-US" sz="1000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.rtype.rs2]);</a:t>
            </a:r>
          </a:p>
          <a:p>
            <a:pPr>
              <a:lnSpc>
                <a:spcPts val="1350"/>
              </a:lnSpc>
              <a:buNone/>
            </a:pPr>
            <a:r>
              <a:rPr lang="en-US" sz="1000" dirty="0">
                <a:solidFill>
                  <a:srgbClr val="F8F8F2"/>
                </a:solidFill>
                <a:latin typeface="Menlo" panose="020B0609030804020204" pitchFamily="49" charset="0"/>
              </a:rPr>
              <a:t>Select(tmp1,tmp2….) # SEL</a:t>
            </a:r>
            <a:endParaRPr lang="en-US" sz="1000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2035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>
          <a:extLst>
            <a:ext uri="{FF2B5EF4-FFF2-40B4-BE49-F238E27FC236}">
              <a16:creationId xmlns:a16="http://schemas.microsoft.com/office/drawing/2014/main" id="{C4A3987C-BEE6-1ED3-2746-6A95238F7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5d03733490_0_320">
            <a:extLst>
              <a:ext uri="{FF2B5EF4-FFF2-40B4-BE49-F238E27FC236}">
                <a16:creationId xmlns:a16="http://schemas.microsoft.com/office/drawing/2014/main" id="{40F73FD1-791B-6DA7-B46A-D7DA78B893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Memory</a:t>
            </a:r>
            <a:endParaRPr dirty="0"/>
          </a:p>
        </p:txBody>
      </p:sp>
      <p:sp>
        <p:nvSpPr>
          <p:cNvPr id="513" name="Google Shape;513;g5d03733490_0_320">
            <a:extLst>
              <a:ext uri="{FF2B5EF4-FFF2-40B4-BE49-F238E27FC236}">
                <a16:creationId xmlns:a16="http://schemas.microsoft.com/office/drawing/2014/main" id="{AA5ED0ED-5BE2-CB6F-D77B-F29DD80F1A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4800957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Arial"/>
              <a:buChar char="•"/>
            </a:pPr>
            <a:r>
              <a:rPr lang="en-US" sz="272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Memory </a:t>
            </a:r>
            <a:r>
              <a:rPr lang="en-US" sz="272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consists of </a:t>
            </a:r>
            <a:r>
              <a:rPr lang="en-US" sz="272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byte array</a:t>
            </a:r>
            <a:r>
              <a:rPr lang="en-US" sz="272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input and output port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address port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bit read/write</a:t>
            </a:r>
            <a:endParaRPr sz="2380" b="0" i="0" u="none" strike="noStrike" cap="none" dirty="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Read Operation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address on address port; </a:t>
            </a:r>
            <a:r>
              <a:rPr lang="en-US" sz="238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23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data of register </a:t>
            </a:r>
            <a:r>
              <a:rPr lang="en-US" sz="238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RB</a:t>
            </a:r>
            <a:r>
              <a:rPr lang="en-US" sz="23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 dirty="0" err="1">
                <a:solidFill>
                  <a:schemeClr val="accent6"/>
                </a:solidFill>
              </a:rPr>
              <a:t>portB</a:t>
            </a:r>
            <a:endParaRPr lang="en-CA" sz="2780" b="0" i="0" u="none" strike="noStrike" cap="none" dirty="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Write Operation</a:t>
            </a:r>
            <a:endParaRPr lang="en-US" dirty="0"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address on address port; place data to be written on output </a:t>
            </a:r>
            <a:r>
              <a:rPr lang="en-US" sz="238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portB</a:t>
            </a:r>
            <a:r>
              <a:rPr lang="en-US" sz="23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514" name="Google Shape;514;g5d03733490_0_320">
            <a:extLst>
              <a:ext uri="{FF2B5EF4-FFF2-40B4-BE49-F238E27FC236}">
                <a16:creationId xmlns:a16="http://schemas.microsoft.com/office/drawing/2014/main" id="{D9911D4F-9C34-FA5C-73B1-8DA76F0F434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5" name="Google Shape;515;g5d03733490_0_320">
            <a:extLst>
              <a:ext uri="{FF2B5EF4-FFF2-40B4-BE49-F238E27FC236}">
                <a16:creationId xmlns:a16="http://schemas.microsoft.com/office/drawing/2014/main" id="{D546C3D6-F2F7-9A73-F7D5-188CB62A75A8}"/>
              </a:ext>
            </a:extLst>
          </p:cNvPr>
          <p:cNvGrpSpPr/>
          <p:nvPr/>
        </p:nvGrpSpPr>
        <p:grpSpPr>
          <a:xfrm>
            <a:off x="5387436" y="1139995"/>
            <a:ext cx="3669506" cy="2073300"/>
            <a:chOff x="5398194" y="1096963"/>
            <a:chExt cx="3669506" cy="2073300"/>
          </a:xfrm>
        </p:grpSpPr>
        <p:sp>
          <p:nvSpPr>
            <p:cNvPr id="516" name="Google Shape;516;g5d03733490_0_320">
              <a:extLst>
                <a:ext uri="{FF2B5EF4-FFF2-40B4-BE49-F238E27FC236}">
                  <a16:creationId xmlns:a16="http://schemas.microsoft.com/office/drawing/2014/main" id="{BF58168B-FA9C-912C-B004-3855D5657809}"/>
                </a:ext>
              </a:extLst>
            </p:cNvPr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g5d03733490_0_320">
              <a:extLst>
                <a:ext uri="{FF2B5EF4-FFF2-40B4-BE49-F238E27FC236}">
                  <a16:creationId xmlns:a16="http://schemas.microsoft.com/office/drawing/2014/main" id="{B4F28EFB-610F-C035-ED53-94DF78D588CD}"/>
                </a:ext>
              </a:extLst>
            </p:cNvPr>
            <p:cNvSpPr/>
            <p:nvPr/>
          </p:nvSpPr>
          <p:spPr>
            <a:xfrm>
              <a:off x="5573714" y="1797474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dirty="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Data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g5d03733490_0_320">
              <a:extLst>
                <a:ext uri="{FF2B5EF4-FFF2-40B4-BE49-F238E27FC236}">
                  <a16:creationId xmlns:a16="http://schemas.microsoft.com/office/drawing/2014/main" id="{2B9A4B9A-B77D-078B-8FAA-349236BBBD3C}"/>
                </a:ext>
              </a:extLst>
            </p:cNvPr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g5d03733490_0_320">
              <a:extLst>
                <a:ext uri="{FF2B5EF4-FFF2-40B4-BE49-F238E27FC236}">
                  <a16:creationId xmlns:a16="http://schemas.microsoft.com/office/drawing/2014/main" id="{89A090C3-CA0B-6A36-A63F-CE95DDA5FA5D}"/>
                </a:ext>
              </a:extLst>
            </p:cNvPr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dirty="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Read/Write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0" name="Google Shape;520;g5d03733490_0_320">
              <a:extLst>
                <a:ext uri="{FF2B5EF4-FFF2-40B4-BE49-F238E27FC236}">
                  <a16:creationId xmlns:a16="http://schemas.microsoft.com/office/drawing/2014/main" id="{547268AD-B725-F991-568A-A0C43C46394C}"/>
                </a:ext>
              </a:extLst>
            </p:cNvPr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521" name="Google Shape;521;g5d03733490_0_320">
              <a:extLst>
                <a:ext uri="{FF2B5EF4-FFF2-40B4-BE49-F238E27FC236}">
                  <a16:creationId xmlns:a16="http://schemas.microsoft.com/office/drawing/2014/main" id="{8B3EB713-CE0E-3D31-C97D-CFAF038A9621}"/>
                </a:ext>
              </a:extLst>
            </p:cNvPr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2" name="Google Shape;522;g5d03733490_0_320">
              <a:extLst>
                <a:ext uri="{FF2B5EF4-FFF2-40B4-BE49-F238E27FC236}">
                  <a16:creationId xmlns:a16="http://schemas.microsoft.com/office/drawing/2014/main" id="{118A90E4-A6A2-928A-472B-B2B7559C1CD9}"/>
                </a:ext>
              </a:extLst>
            </p:cNvPr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3" name="Google Shape;523;g5d03733490_0_320">
              <a:extLst>
                <a:ext uri="{FF2B5EF4-FFF2-40B4-BE49-F238E27FC236}">
                  <a16:creationId xmlns:a16="http://schemas.microsoft.com/office/drawing/2014/main" id="{CE461369-1390-9749-B249-4C09C25EC349}"/>
                </a:ext>
              </a:extLst>
            </p:cNvPr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4" name="Google Shape;524;g5d03733490_0_320">
              <a:extLst>
                <a:ext uri="{FF2B5EF4-FFF2-40B4-BE49-F238E27FC236}">
                  <a16:creationId xmlns:a16="http://schemas.microsoft.com/office/drawing/2014/main" id="{45C18FEE-1AE8-8D9D-DDD5-D1B0AC3F507F}"/>
                </a:ext>
              </a:extLst>
            </p:cNvPr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5" name="Google Shape;525;g5d03733490_0_320">
              <a:extLst>
                <a:ext uri="{FF2B5EF4-FFF2-40B4-BE49-F238E27FC236}">
                  <a16:creationId xmlns:a16="http://schemas.microsoft.com/office/drawing/2014/main" id="{0B4AAF41-F209-2FF3-AC1C-EEB25B6D5002}"/>
                </a:ext>
              </a:extLst>
            </p:cNvPr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g5d03733490_0_320">
              <a:extLst>
                <a:ext uri="{FF2B5EF4-FFF2-40B4-BE49-F238E27FC236}">
                  <a16:creationId xmlns:a16="http://schemas.microsoft.com/office/drawing/2014/main" id="{8C87A04C-6D82-6FC2-7532-5FDFF3DFD231}"/>
                </a:ext>
              </a:extLst>
            </p:cNvPr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dirty="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Read</a:t>
              </a:r>
              <a:endParaRPr sz="200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7" name="Google Shape;527;g5d03733490_0_320">
              <a:extLst>
                <a:ext uri="{FF2B5EF4-FFF2-40B4-BE49-F238E27FC236}">
                  <a16:creationId xmlns:a16="http://schemas.microsoft.com/office/drawing/2014/main" id="{0DD14908-D871-9CB3-82C2-4A58561BC299}"/>
                </a:ext>
              </a:extLst>
            </p:cNvPr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2" name="Google Shape;532;g5d03733490_0_320">
              <a:extLst>
                <a:ext uri="{FF2B5EF4-FFF2-40B4-BE49-F238E27FC236}">
                  <a16:creationId xmlns:a16="http://schemas.microsoft.com/office/drawing/2014/main" id="{BFD56674-3202-1FD3-E455-D6F6DD1CC57E}"/>
                </a:ext>
              </a:extLst>
            </p:cNvPr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3" name="Google Shape;533;g5d03733490_0_320">
              <a:extLst>
                <a:ext uri="{FF2B5EF4-FFF2-40B4-BE49-F238E27FC236}">
                  <a16:creationId xmlns:a16="http://schemas.microsoft.com/office/drawing/2014/main" id="{6B9B408B-F789-F0A5-94CE-F32EA9E83E5F}"/>
                </a:ext>
              </a:extLst>
            </p:cNvPr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4" name="Google Shape;534;g5d03733490_0_320">
              <a:extLst>
                <a:ext uri="{FF2B5EF4-FFF2-40B4-BE49-F238E27FC236}">
                  <a16:creationId xmlns:a16="http://schemas.microsoft.com/office/drawing/2014/main" id="{25019F04-0F8F-B75B-E2D5-3D974862649A}"/>
                </a:ext>
              </a:extLst>
            </p:cNvPr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5" name="Google Shape;535;g5d03733490_0_320">
              <a:extLst>
                <a:ext uri="{FF2B5EF4-FFF2-40B4-BE49-F238E27FC236}">
                  <a16:creationId xmlns:a16="http://schemas.microsoft.com/office/drawing/2014/main" id="{C05EE11F-A980-5033-6D47-D0637C03AE23}"/>
                </a:ext>
              </a:extLst>
            </p:cNvPr>
            <p:cNvSpPr/>
            <p:nvPr/>
          </p:nvSpPr>
          <p:spPr>
            <a:xfrm>
              <a:off x="6856412" y="1401762"/>
              <a:ext cx="461849" cy="4077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dirty="0">
                  <a:solidFill>
                    <a:schemeClr val="dk1"/>
                  </a:solidFill>
                  <a:latin typeface="Calibri"/>
                  <a:ea typeface="Arial"/>
                  <a:cs typeface="Calibri"/>
                  <a:sym typeface="Calibri"/>
                </a:rPr>
                <a:t>32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g5d03733490_0_320">
              <a:extLst>
                <a:ext uri="{FF2B5EF4-FFF2-40B4-BE49-F238E27FC236}">
                  <a16:creationId xmlns:a16="http://schemas.microsoft.com/office/drawing/2014/main" id="{F983AFB6-F867-385F-95DC-ACECD27E727B}"/>
                </a:ext>
              </a:extLst>
            </p:cNvPr>
            <p:cNvSpPr/>
            <p:nvPr/>
          </p:nvSpPr>
          <p:spPr>
            <a:xfrm>
              <a:off x="6761162" y="1096963"/>
              <a:ext cx="1243141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dirty="0">
                  <a:solidFill>
                    <a:schemeClr val="accent4"/>
                  </a:solidFill>
                  <a:latin typeface="Calibri"/>
                  <a:ea typeface="Arial"/>
                  <a:cs typeface="Calibri"/>
                  <a:sym typeface="Calibri"/>
                </a:rPr>
                <a:t>Address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g5d03733490_0_320">
              <a:extLst>
                <a:ext uri="{FF2B5EF4-FFF2-40B4-BE49-F238E27FC236}">
                  <a16:creationId xmlns:a16="http://schemas.microsoft.com/office/drawing/2014/main" id="{DBC13727-642B-CE78-77B5-0B7692375148}"/>
                </a:ext>
              </a:extLst>
            </p:cNvPr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CA" sz="20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# Words * Word Size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46" name="Google Shape;546;g5d03733490_0_320">
              <a:extLst>
                <a:ext uri="{FF2B5EF4-FFF2-40B4-BE49-F238E27FC236}">
                  <a16:creationId xmlns:a16="http://schemas.microsoft.com/office/drawing/2014/main" id="{CD78F36E-B67C-B792-F327-FD11D1001274}"/>
                </a:ext>
              </a:extLst>
            </p:cNvPr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7" name="Google Shape;547;g5d03733490_0_320">
              <a:extLst>
                <a:ext uri="{FF2B5EF4-FFF2-40B4-BE49-F238E27FC236}">
                  <a16:creationId xmlns:a16="http://schemas.microsoft.com/office/drawing/2014/main" id="{D3FB1225-2BA7-AF6F-8F2E-E94B35E7E3C5}"/>
                </a:ext>
              </a:extLst>
            </p:cNvPr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48" name="Google Shape;548;g5d03733490_0_320">
            <a:extLst>
              <a:ext uri="{FF2B5EF4-FFF2-40B4-BE49-F238E27FC236}">
                <a16:creationId xmlns:a16="http://schemas.microsoft.com/office/drawing/2014/main" id="{0CD9EF16-C515-952B-111F-AB3CB623A0EB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g5d03733490_0_320">
            <a:extLst>
              <a:ext uri="{FF2B5EF4-FFF2-40B4-BE49-F238E27FC236}">
                <a16:creationId xmlns:a16="http://schemas.microsoft.com/office/drawing/2014/main" id="{232E2A7D-E845-7FFA-32BC-93888EF3BF8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79179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5ce8b99149_0_33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Implementing R-Types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56" name="Google Shape;556;g5ce8b99149_0_33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557" name="Google Shape;557;g5ce8b99149_0_339"/>
          <p:cNvSpPr/>
          <p:nvPr/>
        </p:nvSpPr>
        <p:spPr>
          <a:xfrm>
            <a:off x="1527663" y="3791974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8" name="Google Shape;558;g5ce8b99149_0_339"/>
          <p:cNvGrpSpPr/>
          <p:nvPr/>
        </p:nvGrpSpPr>
        <p:grpSpPr>
          <a:xfrm>
            <a:off x="1527663" y="2979065"/>
            <a:ext cx="304800" cy="609585"/>
            <a:chOff x="5181600" y="3257550"/>
            <a:chExt cx="304800" cy="457200"/>
          </a:xfrm>
        </p:grpSpPr>
        <p:sp>
          <p:nvSpPr>
            <p:cNvPr id="559" name="Google Shape;559;g5ce8b99149_0_339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g5ce8b99149_0_339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61" name="Google Shape;561;g5ce8b99149_0_339"/>
          <p:cNvCxnSpPr>
            <a:cxnSpLocks/>
            <a:endCxn id="563" idx="1"/>
          </p:cNvCxnSpPr>
          <p:nvPr/>
        </p:nvCxnSpPr>
        <p:spPr>
          <a:xfrm>
            <a:off x="308463" y="3842698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4" name="Google Shape;564;g5ce8b99149_0_339"/>
          <p:cNvCxnSpPr>
            <a:stCxn id="563" idx="3"/>
            <a:endCxn id="557" idx="1"/>
          </p:cNvCxnSpPr>
          <p:nvPr/>
        </p:nvCxnSpPr>
        <p:spPr>
          <a:xfrm>
            <a:off x="826263" y="3842698"/>
            <a:ext cx="701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65" name="Google Shape;565;g5ce8b99149_0_339"/>
          <p:cNvCxnSpPr>
            <a:stCxn id="559" idx="0"/>
          </p:cNvCxnSpPr>
          <p:nvPr/>
        </p:nvCxnSpPr>
        <p:spPr>
          <a:xfrm rot="10800000" flipH="1">
            <a:off x="1832463" y="2674257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566" name="Google Shape;566;g5ce8b99149_0_339"/>
          <p:cNvGrpSpPr/>
          <p:nvPr/>
        </p:nvGrpSpPr>
        <p:grpSpPr>
          <a:xfrm>
            <a:off x="4880463" y="3766573"/>
            <a:ext cx="521400" cy="1320750"/>
            <a:chOff x="6324600" y="3115310"/>
            <a:chExt cx="521400" cy="1056600"/>
          </a:xfrm>
        </p:grpSpPr>
        <p:sp>
          <p:nvSpPr>
            <p:cNvPr id="567" name="Google Shape;567;g5ce8b99149_0_339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g5ce8b99149_0_339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69" name="Google Shape;569;g5ce8b99149_0_339"/>
            <p:cNvCxnSpPr>
              <a:stCxn id="568" idx="2"/>
              <a:endCxn id="568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0" name="Google Shape;570;g5ce8b99149_0_339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71" name="Google Shape;571;g5ce8b99149_0_339"/>
          <p:cNvCxnSpPr>
            <a:endCxn id="563" idx="1"/>
          </p:cNvCxnSpPr>
          <p:nvPr/>
        </p:nvCxnSpPr>
        <p:spPr>
          <a:xfrm flipH="1">
            <a:off x="460863" y="2687098"/>
            <a:ext cx="1672800" cy="1155600"/>
          </a:xfrm>
          <a:prstGeom prst="bentConnector3">
            <a:avLst>
              <a:gd name="adj1" fmla="val 11423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72" name="Google Shape;572;g5ce8b99149_0_339"/>
          <p:cNvGrpSpPr/>
          <p:nvPr/>
        </p:nvGrpSpPr>
        <p:grpSpPr>
          <a:xfrm>
            <a:off x="460863" y="3283912"/>
            <a:ext cx="365400" cy="1117572"/>
            <a:chOff x="1447800" y="1809750"/>
            <a:chExt cx="365400" cy="838200"/>
          </a:xfrm>
        </p:grpSpPr>
        <p:sp>
          <p:nvSpPr>
            <p:cNvPr id="563" name="Google Shape;563;g5ce8b99149_0_339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73" name="Google Shape;573;g5ce8b99149_0_339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74" name="Google Shape;574;g5ce8b99149_0_339"/>
          <p:cNvCxnSpPr>
            <a:stCxn id="557" idx="3"/>
            <a:endCxn id="575" idx="1"/>
          </p:cNvCxnSpPr>
          <p:nvPr/>
        </p:nvCxnSpPr>
        <p:spPr>
          <a:xfrm rot="10800000" flipH="1">
            <a:off x="2137263" y="4045774"/>
            <a:ext cx="914400" cy="2034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6" name="Google Shape;576;g5ce8b99149_0_339"/>
          <p:cNvCxnSpPr/>
          <p:nvPr/>
        </p:nvCxnSpPr>
        <p:spPr>
          <a:xfrm rot="10800000" flipH="1">
            <a:off x="2124738" y="4401424"/>
            <a:ext cx="927000" cy="315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7" name="Google Shape;577;g5ce8b99149_0_339"/>
          <p:cNvCxnSpPr/>
          <p:nvPr/>
        </p:nvCxnSpPr>
        <p:spPr>
          <a:xfrm rot="10800000" flipH="1">
            <a:off x="2142638" y="4706274"/>
            <a:ext cx="909000" cy="42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8" name="Google Shape;578;g5ce8b99149_0_339"/>
          <p:cNvSpPr txBox="1"/>
          <p:nvPr/>
        </p:nvSpPr>
        <p:spPr>
          <a:xfrm>
            <a:off x="2382872" y="376958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g5ce8b99149_0_339"/>
          <p:cNvSpPr txBox="1"/>
          <p:nvPr/>
        </p:nvSpPr>
        <p:spPr>
          <a:xfrm>
            <a:off x="2365863" y="4145749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5ce8b99149_0_339"/>
          <p:cNvSpPr txBox="1"/>
          <p:nvPr/>
        </p:nvSpPr>
        <p:spPr>
          <a:xfrm>
            <a:off x="2365863" y="4450549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g5ce8b99149_0_339"/>
          <p:cNvSpPr/>
          <p:nvPr/>
        </p:nvSpPr>
        <p:spPr>
          <a:xfrm>
            <a:off x="352000" y="5311224"/>
            <a:ext cx="5307600" cy="9978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2" name="Google Shape;582;g5ce8b99149_0_339"/>
          <p:cNvCxnSpPr>
            <a:endCxn id="560" idx="1"/>
          </p:cNvCxnSpPr>
          <p:nvPr/>
        </p:nvCxnSpPr>
        <p:spPr>
          <a:xfrm rot="-5400000">
            <a:off x="1053213" y="3368608"/>
            <a:ext cx="598200" cy="350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83" name="Google Shape;583;g5ce8b99149_0_339"/>
          <p:cNvSpPr txBox="1">
            <a:spLocks noGrp="1"/>
          </p:cNvSpPr>
          <p:nvPr>
            <p:ph type="body" idx="2"/>
          </p:nvPr>
        </p:nvSpPr>
        <p:spPr>
          <a:xfrm>
            <a:off x="5627322" y="2095822"/>
            <a:ext cx="3464823" cy="399085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400"/>
              <a:buChar char="-"/>
            </a:pPr>
            <a:r>
              <a:rPr lang="en-US" sz="2400" dirty="0"/>
              <a:t>New hardware: ALU (Arithmetic Logic Unit)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sz="2400" dirty="0"/>
              <a:t>Abstraction for adders, multipliers, dividers, etc.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sz="2400" dirty="0"/>
              <a:t>How do we know what operation to execute?</a:t>
            </a:r>
            <a:endParaRPr sz="2400" dirty="0"/>
          </a:p>
          <a:p>
            <a:pPr marL="9144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Our first control bit!</a:t>
            </a:r>
            <a:r>
              <a:rPr lang="en-US" sz="2400" dirty="0"/>
              <a:t> </a:t>
            </a:r>
            <a:r>
              <a:rPr lang="en-US" sz="2400" dirty="0" err="1"/>
              <a:t>ALUSel</a:t>
            </a:r>
            <a:r>
              <a:rPr lang="en-US" sz="2400" dirty="0"/>
              <a:t>(</a:t>
            </a:r>
            <a:r>
              <a:rPr lang="en-US" sz="2400" dirty="0" err="1"/>
              <a:t>ect</a:t>
            </a:r>
            <a:r>
              <a:rPr lang="en-US" sz="2400" dirty="0"/>
              <a:t>)</a:t>
            </a:r>
            <a:endParaRPr sz="2400" dirty="0"/>
          </a:p>
        </p:txBody>
      </p:sp>
      <p:grpSp>
        <p:nvGrpSpPr>
          <p:cNvPr id="584" name="Google Shape;584;g5ce8b99149_0_339"/>
          <p:cNvGrpSpPr/>
          <p:nvPr/>
        </p:nvGrpSpPr>
        <p:grpSpPr>
          <a:xfrm>
            <a:off x="3051663" y="3080726"/>
            <a:ext cx="841800" cy="1930352"/>
            <a:chOff x="3657600" y="1428750"/>
            <a:chExt cx="841800" cy="1447800"/>
          </a:xfrm>
        </p:grpSpPr>
        <p:grpSp>
          <p:nvGrpSpPr>
            <p:cNvPr id="585" name="Google Shape;585;g5ce8b99149_0_339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75" name="Google Shape;575;g5ce8b99149_0_339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6" name="Google Shape;586;g5ce8b99149_0_33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7" name="Google Shape;587;g5ce8b99149_0_339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ce8b99149_0_339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g5ce8b99149_0_339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g5ce8b99149_0_339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ce8b99149_0_339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g5ce8b99149_0_339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93" name="Google Shape;593;g5ce8b99149_0_339"/>
          <p:cNvCxnSpPr/>
          <p:nvPr/>
        </p:nvCxnSpPr>
        <p:spPr>
          <a:xfrm>
            <a:off x="3886263" y="4583267"/>
            <a:ext cx="9603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94" name="Google Shape;594;g5ce8b99149_0_339"/>
          <p:cNvCxnSpPr/>
          <p:nvPr/>
        </p:nvCxnSpPr>
        <p:spPr>
          <a:xfrm>
            <a:off x="3893463" y="4278475"/>
            <a:ext cx="10158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95" name="Google Shape;595;g5ce8b99149_0_339"/>
          <p:cNvSpPr txBox="1"/>
          <p:nvPr/>
        </p:nvSpPr>
        <p:spPr>
          <a:xfrm>
            <a:off x="3969822" y="399518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g5ce8b99149_0_339"/>
          <p:cNvSpPr txBox="1"/>
          <p:nvPr/>
        </p:nvSpPr>
        <p:spPr>
          <a:xfrm>
            <a:off x="3936522" y="4318072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7" name="Google Shape;597;g5ce8b99149_0_339"/>
          <p:cNvCxnSpPr>
            <a:endCxn id="567" idx="3"/>
          </p:cNvCxnSpPr>
          <p:nvPr/>
        </p:nvCxnSpPr>
        <p:spPr>
          <a:xfrm rot="10800000">
            <a:off x="5147163" y="4998552"/>
            <a:ext cx="0" cy="3225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98" name="Google Shape;598;g5ce8b99149_0_339"/>
          <p:cNvSpPr txBox="1"/>
          <p:nvPr/>
        </p:nvSpPr>
        <p:spPr>
          <a:xfrm>
            <a:off x="4846572" y="5418909"/>
            <a:ext cx="547800" cy="22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9" name="Google Shape;599;g5ce8b99149_0_339"/>
          <p:cNvCxnSpPr/>
          <p:nvPr/>
        </p:nvCxnSpPr>
        <p:spPr>
          <a:xfrm>
            <a:off x="2157675" y="4730111"/>
            <a:ext cx="18000" cy="608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00" name="Google Shape;600;g5ce8b99149_0_339"/>
          <p:cNvSpPr txBox="1"/>
          <p:nvPr/>
        </p:nvSpPr>
        <p:spPr>
          <a:xfrm>
            <a:off x="2227863" y="4898049"/>
            <a:ext cx="619200" cy="22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g5ce8b99149_0_3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g5ce8b99149_0_3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6357291-7DCA-4A40-DD6C-4F7AC7EA6616}"/>
              </a:ext>
            </a:extLst>
          </p:cNvPr>
          <p:cNvGrpSpPr/>
          <p:nvPr/>
        </p:nvGrpSpPr>
        <p:grpSpPr>
          <a:xfrm>
            <a:off x="191484" y="1106398"/>
            <a:ext cx="8349858" cy="822970"/>
            <a:chOff x="68793" y="1106398"/>
            <a:chExt cx="8349858" cy="822970"/>
          </a:xfrm>
        </p:grpSpPr>
        <p:grpSp>
          <p:nvGrpSpPr>
            <p:cNvPr id="3" name="Google Shape;305;p38">
              <a:extLst>
                <a:ext uri="{FF2B5EF4-FFF2-40B4-BE49-F238E27FC236}">
                  <a16:creationId xmlns:a16="http://schemas.microsoft.com/office/drawing/2014/main" id="{59C6DE73-3B2D-5C0B-0BE4-026EEA5EE8D4}"/>
                </a:ext>
              </a:extLst>
            </p:cNvPr>
            <p:cNvGrpSpPr/>
            <p:nvPr/>
          </p:nvGrpSpPr>
          <p:grpSpPr>
            <a:xfrm>
              <a:off x="68793" y="1106398"/>
              <a:ext cx="8349858" cy="822970"/>
              <a:chOff x="351068" y="2048256"/>
              <a:chExt cx="8349858" cy="822970"/>
            </a:xfrm>
          </p:grpSpPr>
          <p:sp>
            <p:nvSpPr>
              <p:cNvPr id="9" name="Google Shape;306;p38">
                <a:extLst>
                  <a:ext uri="{FF2B5EF4-FFF2-40B4-BE49-F238E27FC236}">
                    <a16:creationId xmlns:a16="http://schemas.microsoft.com/office/drawing/2014/main" id="{A2BDA9BA-3EAF-0E97-48C0-8B4CC85EC78B}"/>
                  </a:ext>
                </a:extLst>
              </p:cNvPr>
              <p:cNvSpPr txBox="1"/>
              <p:nvPr/>
            </p:nvSpPr>
            <p:spPr>
              <a:xfrm>
                <a:off x="351068" y="2049238"/>
                <a:ext cx="553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31</a:t>
                </a:r>
                <a:endParaRPr sz="24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0" name="Google Shape;307;p38">
                <a:extLst>
                  <a:ext uri="{FF2B5EF4-FFF2-40B4-BE49-F238E27FC236}">
                    <a16:creationId xmlns:a16="http://schemas.microsoft.com/office/drawing/2014/main" id="{21E26F9B-A100-521F-2058-022E2E2A1B0C}"/>
                  </a:ext>
                </a:extLst>
              </p:cNvPr>
              <p:cNvSpPr txBox="1"/>
              <p:nvPr/>
            </p:nvSpPr>
            <p:spPr>
              <a:xfrm>
                <a:off x="8331926" y="2048256"/>
                <a:ext cx="369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0</a:t>
                </a:r>
                <a:endParaRPr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grpSp>
            <p:nvGrpSpPr>
              <p:cNvPr id="11" name="Google Shape;308;p38">
                <a:extLst>
                  <a:ext uri="{FF2B5EF4-FFF2-40B4-BE49-F238E27FC236}">
                    <a16:creationId xmlns:a16="http://schemas.microsoft.com/office/drawing/2014/main" id="{8A6068CC-FC3D-3308-2BBA-3CA9CC88A5FF}"/>
                  </a:ext>
                </a:extLst>
              </p:cNvPr>
              <p:cNvGrpSpPr/>
              <p:nvPr/>
            </p:nvGrpSpPr>
            <p:grpSpPr>
              <a:xfrm>
                <a:off x="621801" y="2414016"/>
                <a:ext cx="7900398" cy="457210"/>
                <a:chOff x="457209" y="4572000"/>
                <a:chExt cx="7900398" cy="457210"/>
              </a:xfrm>
            </p:grpSpPr>
            <p:sp>
              <p:nvSpPr>
                <p:cNvPr id="12" name="Google Shape;309;p38">
                  <a:extLst>
                    <a:ext uri="{FF2B5EF4-FFF2-40B4-BE49-F238E27FC236}">
                      <a16:creationId xmlns:a16="http://schemas.microsoft.com/office/drawing/2014/main" id="{28F222BB-29CB-B79E-A0E2-1DCDDB2A0ED4}"/>
                    </a:ext>
                  </a:extLst>
                </p:cNvPr>
                <p:cNvSpPr/>
                <p:nvPr/>
              </p:nvSpPr>
              <p:spPr>
                <a:xfrm>
                  <a:off x="457209" y="4572010"/>
                  <a:ext cx="17364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func7(7)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3" name="Google Shape;310;p38">
                  <a:extLst>
                    <a:ext uri="{FF2B5EF4-FFF2-40B4-BE49-F238E27FC236}">
                      <a16:creationId xmlns:a16="http://schemas.microsoft.com/office/drawing/2014/main" id="{D6A0CB6D-5109-DD41-1446-51B0EDED3FB5}"/>
                    </a:ext>
                  </a:extLst>
                </p:cNvPr>
                <p:cNvSpPr/>
                <p:nvPr/>
              </p:nvSpPr>
              <p:spPr>
                <a:xfrm>
                  <a:off x="6678507" y="4572010"/>
                  <a:ext cx="16791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opcode(7)</a:t>
                  </a:r>
                  <a:endParaRPr sz="28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4" name="Google Shape;311;p38">
                  <a:extLst>
                    <a:ext uri="{FF2B5EF4-FFF2-40B4-BE49-F238E27FC236}">
                      <a16:creationId xmlns:a16="http://schemas.microsoft.com/office/drawing/2014/main" id="{53E53A72-33B9-8F9B-C201-A42F4F11499D}"/>
                    </a:ext>
                  </a:extLst>
                </p:cNvPr>
                <p:cNvSpPr/>
                <p:nvPr/>
              </p:nvSpPr>
              <p:spPr>
                <a:xfrm>
                  <a:off x="2193578" y="4572000"/>
                  <a:ext cx="1234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rs2(5)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5" name="Google Shape;312;p38">
                  <a:extLst>
                    <a:ext uri="{FF2B5EF4-FFF2-40B4-BE49-F238E27FC236}">
                      <a16:creationId xmlns:a16="http://schemas.microsoft.com/office/drawing/2014/main" id="{F7350DE3-CFA8-CD4D-52EA-77BF54A1161A}"/>
                    </a:ext>
                  </a:extLst>
                </p:cNvPr>
                <p:cNvSpPr/>
                <p:nvPr/>
              </p:nvSpPr>
              <p:spPr>
                <a:xfrm>
                  <a:off x="3428018" y="4572000"/>
                  <a:ext cx="1234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rs1(5)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6" name="Google Shape;313;p38">
                  <a:extLst>
                    <a:ext uri="{FF2B5EF4-FFF2-40B4-BE49-F238E27FC236}">
                      <a16:creationId xmlns:a16="http://schemas.microsoft.com/office/drawing/2014/main" id="{853AA012-7312-3713-9288-64C9DAC0C3B8}"/>
                    </a:ext>
                  </a:extLst>
                </p:cNvPr>
                <p:cNvSpPr/>
                <p:nvPr/>
              </p:nvSpPr>
              <p:spPr>
                <a:xfrm>
                  <a:off x="4662508" y="4572010"/>
                  <a:ext cx="781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4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Func3(3)</a:t>
                  </a:r>
                  <a:endParaRPr sz="14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7" name="Google Shape;314;p38">
                  <a:extLst>
                    <a:ext uri="{FF2B5EF4-FFF2-40B4-BE49-F238E27FC236}">
                      <a16:creationId xmlns:a16="http://schemas.microsoft.com/office/drawing/2014/main" id="{C88B65D1-D979-3863-7395-6F8521A8801C}"/>
                    </a:ext>
                  </a:extLst>
                </p:cNvPr>
                <p:cNvSpPr/>
                <p:nvPr/>
              </p:nvSpPr>
              <p:spPr>
                <a:xfrm>
                  <a:off x="5443998" y="4572000"/>
                  <a:ext cx="1234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 err="1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rd</a:t>
                  </a: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(5)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</p:grpSp>
        </p:grpSp>
        <p:sp>
          <p:nvSpPr>
            <p:cNvPr id="4" name="Google Shape;307;p38">
              <a:extLst>
                <a:ext uri="{FF2B5EF4-FFF2-40B4-BE49-F238E27FC236}">
                  <a16:creationId xmlns:a16="http://schemas.microsoft.com/office/drawing/2014/main" id="{15BCE866-E04D-8AD5-8E9A-50D3761E452C}"/>
                </a:ext>
              </a:extLst>
            </p:cNvPr>
            <p:cNvSpPr txBox="1"/>
            <p:nvPr/>
          </p:nvSpPr>
          <p:spPr>
            <a:xfrm>
              <a:off x="6311424" y="1170002"/>
              <a:ext cx="662539" cy="337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7 6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" name="Google Shape;307;p38">
              <a:extLst>
                <a:ext uri="{FF2B5EF4-FFF2-40B4-BE49-F238E27FC236}">
                  <a16:creationId xmlns:a16="http://schemas.microsoft.com/office/drawing/2014/main" id="{C33C5AED-4AEB-D489-2C2D-656415FA37E7}"/>
                </a:ext>
              </a:extLst>
            </p:cNvPr>
            <p:cNvSpPr txBox="1"/>
            <p:nvPr/>
          </p:nvSpPr>
          <p:spPr>
            <a:xfrm>
              <a:off x="4929682" y="1189530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12 11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" name="Google Shape;307;p38">
              <a:extLst>
                <a:ext uri="{FF2B5EF4-FFF2-40B4-BE49-F238E27FC236}">
                  <a16:creationId xmlns:a16="http://schemas.microsoft.com/office/drawing/2014/main" id="{0511CF9A-4EA9-9D4D-14B9-E1E0AE8BCF75}"/>
                </a:ext>
              </a:extLst>
            </p:cNvPr>
            <p:cNvSpPr txBox="1"/>
            <p:nvPr/>
          </p:nvSpPr>
          <p:spPr>
            <a:xfrm>
              <a:off x="4168957" y="1178815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15 14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" name="Google Shape;307;p38">
              <a:extLst>
                <a:ext uri="{FF2B5EF4-FFF2-40B4-BE49-F238E27FC236}">
                  <a16:creationId xmlns:a16="http://schemas.microsoft.com/office/drawing/2014/main" id="{C181EDBC-D82D-4328-0E4E-A84C6EA4B83F}"/>
                </a:ext>
              </a:extLst>
            </p:cNvPr>
            <p:cNvSpPr txBox="1"/>
            <p:nvPr/>
          </p:nvSpPr>
          <p:spPr>
            <a:xfrm>
              <a:off x="2957109" y="1199271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20 19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" name="Google Shape;307;p38">
              <a:extLst>
                <a:ext uri="{FF2B5EF4-FFF2-40B4-BE49-F238E27FC236}">
                  <a16:creationId xmlns:a16="http://schemas.microsoft.com/office/drawing/2014/main" id="{8F4E2E92-8112-3CC0-C7F2-06CA26F501C0}"/>
                </a:ext>
              </a:extLst>
            </p:cNvPr>
            <p:cNvSpPr txBox="1"/>
            <p:nvPr/>
          </p:nvSpPr>
          <p:spPr>
            <a:xfrm>
              <a:off x="1765451" y="1208450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25 24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20495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1997311585"/>
              </p:ext>
            </p:extLst>
          </p:nvPr>
        </p:nvGraphicFramePr>
        <p:xfrm>
          <a:off x="647858" y="318047"/>
          <a:ext cx="7848284" cy="182889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551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99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 dirty="0"/>
                        <a:t>(Op)</a:t>
                      </a:r>
                      <a:endParaRPr sz="1600" i="1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Control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addi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33</a:t>
            </a:fld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endCxn id="19" idx="1"/>
          </p:cNvCxnSpPr>
          <p:nvPr/>
        </p:nvCxnSpPr>
        <p:spPr>
          <a:xfrm rot="10800000" flipV="1">
            <a:off x="1447800" y="2020668"/>
            <a:ext cx="1295400" cy="876301"/>
          </a:xfrm>
          <a:prstGeom prst="bentConnector3">
            <a:avLst>
              <a:gd name="adj1" fmla="val 13603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32" name="TextBox 531"/>
          <p:cNvSpPr txBox="1"/>
          <p:nvPr/>
        </p:nvSpPr>
        <p:spPr>
          <a:xfrm>
            <a:off x="685800" y="2971801"/>
            <a:ext cx="46326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/>
              <a:t>pc+4</a:t>
            </a:r>
          </a:p>
        </p:txBody>
      </p:sp>
      <p:sp>
        <p:nvSpPr>
          <p:cNvPr id="487" name="TextBox 486"/>
          <p:cNvSpPr txBox="1"/>
          <p:nvPr/>
        </p:nvSpPr>
        <p:spPr>
          <a:xfrm>
            <a:off x="2971801" y="2819401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251" name="Elbow Connector 250"/>
          <p:cNvCxnSpPr>
            <a:stCxn id="22" idx="3"/>
          </p:cNvCxnSpPr>
          <p:nvPr/>
        </p:nvCxnSpPr>
        <p:spPr>
          <a:xfrm flipV="1">
            <a:off x="4495800" y="2819401"/>
            <a:ext cx="1752601" cy="229969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4572000" y="2819401"/>
            <a:ext cx="75276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err="1"/>
              <a:t>Reg</a:t>
            </a:r>
            <a:r>
              <a:rPr lang="en-US" sz="1600" dirty="0"/>
              <a:t>[rs1]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572000" y="3200401"/>
            <a:ext cx="68848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err="1"/>
              <a:t>Reg</a:t>
            </a:r>
            <a:r>
              <a:rPr lang="en-US" sz="1600" dirty="0"/>
              <a:t>[rs2]</a:t>
            </a:r>
          </a:p>
        </p:txBody>
      </p: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28" idx="0"/>
          </p:cNvCxnSpPr>
          <p:nvPr/>
        </p:nvCxnSpPr>
        <p:spPr>
          <a:xfrm flipH="1" flipV="1">
            <a:off x="3330864" y="1902115"/>
            <a:ext cx="3298536" cy="1147254"/>
          </a:xfrm>
          <a:prstGeom prst="bentConnector3">
            <a:avLst>
              <a:gd name="adj1" fmla="val -16171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6248400" y="2554069"/>
            <a:ext cx="381000" cy="990600"/>
            <a:chOff x="6400800" y="3115310"/>
            <a:chExt cx="381000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TextBox 153"/>
          <p:cNvSpPr txBox="1"/>
          <p:nvPr/>
        </p:nvSpPr>
        <p:spPr>
          <a:xfrm>
            <a:off x="6705600" y="2819401"/>
            <a:ext cx="2228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alu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6172201" y="2615982"/>
            <a:ext cx="5116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ALU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4008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67" name="Trapezoid 66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cxnSp>
        <p:nvCxnSpPr>
          <p:cNvPr id="69" name="Straight Arrow Connector 68"/>
          <p:cNvCxnSpPr>
            <a:endCxn id="71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71" name="Trapezoid 7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819401" y="39624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[31:20]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cxnSp>
        <p:nvCxnSpPr>
          <p:cNvPr id="84" name="Elbow Connector 83"/>
          <p:cNvCxnSpPr>
            <a:stCxn id="68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352113" y="4953001"/>
            <a:ext cx="4905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=I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73382" y="4953001"/>
            <a:ext cx="38586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cxnSp>
        <p:nvCxnSpPr>
          <p:cNvPr id="87" name="Elbow Connector 86"/>
          <p:cNvCxnSpPr/>
          <p:nvPr/>
        </p:nvCxnSpPr>
        <p:spPr>
          <a:xfrm flipV="1">
            <a:off x="4495800" y="3200400"/>
            <a:ext cx="1295400" cy="306170"/>
          </a:xfrm>
          <a:prstGeom prst="bentConnector3">
            <a:avLst>
              <a:gd name="adj1" fmla="val 6619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5943600" y="3352800"/>
            <a:ext cx="304800" cy="96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447801" y="1905001"/>
            <a:ext cx="5181600" cy="2974685"/>
            <a:chOff x="1447801" y="1047750"/>
            <a:chExt cx="5181600" cy="2974685"/>
          </a:xfrm>
        </p:grpSpPr>
        <p:cxnSp>
          <p:nvCxnSpPr>
            <p:cNvPr id="89" name="Elbow Connector 88"/>
            <p:cNvCxnSpPr/>
            <p:nvPr/>
          </p:nvCxnSpPr>
          <p:spPr>
            <a:xfrm flipV="1">
              <a:off x="1782932" y="1623824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lbow Connector 89"/>
            <p:cNvCxnSpPr/>
            <p:nvPr/>
          </p:nvCxnSpPr>
          <p:spPr>
            <a:xfrm flipV="1">
              <a:off x="2438401" y="1166304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0800000" flipV="1">
              <a:off x="1447801" y="1166302"/>
              <a:ext cx="1295400" cy="876301"/>
            </a:xfrm>
            <a:prstGeom prst="bentConnector3">
              <a:avLst>
                <a:gd name="adj1" fmla="val 13603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/>
            <p:cNvCxnSpPr/>
            <p:nvPr/>
          </p:nvCxnSpPr>
          <p:spPr>
            <a:xfrm>
              <a:off x="1813264" y="2042604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93"/>
            <p:cNvCxnSpPr/>
            <p:nvPr/>
          </p:nvCxnSpPr>
          <p:spPr>
            <a:xfrm flipV="1">
              <a:off x="2743201" y="2195004"/>
              <a:ext cx="914400" cy="152400"/>
            </a:xfrm>
            <a:prstGeom prst="bentConnector3">
              <a:avLst>
                <a:gd name="adj1" fmla="val 178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2895601" y="2346035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V="1">
              <a:off x="2886365" y="2461704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/>
            <p:nvPr/>
          </p:nvCxnSpPr>
          <p:spPr>
            <a:xfrm flipV="1">
              <a:off x="4495800" y="1965035"/>
              <a:ext cx="1752601" cy="229969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lbow Connector 97"/>
            <p:cNvCxnSpPr/>
            <p:nvPr/>
          </p:nvCxnSpPr>
          <p:spPr>
            <a:xfrm rot="16200000" flipH="1">
              <a:off x="3086101" y="1317335"/>
              <a:ext cx="838200" cy="304800"/>
            </a:xfrm>
            <a:prstGeom prst="bentConnector3">
              <a:avLst>
                <a:gd name="adj1" fmla="val 1002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lbow Connector 98"/>
            <p:cNvCxnSpPr/>
            <p:nvPr/>
          </p:nvCxnSpPr>
          <p:spPr>
            <a:xfrm flipH="1" flipV="1">
              <a:off x="3330865" y="1047750"/>
              <a:ext cx="3298536" cy="1147254"/>
            </a:xfrm>
            <a:prstGeom prst="bentConnector3">
              <a:avLst>
                <a:gd name="adj1" fmla="val -16171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V="1">
              <a:off x="2886365" y="3376104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100"/>
            <p:cNvCxnSpPr/>
            <p:nvPr/>
          </p:nvCxnSpPr>
          <p:spPr>
            <a:xfrm flipV="1">
              <a:off x="4044975" y="2574635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943601" y="2498435"/>
              <a:ext cx="304800" cy="96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6454320" y="257175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5867400" y="266341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4191000" y="290306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flipV="1">
              <a:off x="3810000" y="362560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580909" y="3581400"/>
            <a:ext cx="2590800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i="1" dirty="0"/>
              <a:t>Also works for all other I-format arithmetic instruction (</a:t>
            </a:r>
            <a:r>
              <a:rPr lang="en-US" sz="1600" b="1" i="1" dirty="0" err="1">
                <a:latin typeface="Courier New"/>
                <a:cs typeface="Courier New"/>
              </a:rPr>
              <a:t>slti,sltiu,andi,ori,xori,slli,srli,srai</a:t>
            </a:r>
            <a:r>
              <a:rPr lang="en-US" sz="1600" i="1" dirty="0"/>
              <a:t>) just by changing </a:t>
            </a:r>
            <a:r>
              <a:rPr lang="en-US" sz="1600" i="1" dirty="0" err="1"/>
              <a:t>ALUSel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0169923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2454953663"/>
              </p:ext>
            </p:extLst>
          </p:nvPr>
        </p:nvGraphicFramePr>
        <p:xfrm>
          <a:off x="647858" y="318047"/>
          <a:ext cx="7848284" cy="2195927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471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lw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1846481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69"/>
            <a:ext cx="0" cy="1905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438401"/>
            <a:ext cx="0" cy="60382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120" idx="1"/>
          </p:cNvCxnSpPr>
          <p:nvPr/>
        </p:nvCxnSpPr>
        <p:spPr>
          <a:xfrm>
            <a:off x="6781800" y="2438401"/>
            <a:ext cx="1625600" cy="320933"/>
          </a:xfrm>
          <a:prstGeom prst="bentConnector3">
            <a:avLst>
              <a:gd name="adj1" fmla="val 8732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447800" y="2020669"/>
            <a:ext cx="1295400" cy="1027331"/>
          </a:xfrm>
          <a:prstGeom prst="bentConnector3">
            <a:avLst>
              <a:gd name="adj1" fmla="val 1441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</p:cNvCxnSpPr>
          <p:nvPr/>
        </p:nvCxnSpPr>
        <p:spPr>
          <a:xfrm flipV="1">
            <a:off x="4467462" y="2819400"/>
            <a:ext cx="1857139" cy="404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[31:20]</a:t>
            </a:r>
          </a:p>
        </p:txBody>
      </p:sp>
      <p:cxnSp>
        <p:nvCxnSpPr>
          <p:cNvPr id="513" name="Elbow Connector 512"/>
          <p:cNvCxnSpPr>
            <a:stCxn id="81" idx="3"/>
          </p:cNvCxnSpPr>
          <p:nvPr/>
        </p:nvCxnSpPr>
        <p:spPr>
          <a:xfrm flipV="1">
            <a:off x="4467461" y="3200402"/>
            <a:ext cx="1323742" cy="25193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696200" y="22098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914400" y="3124201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352113" y="4953001"/>
            <a:ext cx="4905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=I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6388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70104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=0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447801" y="1905000"/>
            <a:ext cx="7086600" cy="2974686"/>
            <a:chOff x="1447801" y="1047750"/>
            <a:chExt cx="7086600" cy="2974686"/>
          </a:xfrm>
        </p:grpSpPr>
        <p:cxnSp>
          <p:nvCxnSpPr>
            <p:cNvPr id="88" name="Straight Arrow Connector 87"/>
            <p:cNvCxnSpPr/>
            <p:nvPr/>
          </p:nvCxnSpPr>
          <p:spPr>
            <a:xfrm flipV="1">
              <a:off x="6454321" y="2587586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V="1">
              <a:off x="4191001" y="2918905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7233229" y="2684084"/>
              <a:ext cx="0" cy="133835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5867401" y="2679252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8001001" y="2255893"/>
              <a:ext cx="367652" cy="1531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6629401" y="2173038"/>
              <a:ext cx="381000" cy="2196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8458200" y="2385505"/>
              <a:ext cx="1" cy="1634045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100"/>
            <p:cNvCxnSpPr/>
            <p:nvPr/>
          </p:nvCxnSpPr>
          <p:spPr>
            <a:xfrm>
              <a:off x="1813264" y="2042605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/>
            <p:nvPr/>
          </p:nvCxnSpPr>
          <p:spPr>
            <a:xfrm flipV="1">
              <a:off x="1782932" y="1623825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/>
            <p:nvPr/>
          </p:nvCxnSpPr>
          <p:spPr>
            <a:xfrm flipV="1">
              <a:off x="2438401" y="1166305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lbow Connector 103"/>
            <p:cNvCxnSpPr/>
            <p:nvPr/>
          </p:nvCxnSpPr>
          <p:spPr>
            <a:xfrm rot="10800000" flipV="1">
              <a:off x="1447801" y="1166304"/>
              <a:ext cx="1295400" cy="1027331"/>
            </a:xfrm>
            <a:prstGeom prst="bentConnector3">
              <a:avLst>
                <a:gd name="adj1" fmla="val 1441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 flipV="1">
              <a:off x="4499522" y="1965036"/>
              <a:ext cx="1825079" cy="404336"/>
            </a:xfrm>
            <a:prstGeom prst="bentConnector3">
              <a:avLst>
                <a:gd name="adj1" fmla="val 13342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flipV="1">
              <a:off x="2743201" y="2195005"/>
              <a:ext cx="914400" cy="152400"/>
            </a:xfrm>
            <a:prstGeom prst="bentConnector3">
              <a:avLst>
                <a:gd name="adj1" fmla="val 178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2895601" y="2346036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2886365" y="2461705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flipV="1">
              <a:off x="2886365" y="3376105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flipH="1" flipV="1">
              <a:off x="3330865" y="1047750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lbow Connector 110"/>
            <p:cNvCxnSpPr/>
            <p:nvPr/>
          </p:nvCxnSpPr>
          <p:spPr>
            <a:xfrm rot="16200000" flipH="1">
              <a:off x="3086101" y="1317336"/>
              <a:ext cx="838200" cy="304800"/>
            </a:xfrm>
            <a:prstGeom prst="bentConnector3">
              <a:avLst>
                <a:gd name="adj1" fmla="val 1002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3810001" y="3641436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5943601" y="2498436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lbow Connector 113"/>
            <p:cNvCxnSpPr/>
            <p:nvPr/>
          </p:nvCxnSpPr>
          <p:spPr>
            <a:xfrm flipV="1">
              <a:off x="4044975" y="2574636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929F95A-3BA2-BF4F-90BB-BD4128E25206}"/>
              </a:ext>
            </a:extLst>
          </p:cNvPr>
          <p:cNvSpPr txBox="1"/>
          <p:nvPr/>
        </p:nvSpPr>
        <p:spPr>
          <a:xfrm>
            <a:off x="591015" y="18622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897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3033362564"/>
              </p:ext>
            </p:extLst>
          </p:nvPr>
        </p:nvGraphicFramePr>
        <p:xfrm>
          <a:off x="647858" y="318047"/>
          <a:ext cx="7848284" cy="25619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1648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g5d03733490_0_363"/>
          <p:cNvSpPr txBox="1">
            <a:spLocks noGrp="1"/>
          </p:cNvSpPr>
          <p:nvPr>
            <p:ph type="title"/>
          </p:nvPr>
        </p:nvSpPr>
        <p:spPr>
          <a:xfrm>
            <a:off x="246063" y="274638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Idealized Memory</a:t>
            </a:r>
            <a:endParaRPr/>
          </a:p>
        </p:txBody>
      </p:sp>
      <p:sp>
        <p:nvSpPr>
          <p:cNvPr id="998" name="Google Shape;998;g5d03733490_0_363"/>
          <p:cNvSpPr txBox="1">
            <a:spLocks noGrp="1"/>
          </p:cNvSpPr>
          <p:nvPr>
            <p:ph type="body" idx="1"/>
          </p:nvPr>
        </p:nvSpPr>
        <p:spPr>
          <a:xfrm>
            <a:off x="457200" y="12953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(idealized)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input </a:t>
            </a:r>
            <a:r>
              <a:rPr lang="en-US" sz="2590" dirty="0"/>
              <a:t>port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In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output </a:t>
            </a:r>
            <a:r>
              <a:rPr lang="en-US" sz="2590" dirty="0"/>
              <a:t>port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access: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0, data at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placed on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1,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In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written to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input (CLK)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CLK input is a factor ONLY during write operation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read, behaves as a combinational logic block: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valid →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valid after “access time”</a:t>
            </a:r>
            <a:endParaRPr dirty="0"/>
          </a:p>
        </p:txBody>
      </p:sp>
      <p:sp>
        <p:nvSpPr>
          <p:cNvPr id="999" name="Google Shape;999;g5d03733490_0_3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0" name="Google Shape;1000;g5d03733490_0_363"/>
          <p:cNvGrpSpPr/>
          <p:nvPr/>
        </p:nvGrpSpPr>
        <p:grpSpPr>
          <a:xfrm>
            <a:off x="5142283" y="1314435"/>
            <a:ext cx="3818037" cy="1811253"/>
            <a:chOff x="5249863" y="1217613"/>
            <a:chExt cx="3818037" cy="1811253"/>
          </a:xfrm>
        </p:grpSpPr>
        <p:sp>
          <p:nvSpPr>
            <p:cNvPr id="1001" name="Google Shape;1001;g5d03733490_0_363"/>
            <p:cNvSpPr/>
            <p:nvPr/>
          </p:nvSpPr>
          <p:spPr>
            <a:xfrm>
              <a:off x="5372624" y="2631366"/>
              <a:ext cx="5595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2" name="Google Shape;1002;g5d03733490_0_363"/>
            <p:cNvSpPr/>
            <p:nvPr/>
          </p:nvSpPr>
          <p:spPr>
            <a:xfrm>
              <a:off x="5249863" y="1935163"/>
              <a:ext cx="9462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Data In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g5d03733490_0_363"/>
            <p:cNvSpPr/>
            <p:nvPr/>
          </p:nvSpPr>
          <p:spPr>
            <a:xfrm>
              <a:off x="6334125" y="1809750"/>
              <a:ext cx="1431900" cy="12129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4" name="Google Shape;1004;g5d03733490_0_363"/>
            <p:cNvSpPr/>
            <p:nvPr/>
          </p:nvSpPr>
          <p:spPr>
            <a:xfrm>
              <a:off x="5583392" y="1217613"/>
              <a:ext cx="15270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2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05" name="Google Shape;1005;g5d03733490_0_363"/>
            <p:cNvCxnSpPr/>
            <p:nvPr/>
          </p:nvCxnSpPr>
          <p:spPr>
            <a:xfrm rot="10800000">
              <a:off x="5334100" y="2330450"/>
              <a:ext cx="10032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06" name="Google Shape;1006;g5d03733490_0_363"/>
            <p:cNvCxnSpPr/>
            <p:nvPr/>
          </p:nvCxnSpPr>
          <p:spPr>
            <a:xfrm flipH="1">
              <a:off x="5867500" y="2260600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07" name="Google Shape;1007;g5d03733490_0_363"/>
            <p:cNvSpPr/>
            <p:nvPr/>
          </p:nvSpPr>
          <p:spPr>
            <a:xfrm>
              <a:off x="5554663" y="2286000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08" name="Google Shape;1008;g5d03733490_0_363"/>
            <p:cNvCxnSpPr/>
            <p:nvPr/>
          </p:nvCxnSpPr>
          <p:spPr>
            <a:xfrm>
              <a:off x="7785100" y="2330450"/>
              <a:ext cx="12828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09" name="Google Shape;1009;g5d03733490_0_363"/>
            <p:cNvCxnSpPr/>
            <p:nvPr/>
          </p:nvCxnSpPr>
          <p:spPr>
            <a:xfrm flipH="1">
              <a:off x="8610700" y="2260600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0" name="Google Shape;1010;g5d03733490_0_363"/>
            <p:cNvSpPr/>
            <p:nvPr/>
          </p:nvSpPr>
          <p:spPr>
            <a:xfrm>
              <a:off x="8221663" y="2286000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g5d03733490_0_363"/>
            <p:cNvSpPr/>
            <p:nvPr/>
          </p:nvSpPr>
          <p:spPr>
            <a:xfrm>
              <a:off x="7764463" y="1935163"/>
              <a:ext cx="10812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DataOut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12" name="Google Shape;1012;g5d03733490_0_363"/>
            <p:cNvCxnSpPr/>
            <p:nvPr/>
          </p:nvCxnSpPr>
          <p:spPr>
            <a:xfrm rot="10800000">
              <a:off x="6635750" y="1562200"/>
              <a:ext cx="0" cy="2412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3" name="Google Shape;1013;g5d03733490_0_363"/>
            <p:cNvCxnSpPr/>
            <p:nvPr/>
          </p:nvCxnSpPr>
          <p:spPr>
            <a:xfrm rot="10800000">
              <a:off x="5861150" y="2838450"/>
              <a:ext cx="4698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4" name="Google Shape;1014;g5d03733490_0_363"/>
            <p:cNvCxnSpPr/>
            <p:nvPr/>
          </p:nvCxnSpPr>
          <p:spPr>
            <a:xfrm>
              <a:off x="7169150" y="1346200"/>
              <a:ext cx="0" cy="4446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5" name="Google Shape;1015;g5d03733490_0_363"/>
            <p:cNvSpPr/>
            <p:nvPr/>
          </p:nvSpPr>
          <p:spPr>
            <a:xfrm>
              <a:off x="7154863" y="1219200"/>
              <a:ext cx="101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Address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16" name="Google Shape;1016;g5d03733490_0_363"/>
            <p:cNvCxnSpPr/>
            <p:nvPr/>
          </p:nvCxnSpPr>
          <p:spPr>
            <a:xfrm>
              <a:off x="6330950" y="2762250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7" name="Google Shape;1017;g5d03733490_0_363"/>
            <p:cNvCxnSpPr/>
            <p:nvPr/>
          </p:nvCxnSpPr>
          <p:spPr>
            <a:xfrm flipH="1">
              <a:off x="6330950" y="2838450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018" name="Google Shape;1018;g5d03733490_0_3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9" name="Google Shape;1019;g5d03733490_0_3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9496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g5d1f297cb9_0_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Current Datapath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087" name="Google Shape;1087;g5d1f297cb9_0_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8" name="Google Shape;1088;g5d1f297cb9_0_0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89" name="Google Shape;1089;g5d1f297cb9_0_0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1090" name="Google Shape;1090;g5d1f297cb9_0_0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1" name="Google Shape;1091;g5d1f297cb9_0_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92" name="Google Shape;1092;g5d1f297cb9_0_0"/>
            <p:cNvCxnSpPr>
              <a:stCxn id="1091" idx="2"/>
              <a:endCxn id="109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093" name="Google Shape;1093;g5d1f297cb9_0_0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4" name="Google Shape;1094;g5d1f297cb9_0_0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1095" name="Google Shape;1095;g5d1f297cb9_0_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6" name="Google Shape;1096;g5d1f297cb9_0_0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7" name="Google Shape;1097;g5d1f297cb9_0_0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1098" name="Google Shape;1098;g5d1f297cb9_0_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9" name="Google Shape;1099;g5d1f297cb9_0_0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0" name="Google Shape;1100;g5d1f297cb9_0_0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1101" name="Google Shape;1101;g5d1f297cb9_0_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2" name="Google Shape;1102;g5d1f297cb9_0_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3" name="Google Shape;1103;g5d1f297cb9_0_0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1104" name="Google Shape;1104;g5d1f297cb9_0_0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1105" name="Google Shape;1105;g5d1f297cb9_0_0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6" name="Google Shape;1106;g5d1f297cb9_0_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07" name="Google Shape;1107;g5d1f297cb9_0_0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8" name="Google Shape;1108;g5d1f297cb9_0_0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9" name="Google Shape;1109;g5d1f297cb9_0_0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g5d1f297cb9_0_0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1" name="Google Shape;1111;g5d1f297cb9_0_0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2" name="Google Shape;1112;g5d1f297cb9_0_0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13" name="Google Shape;1113;g5d1f297cb9_0_0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14" name="Google Shape;1114;g5d1f297cb9_0_0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15" name="Google Shape;1115;g5d1f297cb9_0_0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6" name="Google Shape;1116;g5d1f297cb9_0_0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17" name="Google Shape;1117;g5d1f297cb9_0_0"/>
          <p:cNvCxnSpPr>
            <a:endCxn id="1118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19" name="Google Shape;1119;g5d1f297cb9_0_0"/>
          <p:cNvCxnSpPr>
            <a:stCxn id="1101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120" name="Google Shape;1120;g5d1f297cb9_0_0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1121" name="Google Shape;1121;g5d1f297cb9_0_0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g5d1f297cb9_0_0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g5d1f297cb9_0_0"/>
            <p:cNvSpPr txBox="1"/>
            <p:nvPr/>
          </p:nvSpPr>
          <p:spPr>
            <a:xfrm>
              <a:off x="8255000" y="1846481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24" name="Google Shape;1124;g5d1f297cb9_0_0"/>
          <p:cNvCxnSpPr>
            <a:stCxn id="1090" idx="0"/>
            <a:endCxn id="111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5" name="Google Shape;1125;g5d1f297cb9_0_0"/>
          <p:cNvCxnSpPr/>
          <p:nvPr/>
        </p:nvCxnSpPr>
        <p:spPr>
          <a:xfrm rot="10800000">
            <a:off x="8458200" y="3176726"/>
            <a:ext cx="0" cy="2540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6" name="Google Shape;1126;g5d1f297cb9_0_0"/>
          <p:cNvCxnSpPr/>
          <p:nvPr/>
        </p:nvCxnSpPr>
        <p:spPr>
          <a:xfrm rot="10800000">
            <a:off x="6781800" y="2108100"/>
            <a:ext cx="0" cy="8052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7" name="Google Shape;1127;g5d1f297cb9_0_0"/>
          <p:cNvCxnSpPr>
            <a:endCxn id="1123" idx="1"/>
          </p:cNvCxnSpPr>
          <p:nvPr/>
        </p:nvCxnSpPr>
        <p:spPr>
          <a:xfrm>
            <a:off x="6781700" y="2108035"/>
            <a:ext cx="1625700" cy="428100"/>
          </a:xfrm>
          <a:prstGeom prst="bentConnector3">
            <a:avLst>
              <a:gd name="adj1" fmla="val 8732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8" name="Google Shape;1128;g5d1f297cb9_0_0"/>
          <p:cNvCxnSpPr>
            <a:stCxn id="1129" idx="3"/>
            <a:endCxn id="1088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0" name="Google Shape;1130;g5d1f297cb9_0_0"/>
          <p:cNvCxnSpPr>
            <a:stCxn id="1098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1" name="Google Shape;1131;g5d1f297cb9_0_0"/>
          <p:cNvCxnSpPr>
            <a:stCxn id="1109" idx="3"/>
          </p:cNvCxnSpPr>
          <p:nvPr/>
        </p:nvCxnSpPr>
        <p:spPr>
          <a:xfrm rot="10800000" flipH="1">
            <a:off x="4499400" y="2616226"/>
            <a:ext cx="1825200" cy="539100"/>
          </a:xfrm>
          <a:prstGeom prst="bentConnector3">
            <a:avLst>
              <a:gd name="adj1" fmla="val 133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132" name="Google Shape;1132;g5d1f297cb9_0_0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1129" name="Google Shape;1129;g5d1f297cb9_0_0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133" name="Google Shape;1133;g5d1f297cb9_0_0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4" name="Google Shape;1134;g5d1f297cb9_0_0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1118" name="Google Shape;1118;g5d1f297cb9_0_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g5d1f297cb9_0_0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g5d1f297cb9_0_0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37" name="Google Shape;1137;g5d1f297cb9_0_0"/>
          <p:cNvCxnSpPr>
            <a:stCxn id="1088" idx="3"/>
            <a:endCxn id="1105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8" name="Google Shape;1138;g5d1f297cb9_0_0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9" name="Google Shape;1139;g5d1f297cb9_0_0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0" name="Google Shape;1140;g5d1f297cb9_0_0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1" name="Google Shape;1141;g5d1f297cb9_0_0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2" name="Google Shape;1142;g5d1f297cb9_0_0"/>
          <p:cNvCxnSpPr>
            <a:stCxn id="1121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3" name="Google Shape;1143;g5d1f297cb9_0_0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4" name="Google Shape;1144;g5d1f297cb9_0_0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5" name="Google Shape;1145;g5d1f297cb9_0_0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46" name="Google Shape;1146;g5d1f297cb9_0_0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7" name="Google Shape;1147;g5d1f297cb9_0_0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8" name="Google Shape;1148;g5d1f297cb9_0_0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9" name="Google Shape;1149;g5d1f297cb9_0_0"/>
          <p:cNvSpPr txBox="1"/>
          <p:nvPr/>
        </p:nvSpPr>
        <p:spPr>
          <a:xfrm>
            <a:off x="2918691" y="4180224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0" name="Google Shape;1150;g5d1f297cb9_0_0"/>
          <p:cNvCxnSpPr>
            <a:stCxn id="1111" idx="3"/>
          </p:cNvCxnSpPr>
          <p:nvPr/>
        </p:nvCxnSpPr>
        <p:spPr>
          <a:xfrm rot="10800000" flipH="1">
            <a:off x="4492200" y="3124118"/>
            <a:ext cx="1299000" cy="336000"/>
          </a:xfrm>
          <a:prstGeom prst="bentConnector3">
            <a:avLst>
              <a:gd name="adj1" fmla="val 5000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1" name="Google Shape;1151;g5d1f297cb9_0_0"/>
          <p:cNvSpPr txBox="1"/>
          <p:nvPr/>
        </p:nvSpPr>
        <p:spPr>
          <a:xfrm>
            <a:off x="7696200" y="18796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g5d1f297cb9_0_0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3" name="Google Shape;1153;g5d1f297cb9_0_0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g5d1f297cb9_0_0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5" name="Google Shape;1155;g5d1f297cb9_0_0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6" name="Google Shape;1156;g5d1f297cb9_0_0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7" name="Google Shape;1157;g5d1f297cb9_0_0"/>
          <p:cNvCxnSpPr>
            <a:stCxn id="1096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8" name="Google Shape;1158;g5d1f297cb9_0_0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g5d1f297cb9_0_0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g5d1f297cb9_0_0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1" name="Google Shape;1161;g5d1f297cb9_0_0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2" name="Google Shape;1162;g5d1f297cb9_0_0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3" name="Google Shape;1163;g5d1f297cb9_0_0"/>
          <p:cNvSpPr txBox="1"/>
          <p:nvPr/>
        </p:nvSpPr>
        <p:spPr>
          <a:xfrm>
            <a:off x="68580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4" name="Google Shape;1164;g5d1f297cb9_0_0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5" name="Google Shape;1165;g5d1f297cb9_0_0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6" name="Google Shape;1166;g5d1f297cb9_0_0"/>
          <p:cNvCxnSpPr/>
          <p:nvPr/>
        </p:nvCxnSpPr>
        <p:spPr>
          <a:xfrm flipH="1">
            <a:off x="1447800" y="1551050"/>
            <a:ext cx="1295400" cy="1168500"/>
          </a:xfrm>
          <a:prstGeom prst="bentConnector3">
            <a:avLst>
              <a:gd name="adj1" fmla="val 13266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67" name="Google Shape;1167;g5d1f297cb9_0_0"/>
          <p:cNvSpPr txBox="1"/>
          <p:nvPr/>
        </p:nvSpPr>
        <p:spPr>
          <a:xfrm>
            <a:off x="990600" y="281940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68" name="Google Shape;1168;g5d1f297cb9_0_0"/>
          <p:cNvCxnSpPr/>
          <p:nvPr/>
        </p:nvCxnSpPr>
        <p:spPr>
          <a:xfrm rot="-5400000">
            <a:off x="1701781" y="22422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69" name="Google Shape;1169;g5d1f297cb9_0_0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6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0" name="Google Shape;1170;g5d1f297cb9_0_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8422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sw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endParaRPr lang="en-US" sz="1200" dirty="0"/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69"/>
            <a:ext cx="0" cy="1905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6781800" y="2133601"/>
            <a:ext cx="1600200" cy="801469"/>
          </a:xfrm>
          <a:prstGeom prst="bentConnector3">
            <a:avLst>
              <a:gd name="adj1" fmla="val 8789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endCxn id="19" idx="1"/>
          </p:cNvCxnSpPr>
          <p:nvPr/>
        </p:nvCxnSpPr>
        <p:spPr>
          <a:xfrm rot="10800000" flipV="1">
            <a:off x="1447800" y="2020669"/>
            <a:ext cx="1295400" cy="876300"/>
          </a:xfrm>
          <a:prstGeom prst="bentConnector3">
            <a:avLst>
              <a:gd name="adj1" fmla="val 132662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</p:cNvCxnSpPr>
          <p:nvPr/>
        </p:nvCxnSpPr>
        <p:spPr>
          <a:xfrm flipV="1">
            <a:off x="4467462" y="2819400"/>
            <a:ext cx="1780939" cy="404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990600" y="2971801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322839" y="495300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=S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=0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5626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0960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854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=Write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7201" y="4953001"/>
            <a:ext cx="4648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=*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5334000"/>
            <a:ext cx="84638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*= “Don’t Care”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59243" y="2015526"/>
            <a:ext cx="7010400" cy="2874720"/>
            <a:chOff x="1447801" y="1123950"/>
            <a:chExt cx="7010400" cy="2874720"/>
          </a:xfrm>
        </p:grpSpPr>
        <p:cxnSp>
          <p:nvCxnSpPr>
            <p:cNvPr id="94" name="Straight Arrow Connector 93"/>
            <p:cNvCxnSpPr/>
            <p:nvPr/>
          </p:nvCxnSpPr>
          <p:spPr>
            <a:xfrm flipV="1">
              <a:off x="6454321" y="2545231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4191001" y="2876550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7233229" y="2641729"/>
              <a:ext cx="0" cy="133835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867401" y="2636897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6629401" y="2130683"/>
              <a:ext cx="381000" cy="2196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8455357" y="2343150"/>
              <a:ext cx="2844" cy="165552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>
              <a:off x="1813264" y="2000250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flipV="1">
              <a:off x="1782932" y="1581470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lbow Connector 106"/>
            <p:cNvCxnSpPr/>
            <p:nvPr/>
          </p:nvCxnSpPr>
          <p:spPr>
            <a:xfrm flipV="1">
              <a:off x="2438401" y="1123950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0800000" flipV="1">
              <a:off x="1447801" y="1123950"/>
              <a:ext cx="1295400" cy="876300"/>
            </a:xfrm>
            <a:prstGeom prst="bentConnector3">
              <a:avLst>
                <a:gd name="adj1" fmla="val 132662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lbow Connector 108"/>
            <p:cNvCxnSpPr/>
            <p:nvPr/>
          </p:nvCxnSpPr>
          <p:spPr>
            <a:xfrm flipV="1">
              <a:off x="4499522" y="1922681"/>
              <a:ext cx="1748879" cy="404336"/>
            </a:xfrm>
            <a:prstGeom prst="bentConnector3">
              <a:avLst>
                <a:gd name="adj1" fmla="val 74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>
              <a:off x="4457522" y="2555617"/>
              <a:ext cx="957297" cy="320141"/>
            </a:xfrm>
            <a:prstGeom prst="bentConnector3">
              <a:avLst>
                <a:gd name="adj1" fmla="val 1683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2895601" y="2303681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2886365" y="2419350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2897910" y="2647951"/>
              <a:ext cx="759691" cy="267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 flipV="1">
              <a:off x="2886365" y="3333750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flipV="1">
              <a:off x="3810001" y="3599081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 flipV="1">
              <a:off x="5943601" y="2456081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/>
            <p:nvPr/>
          </p:nvCxnSpPr>
          <p:spPr>
            <a:xfrm flipV="1">
              <a:off x="5410201" y="2490717"/>
              <a:ext cx="1600200" cy="381000"/>
            </a:xfrm>
            <a:prstGeom prst="bentConnector3">
              <a:avLst>
                <a:gd name="adj1" fmla="val 860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Elbow Connector 127"/>
            <p:cNvCxnSpPr/>
            <p:nvPr/>
          </p:nvCxnSpPr>
          <p:spPr>
            <a:xfrm flipV="1">
              <a:off x="4044975" y="2532281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>
            <a:stCxn id="16" idx="3"/>
          </p:cNvCxnSpPr>
          <p:nvPr/>
        </p:nvCxnSpPr>
        <p:spPr>
          <a:xfrm>
            <a:off x="2743201" y="3201769"/>
            <a:ext cx="174413" cy="6632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45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757B13-7D4E-E709-0AAF-706DC22026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4</a:t>
            </a:fld>
            <a:endParaRPr lang="en"/>
          </a:p>
        </p:txBody>
      </p:sp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77B53872-6C91-DF3F-7C0E-F3F400B880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8702791"/>
              </p:ext>
            </p:extLst>
          </p:nvPr>
        </p:nvGraphicFramePr>
        <p:xfrm>
          <a:off x="122842" y="4273622"/>
          <a:ext cx="8898316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3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60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dirty="0"/>
                        <a:t>Shared Among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instr[31]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I/S/B/J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sign 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sign-extend 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instr[30:25]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I/S/B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high 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common for load/store/branch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instr[11:7]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low 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dirty="0"/>
                        <a:t>destination offset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instr[19:12]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U/J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upper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long immediates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instr[20]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I/J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single control 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dirty="0"/>
                        <a:t>mid-immediate for JAL/JALR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1FF6D99-B071-0361-08FA-43658676F33C}"/>
              </a:ext>
            </a:extLst>
          </p:cNvPr>
          <p:cNvSpPr txBox="1"/>
          <p:nvPr/>
        </p:nvSpPr>
        <p:spPr>
          <a:xfrm>
            <a:off x="122842" y="294883"/>
            <a:ext cx="902115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int32_t</a:t>
            </a:r>
            <a:r>
              <a:rPr lang="en-US" dirty="0"/>
              <a:t> </a:t>
            </a:r>
            <a:r>
              <a:rPr lang="en-US" dirty="0" err="1"/>
              <a:t>getImmediate</a:t>
            </a:r>
            <a:r>
              <a:rPr lang="en-US" dirty="0"/>
              <a:t>(</a:t>
            </a:r>
            <a:r>
              <a:rPr lang="en-US" i="1" dirty="0"/>
              <a:t>uint32_t</a:t>
            </a:r>
            <a:r>
              <a:rPr lang="en-US" dirty="0"/>
              <a:t> </a:t>
            </a:r>
            <a:r>
              <a:rPr lang="en-US" i="1" dirty="0" err="1"/>
              <a:t>instr</a:t>
            </a:r>
            <a:r>
              <a:rPr lang="en-US" dirty="0"/>
              <a:t>) {</a:t>
            </a:r>
            <a:endParaRPr lang="en-US" b="0" dirty="0">
              <a:solidFill>
                <a:srgbClr val="75715E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// Common bitfields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ins_31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31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sign bit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ins_30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_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25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3F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shared upper field for I/S/B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ins_24_21 = 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21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F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used in J-type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ins_20 = 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20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shared mid-bit (I/J)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ins_19_12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12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FF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U/J upper byte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ins_11_8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8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F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B-type middle nibble</a:t>
            </a:r>
            <a:endParaRPr lang="en-US" b="0" dirty="0">
              <a:solidFill>
                <a:srgbClr val="F8F8F2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 i="1" dirty="0">
                <a:solidFill>
                  <a:srgbClr val="66D9EF"/>
                </a:solidFill>
                <a:effectLst/>
                <a:latin typeface="Menlo" panose="020B0609030804020204" pitchFamily="49" charset="0"/>
              </a:rPr>
              <a:t>uint32_t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F0000"/>
                </a:solidFill>
                <a:effectLst/>
                <a:latin typeface="Menlo" panose="020B0609030804020204" pitchFamily="49" charset="0"/>
              </a:rPr>
              <a:t>ins_7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(</a:t>
            </a:r>
            <a:r>
              <a:rPr lang="en-US" b="0" i="1" dirty="0" err="1">
                <a:solidFill>
                  <a:srgbClr val="FD971F"/>
                </a:solidFill>
                <a:effectLst/>
                <a:latin typeface="Menlo" panose="020B0609030804020204" pitchFamily="49" charset="0"/>
              </a:rPr>
              <a:t>instr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&gt;&gt;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7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)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&amp;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 dirty="0">
                <a:solidFill>
                  <a:srgbClr val="F92672"/>
                </a:solidFill>
                <a:effectLst/>
                <a:latin typeface="Menlo" panose="020B0609030804020204" pitchFamily="49" charset="0"/>
              </a:rPr>
              <a:t>0x</a:t>
            </a:r>
            <a:r>
              <a:rPr lang="en-US" b="0" dirty="0">
                <a:solidFill>
                  <a:srgbClr val="AE81FF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en-US" b="0" dirty="0">
                <a:solidFill>
                  <a:srgbClr val="F8F8F2"/>
                </a:solidFill>
                <a:effectLst/>
                <a:latin typeface="Menlo" panose="020B0609030804020204" pitchFamily="49" charset="0"/>
              </a:rPr>
              <a:t>;</a:t>
            </a:r>
            <a:r>
              <a:rPr lang="en-US" b="0" dirty="0">
                <a:solidFill>
                  <a:srgbClr val="75715E"/>
                </a:solidFill>
                <a:effectLst/>
                <a:latin typeface="Menlo" panose="020B0609030804020204" pitchFamily="49" charset="0"/>
              </a:rPr>
              <a:t> // S/B lower link</a:t>
            </a:r>
          </a:p>
          <a:p>
            <a:pPr>
              <a:buNone/>
            </a:pPr>
            <a:endParaRPr lang="en-US" dirty="0">
              <a:solidFill>
                <a:srgbClr val="75715E"/>
              </a:solidFill>
              <a:latin typeface="Menlo" panose="020B0609030804020204" pitchFamily="49" charset="0"/>
            </a:endParaRPr>
          </a:p>
          <a:p>
            <a:r>
              <a:rPr lang="en-US" dirty="0" err="1"/>
              <a:t>imm_i</a:t>
            </a:r>
            <a:r>
              <a:rPr lang="en-US" dirty="0"/>
              <a:t> = ins_31 &lt;&lt; 11 | (ins_30_25 &lt;&lt; 5) | (ins_20 &lt;&lt; 4) | ((</a:t>
            </a:r>
            <a:r>
              <a:rPr lang="en-US" i="1" dirty="0" err="1"/>
              <a:t>instr</a:t>
            </a:r>
            <a:r>
              <a:rPr lang="en-US" dirty="0"/>
              <a:t> &gt;&gt; 21) &amp; 0xF);</a:t>
            </a:r>
          </a:p>
          <a:p>
            <a:r>
              <a:rPr lang="en-US" dirty="0" err="1"/>
              <a:t>imm_s</a:t>
            </a:r>
            <a:r>
              <a:rPr lang="en-US" dirty="0"/>
              <a:t> = (ins_30_25 &lt;&lt; 5) | ((</a:t>
            </a:r>
            <a:r>
              <a:rPr lang="en-US" i="1" dirty="0" err="1"/>
              <a:t>instr</a:t>
            </a:r>
            <a:r>
              <a:rPr lang="en-US" dirty="0"/>
              <a:t> &gt;&gt; 7) &amp; 0x1F);</a:t>
            </a:r>
            <a:r>
              <a:rPr lang="en-US" dirty="0">
                <a:solidFill>
                  <a:srgbClr val="F8F8F2"/>
                </a:solidFill>
                <a:latin typeface="Menlo" panose="020B0609030804020204" pitchFamily="49" charset="0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553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1674189232"/>
              </p:ext>
            </p:extLst>
          </p:nvPr>
        </p:nvGraphicFramePr>
        <p:xfrm>
          <a:off x="647858" y="318047"/>
          <a:ext cx="7848284" cy="2927923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088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/>
        </p:nvGraphicFramePr>
        <p:xfrm>
          <a:off x="647858" y="318047"/>
          <a:ext cx="7848284" cy="62219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1258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Arrow Connector 87"/>
          <p:cNvCxnSpPr/>
          <p:nvPr/>
        </p:nvCxnSpPr>
        <p:spPr>
          <a:xfrm>
            <a:off x="5183902" y="3468470"/>
            <a:ext cx="0" cy="1408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031502" y="3468470"/>
            <a:ext cx="0" cy="1408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branches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9102" y="3581400"/>
            <a:ext cx="0" cy="12954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74137" y="2447779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576107" y="311171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68818" y="494728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10914" y="4935839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=0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572000" y="4953001"/>
            <a:ext cx="26289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endParaRPr lang="en-US" sz="1100" dirty="0"/>
          </a:p>
        </p:txBody>
      </p:sp>
      <p:sp>
        <p:nvSpPr>
          <p:cNvPr id="585" name="TextBox 584"/>
          <p:cNvSpPr txBox="1"/>
          <p:nvPr/>
        </p:nvSpPr>
        <p:spPr>
          <a:xfrm>
            <a:off x="4876800" y="4953001"/>
            <a:ext cx="25648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endParaRPr lang="en-US" sz="1100" dirty="0"/>
          </a:p>
        </p:txBody>
      </p:sp>
      <p:sp>
        <p:nvSpPr>
          <p:cNvPr id="586" name="TextBox 585"/>
          <p:cNvSpPr txBox="1"/>
          <p:nvPr/>
        </p:nvSpPr>
        <p:spPr>
          <a:xfrm>
            <a:off x="5181601" y="4953001"/>
            <a:ext cx="25395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endParaRPr lang="en-US" sz="1100" dirty="0"/>
          </a:p>
        </p:txBody>
      </p:sp>
      <p:sp>
        <p:nvSpPr>
          <p:cNvPr id="587" name="TextBox 586"/>
          <p:cNvSpPr txBox="1"/>
          <p:nvPr/>
        </p:nvSpPr>
        <p:spPr>
          <a:xfrm>
            <a:off x="5995089" y="495872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56443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284556" y="5244750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5139" y="4941559"/>
            <a:ext cx="4648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=*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0" y="4953001"/>
            <a:ext cx="118942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=taken/not-taken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5178182" y="3470875"/>
            <a:ext cx="0" cy="14083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73" idx="3"/>
          </p:cNvCxnSpPr>
          <p:nvPr/>
        </p:nvCxnSpPr>
        <p:spPr>
          <a:xfrm flipH="1">
            <a:off x="5025783" y="3551143"/>
            <a:ext cx="4569" cy="13280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 flipV="1">
            <a:off x="1213481" y="3118291"/>
            <a:ext cx="10391" cy="177072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V="1">
            <a:off x="4873382" y="3583805"/>
            <a:ext cx="0" cy="1295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V="1">
            <a:off x="6441632" y="3444356"/>
            <a:ext cx="6968" cy="178912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V="1">
            <a:off x="4185280" y="3775675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7227508" y="3540853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V="1">
            <a:off x="5861680" y="3536021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V="1">
            <a:off x="6014080" y="2965891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Elbow Connector 140"/>
          <p:cNvCxnSpPr/>
          <p:nvPr/>
        </p:nvCxnSpPr>
        <p:spPr>
          <a:xfrm rot="16200000" flipH="1">
            <a:off x="709593" y="2316437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1289680" y="2899374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/>
          <p:cNvCxnSpPr/>
          <p:nvPr/>
        </p:nvCxnSpPr>
        <p:spPr>
          <a:xfrm>
            <a:off x="1807544" y="2899374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/>
          <p:nvPr/>
        </p:nvCxnSpPr>
        <p:spPr>
          <a:xfrm flipV="1">
            <a:off x="1777212" y="2480594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rot="10800000" flipV="1">
            <a:off x="1137280" y="2023074"/>
            <a:ext cx="1600200" cy="990600"/>
          </a:xfrm>
          <a:prstGeom prst="bentConnector3">
            <a:avLst>
              <a:gd name="adj1" fmla="val 124407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V="1">
            <a:off x="6078839" y="2722724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79" idx="3"/>
          </p:cNvCxnSpPr>
          <p:nvPr/>
        </p:nvCxnSpPr>
        <p:spPr>
          <a:xfrm flipV="1">
            <a:off x="4467461" y="3220702"/>
            <a:ext cx="358592" cy="303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81" idx="3"/>
          </p:cNvCxnSpPr>
          <p:nvPr/>
        </p:nvCxnSpPr>
        <p:spPr>
          <a:xfrm flipV="1">
            <a:off x="4467461" y="3442944"/>
            <a:ext cx="326578" cy="939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V="1">
            <a:off x="1973048" y="2230186"/>
            <a:ext cx="3576139" cy="536647"/>
          </a:xfrm>
          <a:prstGeom prst="bentConnector3">
            <a:avLst>
              <a:gd name="adj1" fmla="val 2488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2889880" y="3202805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2880644" y="3318475"/>
            <a:ext cx="771236" cy="3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2892190" y="3547076"/>
            <a:ext cx="759691" cy="267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 flipV="1">
            <a:off x="2880644" y="4232875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 flipV="1">
            <a:off x="3804280" y="4498205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V="1">
            <a:off x="5937880" y="3355205"/>
            <a:ext cx="370610" cy="231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/>
          <p:cNvCxnSpPr/>
          <p:nvPr/>
        </p:nvCxnSpPr>
        <p:spPr>
          <a:xfrm flipV="1">
            <a:off x="4039254" y="3431405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28" idx="0"/>
          </p:cNvCxnSpPr>
          <p:nvPr/>
        </p:nvCxnSpPr>
        <p:spPr>
          <a:xfrm flipV="1">
            <a:off x="6629400" y="2132935"/>
            <a:ext cx="149760" cy="916434"/>
          </a:xfrm>
          <a:prstGeom prst="bentConnector4">
            <a:avLst>
              <a:gd name="adj1" fmla="val 99165"/>
              <a:gd name="adj2" fmla="val 6039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6200000" flipH="1">
            <a:off x="5543475" y="2230177"/>
            <a:ext cx="383277" cy="360411"/>
          </a:xfrm>
          <a:prstGeom prst="bentConnector3">
            <a:avLst>
              <a:gd name="adj1" fmla="val 93284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2743201" y="3201769"/>
            <a:ext cx="174413" cy="6632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58" idx="0"/>
          </p:cNvCxnSpPr>
          <p:nvPr/>
        </p:nvCxnSpPr>
        <p:spPr>
          <a:xfrm flipV="1">
            <a:off x="2438401" y="2001363"/>
            <a:ext cx="307589" cy="476507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903889" y="2110054"/>
            <a:ext cx="5880993" cy="11441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7560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jalr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6428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>
          <a:xfrm>
            <a:off x="914400" y="2116428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2663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/>
          <p:nvPr/>
        </p:nvCxnSpPr>
        <p:spPr>
          <a:xfrm>
            <a:off x="1295400" y="2895600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>
            <a:off x="1813264" y="2895600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V="1">
            <a:off x="6096000" y="2741832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/>
          <p:nvPr/>
        </p:nvCxnSpPr>
        <p:spPr>
          <a:xfrm flipV="1">
            <a:off x="4499522" y="2854583"/>
            <a:ext cx="1463129" cy="367784"/>
          </a:xfrm>
          <a:prstGeom prst="bentConnector3">
            <a:avLst>
              <a:gd name="adj1" fmla="val 853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7722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1941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/>
          <p:nvPr/>
        </p:nvCxnSpPr>
        <p:spPr>
          <a:xfrm flipV="1">
            <a:off x="2743200" y="3048000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199031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4701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29101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1431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6858000" y="23622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90601" y="2438401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/>
          <p:nvPr/>
        </p:nvCxnSpPr>
        <p:spPr>
          <a:xfrm flipV="1">
            <a:off x="4044974" y="3427631"/>
            <a:ext cx="1746226" cy="825788"/>
          </a:xfrm>
          <a:prstGeom prst="bentConnector3">
            <a:avLst>
              <a:gd name="adj1" fmla="val 8344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69556" y="53340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317124"/>
            <a:ext cx="36869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334001" y="53340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=0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102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51816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8768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=2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3270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endParaRPr lang="en-US" sz="1100" dirty="0"/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6453074" y="3444837"/>
            <a:ext cx="1248" cy="17199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4191001" y="3776156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7233229" y="3541334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5867401" y="3536502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019801" y="2966372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8458201" y="3242756"/>
            <a:ext cx="0" cy="16369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6781801" y="2119314"/>
            <a:ext cx="0" cy="924428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>
          <a:xfrm rot="16200000" flipH="1">
            <a:off x="715314" y="2315549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295401" y="2898486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>
          <a:xfrm>
            <a:off x="1813265" y="2898486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 flipV="1">
            <a:off x="1782933" y="2481075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6096001" y="2744718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/>
          <p:cNvCxnSpPr/>
          <p:nvPr/>
        </p:nvCxnSpPr>
        <p:spPr>
          <a:xfrm flipV="1">
            <a:off x="4499523" y="2857469"/>
            <a:ext cx="1463129" cy="367784"/>
          </a:xfrm>
          <a:prstGeom prst="bentConnector3">
            <a:avLst>
              <a:gd name="adj1" fmla="val 8536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flipV="1">
            <a:off x="2743201" y="3050886"/>
            <a:ext cx="914400" cy="152400"/>
          </a:xfrm>
          <a:prstGeom prst="bentConnector3">
            <a:avLst>
              <a:gd name="adj1" fmla="val 1780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2895601" y="3201917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 flipV="1">
            <a:off x="2886365" y="3317587"/>
            <a:ext cx="771236" cy="3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86365" y="4231987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H="1" flipV="1">
            <a:off x="3330865" y="1905001"/>
            <a:ext cx="5203536" cy="1032955"/>
          </a:xfrm>
          <a:prstGeom prst="bentConnector3">
            <a:avLst>
              <a:gd name="adj1" fmla="val -237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/>
          <p:cNvCxnSpPr/>
          <p:nvPr/>
        </p:nvCxnSpPr>
        <p:spPr>
          <a:xfrm rot="16200000" flipH="1">
            <a:off x="3086101" y="2174586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3810001" y="4498686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5943602" y="3352801"/>
            <a:ext cx="304799" cy="382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/>
          <p:nvPr/>
        </p:nvCxnSpPr>
        <p:spPr>
          <a:xfrm flipV="1">
            <a:off x="4044975" y="3430517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28" idx="0"/>
          </p:cNvCxnSpPr>
          <p:nvPr/>
        </p:nvCxnSpPr>
        <p:spPr>
          <a:xfrm flipV="1">
            <a:off x="6629400" y="3048001"/>
            <a:ext cx="152400" cy="1369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914400" y="2133600"/>
            <a:ext cx="5867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4968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jal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6428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>
          <a:xfrm>
            <a:off x="914400" y="2116428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2663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/>
          <p:nvPr/>
        </p:nvCxnSpPr>
        <p:spPr>
          <a:xfrm>
            <a:off x="1295400" y="2895600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>
            <a:off x="1813264" y="2895600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V="1">
            <a:off x="6096000" y="2741832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/>
          <p:nvPr/>
        </p:nvCxnSpPr>
        <p:spPr>
          <a:xfrm flipV="1">
            <a:off x="4499522" y="2854583"/>
            <a:ext cx="1463129" cy="367784"/>
          </a:xfrm>
          <a:prstGeom prst="bentConnector3">
            <a:avLst>
              <a:gd name="adj1" fmla="val 853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7722"/>
            <a:ext cx="3214173" cy="535336"/>
          </a:xfrm>
          <a:prstGeom prst="bentConnector3">
            <a:avLst>
              <a:gd name="adj1" fmla="val 27385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1941"/>
            <a:ext cx="762000" cy="36749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/>
          <p:nvPr/>
        </p:nvCxnSpPr>
        <p:spPr>
          <a:xfrm flipV="1">
            <a:off x="2743200" y="3048000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199031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4701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29101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1431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6858000" y="23622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90601" y="2438401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/>
          <p:nvPr/>
        </p:nvCxnSpPr>
        <p:spPr>
          <a:xfrm flipV="1">
            <a:off x="4044974" y="3427631"/>
            <a:ext cx="1746226" cy="825788"/>
          </a:xfrm>
          <a:prstGeom prst="bentConnector3">
            <a:avLst>
              <a:gd name="adj1" fmla="val 8344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161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=J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69556" y="53340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317124"/>
            <a:ext cx="36869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334001" y="53340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102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51816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8768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=2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3270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endParaRPr lang="en-US" sz="1100" dirty="0"/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6453074" y="3444837"/>
            <a:ext cx="1248" cy="17199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4191001" y="3776156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7233229" y="3541334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5867401" y="3536502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019801" y="2966372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8458201" y="3242756"/>
            <a:ext cx="0" cy="16369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6781801" y="2119314"/>
            <a:ext cx="0" cy="924428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>
          <a:xfrm rot="16200000" flipH="1">
            <a:off x="715314" y="2315549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295401" y="2898486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>
          <a:xfrm>
            <a:off x="1813265" y="2898486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 flipV="1">
            <a:off x="1782933" y="2481075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137"/>
          <p:cNvCxnSpPr/>
          <p:nvPr/>
        </p:nvCxnSpPr>
        <p:spPr>
          <a:xfrm flipV="1">
            <a:off x="2438401" y="2023555"/>
            <a:ext cx="304800" cy="457200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/>
          <p:nvPr/>
        </p:nvCxnSpPr>
        <p:spPr>
          <a:xfrm>
            <a:off x="2743201" y="2023555"/>
            <a:ext cx="5638800" cy="685800"/>
          </a:xfrm>
          <a:prstGeom prst="bentConnector3">
            <a:avLst>
              <a:gd name="adj1" fmla="val 97158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6096001" y="2744718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flipV="1">
            <a:off x="2743201" y="3050886"/>
            <a:ext cx="914400" cy="152400"/>
          </a:xfrm>
          <a:prstGeom prst="bentConnector3">
            <a:avLst>
              <a:gd name="adj1" fmla="val 1780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2895601" y="3201917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86365" y="4231987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H="1" flipV="1">
            <a:off x="3330865" y="1905001"/>
            <a:ext cx="5203536" cy="1032955"/>
          </a:xfrm>
          <a:prstGeom prst="bentConnector3">
            <a:avLst>
              <a:gd name="adj1" fmla="val -237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/>
          <p:cNvCxnSpPr/>
          <p:nvPr/>
        </p:nvCxnSpPr>
        <p:spPr>
          <a:xfrm rot="16200000" flipH="1">
            <a:off x="3086101" y="2174586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3810001" y="4498686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5943602" y="3352801"/>
            <a:ext cx="304799" cy="382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/>
          <p:nvPr/>
        </p:nvCxnSpPr>
        <p:spPr>
          <a:xfrm flipV="1">
            <a:off x="4044975" y="3430517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28" idx="0"/>
          </p:cNvCxnSpPr>
          <p:nvPr/>
        </p:nvCxnSpPr>
        <p:spPr>
          <a:xfrm flipV="1">
            <a:off x="6629400" y="3048001"/>
            <a:ext cx="152400" cy="1369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914400" y="2133600"/>
            <a:ext cx="5867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0199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</a:t>
            </a:r>
            <a:r>
              <a:rPr lang="en-US" b="1" dirty="0" err="1">
                <a:latin typeface="Courier New"/>
                <a:cs typeface="Courier New"/>
              </a:rPr>
              <a:t>lui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2" idx="0"/>
          </p:cNvCxnSpPr>
          <p:nvPr/>
        </p:nvCxnSpPr>
        <p:spPr>
          <a:xfrm flipV="1">
            <a:off x="6096000" y="2743201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1154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813955" y="2716646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418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=U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8862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43401" y="52578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257801"/>
            <a:ext cx="3045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257801" y="52578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3663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=*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86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324601" y="4953001"/>
            <a:ext cx="55143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=B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72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66684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=pc+4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43001" y="1905000"/>
            <a:ext cx="7391400" cy="2984500"/>
            <a:chOff x="1295400" y="1197264"/>
            <a:chExt cx="7391400" cy="2984500"/>
          </a:xfrm>
        </p:grpSpPr>
        <p:cxnSp>
          <p:nvCxnSpPr>
            <p:cNvPr id="125" name="Straight Arrow Connector 124"/>
            <p:cNvCxnSpPr/>
            <p:nvPr/>
          </p:nvCxnSpPr>
          <p:spPr>
            <a:xfrm flipH="1" flipV="1">
              <a:off x="1371600" y="2411035"/>
              <a:ext cx="10391" cy="177072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6606720" y="273710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4343400" y="306841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19800" y="282876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8610600" y="2535019"/>
              <a:ext cx="0" cy="16369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6934200" y="1412947"/>
              <a:ext cx="0" cy="92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/>
            <p:nvPr/>
          </p:nvCxnSpPr>
          <p:spPr>
            <a:xfrm>
              <a:off x="6934199" y="1425864"/>
              <a:ext cx="1600201" cy="804355"/>
            </a:xfrm>
            <a:prstGeom prst="bentConnector3">
              <a:avLst>
                <a:gd name="adj1" fmla="val 84271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447800" y="2192119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/>
            <p:nvPr/>
          </p:nvCxnSpPr>
          <p:spPr>
            <a:xfrm>
              <a:off x="1965663" y="2192119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/>
            <p:cNvCxnSpPr/>
            <p:nvPr/>
          </p:nvCxnSpPr>
          <p:spPr>
            <a:xfrm flipV="1">
              <a:off x="1935331" y="1773339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/>
            <p:nvPr/>
          </p:nvCxnSpPr>
          <p:spPr>
            <a:xfrm flipV="1">
              <a:off x="2590800" y="1315819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Elbow Connector 136"/>
            <p:cNvCxnSpPr/>
            <p:nvPr/>
          </p:nvCxnSpPr>
          <p:spPr>
            <a:xfrm rot="10800000" flipV="1">
              <a:off x="1295400" y="1315819"/>
              <a:ext cx="1600200" cy="990600"/>
            </a:xfrm>
            <a:prstGeom prst="bentConnector3">
              <a:avLst>
                <a:gd name="adj1" fmla="val 124407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3048000" y="2495550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3038764" y="3525619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/>
            <p:cNvCxnSpPr/>
            <p:nvPr/>
          </p:nvCxnSpPr>
          <p:spPr>
            <a:xfrm flipH="1" flipV="1">
              <a:off x="3483264" y="1197264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3962400" y="379095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096000" y="2647950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lbow Connector 144"/>
            <p:cNvCxnSpPr/>
            <p:nvPr/>
          </p:nvCxnSpPr>
          <p:spPr>
            <a:xfrm flipV="1">
              <a:off x="4197374" y="2724150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2895599" y="24926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781799" y="23402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rot="16200000" flipH="1">
            <a:off x="3086100" y="2171701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69791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</a:t>
            </a:r>
            <a:r>
              <a:rPr lang="en-US" b="1" dirty="0" err="1">
                <a:latin typeface="Courier New"/>
                <a:cs typeface="Courier New"/>
              </a:rPr>
              <a:t>auipc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2" idx="0"/>
          </p:cNvCxnSpPr>
          <p:nvPr/>
        </p:nvCxnSpPr>
        <p:spPr>
          <a:xfrm flipV="1">
            <a:off x="6096000" y="2743201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813955" y="2716646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418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=U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8862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43401" y="52578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257801"/>
            <a:ext cx="3045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257801" y="52578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86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2484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7010401" y="4953001"/>
            <a:ext cx="58028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=0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79248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66684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=pc+4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43001" y="1905000"/>
            <a:ext cx="7391400" cy="2984500"/>
            <a:chOff x="1295400" y="1197264"/>
            <a:chExt cx="7391400" cy="2984500"/>
          </a:xfrm>
        </p:grpSpPr>
        <p:cxnSp>
          <p:nvCxnSpPr>
            <p:cNvPr id="125" name="Straight Arrow Connector 124"/>
            <p:cNvCxnSpPr/>
            <p:nvPr/>
          </p:nvCxnSpPr>
          <p:spPr>
            <a:xfrm flipH="1" flipV="1">
              <a:off x="1371600" y="2411035"/>
              <a:ext cx="10391" cy="177072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6606720" y="273710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4343400" y="306841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19800" y="282876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8610600" y="2535019"/>
              <a:ext cx="0" cy="16369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6934200" y="1412947"/>
              <a:ext cx="0" cy="92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/>
            <p:nvPr/>
          </p:nvCxnSpPr>
          <p:spPr>
            <a:xfrm>
              <a:off x="6934199" y="1425864"/>
              <a:ext cx="1600201" cy="804355"/>
            </a:xfrm>
            <a:prstGeom prst="bentConnector3">
              <a:avLst>
                <a:gd name="adj1" fmla="val 84271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447800" y="2192119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/>
            <p:nvPr/>
          </p:nvCxnSpPr>
          <p:spPr>
            <a:xfrm>
              <a:off x="1965663" y="2192119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/>
            <p:cNvCxnSpPr/>
            <p:nvPr/>
          </p:nvCxnSpPr>
          <p:spPr>
            <a:xfrm flipV="1">
              <a:off x="1935331" y="1773339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/>
            <p:nvPr/>
          </p:nvCxnSpPr>
          <p:spPr>
            <a:xfrm flipV="1">
              <a:off x="2590800" y="1315819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Elbow Connector 136"/>
            <p:cNvCxnSpPr/>
            <p:nvPr/>
          </p:nvCxnSpPr>
          <p:spPr>
            <a:xfrm rot="10800000" flipV="1">
              <a:off x="1295400" y="1315819"/>
              <a:ext cx="1600200" cy="990600"/>
            </a:xfrm>
            <a:prstGeom prst="bentConnector3">
              <a:avLst>
                <a:gd name="adj1" fmla="val 124407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3048000" y="2495550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3038764" y="3525619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/>
            <p:cNvCxnSpPr/>
            <p:nvPr/>
          </p:nvCxnSpPr>
          <p:spPr>
            <a:xfrm flipH="1" flipV="1">
              <a:off x="3483264" y="1197264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3962400" y="379095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096000" y="2647950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lbow Connector 144"/>
            <p:cNvCxnSpPr/>
            <p:nvPr/>
          </p:nvCxnSpPr>
          <p:spPr>
            <a:xfrm flipV="1">
              <a:off x="4197374" y="2724150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2895599" y="24926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781799" y="23402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6248399" y="20354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rot="16200000" flipH="1">
            <a:off x="3086100" y="2171701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619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Synchronous Digital Systems (SDS)</a:t>
            </a:r>
            <a:endParaRPr sz="2800" dirty="0"/>
          </a:p>
        </p:txBody>
      </p:sp>
      <p:sp>
        <p:nvSpPr>
          <p:cNvPr id="411" name="Google Shape;411;p26"/>
          <p:cNvSpPr txBox="1"/>
          <p:nvPr/>
        </p:nvSpPr>
        <p:spPr>
          <a:xfrm>
            <a:off x="685800" y="2192338"/>
            <a:ext cx="7848600" cy="4275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203200" marR="0" lvl="0" indent="-2032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"/>
              <a:buNone/>
            </a:pP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Synchronous: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190500" algn="l" rtl="0">
              <a:lnSpc>
                <a:spcPct val="85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operations coordinated by a central clock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57300" marR="0" lvl="2" indent="-342900" algn="l" rtl="0">
              <a:lnSpc>
                <a:spcPct val="85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“Heartbeat” of the system (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processor frequency)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3200" marR="0" lvl="0" indent="-203200" algn="l" rtl="0">
              <a:lnSpc>
                <a:spcPct val="75000"/>
              </a:lnSpc>
              <a:spcBef>
                <a:spcPts val="208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"/>
              <a:buNone/>
            </a:pP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Digital: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190500" algn="l" rtl="0">
              <a:lnSpc>
                <a:spcPct val="85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Represent all values with two discrete values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190500" algn="l" rtl="0">
              <a:lnSpc>
                <a:spcPct val="85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Electrical signals are treated as 1’s and 0’s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409700" marR="0" lvl="2" indent="-457200" algn="l" rtl="0">
              <a:lnSpc>
                <a:spcPct val="85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High/Low voltage represent True/False, 1/0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6"/>
          <p:cNvSpPr txBox="1"/>
          <p:nvPr/>
        </p:nvSpPr>
        <p:spPr>
          <a:xfrm>
            <a:off x="822325" y="1268413"/>
            <a:ext cx="7635875" cy="83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Hardware of a processor (e.g., RISC-V) is an example of a Synchronous Digital System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674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Combinational vs. Sequential Logic</a:t>
            </a:r>
            <a:endParaRPr sz="2800" dirty="0"/>
          </a:p>
        </p:txBody>
      </p:sp>
      <p:sp>
        <p:nvSpPr>
          <p:cNvPr id="981" name="Google Shape;981;p43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Systems 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consist of two basic types of circuits: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Combinational Logic (CL)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is a function of the inputs only, not the history of its execution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add A, B (ALUs)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Sequential Logic (SL)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Circuits that “remember” or store information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Also called “State Elements”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Memory and registers </a:t>
            </a:r>
            <a:endParaRPr dirty="0"/>
          </a:p>
        </p:txBody>
      </p:sp>
      <p:sp>
        <p:nvSpPr>
          <p:cNvPr id="982" name="Google Shape;982;p43"/>
          <p:cNvSpPr/>
          <p:nvPr/>
        </p:nvSpPr>
        <p:spPr>
          <a:xfrm>
            <a:off x="457200" y="2658979"/>
            <a:ext cx="8229600" cy="1780673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3" name="Google Shape;983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145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Simple Logic Gates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9" name="Google Shape;989;p48"/>
          <p:cNvSpPr txBox="1">
            <a:spLocks noGrp="1"/>
          </p:cNvSpPr>
          <p:nvPr>
            <p:ph type="body" idx="1"/>
          </p:nvPr>
        </p:nvSpPr>
        <p:spPr>
          <a:xfrm>
            <a:off x="457200" y="1226906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names and symbols: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0" name="Google Shape;990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00400" y="2024444"/>
            <a:ext cx="2651760" cy="62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1" name="Google Shape;991;p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00400" y="3487484"/>
            <a:ext cx="2651760" cy="82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2" name="Google Shape;992;p48"/>
          <p:cNvPicPr preferRelativeResize="0"/>
          <p:nvPr/>
        </p:nvPicPr>
        <p:blipFill rotWithShape="1">
          <a:blip r:embed="rId5">
            <a:alphaModFix/>
          </a:blip>
          <a:srcRect t="7410"/>
          <a:stretch/>
        </p:blipFill>
        <p:spPr>
          <a:xfrm>
            <a:off x="3200400" y="4950524"/>
            <a:ext cx="2651760" cy="836063"/>
          </a:xfrm>
          <a:prstGeom prst="rect">
            <a:avLst/>
          </a:prstGeom>
          <a:noFill/>
          <a:ln>
            <a:noFill/>
          </a:ln>
        </p:spPr>
      </p:pic>
      <p:sp>
        <p:nvSpPr>
          <p:cNvPr id="993" name="Google Shape;993;p48"/>
          <p:cNvSpPr txBox="1"/>
          <p:nvPr/>
        </p:nvSpPr>
        <p:spPr>
          <a:xfrm>
            <a:off x="1195650" y="2024449"/>
            <a:ext cx="1090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4" name="Google Shape;994;p48"/>
          <p:cNvSpPr txBox="1"/>
          <p:nvPr/>
        </p:nvSpPr>
        <p:spPr>
          <a:xfrm>
            <a:off x="1195800" y="3578924"/>
            <a:ext cx="1090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p48"/>
          <p:cNvSpPr txBox="1"/>
          <p:nvPr/>
        </p:nvSpPr>
        <p:spPr>
          <a:xfrm>
            <a:off x="1010900" y="5087674"/>
            <a:ext cx="1275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96" name="Google Shape;996;p48"/>
          <p:cNvGraphicFramePr/>
          <p:nvPr/>
        </p:nvGraphicFramePr>
        <p:xfrm>
          <a:off x="6857999" y="3030284"/>
          <a:ext cx="1828801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7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AND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97" name="Google Shape;997;p48"/>
          <p:cNvGraphicFramePr/>
          <p:nvPr/>
        </p:nvGraphicFramePr>
        <p:xfrm>
          <a:off x="6858000" y="4493324"/>
          <a:ext cx="1828800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4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8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OR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98" name="Google Shape;998;p48"/>
          <p:cNvGraphicFramePr/>
          <p:nvPr/>
        </p:nvGraphicFramePr>
        <p:xfrm>
          <a:off x="7010400" y="1561561"/>
          <a:ext cx="1676400" cy="91957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5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NOT a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5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5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999" name="Google Shape;999;p48"/>
          <p:cNvGrpSpPr/>
          <p:nvPr/>
        </p:nvGrpSpPr>
        <p:grpSpPr>
          <a:xfrm>
            <a:off x="4853355" y="1632894"/>
            <a:ext cx="2236197" cy="539261"/>
            <a:chOff x="4853355" y="2168770"/>
            <a:chExt cx="2236197" cy="539261"/>
          </a:xfrm>
        </p:grpSpPr>
        <p:cxnSp>
          <p:nvCxnSpPr>
            <p:cNvPr id="1000" name="Google Shape;1000;p48"/>
            <p:cNvCxnSpPr/>
            <p:nvPr/>
          </p:nvCxnSpPr>
          <p:spPr>
            <a:xfrm flipH="1">
              <a:off x="4853355" y="2426677"/>
              <a:ext cx="234460" cy="281354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001" name="Google Shape;1001;p48"/>
            <p:cNvSpPr txBox="1"/>
            <p:nvPr/>
          </p:nvSpPr>
          <p:spPr>
            <a:xfrm>
              <a:off x="4982308" y="2168770"/>
              <a:ext cx="2107244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Circle means NOT!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02" name="Google Shape;1002;p48"/>
          <p:cNvSpPr txBox="1">
            <a:spLocks noGrp="1"/>
          </p:cNvSpPr>
          <p:nvPr>
            <p:ph type="sldNum" idx="12"/>
          </p:nvPr>
        </p:nvSpPr>
        <p:spPr>
          <a:xfrm>
            <a:off x="6553200" y="582047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7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0C0873-1155-53DC-F3D0-F16F3B901EB4}"/>
              </a:ext>
            </a:extLst>
          </p:cNvPr>
          <p:cNvSpPr txBox="1"/>
          <p:nvPr/>
        </p:nvSpPr>
        <p:spPr>
          <a:xfrm>
            <a:off x="5797074" y="2162312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NOT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0B0493-4A6D-2B67-6336-57A3A63B75AE}"/>
              </a:ext>
            </a:extLst>
          </p:cNvPr>
          <p:cNvSpPr txBox="1"/>
          <p:nvPr/>
        </p:nvSpPr>
        <p:spPr>
          <a:xfrm>
            <a:off x="5797074" y="3713880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AND 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07CBC9-6C11-968F-4F5D-D5B97B25F2D0}"/>
              </a:ext>
            </a:extLst>
          </p:cNvPr>
          <p:cNvSpPr txBox="1"/>
          <p:nvPr/>
        </p:nvSpPr>
        <p:spPr>
          <a:xfrm>
            <a:off x="5797073" y="5143998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OR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7DFB4-D1B9-BD8D-8317-28A813B7C163}"/>
              </a:ext>
            </a:extLst>
          </p:cNvPr>
          <p:cNvSpPr txBox="1"/>
          <p:nvPr/>
        </p:nvSpPr>
        <p:spPr>
          <a:xfrm>
            <a:off x="4666603" y="2563218"/>
            <a:ext cx="2260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input is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259036-50C3-4027-1F93-0E23E13CA3A4}"/>
              </a:ext>
            </a:extLst>
          </p:cNvPr>
          <p:cNvSpPr txBox="1"/>
          <p:nvPr/>
        </p:nvSpPr>
        <p:spPr>
          <a:xfrm>
            <a:off x="3862250" y="4230518"/>
            <a:ext cx="3050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both inputs are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2E701B-9306-2072-9234-B24F6E4AFB66}"/>
              </a:ext>
            </a:extLst>
          </p:cNvPr>
          <p:cNvSpPr txBox="1"/>
          <p:nvPr/>
        </p:nvSpPr>
        <p:spPr>
          <a:xfrm>
            <a:off x="3832061" y="5770121"/>
            <a:ext cx="3506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at least one input is true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16FCF422-FAD9-4A61-2390-B5BA1336AE79}"/>
              </a:ext>
            </a:extLst>
          </p:cNvPr>
          <p:cNvSpPr/>
          <p:nvPr/>
        </p:nvSpPr>
        <p:spPr bwMode="auto">
          <a:xfrm>
            <a:off x="7433187" y="498066"/>
            <a:ext cx="1253613" cy="919572"/>
          </a:xfrm>
          <a:prstGeom prst="wedgeEllipseCallou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Truth Table</a:t>
            </a:r>
          </a:p>
        </p:txBody>
      </p:sp>
      <p:sp>
        <p:nvSpPr>
          <p:cNvPr id="9" name="Google Shape;999;g5d03733490_0_363">
            <a:extLst>
              <a:ext uri="{FF2B5EF4-FFF2-40B4-BE49-F238E27FC236}">
                <a16:creationId xmlns:a16="http://schemas.microsoft.com/office/drawing/2014/main" id="{0F02DB7D-DEBC-5B39-AED0-07B57DA1107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1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" grpId="0"/>
      <p:bldP spid="994" grpId="0"/>
      <p:bldP spid="995" grpId="0"/>
      <p:bldP spid="2" grpId="0"/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More Simple Logic Gates</a:t>
            </a:r>
            <a:endParaRPr sz="44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8" name="Google Shape;1008;p49"/>
          <p:cNvSpPr txBox="1">
            <a:spLocks noGrp="1"/>
          </p:cNvSpPr>
          <p:nvPr>
            <p:ph type="body" idx="1"/>
          </p:nvPr>
        </p:nvSpPr>
        <p:spPr>
          <a:xfrm>
            <a:off x="457200" y="1264144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Inverted versions are easier to implement in CMOS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9" name="Google Shape;1009;p49"/>
          <p:cNvSpPr txBox="1"/>
          <p:nvPr/>
        </p:nvSpPr>
        <p:spPr>
          <a:xfrm>
            <a:off x="314678" y="2193095"/>
            <a:ext cx="1371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0" name="Google Shape;1010;p49"/>
          <p:cNvSpPr txBox="1"/>
          <p:nvPr/>
        </p:nvSpPr>
        <p:spPr>
          <a:xfrm>
            <a:off x="314628" y="3701845"/>
            <a:ext cx="1371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1" name="Google Shape;1011;p49"/>
          <p:cNvSpPr txBox="1"/>
          <p:nvPr/>
        </p:nvSpPr>
        <p:spPr>
          <a:xfrm>
            <a:off x="771828" y="5210605"/>
            <a:ext cx="91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XOR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12" name="Google Shape;1012;p49"/>
          <p:cNvGraphicFramePr/>
          <p:nvPr/>
        </p:nvGraphicFramePr>
        <p:xfrm>
          <a:off x="6258228" y="3153205"/>
          <a:ext cx="2266340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NOR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13" name="Google Shape;1013;p49"/>
          <p:cNvGraphicFramePr/>
          <p:nvPr/>
        </p:nvGraphicFramePr>
        <p:xfrm>
          <a:off x="6258228" y="4616245"/>
          <a:ext cx="2256507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XOR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14" name="Google Shape;1014;p49"/>
          <p:cNvGraphicFramePr/>
          <p:nvPr/>
        </p:nvGraphicFramePr>
        <p:xfrm>
          <a:off x="6258228" y="1690165"/>
          <a:ext cx="2286004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NAND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15" name="Google Shape;1015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15081" y="2147365"/>
            <a:ext cx="2651760" cy="754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6" name="Google Shape;1016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5081" y="3594145"/>
            <a:ext cx="2651760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15081" y="5073445"/>
            <a:ext cx="2651760" cy="765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18" name="Google Shape;1018;p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8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07FD5C-5F2D-B8BB-DEAF-A7BDB12F603F}"/>
              </a:ext>
            </a:extLst>
          </p:cNvPr>
          <p:cNvSpPr txBox="1"/>
          <p:nvPr/>
        </p:nvSpPr>
        <p:spPr>
          <a:xfrm>
            <a:off x="4619843" y="2326991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NAND 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D112E1-9B80-8360-97D2-5BC053317E27}"/>
              </a:ext>
            </a:extLst>
          </p:cNvPr>
          <p:cNvSpPr txBox="1"/>
          <p:nvPr/>
        </p:nvSpPr>
        <p:spPr>
          <a:xfrm>
            <a:off x="4619843" y="3802929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NOR 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47CCDD-5FCA-A747-A582-28435ECAD9C7}"/>
              </a:ext>
            </a:extLst>
          </p:cNvPr>
          <p:cNvSpPr txBox="1"/>
          <p:nvPr/>
        </p:nvSpPr>
        <p:spPr>
          <a:xfrm>
            <a:off x="4619843" y="526559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XOR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64600-0869-DCA8-EF6D-21D44F72D3D9}"/>
              </a:ext>
            </a:extLst>
          </p:cNvPr>
          <p:cNvSpPr txBox="1"/>
          <p:nvPr/>
        </p:nvSpPr>
        <p:spPr>
          <a:xfrm>
            <a:off x="2834098" y="4377205"/>
            <a:ext cx="31028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both inputs are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95AC5D-766F-A1F1-2114-F250A956702E}"/>
              </a:ext>
            </a:extLst>
          </p:cNvPr>
          <p:cNvSpPr txBox="1"/>
          <p:nvPr/>
        </p:nvSpPr>
        <p:spPr>
          <a:xfrm>
            <a:off x="2782096" y="5839255"/>
            <a:ext cx="55206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exactly one input is true</a:t>
            </a:r>
          </a:p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(or if odd number of inputs are true for &gt; 2 inputs)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107DE-9B33-8391-4B52-D8F7821850B2}"/>
              </a:ext>
            </a:extLst>
          </p:cNvPr>
          <p:cNvSpPr txBox="1"/>
          <p:nvPr/>
        </p:nvSpPr>
        <p:spPr>
          <a:xfrm>
            <a:off x="2741058" y="2957785"/>
            <a:ext cx="355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at least one input is false</a:t>
            </a:r>
          </a:p>
        </p:txBody>
      </p:sp>
    </p:spTree>
    <p:extLst>
      <p:ext uri="{BB962C8B-B14F-4D97-AF65-F5344CB8AC3E}">
        <p14:creationId xmlns:p14="http://schemas.microsoft.com/office/powerpoint/2010/main" val="324733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" grpId="0"/>
      <p:bldP spid="1010" grpId="0"/>
      <p:bldP spid="1011" grpId="0"/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7"/>
          <p:cNvSpPr txBox="1">
            <a:spLocks noGrp="1"/>
          </p:cNvSpPr>
          <p:nvPr>
            <p:ph type="body" idx="1"/>
          </p:nvPr>
        </p:nvSpPr>
        <p:spPr>
          <a:xfrm>
            <a:off x="311700" y="1047086"/>
            <a:ext cx="8542952" cy="1268245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u="sng" dirty="0"/>
              <a:t>Definition:</a:t>
            </a:r>
            <a:r>
              <a:rPr lang="en" dirty="0"/>
              <a:t>  A </a:t>
            </a:r>
            <a:r>
              <a:rPr lang="en" u="sng" dirty="0"/>
              <a:t>combinational circuit</a:t>
            </a:r>
            <a:r>
              <a:rPr lang="en" dirty="0"/>
              <a:t> computes a pure function, i.e., its outputs react only based on its inputs.  There are no feedback loops and </a:t>
            </a:r>
            <a:r>
              <a:rPr lang="en-US" dirty="0"/>
              <a:t> no state information (memory) is maintained.</a:t>
            </a:r>
          </a:p>
        </p:txBody>
      </p:sp>
      <p:sp>
        <p:nvSpPr>
          <p:cNvPr id="204" name="Google Shape;204;p17"/>
          <p:cNvSpPr txBox="1">
            <a:spLocks noGrp="1"/>
          </p:cNvSpPr>
          <p:nvPr>
            <p:ph type="body" idx="1"/>
          </p:nvPr>
        </p:nvSpPr>
        <p:spPr>
          <a:xfrm>
            <a:off x="311700" y="1852026"/>
            <a:ext cx="8520600" cy="2354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dirty="0"/>
              <a:t>                                                                                                        </a:t>
            </a:r>
            <a:endParaRPr dirty="0"/>
          </a:p>
        </p:txBody>
      </p:sp>
      <p:cxnSp>
        <p:nvCxnSpPr>
          <p:cNvPr id="206" name="Google Shape;206;p17"/>
          <p:cNvCxnSpPr/>
          <p:nvPr/>
        </p:nvCxnSpPr>
        <p:spPr>
          <a:xfrm rot="5400000">
            <a:off x="3263671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" name="Google Shape;207;p17"/>
          <p:cNvCxnSpPr/>
          <p:nvPr/>
        </p:nvCxnSpPr>
        <p:spPr>
          <a:xfrm rot="10800000">
            <a:off x="3050293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" name="Google Shape;208;p17"/>
          <p:cNvCxnSpPr/>
          <p:nvPr/>
        </p:nvCxnSpPr>
        <p:spPr>
          <a:xfrm rot="10800000">
            <a:off x="2283656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" name="Google Shape;209;p17"/>
          <p:cNvCxnSpPr/>
          <p:nvPr/>
        </p:nvCxnSpPr>
        <p:spPr>
          <a:xfrm rot="10800000">
            <a:off x="1514700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" name="Google Shape;210;p17"/>
          <p:cNvCxnSpPr/>
          <p:nvPr/>
        </p:nvCxnSpPr>
        <p:spPr>
          <a:xfrm flipH="1">
            <a:off x="57384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1" name="Google Shape;211;p17"/>
          <p:cNvSpPr txBox="1"/>
          <p:nvPr/>
        </p:nvSpPr>
        <p:spPr>
          <a:xfrm>
            <a:off x="861225" y="4679200"/>
            <a:ext cx="3180900" cy="8901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212" name="Google Shape;212;p17"/>
          <p:cNvSpPr txBox="1">
            <a:spLocks noGrp="1"/>
          </p:cNvSpPr>
          <p:nvPr>
            <p:ph type="body" idx="1"/>
          </p:nvPr>
        </p:nvSpPr>
        <p:spPr>
          <a:xfrm>
            <a:off x="311700" y="2438683"/>
            <a:ext cx="8520600" cy="1480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u="sng" dirty="0"/>
              <a:t>Theorem:</a:t>
            </a:r>
            <a:r>
              <a:rPr lang="en" dirty="0"/>
              <a:t>  Every Boolean function can be implemented with NAND and NOT. Circuits are modular</a:t>
            </a:r>
            <a:endParaRPr dirty="0"/>
          </a:p>
        </p:txBody>
      </p:sp>
      <p:sp>
        <p:nvSpPr>
          <p:cNvPr id="214" name="Google Shape;214;p17"/>
          <p:cNvSpPr txBox="1">
            <a:spLocks noGrp="1"/>
          </p:cNvSpPr>
          <p:nvPr>
            <p:ph type="title"/>
          </p:nvPr>
        </p:nvSpPr>
        <p:spPr>
          <a:xfrm>
            <a:off x="175652" y="271984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Computing with Combinational Circuits</a:t>
            </a:r>
            <a:endParaRPr dirty="0"/>
          </a:p>
        </p:txBody>
      </p:sp>
      <p:sp>
        <p:nvSpPr>
          <p:cNvPr id="215" name="Google Shape;215;p17"/>
          <p:cNvSpPr txBox="1"/>
          <p:nvPr/>
        </p:nvSpPr>
        <p:spPr>
          <a:xfrm>
            <a:off x="3369236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16" name="Google Shape;216;p17"/>
          <p:cNvCxnSpPr/>
          <p:nvPr/>
        </p:nvCxnSpPr>
        <p:spPr>
          <a:xfrm rot="5400000">
            <a:off x="3263671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" name="Google Shape;217;p17"/>
          <p:cNvCxnSpPr/>
          <p:nvPr/>
        </p:nvCxnSpPr>
        <p:spPr>
          <a:xfrm rot="5400000">
            <a:off x="347087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" name="Google Shape;218;p17"/>
          <p:cNvCxnSpPr/>
          <p:nvPr/>
        </p:nvCxnSpPr>
        <p:spPr>
          <a:xfrm rot="5400000">
            <a:off x="3370350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" name="Google Shape;219;p17"/>
          <p:cNvCxnSpPr/>
          <p:nvPr/>
        </p:nvCxnSpPr>
        <p:spPr>
          <a:xfrm rot="10800000">
            <a:off x="3050293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0" name="Google Shape;220;p17"/>
          <p:cNvSpPr txBox="1"/>
          <p:nvPr/>
        </p:nvSpPr>
        <p:spPr>
          <a:xfrm>
            <a:off x="2602599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21" name="Google Shape;221;p17"/>
          <p:cNvCxnSpPr/>
          <p:nvPr/>
        </p:nvCxnSpPr>
        <p:spPr>
          <a:xfrm rot="5400000">
            <a:off x="249703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" name="Google Shape;222;p17"/>
          <p:cNvCxnSpPr/>
          <p:nvPr/>
        </p:nvCxnSpPr>
        <p:spPr>
          <a:xfrm rot="5400000">
            <a:off x="2704239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" name="Google Shape;223;p17"/>
          <p:cNvCxnSpPr/>
          <p:nvPr/>
        </p:nvCxnSpPr>
        <p:spPr>
          <a:xfrm rot="5400000">
            <a:off x="2603712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" name="Google Shape;224;p17"/>
          <p:cNvCxnSpPr/>
          <p:nvPr/>
        </p:nvCxnSpPr>
        <p:spPr>
          <a:xfrm rot="10800000">
            <a:off x="2283656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5" name="Google Shape;225;p17"/>
          <p:cNvSpPr txBox="1"/>
          <p:nvPr/>
        </p:nvSpPr>
        <p:spPr>
          <a:xfrm>
            <a:off x="1833644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26" name="Google Shape;226;p17"/>
          <p:cNvCxnSpPr/>
          <p:nvPr/>
        </p:nvCxnSpPr>
        <p:spPr>
          <a:xfrm rot="5400000">
            <a:off x="1728080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" name="Google Shape;227;p17"/>
          <p:cNvCxnSpPr/>
          <p:nvPr/>
        </p:nvCxnSpPr>
        <p:spPr>
          <a:xfrm rot="5400000">
            <a:off x="1935284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" name="Google Shape;228;p17"/>
          <p:cNvCxnSpPr/>
          <p:nvPr/>
        </p:nvCxnSpPr>
        <p:spPr>
          <a:xfrm rot="5400000">
            <a:off x="1834756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" name="Google Shape;229;p17"/>
          <p:cNvCxnSpPr/>
          <p:nvPr/>
        </p:nvCxnSpPr>
        <p:spPr>
          <a:xfrm rot="10800000">
            <a:off x="1514700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0" name="Google Shape;230;p17"/>
          <p:cNvSpPr txBox="1"/>
          <p:nvPr/>
        </p:nvSpPr>
        <p:spPr>
          <a:xfrm>
            <a:off x="1064688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31" name="Google Shape;231;p17"/>
          <p:cNvCxnSpPr/>
          <p:nvPr/>
        </p:nvCxnSpPr>
        <p:spPr>
          <a:xfrm rot="5400000">
            <a:off x="95912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" name="Google Shape;232;p17"/>
          <p:cNvCxnSpPr/>
          <p:nvPr/>
        </p:nvCxnSpPr>
        <p:spPr>
          <a:xfrm rot="5400000">
            <a:off x="1166329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" name="Google Shape;233;p17"/>
          <p:cNvCxnSpPr/>
          <p:nvPr/>
        </p:nvCxnSpPr>
        <p:spPr>
          <a:xfrm rot="5400000">
            <a:off x="1065800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" name="Google Shape;234;p17"/>
          <p:cNvCxnSpPr/>
          <p:nvPr/>
        </p:nvCxnSpPr>
        <p:spPr>
          <a:xfrm flipH="1">
            <a:off x="57384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" name="Google Shape;235;p17"/>
          <p:cNvCxnSpPr/>
          <p:nvPr/>
        </p:nvCxnSpPr>
        <p:spPr>
          <a:xfrm flipH="1">
            <a:off x="382030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6" name="Google Shape;236;p17"/>
          <p:cNvSpPr txBox="1"/>
          <p:nvPr/>
        </p:nvSpPr>
        <p:spPr>
          <a:xfrm>
            <a:off x="1026017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7" name="Google Shape;237;p17"/>
          <p:cNvSpPr txBox="1"/>
          <p:nvPr/>
        </p:nvSpPr>
        <p:spPr>
          <a:xfrm>
            <a:off x="1236069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1797291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2007343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2568565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2778617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3339839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3549891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>
            <a:off x="1150596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Google Shape;245;p17"/>
          <p:cNvSpPr txBox="1"/>
          <p:nvPr/>
        </p:nvSpPr>
        <p:spPr>
          <a:xfrm>
            <a:off x="1921869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2693143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7" name="Google Shape;247;p17"/>
          <p:cNvSpPr txBox="1"/>
          <p:nvPr/>
        </p:nvSpPr>
        <p:spPr>
          <a:xfrm>
            <a:off x="3464417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8" name="Google Shape;248;p17"/>
          <p:cNvSpPr txBox="1"/>
          <p:nvPr/>
        </p:nvSpPr>
        <p:spPr>
          <a:xfrm>
            <a:off x="1503774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9" name="Google Shape;249;p17"/>
          <p:cNvSpPr txBox="1"/>
          <p:nvPr/>
        </p:nvSpPr>
        <p:spPr>
          <a:xfrm>
            <a:off x="2275048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0" name="Google Shape;250;p17"/>
          <p:cNvSpPr txBox="1"/>
          <p:nvPr/>
        </p:nvSpPr>
        <p:spPr>
          <a:xfrm>
            <a:off x="3046322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1" name="Google Shape;251;p17"/>
          <p:cNvSpPr txBox="1"/>
          <p:nvPr/>
        </p:nvSpPr>
        <p:spPr>
          <a:xfrm>
            <a:off x="4274796" y="494587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2" name="Google Shape;252;p17"/>
          <p:cNvSpPr txBox="1"/>
          <p:nvPr/>
        </p:nvSpPr>
        <p:spPr>
          <a:xfrm>
            <a:off x="293848" y="49386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3" name="Google Shape;253;p17"/>
          <p:cNvSpPr txBox="1">
            <a:spLocks noGrp="1"/>
          </p:cNvSpPr>
          <p:nvPr>
            <p:ph type="body" idx="1"/>
          </p:nvPr>
        </p:nvSpPr>
        <p:spPr>
          <a:xfrm>
            <a:off x="4249738" y="3651647"/>
            <a:ext cx="4378200" cy="1480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… a 4-bit ripple carry adder!</a:t>
            </a:r>
            <a:endParaRPr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" dirty="0"/>
              <a:t>Adds by columns</a:t>
            </a:r>
            <a:endParaRPr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" dirty="0"/>
              <a:t>Propagation delay</a:t>
            </a:r>
            <a:endParaRPr dirty="0"/>
          </a:p>
        </p:txBody>
      </p:sp>
      <p:sp>
        <p:nvSpPr>
          <p:cNvPr id="254" name="Google Shape;254;p17"/>
          <p:cNvSpPr txBox="1">
            <a:spLocks noGrp="1"/>
          </p:cNvSpPr>
          <p:nvPr>
            <p:ph type="body" idx="1"/>
          </p:nvPr>
        </p:nvSpPr>
        <p:spPr>
          <a:xfrm>
            <a:off x="5207048" y="4699247"/>
            <a:ext cx="3564900" cy="450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Aft>
                <a:spcPts val="1600"/>
              </a:spcAft>
              <a:buNone/>
            </a:pPr>
            <a:r>
              <a:rPr lang="en" sz="1400"/>
              <a:t>= 9</a:t>
            </a:r>
            <a:endParaRPr sz="1400"/>
          </a:p>
        </p:txBody>
      </p:sp>
      <p:sp>
        <p:nvSpPr>
          <p:cNvPr id="255" name="Google Shape;255;p17"/>
          <p:cNvSpPr txBox="1">
            <a:spLocks noGrp="1"/>
          </p:cNvSpPr>
          <p:nvPr>
            <p:ph type="body" idx="1"/>
          </p:nvPr>
        </p:nvSpPr>
        <p:spPr>
          <a:xfrm>
            <a:off x="5580789" y="4851891"/>
            <a:ext cx="891900" cy="259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en" sz="1400" dirty="0">
                <a:solidFill>
                  <a:srgbClr val="0000FF"/>
                </a:solidFill>
              </a:rPr>
              <a:t>(2</a:t>
            </a:r>
            <a:r>
              <a:rPr lang="en" sz="1400" i="1" dirty="0">
                <a:solidFill>
                  <a:srgbClr val="0000FF"/>
                </a:solidFill>
              </a:rPr>
              <a:t>n</a:t>
            </a:r>
            <a:r>
              <a:rPr lang="en" sz="1400" dirty="0">
                <a:solidFill>
                  <a:srgbClr val="0000FF"/>
                </a:solidFill>
              </a:rPr>
              <a:t> + 1)</a:t>
            </a:r>
            <a:endParaRPr sz="1400" dirty="0">
              <a:solidFill>
                <a:srgbClr val="0000FF"/>
              </a:solidFill>
            </a:endParaRPr>
          </a:p>
        </p:txBody>
      </p:sp>
      <p:sp>
        <p:nvSpPr>
          <p:cNvPr id="256" name="Google Shape;256;p17"/>
          <p:cNvSpPr txBox="1"/>
          <p:nvPr/>
        </p:nvSpPr>
        <p:spPr>
          <a:xfrm>
            <a:off x="6979025" y="4924325"/>
            <a:ext cx="1557900" cy="608100"/>
          </a:xfrm>
          <a:prstGeom prst="rect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rgbClr val="0000FF"/>
                </a:solidFill>
              </a:rPr>
              <a:t>Adder-4</a:t>
            </a:r>
            <a:endParaRPr>
              <a:solidFill>
                <a:srgbClr val="0000FF"/>
              </a:solidFill>
            </a:endParaRPr>
          </a:p>
        </p:txBody>
      </p:sp>
      <p:cxnSp>
        <p:nvCxnSpPr>
          <p:cNvPr id="257" name="Google Shape;257;p17"/>
          <p:cNvCxnSpPr/>
          <p:nvPr/>
        </p:nvCxnSpPr>
        <p:spPr>
          <a:xfrm rot="5400000">
            <a:off x="7252680" y="4750365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" name="Google Shape;258;p17"/>
          <p:cNvCxnSpPr/>
          <p:nvPr/>
        </p:nvCxnSpPr>
        <p:spPr>
          <a:xfrm rot="5400000">
            <a:off x="7917071" y="4750365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9" name="Google Shape;259;p17"/>
          <p:cNvSpPr txBox="1"/>
          <p:nvPr/>
        </p:nvSpPr>
        <p:spPr>
          <a:xfrm>
            <a:off x="7274417" y="42528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0" name="Google Shape;260;p17"/>
          <p:cNvSpPr txBox="1"/>
          <p:nvPr/>
        </p:nvSpPr>
        <p:spPr>
          <a:xfrm>
            <a:off x="7941669" y="42528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61" name="Google Shape;261;p17"/>
          <p:cNvCxnSpPr/>
          <p:nvPr/>
        </p:nvCxnSpPr>
        <p:spPr>
          <a:xfrm flipH="1">
            <a:off x="7376388" y="46639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" name="Google Shape;262;p17"/>
          <p:cNvCxnSpPr/>
          <p:nvPr/>
        </p:nvCxnSpPr>
        <p:spPr>
          <a:xfrm flipH="1">
            <a:off x="8040150" y="46639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3" name="Google Shape;263;p17"/>
          <p:cNvSpPr txBox="1"/>
          <p:nvPr/>
        </p:nvSpPr>
        <p:spPr>
          <a:xfrm>
            <a:off x="7232675" y="4496850"/>
            <a:ext cx="2550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264" name="Google Shape;264;p17"/>
          <p:cNvSpPr txBox="1"/>
          <p:nvPr/>
        </p:nvSpPr>
        <p:spPr>
          <a:xfrm>
            <a:off x="7892950" y="4496850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cxnSp>
        <p:nvCxnSpPr>
          <p:cNvPr id="265" name="Google Shape;265;p17"/>
          <p:cNvCxnSpPr/>
          <p:nvPr/>
        </p:nvCxnSpPr>
        <p:spPr>
          <a:xfrm rot="10800000">
            <a:off x="8537852" y="5228093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" name="Google Shape;266;p17"/>
          <p:cNvCxnSpPr/>
          <p:nvPr/>
        </p:nvCxnSpPr>
        <p:spPr>
          <a:xfrm rot="10800000">
            <a:off x="6660673" y="5228093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" name="Google Shape;267;p17"/>
          <p:cNvCxnSpPr/>
          <p:nvPr/>
        </p:nvCxnSpPr>
        <p:spPr>
          <a:xfrm rot="5400000">
            <a:off x="7578340" y="5710699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" name="Google Shape;268;p17"/>
          <p:cNvCxnSpPr/>
          <p:nvPr/>
        </p:nvCxnSpPr>
        <p:spPr>
          <a:xfrm flipH="1">
            <a:off x="7702050" y="5624229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9" name="Google Shape;269;p17"/>
          <p:cNvSpPr txBox="1"/>
          <p:nvPr/>
        </p:nvSpPr>
        <p:spPr>
          <a:xfrm>
            <a:off x="7567600" y="5468900"/>
            <a:ext cx="4674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270" name="Google Shape;270;p17"/>
          <p:cNvSpPr txBox="1"/>
          <p:nvPr/>
        </p:nvSpPr>
        <p:spPr>
          <a:xfrm>
            <a:off x="7607039" y="578608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7"/>
          <p:cNvSpPr txBox="1"/>
          <p:nvPr/>
        </p:nvSpPr>
        <p:spPr>
          <a:xfrm>
            <a:off x="8796408" y="5155519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7"/>
          <p:cNvSpPr txBox="1"/>
          <p:nvPr/>
        </p:nvSpPr>
        <p:spPr>
          <a:xfrm>
            <a:off x="6427252" y="5155519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999;g5d03733490_0_363">
            <a:extLst>
              <a:ext uri="{FF2B5EF4-FFF2-40B4-BE49-F238E27FC236}">
                <a16:creationId xmlns:a16="http://schemas.microsoft.com/office/drawing/2014/main" id="{90ADF51B-A743-F315-159B-B664B8646B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26568</TotalTime>
  <Words>4009</Words>
  <Application>Microsoft Macintosh PowerPoint</Application>
  <PresentationFormat>On-screen Show (4:3)</PresentationFormat>
  <Paragraphs>1406</Paragraphs>
  <Slides>46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61" baseType="lpstr">
      <vt:lpstr>Arial</vt:lpstr>
      <vt:lpstr>Arial Narrow</vt:lpstr>
      <vt:lpstr>Calibri</vt:lpstr>
      <vt:lpstr>Courier</vt:lpstr>
      <vt:lpstr>Courier New</vt:lpstr>
      <vt:lpstr>Cutive</vt:lpstr>
      <vt:lpstr>Graphik-Medium</vt:lpstr>
      <vt:lpstr>Helvetica Neue</vt:lpstr>
      <vt:lpstr>Menlo</vt:lpstr>
      <vt:lpstr>Noto Sans Symbols</vt:lpstr>
      <vt:lpstr>Roboto Regular</vt:lpstr>
      <vt:lpstr>Times</vt:lpstr>
      <vt:lpstr>Times New Roman</vt:lpstr>
      <vt:lpstr>Wingdings</vt:lpstr>
      <vt:lpstr>UWTheme-351-Au18</vt:lpstr>
      <vt:lpstr>Combinational Logic Sequential Logic CPU Datapath</vt:lpstr>
      <vt:lpstr>Software vs. Hardware</vt:lpstr>
      <vt:lpstr>Software vs. Hardare</vt:lpstr>
      <vt:lpstr>PowerPoint Presentation</vt:lpstr>
      <vt:lpstr>Synchronous Digital Systems (SDS)</vt:lpstr>
      <vt:lpstr>Combinational vs. Sequential Logic</vt:lpstr>
      <vt:lpstr>Simple Logic Gates</vt:lpstr>
      <vt:lpstr>More Simple Logic Gates</vt:lpstr>
      <vt:lpstr>Computing with Combinational Circuits</vt:lpstr>
      <vt:lpstr>How to Represent Combinational Logic?</vt:lpstr>
      <vt:lpstr>Combinational vs. Sequential Logic</vt:lpstr>
      <vt:lpstr>The Critical Path</vt:lpstr>
      <vt:lpstr>How do we go faster?</vt:lpstr>
      <vt:lpstr>The Critical Path</vt:lpstr>
      <vt:lpstr>Uses for State Elements</vt:lpstr>
      <vt:lpstr>Accumulator Example</vt:lpstr>
      <vt:lpstr>First Try: Does this work?</vt:lpstr>
      <vt:lpstr>Second Try: How About This?</vt:lpstr>
      <vt:lpstr>Accumulator Revisited: Proper Timing</vt:lpstr>
      <vt:lpstr>Maximum Clock Frequency</vt:lpstr>
      <vt:lpstr>RISC-V CPU Datapath, Control Intro</vt:lpstr>
      <vt:lpstr>Design Principles</vt:lpstr>
      <vt:lpstr>Summary !</vt:lpstr>
      <vt:lpstr>Your CPU in two parts</vt:lpstr>
      <vt:lpstr>Design Principles</vt:lpstr>
      <vt:lpstr>Functional Unit/ALU</vt:lpstr>
      <vt:lpstr>Data Multiplexor (MUX): Router/Selector</vt:lpstr>
      <vt:lpstr>Another Design for 4-to-1 MUX</vt:lpstr>
      <vt:lpstr>Storage Element: Register File</vt:lpstr>
      <vt:lpstr>Storage Element: Memory</vt:lpstr>
      <vt:lpstr>Implementing R-Types</vt:lpstr>
      <vt:lpstr>PowerPoint Presentation</vt:lpstr>
      <vt:lpstr>Adding addi to datapath</vt:lpstr>
      <vt:lpstr>PowerPoint Presentation</vt:lpstr>
      <vt:lpstr>Adding lw to datapath</vt:lpstr>
      <vt:lpstr>PowerPoint Presentation</vt:lpstr>
      <vt:lpstr>Storage Element: Idealized Memory</vt:lpstr>
      <vt:lpstr>Current Datapath</vt:lpstr>
      <vt:lpstr>Adding sw to datapath</vt:lpstr>
      <vt:lpstr>PowerPoint Presentation</vt:lpstr>
      <vt:lpstr>PowerPoint Presentation</vt:lpstr>
      <vt:lpstr>Adding branches to datapath</vt:lpstr>
      <vt:lpstr>Adding jalr to datapath</vt:lpstr>
      <vt:lpstr>Adding jal to datapath</vt:lpstr>
      <vt:lpstr>Implementing lui</vt:lpstr>
      <vt:lpstr>Implementing auipc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135</cp:revision>
  <cp:lastPrinted>2019-11-27T18:57:14Z</cp:lastPrinted>
  <dcterms:created xsi:type="dcterms:W3CDTF">2016-11-27T02:39:48Z</dcterms:created>
  <dcterms:modified xsi:type="dcterms:W3CDTF">2025-11-12T17:12:28Z</dcterms:modified>
</cp:coreProperties>
</file>