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1012" r:id="rId2"/>
    <p:sldId id="782" r:id="rId3"/>
    <p:sldId id="1013" r:id="rId4"/>
    <p:sldId id="788" r:id="rId5"/>
    <p:sldId id="282" r:id="rId6"/>
    <p:sldId id="391" r:id="rId7"/>
    <p:sldId id="299" r:id="rId8"/>
    <p:sldId id="300" r:id="rId9"/>
    <p:sldId id="306" r:id="rId10"/>
    <p:sldId id="307" r:id="rId11"/>
    <p:sldId id="385" r:id="rId12"/>
    <p:sldId id="308" r:id="rId13"/>
    <p:sldId id="310" r:id="rId14"/>
    <p:sldId id="309" r:id="rId15"/>
    <p:sldId id="312" r:id="rId16"/>
    <p:sldId id="31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85"/>
    <p:restoredTop sz="94694"/>
  </p:normalViewPr>
  <p:slideViewPr>
    <p:cSldViewPr snapToGrid="0">
      <p:cViewPr varScale="1">
        <p:scale>
          <a:sx n="121" d="100"/>
          <a:sy n="121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6AB5F-AE33-044C-83B4-3B0A1F409173}" type="datetimeFigureOut">
              <a:rPr lang="en-US" smtClean="0"/>
              <a:t>12/3/24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5F548-9CDA-AB46-81D7-60BA16996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2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2" name="Google Shape;722;p1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669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4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3" name="Google Shape;75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333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g5def3de3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g5def3de3de_0_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5" name="Google Shape;785;g5def3de3de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8826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4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3" name="Google Shape;76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137211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g5def3de3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g5def3de3de_0_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5" name="Google Shape;785;g5def3de3de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0006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4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3" name="Google Shape;77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8434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26175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1" name="Google Shape;891;p5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also do Rd B, Rd A, Wr A, Wr B.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5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51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7957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67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7" name="Google Shape;180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5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9" name="Google Shape;1809;p5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0" name="Google Shape;1810;p5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1983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Google Shape;183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6" name="Google Shape;1836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5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8" name="Google Shape;1838;p5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9" name="Google Shape;1839;p5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883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3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8" name="Google Shape;70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9279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3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59445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3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1" name="Google Shape;68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2625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4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4" name="Google Shape;744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736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26A62-449C-9932-30F1-9372EE691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AAE98-71C5-8921-461C-7D03C8191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B9976-9BD6-B9E6-B00A-F1442E338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07B73-7686-F747-6E65-D8D89528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22840-C9F3-70A0-ECBA-8A30361A2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6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2F7F-E51F-6206-92DB-03B4E1509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74FC8-3BB0-9D62-7B04-7EF45E5EC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F3AC4-2362-5A65-ABFA-B246348F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C7ED4-5F2D-CF24-82F8-1CC3E7EE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453FD-32E3-FCD3-29D5-E4D7D4AE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9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DA2A4C-B5F1-4AF7-947B-02DB17DE9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AA25E-F19F-1D60-9608-8D8BFDAA4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E55B4-D5EF-1E3D-D7A3-15DE17612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8A2BD-D810-D2F4-37F0-8A852C59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CB625-BFD3-A5E5-AF7C-7006419C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63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12192000" cy="8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8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73DDB-E56D-FCEE-9A02-88A385B8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AF6B1-E137-865A-3CB4-5B24D4591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EC589-8AFC-3A36-024A-B9DDAFC8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D6840-E171-49A6-869B-6276EE26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63BA4-44DE-AEBD-CE90-9530FB777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54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C3AA-4C81-276E-B2A1-F592B228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B9158-60FD-63FB-5532-FB60B36D3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9462F-2DBA-DFD1-8D33-A62D195B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1DB3-0231-95B2-3EEA-B0279328C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23D94-6D45-37B8-F604-B25C5BC6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9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71880-C66F-07F0-C9C3-37438177C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1443E-B835-6802-E6BD-B9DA19AA1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A94B96-8BA1-F3D4-6F17-BB227F0A6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8CEEF-8BF2-8AA4-E03D-455E6AAC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B5423-28CD-B769-BCD8-1B55B2AB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C794C-16BC-ACE1-1790-C2931D23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9115-2FFE-34A5-7E56-23F8EBAF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77C42-CB22-D900-4AF4-2FA988428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7CFC2-6904-10A9-211D-61131209C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6B5104-F3A4-2E78-FA90-FBB2E96A1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F4A869-7388-ACD3-BA43-B376BEF01C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E175D-0C7F-300D-740A-A9ABD9C42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6194B8-4A0B-E069-ED79-51EB9857E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B75303-4E84-A9BC-D496-20C49163E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5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8A0A3-968E-327B-14EA-C79CDE13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A3399-8811-6544-0384-E305F9551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6F20B-C1B1-2530-AF55-480B78D0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9B8B1A-CD45-BE4F-BFD2-596BD348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4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982466-0B24-5179-AD3C-ACF80137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C51BF-F0E3-7BE2-1F6E-6DA0617FD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72F90-9637-ABA8-EDF3-17755B58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0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1F25-64C3-68BB-8609-F1D5A562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BDA3B-8CEE-5E16-A056-1D6367F67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B1BE4-943D-8E00-95D4-72F9DDE1C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62BDE-D0FA-55BA-C760-73AC1787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9E17A-FC64-44CB-7BBA-6BAADEFCA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83AE0-5CDF-C982-F818-E2D5436E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5012-30B1-AFEB-A968-BA6C2F3F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AD6018-962F-C004-24EA-B1BBC9568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6776B-FF01-D9DD-9F70-B84455B72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EDBE5-E298-6C9C-7517-54449577B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CF1E-FF8E-19D5-50FA-CDBB29CF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BC2BD-1FFB-F997-F992-79747E1D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3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05C9E5-7385-0867-A4BE-0D000BFC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B8DFD-9AA1-EF90-8080-3D70AD3D0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732FA-19B1-74A4-8A3B-D4CC10F01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66452-7E54-7F44-88D0-112CD8D6294E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4A3C9-E824-BE11-7A51-92AB1CC5B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9AA32-595D-DD6E-7E91-6D9F64F2C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B3C8B-B9ED-6A48-B049-4C2049AF8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7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5" name="Google Shape;725;p10"/>
          <p:cNvCxnSpPr/>
          <p:nvPr/>
        </p:nvCxnSpPr>
        <p:spPr>
          <a:xfrm>
            <a:off x="5271621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10"/>
          <p:cNvSpPr txBox="1">
            <a:spLocks noGrp="1"/>
          </p:cNvSpPr>
          <p:nvPr>
            <p:ph type="title"/>
          </p:nvPr>
        </p:nvSpPr>
        <p:spPr>
          <a:xfrm>
            <a:off x="1746739" y="-70496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0000"/>
              </a:buClr>
              <a:buSzPts val="3600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Each stage operates on different instruction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0"/>
          <p:cNvSpPr txBox="1">
            <a:spLocks noGrp="1"/>
          </p:cNvSpPr>
          <p:nvPr>
            <p:ph type="sldNum" idx="12"/>
          </p:nvPr>
        </p:nvSpPr>
        <p:spPr>
          <a:xfrm>
            <a:off x="8317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</a:t>
            </a:fld>
            <a:endParaRPr/>
          </a:p>
        </p:txBody>
      </p:sp>
      <p:sp>
        <p:nvSpPr>
          <p:cNvPr id="728" name="Google Shape;728;p10"/>
          <p:cNvSpPr/>
          <p:nvPr/>
        </p:nvSpPr>
        <p:spPr>
          <a:xfrm>
            <a:off x="2817056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9" name="Google Shape;729;p10"/>
          <p:cNvGrpSpPr/>
          <p:nvPr/>
        </p:nvGrpSpPr>
        <p:grpSpPr>
          <a:xfrm>
            <a:off x="6731525" y="2872025"/>
            <a:ext cx="521297" cy="1320800"/>
            <a:chOff x="6324600" y="3115310"/>
            <a:chExt cx="521297" cy="1056640"/>
          </a:xfrm>
        </p:grpSpPr>
        <p:sp>
          <p:nvSpPr>
            <p:cNvPr id="730" name="Google Shape;730;p10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32" name="Google Shape;732;p10"/>
            <p:cNvCxnSpPr>
              <a:stCxn id="731" idx="2"/>
              <a:endCxn id="73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3" name="Google Shape;733;p10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4" name="Google Shape;734;p10"/>
          <p:cNvGrpSpPr/>
          <p:nvPr/>
        </p:nvGrpSpPr>
        <p:grpSpPr>
          <a:xfrm>
            <a:off x="2817056" y="2465625"/>
            <a:ext cx="304800" cy="609600"/>
            <a:chOff x="5181600" y="3257550"/>
            <a:chExt cx="304800" cy="457200"/>
          </a:xfrm>
        </p:grpSpPr>
        <p:sp>
          <p:nvSpPr>
            <p:cNvPr id="735" name="Google Shape;73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7" name="Google Shape;737;p10"/>
          <p:cNvGrpSpPr/>
          <p:nvPr/>
        </p:nvGrpSpPr>
        <p:grpSpPr>
          <a:xfrm>
            <a:off x="8021131" y="3075225"/>
            <a:ext cx="990600" cy="1117600"/>
            <a:chOff x="6324600" y="1733550"/>
            <a:chExt cx="990600" cy="838200"/>
          </a:xfrm>
        </p:grpSpPr>
        <p:sp>
          <p:nvSpPr>
            <p:cNvPr id="738" name="Google Shape;738;p1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0" name="Google Shape;740;p10"/>
          <p:cNvGrpSpPr/>
          <p:nvPr/>
        </p:nvGrpSpPr>
        <p:grpSpPr>
          <a:xfrm>
            <a:off x="5424021" y="3278426"/>
            <a:ext cx="762000" cy="1166575"/>
            <a:chOff x="4191000" y="1962150"/>
            <a:chExt cx="762000" cy="874931"/>
          </a:xfrm>
        </p:grpSpPr>
        <p:cxnSp>
          <p:nvCxnSpPr>
            <p:cNvPr id="741" name="Google Shape;741;p10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742" name="Google Shape;742;p10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743" name="Google Shape;743;p10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744" name="Google Shape;744;p10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endParaRPr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10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1200"/>
                </a:pPr>
                <a:r>
                  <a:rPr lang="en-US" sz="12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46" name="Google Shape;746;p10"/>
          <p:cNvGrpSpPr/>
          <p:nvPr/>
        </p:nvGrpSpPr>
        <p:grpSpPr>
          <a:xfrm>
            <a:off x="4204822" y="2567225"/>
            <a:ext cx="841921" cy="1930400"/>
            <a:chOff x="3657600" y="1428750"/>
            <a:chExt cx="841921" cy="1447800"/>
          </a:xfrm>
        </p:grpSpPr>
        <p:grpSp>
          <p:nvGrpSpPr>
            <p:cNvPr id="747" name="Google Shape;747;p10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748" name="Google Shape;748;p10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r>
                  <a:rPr lang="en-US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1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endParaRPr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0" name="Google Shape;750;p10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0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0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0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0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0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6" name="Google Shape;756;p10"/>
          <p:cNvSpPr txBox="1"/>
          <p:nvPr/>
        </p:nvSpPr>
        <p:spPr>
          <a:xfrm>
            <a:off x="8021132" y="338002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0"/>
          <p:cNvSpPr txBox="1"/>
          <p:nvPr/>
        </p:nvSpPr>
        <p:spPr>
          <a:xfrm>
            <a:off x="8042315" y="374340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0"/>
          <p:cNvSpPr txBox="1"/>
          <p:nvPr/>
        </p:nvSpPr>
        <p:spPr>
          <a:xfrm>
            <a:off x="8554532" y="348162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0"/>
          <p:cNvSpPr/>
          <p:nvPr/>
        </p:nvSpPr>
        <p:spPr>
          <a:xfrm rot="5400000">
            <a:off x="6211421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0" name="Google Shape;760;p10"/>
          <p:cNvCxnSpPr>
            <a:stCxn id="738" idx="3"/>
          </p:cNvCxnSpPr>
          <p:nvPr/>
        </p:nvCxnSpPr>
        <p:spPr>
          <a:xfrm rot="10800000" flipH="1">
            <a:off x="9011731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61" name="Google Shape;761;p10"/>
          <p:cNvSpPr/>
          <p:nvPr/>
        </p:nvSpPr>
        <p:spPr>
          <a:xfrm rot="5400000">
            <a:off x="8960931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2" name="Google Shape;762;p10"/>
          <p:cNvCxnSpPr/>
          <p:nvPr/>
        </p:nvCxnSpPr>
        <p:spPr>
          <a:xfrm rot="10800000" flipH="1">
            <a:off x="7176622" y="3429001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3" name="Google Shape;763;p10"/>
          <p:cNvCxnSpPr/>
          <p:nvPr/>
        </p:nvCxnSpPr>
        <p:spPr>
          <a:xfrm rot="10800000">
            <a:off x="7786221" y="2921001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4" name="Google Shape;764;p10"/>
          <p:cNvCxnSpPr>
            <a:endCxn id="761" idx="2"/>
          </p:cNvCxnSpPr>
          <p:nvPr/>
        </p:nvCxnSpPr>
        <p:spPr>
          <a:xfrm>
            <a:off x="7786231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5" name="Google Shape;765;p10"/>
          <p:cNvCxnSpPr/>
          <p:nvPr/>
        </p:nvCxnSpPr>
        <p:spPr>
          <a:xfrm rot="-5400000" flipH="1">
            <a:off x="1094271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66" name="Google Shape;766;p10"/>
          <p:cNvGrpSpPr/>
          <p:nvPr/>
        </p:nvGrpSpPr>
        <p:grpSpPr>
          <a:xfrm>
            <a:off x="1918821" y="2973625"/>
            <a:ext cx="152400" cy="711200"/>
            <a:chOff x="5791200" y="1352550"/>
            <a:chExt cx="152400" cy="533400"/>
          </a:xfrm>
        </p:grpSpPr>
        <p:sp>
          <p:nvSpPr>
            <p:cNvPr id="767" name="Google Shape;767;p1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0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0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70" name="Google Shape;770;p10"/>
          <p:cNvCxnSpPr>
            <a:stCxn id="767" idx="0"/>
            <a:endCxn id="771" idx="1"/>
          </p:cNvCxnSpPr>
          <p:nvPr/>
        </p:nvCxnSpPr>
        <p:spPr>
          <a:xfrm>
            <a:off x="2071221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10"/>
          <p:cNvCxnSpPr>
            <a:stCxn id="771" idx="3"/>
            <a:endCxn id="728" idx="1"/>
          </p:cNvCxnSpPr>
          <p:nvPr/>
        </p:nvCxnSpPr>
        <p:spPr>
          <a:xfrm>
            <a:off x="2496719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3" name="Google Shape;773;p10"/>
          <p:cNvCxnSpPr>
            <a:stCxn id="735" idx="0"/>
          </p:cNvCxnSpPr>
          <p:nvPr/>
        </p:nvCxnSpPr>
        <p:spPr>
          <a:xfrm rot="10800000" flipH="1">
            <a:off x="3121856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4" name="Google Shape;774;p10"/>
          <p:cNvCxnSpPr>
            <a:stCxn id="775" idx="0"/>
          </p:cNvCxnSpPr>
          <p:nvPr/>
        </p:nvCxnSpPr>
        <p:spPr>
          <a:xfrm>
            <a:off x="8167221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6" name="Google Shape;776;p10"/>
          <p:cNvCxnSpPr/>
          <p:nvPr/>
        </p:nvCxnSpPr>
        <p:spPr>
          <a:xfrm flipH="1">
            <a:off x="1902621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7" name="Google Shape;777;p10"/>
          <p:cNvCxnSpPr>
            <a:stCxn id="759" idx="0"/>
          </p:cNvCxnSpPr>
          <p:nvPr/>
        </p:nvCxnSpPr>
        <p:spPr>
          <a:xfrm rot="10800000" flipH="1">
            <a:off x="6643221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8" name="Google Shape;778;p10"/>
          <p:cNvCxnSpPr/>
          <p:nvPr/>
        </p:nvCxnSpPr>
        <p:spPr>
          <a:xfrm>
            <a:off x="5043021" y="3124200"/>
            <a:ext cx="457200" cy="304800"/>
          </a:xfrm>
          <a:prstGeom prst="bentConnector3">
            <a:avLst>
              <a:gd name="adj1" fmla="val 6388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9" name="Google Shape;779;p10"/>
          <p:cNvCxnSpPr>
            <a:stCxn id="754" idx="3"/>
          </p:cNvCxnSpPr>
          <p:nvPr/>
        </p:nvCxnSpPr>
        <p:spPr>
          <a:xfrm>
            <a:off x="5039378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0" name="Google Shape;780;p10"/>
          <p:cNvCxnSpPr/>
          <p:nvPr/>
        </p:nvCxnSpPr>
        <p:spPr>
          <a:xfrm>
            <a:off x="5347821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1" name="Google Shape;781;p10"/>
          <p:cNvCxnSpPr>
            <a:endCxn id="782" idx="1"/>
          </p:cNvCxnSpPr>
          <p:nvPr/>
        </p:nvCxnSpPr>
        <p:spPr>
          <a:xfrm rot="10800000" flipH="1">
            <a:off x="2662221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3" name="Google Shape;783;p10"/>
          <p:cNvCxnSpPr/>
          <p:nvPr/>
        </p:nvCxnSpPr>
        <p:spPr>
          <a:xfrm rot="-5400000" flipH="1">
            <a:off x="6078571" y="2508519"/>
            <a:ext cx="456300" cy="3684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84" name="Google Shape;784;p10"/>
          <p:cNvGrpSpPr/>
          <p:nvPr/>
        </p:nvGrpSpPr>
        <p:grpSpPr>
          <a:xfrm>
            <a:off x="2223621" y="2770426"/>
            <a:ext cx="273098" cy="1117599"/>
            <a:chOff x="1540165" y="1809750"/>
            <a:chExt cx="273098" cy="838199"/>
          </a:xfrm>
        </p:grpSpPr>
        <p:sp>
          <p:nvSpPr>
            <p:cNvPr id="771" name="Google Shape;771;p10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6" name="Google Shape;786;p10"/>
          <p:cNvSpPr/>
          <p:nvPr/>
        </p:nvSpPr>
        <p:spPr>
          <a:xfrm rot="5400000">
            <a:off x="6227876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p10"/>
          <p:cNvCxnSpPr/>
          <p:nvPr/>
        </p:nvCxnSpPr>
        <p:spPr>
          <a:xfrm>
            <a:off x="3442821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8" name="Google Shape;788;p10"/>
          <p:cNvCxnSpPr/>
          <p:nvPr/>
        </p:nvCxnSpPr>
        <p:spPr>
          <a:xfrm>
            <a:off x="3976221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9" name="Google Shape;789;p10"/>
          <p:cNvCxnSpPr/>
          <p:nvPr/>
        </p:nvCxnSpPr>
        <p:spPr>
          <a:xfrm>
            <a:off x="3976221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0" name="Google Shape;790;p10"/>
          <p:cNvCxnSpPr>
            <a:stCxn id="761" idx="0"/>
          </p:cNvCxnSpPr>
          <p:nvPr/>
        </p:nvCxnSpPr>
        <p:spPr>
          <a:xfrm rot="10800000">
            <a:off x="4052431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10"/>
          <p:cNvCxnSpPr/>
          <p:nvPr/>
        </p:nvCxnSpPr>
        <p:spPr>
          <a:xfrm rot="-5400000" flipH="1">
            <a:off x="3569871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2" name="Google Shape;792;p10"/>
          <p:cNvCxnSpPr>
            <a:stCxn id="786" idx="0"/>
          </p:cNvCxnSpPr>
          <p:nvPr/>
        </p:nvCxnSpPr>
        <p:spPr>
          <a:xfrm>
            <a:off x="6659676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3" name="Google Shape;793;p10"/>
          <p:cNvCxnSpPr/>
          <p:nvPr/>
        </p:nvCxnSpPr>
        <p:spPr>
          <a:xfrm rot="10800000" flipH="1">
            <a:off x="6093656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4" name="Google Shape;794;p10"/>
          <p:cNvCxnSpPr/>
          <p:nvPr/>
        </p:nvCxnSpPr>
        <p:spPr>
          <a:xfrm rot="-5400000">
            <a:off x="5875582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95" name="Google Shape;795;p10"/>
          <p:cNvSpPr txBox="1"/>
          <p:nvPr/>
        </p:nvSpPr>
        <p:spPr>
          <a:xfrm>
            <a:off x="1614021" y="3124201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0"/>
          <p:cNvSpPr txBox="1"/>
          <p:nvPr/>
        </p:nvSpPr>
        <p:spPr>
          <a:xfrm>
            <a:off x="1537822" y="3530601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7" name="Google Shape;797;p10"/>
          <p:cNvCxnSpPr/>
          <p:nvPr/>
        </p:nvCxnSpPr>
        <p:spPr>
          <a:xfrm rot="10800000">
            <a:off x="1690221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8" name="Google Shape;798;p10"/>
          <p:cNvGrpSpPr/>
          <p:nvPr/>
        </p:nvGrpSpPr>
        <p:grpSpPr>
          <a:xfrm>
            <a:off x="3519022" y="3632202"/>
            <a:ext cx="152401" cy="711199"/>
            <a:chOff x="1066799" y="3333750"/>
            <a:chExt cx="152401" cy="533399"/>
          </a:xfrm>
        </p:grpSpPr>
        <p:sp>
          <p:nvSpPr>
            <p:cNvPr id="799" name="Google Shape;79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1" name="Google Shape;801;p10"/>
          <p:cNvGrpSpPr/>
          <p:nvPr/>
        </p:nvGrpSpPr>
        <p:grpSpPr>
          <a:xfrm>
            <a:off x="3519021" y="2717802"/>
            <a:ext cx="152401" cy="711199"/>
            <a:chOff x="1066799" y="3333750"/>
            <a:chExt cx="152401" cy="533399"/>
          </a:xfrm>
        </p:grpSpPr>
        <p:sp>
          <p:nvSpPr>
            <p:cNvPr id="802" name="Google Shape;80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10"/>
          <p:cNvGrpSpPr/>
          <p:nvPr/>
        </p:nvGrpSpPr>
        <p:grpSpPr>
          <a:xfrm>
            <a:off x="5119222" y="3733801"/>
            <a:ext cx="152401" cy="711199"/>
            <a:chOff x="1066799" y="3333750"/>
            <a:chExt cx="152401" cy="533399"/>
          </a:xfrm>
        </p:grpSpPr>
        <p:sp>
          <p:nvSpPr>
            <p:cNvPr id="805" name="Google Shape;805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07" name="Google Shape;807;p10"/>
          <p:cNvCxnSpPr>
            <a:endCxn id="759" idx="2"/>
          </p:cNvCxnSpPr>
          <p:nvPr/>
        </p:nvCxnSpPr>
        <p:spPr>
          <a:xfrm>
            <a:off x="5211621" y="3123925"/>
            <a:ext cx="12792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08" name="Google Shape;808;p10"/>
          <p:cNvGrpSpPr/>
          <p:nvPr/>
        </p:nvGrpSpPr>
        <p:grpSpPr>
          <a:xfrm>
            <a:off x="5119222" y="4953001"/>
            <a:ext cx="152401" cy="711199"/>
            <a:chOff x="1066799" y="3333750"/>
            <a:chExt cx="152401" cy="533399"/>
          </a:xfrm>
        </p:grpSpPr>
        <p:sp>
          <p:nvSpPr>
            <p:cNvPr id="809" name="Google Shape;80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11" name="Google Shape;811;p10"/>
          <p:cNvCxnSpPr/>
          <p:nvPr/>
        </p:nvCxnSpPr>
        <p:spPr>
          <a:xfrm rot="-5400000">
            <a:off x="5703471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12" name="Google Shape;812;p10"/>
          <p:cNvGrpSpPr/>
          <p:nvPr/>
        </p:nvGrpSpPr>
        <p:grpSpPr>
          <a:xfrm>
            <a:off x="5119222" y="2108201"/>
            <a:ext cx="152401" cy="711199"/>
            <a:chOff x="1066799" y="3333750"/>
            <a:chExt cx="152401" cy="533399"/>
          </a:xfrm>
        </p:grpSpPr>
        <p:sp>
          <p:nvSpPr>
            <p:cNvPr id="813" name="Google Shape;813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5" name="Google Shape;815;p10"/>
          <p:cNvGrpSpPr/>
          <p:nvPr/>
        </p:nvGrpSpPr>
        <p:grpSpPr>
          <a:xfrm>
            <a:off x="7405222" y="2108201"/>
            <a:ext cx="152401" cy="711199"/>
            <a:chOff x="1066799" y="3333750"/>
            <a:chExt cx="152401" cy="533399"/>
          </a:xfrm>
        </p:grpSpPr>
        <p:sp>
          <p:nvSpPr>
            <p:cNvPr id="782" name="Google Shape;78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10"/>
          <p:cNvGrpSpPr/>
          <p:nvPr/>
        </p:nvGrpSpPr>
        <p:grpSpPr>
          <a:xfrm>
            <a:off x="7405222" y="3124201"/>
            <a:ext cx="152401" cy="711199"/>
            <a:chOff x="1066799" y="3333750"/>
            <a:chExt cx="152401" cy="533399"/>
          </a:xfrm>
        </p:grpSpPr>
        <p:sp>
          <p:nvSpPr>
            <p:cNvPr id="818" name="Google Shape;81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9" name="Google Shape;81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10"/>
          <p:cNvGrpSpPr/>
          <p:nvPr/>
        </p:nvGrpSpPr>
        <p:grpSpPr>
          <a:xfrm>
            <a:off x="7405222" y="4140201"/>
            <a:ext cx="152401" cy="711199"/>
            <a:chOff x="1066799" y="3333750"/>
            <a:chExt cx="152401" cy="533399"/>
          </a:xfrm>
        </p:grpSpPr>
        <p:sp>
          <p:nvSpPr>
            <p:cNvPr id="821" name="Google Shape;82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3" name="Google Shape;823;p10"/>
          <p:cNvGrpSpPr/>
          <p:nvPr/>
        </p:nvGrpSpPr>
        <p:grpSpPr>
          <a:xfrm>
            <a:off x="5119222" y="2921001"/>
            <a:ext cx="152401" cy="711199"/>
            <a:chOff x="1066799" y="3333750"/>
            <a:chExt cx="152401" cy="533399"/>
          </a:xfrm>
        </p:grpSpPr>
        <p:sp>
          <p:nvSpPr>
            <p:cNvPr id="824" name="Google Shape;824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10"/>
          <p:cNvGrpSpPr/>
          <p:nvPr/>
        </p:nvGrpSpPr>
        <p:grpSpPr>
          <a:xfrm>
            <a:off x="9615022" y="3022601"/>
            <a:ext cx="152401" cy="711199"/>
            <a:chOff x="1066799" y="3333750"/>
            <a:chExt cx="152401" cy="533399"/>
          </a:xfrm>
        </p:grpSpPr>
        <p:sp>
          <p:nvSpPr>
            <p:cNvPr id="827" name="Google Shape;827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9" name="Google Shape;829;p10"/>
          <p:cNvGrpSpPr/>
          <p:nvPr/>
        </p:nvGrpSpPr>
        <p:grpSpPr>
          <a:xfrm>
            <a:off x="7862421" y="2209800"/>
            <a:ext cx="304800" cy="609600"/>
            <a:chOff x="5181600" y="3257550"/>
            <a:chExt cx="304800" cy="457200"/>
          </a:xfrm>
        </p:grpSpPr>
        <p:sp>
          <p:nvSpPr>
            <p:cNvPr id="775" name="Google Shape;77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1" name="Google Shape;831;p10"/>
          <p:cNvCxnSpPr>
            <a:stCxn id="782" idx="3"/>
          </p:cNvCxnSpPr>
          <p:nvPr/>
        </p:nvCxnSpPr>
        <p:spPr>
          <a:xfrm rot="10800000" flipH="1">
            <a:off x="7557622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32" name="Google Shape;832;p10"/>
          <p:cNvCxnSpPr/>
          <p:nvPr/>
        </p:nvCxnSpPr>
        <p:spPr>
          <a:xfrm rot="10800000">
            <a:off x="7252821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3" name="Google Shape;833;p10"/>
          <p:cNvSpPr txBox="1"/>
          <p:nvPr/>
        </p:nvSpPr>
        <p:spPr>
          <a:xfrm>
            <a:off x="3401793" y="2209801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0"/>
          <p:cNvSpPr txBox="1"/>
          <p:nvPr/>
        </p:nvSpPr>
        <p:spPr>
          <a:xfrm>
            <a:off x="2147421" y="2209801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0"/>
          <p:cNvSpPr txBox="1"/>
          <p:nvPr/>
        </p:nvSpPr>
        <p:spPr>
          <a:xfrm>
            <a:off x="5271621" y="2006601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0"/>
          <p:cNvSpPr txBox="1"/>
          <p:nvPr/>
        </p:nvSpPr>
        <p:spPr>
          <a:xfrm>
            <a:off x="7481421" y="1905001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0"/>
          <p:cNvSpPr txBox="1"/>
          <p:nvPr/>
        </p:nvSpPr>
        <p:spPr>
          <a:xfrm>
            <a:off x="3355025" y="4241801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0"/>
          <p:cNvSpPr txBox="1"/>
          <p:nvPr/>
        </p:nvSpPr>
        <p:spPr>
          <a:xfrm>
            <a:off x="5197163" y="4953001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0"/>
          <p:cNvSpPr txBox="1"/>
          <p:nvPr/>
        </p:nvSpPr>
        <p:spPr>
          <a:xfrm>
            <a:off x="5271621" y="2616201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0"/>
          <p:cNvSpPr txBox="1"/>
          <p:nvPr/>
        </p:nvSpPr>
        <p:spPr>
          <a:xfrm>
            <a:off x="5176529" y="4358958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0"/>
          <p:cNvSpPr txBox="1"/>
          <p:nvPr/>
        </p:nvSpPr>
        <p:spPr>
          <a:xfrm>
            <a:off x="7481421" y="3327401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0"/>
          <p:cNvSpPr txBox="1"/>
          <p:nvPr/>
        </p:nvSpPr>
        <p:spPr>
          <a:xfrm>
            <a:off x="7481422" y="4343401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0"/>
          <p:cNvSpPr txBox="1"/>
          <p:nvPr/>
        </p:nvSpPr>
        <p:spPr>
          <a:xfrm>
            <a:off x="6262221" y="4546601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4" name="Google Shape;844;p10"/>
          <p:cNvGrpSpPr/>
          <p:nvPr/>
        </p:nvGrpSpPr>
        <p:grpSpPr>
          <a:xfrm>
            <a:off x="5805021" y="4648200"/>
            <a:ext cx="556492" cy="609600"/>
            <a:chOff x="3886200" y="3257550"/>
            <a:chExt cx="556492" cy="457200"/>
          </a:xfrm>
        </p:grpSpPr>
        <p:sp>
          <p:nvSpPr>
            <p:cNvPr id="845" name="Google Shape;845;p10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0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400"/>
              </a:pPr>
              <a:r>
                <a:rPr lang="en-US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10"/>
          <p:cNvGrpSpPr/>
          <p:nvPr/>
        </p:nvGrpSpPr>
        <p:grpSpPr>
          <a:xfrm>
            <a:off x="7405222" y="4953001"/>
            <a:ext cx="152401" cy="711199"/>
            <a:chOff x="1066799" y="3333750"/>
            <a:chExt cx="152401" cy="533399"/>
          </a:xfrm>
        </p:grpSpPr>
        <p:sp>
          <p:nvSpPr>
            <p:cNvPr id="848" name="Google Shape;84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10"/>
          <p:cNvGrpSpPr/>
          <p:nvPr/>
        </p:nvGrpSpPr>
        <p:grpSpPr>
          <a:xfrm>
            <a:off x="9615022" y="4953001"/>
            <a:ext cx="152401" cy="711199"/>
            <a:chOff x="1066799" y="3333750"/>
            <a:chExt cx="152401" cy="533399"/>
          </a:xfrm>
        </p:grpSpPr>
        <p:sp>
          <p:nvSpPr>
            <p:cNvPr id="851" name="Google Shape;85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52" name="Google Shape;85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53" name="Google Shape;853;p10"/>
          <p:cNvCxnSpPr/>
          <p:nvPr/>
        </p:nvCxnSpPr>
        <p:spPr>
          <a:xfrm>
            <a:off x="5728821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4" name="Google Shape;854;p10"/>
          <p:cNvSpPr txBox="1"/>
          <p:nvPr/>
        </p:nvSpPr>
        <p:spPr>
          <a:xfrm>
            <a:off x="7557621" y="4953001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0"/>
          <p:cNvSpPr txBox="1"/>
          <p:nvPr/>
        </p:nvSpPr>
        <p:spPr>
          <a:xfrm>
            <a:off x="9691222" y="5156201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6" name="Google Shape;856;p10"/>
          <p:cNvCxnSpPr/>
          <p:nvPr/>
        </p:nvCxnSpPr>
        <p:spPr>
          <a:xfrm rot="10800000">
            <a:off x="3976221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7" name="Google Shape;857;p10"/>
          <p:cNvCxnSpPr>
            <a:endCxn id="748" idx="1"/>
          </p:cNvCxnSpPr>
          <p:nvPr/>
        </p:nvCxnSpPr>
        <p:spPr>
          <a:xfrm rot="-5400000" flipH="1">
            <a:off x="3276771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58" name="Google Shape;858;p10"/>
          <p:cNvCxnSpPr/>
          <p:nvPr/>
        </p:nvCxnSpPr>
        <p:spPr>
          <a:xfrm>
            <a:off x="3595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10"/>
          <p:cNvCxnSpPr/>
          <p:nvPr/>
        </p:nvCxnSpPr>
        <p:spPr>
          <a:xfrm>
            <a:off x="5195421" y="10922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0" name="Google Shape;860;p10"/>
          <p:cNvCxnSpPr/>
          <p:nvPr/>
        </p:nvCxnSpPr>
        <p:spPr>
          <a:xfrm>
            <a:off x="74814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1" name="Google Shape;861;p10"/>
          <p:cNvCxnSpPr/>
          <p:nvPr/>
        </p:nvCxnSpPr>
        <p:spPr>
          <a:xfrm>
            <a:off x="9691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8" name="Google Shape;868;p10"/>
          <p:cNvCxnSpPr/>
          <p:nvPr/>
        </p:nvCxnSpPr>
        <p:spPr>
          <a:xfrm rot="-5400000">
            <a:off x="2387581" y="28518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3282381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4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44"/>
          <p:cNvSpPr txBox="1">
            <a:spLocks noGrp="1"/>
          </p:cNvSpPr>
          <p:nvPr>
            <p:ph type="body" idx="1"/>
          </p:nvPr>
        </p:nvSpPr>
        <p:spPr>
          <a:xfrm>
            <a:off x="1524000" y="1280954"/>
            <a:ext cx="9329738" cy="521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use L1$: 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32 KiB,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8 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4, LRU, write-through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 A[] is block aligned and SIZE = 32 MiB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char *A = (char *) malloc (SIZE*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(char));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for (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(SIZE/STRETCH);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{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for(j=0;j&lt;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STRETCH;j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   sum  +=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for(j=STRETCH-1;j&gt;=0;j</a:t>
            </a:r>
            <a:r>
              <a:rPr lang="en-US" sz="1900" dirty="0">
                <a:latin typeface="Courier New"/>
                <a:ea typeface="Courier New"/>
                <a:cs typeface="Courier New"/>
                <a:sym typeface="Courier New"/>
              </a:rPr>
              <a:t>--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prod </a:t>
            </a:r>
            <a:r>
              <a:rPr lang="en-US" sz="1900" dirty="0"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dirty="0"/>
          </a:p>
          <a:p>
            <a:pPr marL="457200" indent="-45720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2400"/>
              <a:buFont typeface="Calibri"/>
              <a:buAutoNum type="alphaLcParenR" startAt="2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we double our STRETCH from 1 to 2 to 4 (…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we notice the number of cache misses doesn’t change!  What is the largest value of STRETCH </a:t>
            </a:r>
            <a:r>
              <a:rPr lang="en-US" sz="2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cache misses changes? </a:t>
            </a:r>
            <a:endParaRPr sz="2400"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44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44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9" name="Google Shape;759;p44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10</a:t>
            </a:fld>
            <a:endParaRPr/>
          </a:p>
        </p:txBody>
      </p:sp>
      <p:sp>
        <p:nvSpPr>
          <p:cNvPr id="760" name="Google Shape;760;p44"/>
          <p:cNvSpPr txBox="1"/>
          <p:nvPr/>
        </p:nvSpPr>
        <p:spPr>
          <a:xfrm>
            <a:off x="2093950" y="5568625"/>
            <a:ext cx="7188163" cy="6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 KiB, when STRETCH exactly equals </a:t>
            </a: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400"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342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5def3de3de_0_0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/>
              <a:t>Example 1 (But visual)</a:t>
            </a:r>
            <a:endParaRPr/>
          </a:p>
        </p:txBody>
      </p:sp>
      <p:sp>
        <p:nvSpPr>
          <p:cNvPr id="788" name="Google Shape;788;g5def3de3de_0_0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11</a:t>
            </a:fld>
            <a:endParaRPr/>
          </a:p>
        </p:txBody>
      </p:sp>
      <p:sp>
        <p:nvSpPr>
          <p:cNvPr id="789" name="Google Shape;789;g5def3de3de_0_0"/>
          <p:cNvSpPr/>
          <p:nvPr/>
        </p:nvSpPr>
        <p:spPr>
          <a:xfrm>
            <a:off x="2633550" y="19703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0" name="Google Shape;790;g5def3de3de_0_0"/>
          <p:cNvSpPr/>
          <p:nvPr/>
        </p:nvSpPr>
        <p:spPr>
          <a:xfrm>
            <a:off x="2633550" y="22667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1" name="Google Shape;791;g5def3de3de_0_0"/>
          <p:cNvSpPr/>
          <p:nvPr/>
        </p:nvSpPr>
        <p:spPr>
          <a:xfrm>
            <a:off x="2633550" y="25631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2" name="Google Shape;792;g5def3de3de_0_0"/>
          <p:cNvSpPr/>
          <p:nvPr/>
        </p:nvSpPr>
        <p:spPr>
          <a:xfrm>
            <a:off x="2633550" y="28595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3" name="Google Shape;793;g5def3de3de_0_0"/>
          <p:cNvSpPr/>
          <p:nvPr/>
        </p:nvSpPr>
        <p:spPr>
          <a:xfrm>
            <a:off x="2633550" y="32801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4" name="Google Shape;794;g5def3de3de_0_0"/>
          <p:cNvSpPr/>
          <p:nvPr/>
        </p:nvSpPr>
        <p:spPr>
          <a:xfrm>
            <a:off x="2633550" y="35765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5" name="Google Shape;795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6" name="Google Shape;796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7" name="Google Shape;797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8" name="Google Shape;798;g5def3de3de_0_0"/>
          <p:cNvSpPr/>
          <p:nvPr/>
        </p:nvSpPr>
        <p:spPr>
          <a:xfrm>
            <a:off x="2633550" y="55551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9" name="Google Shape;799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0" name="Google Shape;800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1" name="Google Shape;801;g5def3de3de_0_0"/>
          <p:cNvSpPr txBox="1"/>
          <p:nvPr/>
        </p:nvSpPr>
        <p:spPr>
          <a:xfrm>
            <a:off x="1705725" y="1487325"/>
            <a:ext cx="688800" cy="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1">
                <a:latin typeface="Calibri"/>
                <a:ea typeface="Calibri"/>
                <a:cs typeface="Calibri"/>
                <a:sym typeface="Calibri"/>
              </a:rPr>
              <a:t>Set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g5def3de3de_0_0"/>
          <p:cNvSpPr txBox="1"/>
          <p:nvPr/>
        </p:nvSpPr>
        <p:spPr>
          <a:xfrm>
            <a:off x="1877900" y="2319475"/>
            <a:ext cx="3540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0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g5def3de3de_0_0"/>
          <p:cNvSpPr txBox="1"/>
          <p:nvPr/>
        </p:nvSpPr>
        <p:spPr>
          <a:xfrm>
            <a:off x="1873125" y="3576500"/>
            <a:ext cx="3540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g5def3de3de_0_0"/>
          <p:cNvSpPr txBox="1"/>
          <p:nvPr/>
        </p:nvSpPr>
        <p:spPr>
          <a:xfrm>
            <a:off x="1632125" y="5555150"/>
            <a:ext cx="9123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 baseline="30000"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 - 1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g5def3de3de_0_0"/>
          <p:cNvSpPr/>
          <p:nvPr/>
        </p:nvSpPr>
        <p:spPr>
          <a:xfrm>
            <a:off x="2633550" y="19904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6" name="Google Shape;806;g5def3de3de_0_0"/>
          <p:cNvSpPr/>
          <p:nvPr/>
        </p:nvSpPr>
        <p:spPr>
          <a:xfrm>
            <a:off x="2633550" y="22667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7" name="Google Shape;807;g5def3de3de_0_0"/>
          <p:cNvSpPr/>
          <p:nvPr/>
        </p:nvSpPr>
        <p:spPr>
          <a:xfrm>
            <a:off x="2633550" y="25631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8" name="Google Shape;808;g5def3de3de_0_0"/>
          <p:cNvSpPr/>
          <p:nvPr/>
        </p:nvSpPr>
        <p:spPr>
          <a:xfrm>
            <a:off x="2633550" y="28595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9" name="Google Shape;809;g5def3de3de_0_0"/>
          <p:cNvSpPr/>
          <p:nvPr/>
        </p:nvSpPr>
        <p:spPr>
          <a:xfrm>
            <a:off x="2633550" y="32801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0" name="Google Shape;810;g5def3de3de_0_0"/>
          <p:cNvSpPr/>
          <p:nvPr/>
        </p:nvSpPr>
        <p:spPr>
          <a:xfrm>
            <a:off x="2633550" y="35765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1" name="Google Shape;811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2" name="Google Shape;812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3" name="Google Shape;813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4" name="Google Shape;814;g5def3de3de_0_0"/>
          <p:cNvSpPr/>
          <p:nvPr/>
        </p:nvSpPr>
        <p:spPr>
          <a:xfrm>
            <a:off x="2633550" y="55551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5" name="Google Shape;815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6" name="Google Shape;816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7" name="Google Shape;817;g5def3de3de_0_0"/>
          <p:cNvSpPr/>
          <p:nvPr/>
        </p:nvSpPr>
        <p:spPr>
          <a:xfrm>
            <a:off x="2633550" y="19904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8" name="Google Shape;818;g5def3de3de_0_0"/>
          <p:cNvSpPr/>
          <p:nvPr/>
        </p:nvSpPr>
        <p:spPr>
          <a:xfrm>
            <a:off x="2633550" y="2293113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9" name="Google Shape;819;g5def3de3de_0_0"/>
          <p:cNvSpPr/>
          <p:nvPr/>
        </p:nvSpPr>
        <p:spPr>
          <a:xfrm>
            <a:off x="2633550" y="2589513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0" name="Google Shape;820;g5def3de3de_0_0"/>
          <p:cNvSpPr/>
          <p:nvPr/>
        </p:nvSpPr>
        <p:spPr>
          <a:xfrm>
            <a:off x="2633550" y="2859538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1" name="Google Shape;821;g5def3de3de_0_0"/>
          <p:cNvSpPr/>
          <p:nvPr/>
        </p:nvSpPr>
        <p:spPr>
          <a:xfrm>
            <a:off x="2633550" y="32707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2" name="Google Shape;822;g5def3de3de_0_0"/>
          <p:cNvSpPr/>
          <p:nvPr/>
        </p:nvSpPr>
        <p:spPr>
          <a:xfrm>
            <a:off x="2633550" y="3571825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3" name="Google Shape;823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4" name="Google Shape;824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5" name="Google Shape;825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6" name="Google Shape;826;g5def3de3de_0_0"/>
          <p:cNvSpPr/>
          <p:nvPr/>
        </p:nvSpPr>
        <p:spPr>
          <a:xfrm>
            <a:off x="2633550" y="5555138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7" name="Google Shape;827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8" name="Google Shape;828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9" name="Google Shape;829;g5def3de3de_0_0"/>
          <p:cNvSpPr txBox="1"/>
          <p:nvPr/>
        </p:nvSpPr>
        <p:spPr>
          <a:xfrm>
            <a:off x="6740100" y="1870925"/>
            <a:ext cx="5889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A[0]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g5def3de3de_0_0"/>
          <p:cNvCxnSpPr>
            <a:endCxn id="817" idx="3"/>
          </p:cNvCxnSpPr>
          <p:nvPr/>
        </p:nvCxnSpPr>
        <p:spPr>
          <a:xfrm flipH="1">
            <a:off x="4221150" y="2081900"/>
            <a:ext cx="2519100" cy="56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1" name="Google Shape;831;g5def3de3de_0_0"/>
          <p:cNvSpPr txBox="1"/>
          <p:nvPr/>
        </p:nvSpPr>
        <p:spPr>
          <a:xfrm>
            <a:off x="6740100" y="2230275"/>
            <a:ext cx="5889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A[8]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2" name="Google Shape;832;g5def3de3de_0_0"/>
          <p:cNvCxnSpPr>
            <a:stCxn id="831" idx="1"/>
          </p:cNvCxnSpPr>
          <p:nvPr/>
        </p:nvCxnSpPr>
        <p:spPr>
          <a:xfrm flipH="1">
            <a:off x="4282500" y="2441325"/>
            <a:ext cx="2457600" cy="1005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3" name="Google Shape;833;g5def3de3de_0_0"/>
          <p:cNvSpPr txBox="1"/>
          <p:nvPr/>
        </p:nvSpPr>
        <p:spPr>
          <a:xfrm>
            <a:off x="6740100" y="2673300"/>
            <a:ext cx="9123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-8]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4" name="Google Shape;834;g5def3de3de_0_0"/>
          <p:cNvCxnSpPr>
            <a:endCxn id="825" idx="3"/>
          </p:cNvCxnSpPr>
          <p:nvPr/>
        </p:nvCxnSpPr>
        <p:spPr>
          <a:xfrm flipH="1">
            <a:off x="4221150" y="2884250"/>
            <a:ext cx="2519100" cy="2522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5" name="Google Shape;835;g5def3de3de_0_0"/>
          <p:cNvSpPr txBox="1"/>
          <p:nvPr/>
        </p:nvSpPr>
        <p:spPr>
          <a:xfrm>
            <a:off x="6740100" y="3217950"/>
            <a:ext cx="8466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6" name="Google Shape;836;g5def3de3de_0_0"/>
          <p:cNvCxnSpPr>
            <a:stCxn id="835" idx="1"/>
          </p:cNvCxnSpPr>
          <p:nvPr/>
        </p:nvCxnSpPr>
        <p:spPr>
          <a:xfrm rot="10800000">
            <a:off x="4221000" y="2453400"/>
            <a:ext cx="2519100" cy="975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7" name="Google Shape;837;g5def3de3de_0_0"/>
          <p:cNvSpPr txBox="1"/>
          <p:nvPr/>
        </p:nvSpPr>
        <p:spPr>
          <a:xfrm>
            <a:off x="6396575" y="3809325"/>
            <a:ext cx="38142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Cache is full after 32 KiB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[A[0], 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- 1]] (green)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g5def3de3de_0_0"/>
          <p:cNvSpPr txBox="1"/>
          <p:nvPr/>
        </p:nvSpPr>
        <p:spPr>
          <a:xfrm>
            <a:off x="8077200" y="1870925"/>
            <a:ext cx="7485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g5def3de3de_0_0"/>
          <p:cNvSpPr txBox="1"/>
          <p:nvPr/>
        </p:nvSpPr>
        <p:spPr>
          <a:xfrm>
            <a:off x="8077200" y="2230275"/>
            <a:ext cx="10185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g5def3de3de_0_0"/>
          <p:cNvSpPr txBox="1"/>
          <p:nvPr/>
        </p:nvSpPr>
        <p:spPr>
          <a:xfrm>
            <a:off x="8077200" y="2673300"/>
            <a:ext cx="13086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2" name="Google Shape;842;g5def3de3de_0_0"/>
          <p:cNvCxnSpPr>
            <a:stCxn id="838" idx="1"/>
            <a:endCxn id="817" idx="3"/>
          </p:cNvCxnSpPr>
          <p:nvPr/>
        </p:nvCxnSpPr>
        <p:spPr>
          <a:xfrm flipH="1">
            <a:off x="4221300" y="2081975"/>
            <a:ext cx="3855900" cy="56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3" name="Google Shape;843;g5def3de3de_0_0"/>
          <p:cNvCxnSpPr>
            <a:stCxn id="839" idx="1"/>
            <a:endCxn id="821" idx="3"/>
          </p:cNvCxnSpPr>
          <p:nvPr/>
        </p:nvCxnSpPr>
        <p:spPr>
          <a:xfrm flipH="1">
            <a:off x="4221300" y="2441325"/>
            <a:ext cx="3855900" cy="977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4" name="Google Shape;844;g5def3de3de_0_0"/>
          <p:cNvCxnSpPr>
            <a:stCxn id="840" idx="1"/>
            <a:endCxn id="825" idx="3"/>
          </p:cNvCxnSpPr>
          <p:nvPr/>
        </p:nvCxnSpPr>
        <p:spPr>
          <a:xfrm flipH="1">
            <a:off x="4221300" y="2884350"/>
            <a:ext cx="3855900" cy="2522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90692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45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45"/>
          <p:cNvSpPr txBox="1">
            <a:spLocks noGrp="1"/>
          </p:cNvSpPr>
          <p:nvPr>
            <p:ph type="body" idx="1"/>
          </p:nvPr>
        </p:nvSpPr>
        <p:spPr>
          <a:xfrm>
            <a:off x="1524000" y="1280954"/>
            <a:ext cx="9486900" cy="521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use L1$: 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32 KiB,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8 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4, LRU, write-through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 A[] is block aligned and SIZE = 32 MiB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char *A = (char *) malloc (SIZE*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(char));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for (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(SIZE/STRETCH);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{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for(j=0;j&lt;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STRETCH;j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   sum  +=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for(j=STRETCH-1;j&gt;=0;j</a:t>
            </a:r>
            <a:r>
              <a:rPr lang="en-US" sz="1900" dirty="0">
                <a:latin typeface="Courier New"/>
                <a:ea typeface="Courier New"/>
                <a:cs typeface="Courier New"/>
                <a:sym typeface="Courier New"/>
              </a:rPr>
              <a:t>--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prod </a:t>
            </a:r>
            <a:r>
              <a:rPr lang="en-US" sz="1900" dirty="0"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dirty="0"/>
          </a:p>
          <a:p>
            <a:pPr marL="457200" indent="-45720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2400"/>
              <a:buFont typeface="Calibri"/>
              <a:buAutoNum type="alphaLcParenR" startAt="3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we double our STRETCH from (b), what is the ratio of cache </a:t>
            </a:r>
            <a:r>
              <a:rPr lang="en-US" sz="2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2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misses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4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45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45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9" name="Google Shape;769;p45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12</a:t>
            </a:fld>
            <a:endParaRPr/>
          </a:p>
        </p:txBody>
      </p:sp>
      <p:sp>
        <p:nvSpPr>
          <p:cNvPr id="770" name="Google Shape;770;p45"/>
          <p:cNvSpPr txBox="1"/>
          <p:nvPr/>
        </p:nvSpPr>
        <p:spPr>
          <a:xfrm>
            <a:off x="1841138" y="4547155"/>
            <a:ext cx="9169763" cy="1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0"/>
                  </a:ext>
                </a:extLst>
              </a:rPr>
              <a:t>Now STRETCH = 64 KiB.  Moving sequentially by byte, so each block for entire 1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1"/>
                  </a:ext>
                </a:extLst>
              </a:rPr>
              <a:t>st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2"/>
                  </a:ext>
                </a:extLst>
              </a:rPr>
              <a:t> inner loop has 1 miss and 7 hits (7:1).  </a:t>
            </a:r>
          </a:p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2"/>
                  </a:ext>
                </a:extLst>
              </a:rPr>
              <a:t>Upper half of STRETCH lives in cache, so first half of 2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3"/>
                  </a:ext>
                </a:extLst>
              </a:rPr>
              <a:t>nd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textRoundtripDataId="4"/>
                  </a:ext>
                </a:extLst>
              </a:rPr>
              <a:t> inner loop is 8 hits/block (8:0).  Second half is as before (7:1).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070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5def3de3de_0_0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/>
              <a:t>Example 1 (But visual)</a:t>
            </a:r>
            <a:endParaRPr/>
          </a:p>
        </p:txBody>
      </p:sp>
      <p:sp>
        <p:nvSpPr>
          <p:cNvPr id="788" name="Google Shape;788;g5def3de3de_0_0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13</a:t>
            </a:fld>
            <a:endParaRPr/>
          </a:p>
        </p:txBody>
      </p:sp>
      <p:sp>
        <p:nvSpPr>
          <p:cNvPr id="789" name="Google Shape;789;g5def3de3de_0_0"/>
          <p:cNvSpPr/>
          <p:nvPr/>
        </p:nvSpPr>
        <p:spPr>
          <a:xfrm>
            <a:off x="2633550" y="19703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0" name="Google Shape;790;g5def3de3de_0_0"/>
          <p:cNvSpPr/>
          <p:nvPr/>
        </p:nvSpPr>
        <p:spPr>
          <a:xfrm>
            <a:off x="2633550" y="22667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1" name="Google Shape;791;g5def3de3de_0_0"/>
          <p:cNvSpPr/>
          <p:nvPr/>
        </p:nvSpPr>
        <p:spPr>
          <a:xfrm>
            <a:off x="2633550" y="25631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2" name="Google Shape;792;g5def3de3de_0_0"/>
          <p:cNvSpPr/>
          <p:nvPr/>
        </p:nvSpPr>
        <p:spPr>
          <a:xfrm>
            <a:off x="2633550" y="28595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3" name="Google Shape;793;g5def3de3de_0_0"/>
          <p:cNvSpPr/>
          <p:nvPr/>
        </p:nvSpPr>
        <p:spPr>
          <a:xfrm>
            <a:off x="2633550" y="32801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4" name="Google Shape;794;g5def3de3de_0_0"/>
          <p:cNvSpPr/>
          <p:nvPr/>
        </p:nvSpPr>
        <p:spPr>
          <a:xfrm>
            <a:off x="2633550" y="35765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5" name="Google Shape;795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6" name="Google Shape;796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7" name="Google Shape;797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8" name="Google Shape;798;g5def3de3de_0_0"/>
          <p:cNvSpPr/>
          <p:nvPr/>
        </p:nvSpPr>
        <p:spPr>
          <a:xfrm>
            <a:off x="2633550" y="55551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99" name="Google Shape;799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0" name="Google Shape;800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1" name="Google Shape;801;g5def3de3de_0_0"/>
          <p:cNvSpPr txBox="1"/>
          <p:nvPr/>
        </p:nvSpPr>
        <p:spPr>
          <a:xfrm>
            <a:off x="1705725" y="1487325"/>
            <a:ext cx="688800" cy="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1">
                <a:latin typeface="Calibri"/>
                <a:ea typeface="Calibri"/>
                <a:cs typeface="Calibri"/>
                <a:sym typeface="Calibri"/>
              </a:rPr>
              <a:t>Set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g5def3de3de_0_0"/>
          <p:cNvSpPr txBox="1"/>
          <p:nvPr/>
        </p:nvSpPr>
        <p:spPr>
          <a:xfrm>
            <a:off x="1877900" y="2319475"/>
            <a:ext cx="3540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0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g5def3de3de_0_0"/>
          <p:cNvSpPr txBox="1"/>
          <p:nvPr/>
        </p:nvSpPr>
        <p:spPr>
          <a:xfrm>
            <a:off x="1873125" y="3576500"/>
            <a:ext cx="3540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g5def3de3de_0_0"/>
          <p:cNvSpPr txBox="1"/>
          <p:nvPr/>
        </p:nvSpPr>
        <p:spPr>
          <a:xfrm>
            <a:off x="1632125" y="5555150"/>
            <a:ext cx="9123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 baseline="30000"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 - 1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g5def3de3de_0_0"/>
          <p:cNvSpPr/>
          <p:nvPr/>
        </p:nvSpPr>
        <p:spPr>
          <a:xfrm>
            <a:off x="2633550" y="19904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6" name="Google Shape;806;g5def3de3de_0_0"/>
          <p:cNvSpPr/>
          <p:nvPr/>
        </p:nvSpPr>
        <p:spPr>
          <a:xfrm>
            <a:off x="2633550" y="22667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7" name="Google Shape;807;g5def3de3de_0_0"/>
          <p:cNvSpPr/>
          <p:nvPr/>
        </p:nvSpPr>
        <p:spPr>
          <a:xfrm>
            <a:off x="2633550" y="25631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8" name="Google Shape;808;g5def3de3de_0_0"/>
          <p:cNvSpPr/>
          <p:nvPr/>
        </p:nvSpPr>
        <p:spPr>
          <a:xfrm>
            <a:off x="2633550" y="28595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09" name="Google Shape;809;g5def3de3de_0_0"/>
          <p:cNvSpPr/>
          <p:nvPr/>
        </p:nvSpPr>
        <p:spPr>
          <a:xfrm>
            <a:off x="2633550" y="32801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0" name="Google Shape;810;g5def3de3de_0_0"/>
          <p:cNvSpPr/>
          <p:nvPr/>
        </p:nvSpPr>
        <p:spPr>
          <a:xfrm>
            <a:off x="2633550" y="35765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1" name="Google Shape;811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2" name="Google Shape;812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3" name="Google Shape;813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4" name="Google Shape;814;g5def3de3de_0_0"/>
          <p:cNvSpPr/>
          <p:nvPr/>
        </p:nvSpPr>
        <p:spPr>
          <a:xfrm>
            <a:off x="2633550" y="55551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5" name="Google Shape;815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6" name="Google Shape;816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7" name="Google Shape;817;g5def3de3de_0_0"/>
          <p:cNvSpPr/>
          <p:nvPr/>
        </p:nvSpPr>
        <p:spPr>
          <a:xfrm>
            <a:off x="2633550" y="19904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8" name="Google Shape;818;g5def3de3de_0_0"/>
          <p:cNvSpPr/>
          <p:nvPr/>
        </p:nvSpPr>
        <p:spPr>
          <a:xfrm>
            <a:off x="2633550" y="2293113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9" name="Google Shape;819;g5def3de3de_0_0"/>
          <p:cNvSpPr/>
          <p:nvPr/>
        </p:nvSpPr>
        <p:spPr>
          <a:xfrm>
            <a:off x="2633550" y="2589513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0" name="Google Shape;820;g5def3de3de_0_0"/>
          <p:cNvSpPr/>
          <p:nvPr/>
        </p:nvSpPr>
        <p:spPr>
          <a:xfrm>
            <a:off x="2633550" y="2859538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1" name="Google Shape;821;g5def3de3de_0_0"/>
          <p:cNvSpPr/>
          <p:nvPr/>
        </p:nvSpPr>
        <p:spPr>
          <a:xfrm>
            <a:off x="2633550" y="32707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2" name="Google Shape;822;g5def3de3de_0_0"/>
          <p:cNvSpPr/>
          <p:nvPr/>
        </p:nvSpPr>
        <p:spPr>
          <a:xfrm>
            <a:off x="2633550" y="3571825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3" name="Google Shape;823;g5def3de3de_0_0"/>
          <p:cNvSpPr/>
          <p:nvPr/>
        </p:nvSpPr>
        <p:spPr>
          <a:xfrm>
            <a:off x="2633550" y="38729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4" name="Google Shape;824;g5def3de3de_0_0"/>
          <p:cNvSpPr/>
          <p:nvPr/>
        </p:nvSpPr>
        <p:spPr>
          <a:xfrm>
            <a:off x="2633550" y="416930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5" name="Google Shape;825;g5def3de3de_0_0"/>
          <p:cNvSpPr/>
          <p:nvPr/>
        </p:nvSpPr>
        <p:spPr>
          <a:xfrm>
            <a:off x="2633550" y="52587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6" name="Google Shape;826;g5def3de3de_0_0"/>
          <p:cNvSpPr/>
          <p:nvPr/>
        </p:nvSpPr>
        <p:spPr>
          <a:xfrm>
            <a:off x="2633550" y="5555138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7" name="Google Shape;827;g5def3de3de_0_0"/>
          <p:cNvSpPr/>
          <p:nvPr/>
        </p:nvSpPr>
        <p:spPr>
          <a:xfrm>
            <a:off x="2633550" y="58515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8" name="Google Shape;828;g5def3de3de_0_0"/>
          <p:cNvSpPr/>
          <p:nvPr/>
        </p:nvSpPr>
        <p:spPr>
          <a:xfrm>
            <a:off x="2633550" y="6147950"/>
            <a:ext cx="1587600" cy="296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29" name="Google Shape;829;g5def3de3de_0_0"/>
          <p:cNvSpPr txBox="1"/>
          <p:nvPr/>
        </p:nvSpPr>
        <p:spPr>
          <a:xfrm>
            <a:off x="6740100" y="1870925"/>
            <a:ext cx="5889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A[0]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g5def3de3de_0_0"/>
          <p:cNvCxnSpPr>
            <a:endCxn id="817" idx="3"/>
          </p:cNvCxnSpPr>
          <p:nvPr/>
        </p:nvCxnSpPr>
        <p:spPr>
          <a:xfrm flipH="1">
            <a:off x="4221150" y="2081900"/>
            <a:ext cx="2519100" cy="56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1" name="Google Shape;831;g5def3de3de_0_0"/>
          <p:cNvSpPr txBox="1"/>
          <p:nvPr/>
        </p:nvSpPr>
        <p:spPr>
          <a:xfrm>
            <a:off x="6740100" y="2230275"/>
            <a:ext cx="5889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A[8]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2" name="Google Shape;832;g5def3de3de_0_0"/>
          <p:cNvCxnSpPr>
            <a:stCxn id="831" idx="1"/>
          </p:cNvCxnSpPr>
          <p:nvPr/>
        </p:nvCxnSpPr>
        <p:spPr>
          <a:xfrm flipH="1">
            <a:off x="4282500" y="2441325"/>
            <a:ext cx="2457600" cy="10059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3" name="Google Shape;833;g5def3de3de_0_0"/>
          <p:cNvSpPr txBox="1"/>
          <p:nvPr/>
        </p:nvSpPr>
        <p:spPr>
          <a:xfrm>
            <a:off x="6740100" y="2673300"/>
            <a:ext cx="9123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-8]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4" name="Google Shape;834;g5def3de3de_0_0"/>
          <p:cNvCxnSpPr>
            <a:endCxn id="825" idx="3"/>
          </p:cNvCxnSpPr>
          <p:nvPr/>
        </p:nvCxnSpPr>
        <p:spPr>
          <a:xfrm flipH="1">
            <a:off x="4221150" y="2884250"/>
            <a:ext cx="2519100" cy="2522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5" name="Google Shape;835;g5def3de3de_0_0"/>
          <p:cNvSpPr txBox="1"/>
          <p:nvPr/>
        </p:nvSpPr>
        <p:spPr>
          <a:xfrm>
            <a:off x="6740100" y="3217950"/>
            <a:ext cx="8466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6" name="Google Shape;836;g5def3de3de_0_0"/>
          <p:cNvCxnSpPr>
            <a:stCxn id="835" idx="1"/>
          </p:cNvCxnSpPr>
          <p:nvPr/>
        </p:nvCxnSpPr>
        <p:spPr>
          <a:xfrm rot="10800000">
            <a:off x="4221000" y="2453400"/>
            <a:ext cx="2519100" cy="975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37" name="Google Shape;837;g5def3de3de_0_0"/>
          <p:cNvSpPr txBox="1"/>
          <p:nvPr/>
        </p:nvSpPr>
        <p:spPr>
          <a:xfrm>
            <a:off x="6396575" y="3809325"/>
            <a:ext cx="38142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Cache is full after 32 KiB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[A[0], 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- 1]] (green)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g5def3de3de_0_0"/>
          <p:cNvSpPr txBox="1"/>
          <p:nvPr/>
        </p:nvSpPr>
        <p:spPr>
          <a:xfrm>
            <a:off x="8077200" y="1870925"/>
            <a:ext cx="7485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g5def3de3de_0_0"/>
          <p:cNvSpPr txBox="1"/>
          <p:nvPr/>
        </p:nvSpPr>
        <p:spPr>
          <a:xfrm>
            <a:off x="8077200" y="2230275"/>
            <a:ext cx="10185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g5def3de3de_0_0"/>
          <p:cNvSpPr txBox="1"/>
          <p:nvPr/>
        </p:nvSpPr>
        <p:spPr>
          <a:xfrm>
            <a:off x="8077200" y="2673300"/>
            <a:ext cx="1308600" cy="4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ea typeface="Calibri"/>
                <a:cs typeface="Calibri"/>
                <a:sym typeface="Calibri"/>
              </a:rPr>
              <a:t>A[2</a:t>
            </a:r>
            <a:r>
              <a:rPr lang="en-US" baseline="30000"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]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g5def3de3de_0_0"/>
          <p:cNvSpPr txBox="1"/>
          <p:nvPr/>
        </p:nvSpPr>
        <p:spPr>
          <a:xfrm>
            <a:off x="6302150" y="4465700"/>
            <a:ext cx="2793550" cy="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Cache fills up again entirely with the remaining 32 KiB [A[2</a:t>
            </a:r>
            <a:r>
              <a:rPr lang="en-US" baseline="30000" dirty="0"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], A[2</a:t>
            </a:r>
            <a:r>
              <a:rPr lang="en-US" baseline="30000" dirty="0">
                <a:latin typeface="Calibri"/>
                <a:ea typeface="Calibri"/>
                <a:cs typeface="Calibri"/>
                <a:sym typeface="Calibri"/>
              </a:rPr>
              <a:t>16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- 1]] (red)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2" name="Google Shape;842;g5def3de3de_0_0"/>
          <p:cNvCxnSpPr>
            <a:stCxn id="838" idx="1"/>
            <a:endCxn id="817" idx="3"/>
          </p:cNvCxnSpPr>
          <p:nvPr/>
        </p:nvCxnSpPr>
        <p:spPr>
          <a:xfrm flipH="1">
            <a:off x="4221300" y="2081975"/>
            <a:ext cx="3855900" cy="56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3" name="Google Shape;843;g5def3de3de_0_0"/>
          <p:cNvCxnSpPr>
            <a:stCxn id="839" idx="1"/>
            <a:endCxn id="821" idx="3"/>
          </p:cNvCxnSpPr>
          <p:nvPr/>
        </p:nvCxnSpPr>
        <p:spPr>
          <a:xfrm flipH="1">
            <a:off x="4221300" y="2441325"/>
            <a:ext cx="3855900" cy="977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4" name="Google Shape;844;g5def3de3de_0_0"/>
          <p:cNvCxnSpPr>
            <a:stCxn id="840" idx="1"/>
            <a:endCxn id="825" idx="3"/>
          </p:cNvCxnSpPr>
          <p:nvPr/>
        </p:nvCxnSpPr>
        <p:spPr>
          <a:xfrm flipH="1">
            <a:off x="4221300" y="2884350"/>
            <a:ext cx="3855900" cy="2522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45" name="Google Shape;845;g5def3de3de_0_0"/>
          <p:cNvSpPr txBox="1"/>
          <p:nvPr/>
        </p:nvSpPr>
        <p:spPr>
          <a:xfrm>
            <a:off x="6302150" y="5344975"/>
            <a:ext cx="3814200" cy="10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So when we go through the second iteration (in reverse), red elements (2nd half) are still in the cache and green elements (first half) will need to be loaded again.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19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46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p46"/>
          <p:cNvSpPr txBox="1">
            <a:spLocks noGrp="1"/>
          </p:cNvSpPr>
          <p:nvPr>
            <p:ph type="body" idx="1"/>
          </p:nvPr>
        </p:nvSpPr>
        <p:spPr>
          <a:xfrm>
            <a:off x="1524001" y="1280160"/>
            <a:ext cx="9144000" cy="521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use L1$: 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32 KiB,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8 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4, LRU, write-through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 A[] is block aligned and SIZE = 32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MiB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char *A = (char *) malloc (SIZE*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(char));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for (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(SIZE/STRETCH);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{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for(j=0;j&lt;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STRETCH;j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   sum  +=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for(j=STRETCH-1;j&gt;=0;j++) prod +=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dirty="0"/>
          </a:p>
          <a:p>
            <a:pPr marL="457200" indent="-45720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2400"/>
              <a:buFont typeface="Calibri"/>
              <a:buAutoNum type="alphaLcParenR" startAt="3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we double our STRETCH from (b), what is the ratio of cache </a:t>
            </a:r>
            <a:r>
              <a:rPr lang="en-US" sz="2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US" sz="2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misses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spcBef>
                <a:spcPts val="480"/>
              </a:spcBef>
              <a:buSzPts val="3200"/>
              <a:buNone/>
            </a:pPr>
            <a:endParaRPr sz="2400"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endParaRPr dirty="0"/>
          </a:p>
        </p:txBody>
      </p:sp>
      <p:sp>
        <p:nvSpPr>
          <p:cNvPr id="779" name="Google Shape;779;p46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14</a:t>
            </a:fld>
            <a:endParaRPr dirty="0"/>
          </a:p>
        </p:txBody>
      </p:sp>
      <p:sp>
        <p:nvSpPr>
          <p:cNvPr id="780" name="Google Shape;780;p46"/>
          <p:cNvSpPr txBox="1"/>
          <p:nvPr/>
        </p:nvSpPr>
        <p:spPr>
          <a:xfrm>
            <a:off x="1852938" y="4645890"/>
            <a:ext cx="7969937" cy="15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Considering the equal-sized chunks of half of each inner for loop, we have loop 1 1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(7:1), loop 1 2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(7:1), loop 2 1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(8:0), and loop 2 2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(7:1).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400"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46"/>
          <p:cNvSpPr txBox="1"/>
          <p:nvPr/>
        </p:nvSpPr>
        <p:spPr>
          <a:xfrm>
            <a:off x="3129341" y="5953370"/>
            <a:ext cx="5933319" cy="6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7+7+8+7 : 1+1+0+1 = </a:t>
            </a:r>
            <a:r>
              <a:rPr lang="en-US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29:3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400"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07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8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2 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0" name="Google Shape;860;p48"/>
          <p:cNvSpPr txBox="1">
            <a:spLocks noGrp="1"/>
          </p:cNvSpPr>
          <p:nvPr>
            <p:ph type="body" idx="1"/>
          </p:nvPr>
        </p:nvSpPr>
        <p:spPr>
          <a:xfrm>
            <a:off x="1981200" y="1280160"/>
            <a:ext cx="8229600" cy="521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1"/>
              </a:buClr>
              <a:buSzPts val="3200"/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32-bit </a:t>
            </a:r>
            <a:r>
              <a:rPr lang="en-US" sz="2400"/>
              <a:t>RISC-V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4 GiB memory, single L1$ of size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block size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≥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C is a power of 2).</a:t>
            </a:r>
            <a:endParaRPr/>
          </a:p>
          <a:p>
            <a:pPr marL="0" indent="0"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arrays in different places of memory of equal size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(power of 2 and a [natural #] multiple of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block aligned.</a:t>
            </a:r>
            <a:endParaRPr/>
          </a:p>
          <a:p>
            <a:pPr marL="0" indent="0"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spcBef>
                <a:spcPts val="440"/>
              </a:spcBef>
              <a:buClr>
                <a:schemeClr val="dk1"/>
              </a:buClr>
              <a:buSzPts val="3200"/>
              <a:buNone/>
            </a:pPr>
            <a:r>
              <a:rPr lang="en-US" sz="2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// sizeof(uint8_t) = 1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SwapLeft(uint8_t *A, uint8_t *B, int n) {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uint8_t tmp;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 (int i = 0; i &lt; n; i++) {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tmp = A[i];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A[i] = B[i];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B[i] = tmp;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}</a:t>
            </a:r>
            <a:endParaRPr/>
          </a:p>
          <a:p>
            <a:pPr marL="0" indent="0"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sz="1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61" name="Google Shape;861;p48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2" name="Google Shape;862;p48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3" name="Google Shape;863;p48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15</a:t>
            </a:fld>
            <a:endParaRPr/>
          </a:p>
        </p:txBody>
      </p:sp>
      <p:sp>
        <p:nvSpPr>
          <p:cNvPr id="864" name="Google Shape;864;p48"/>
          <p:cNvSpPr txBox="1"/>
          <p:nvPr/>
        </p:nvSpPr>
        <p:spPr>
          <a:xfrm>
            <a:off x="7674489" y="4147457"/>
            <a:ext cx="2432461" cy="1337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ts val="1900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 </a:t>
            </a:r>
            <a:r>
              <a:rPr lang="en-US" sz="1900" b="1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times: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lnSpc>
                <a:spcPct val="90000"/>
              </a:lnSpc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A[i]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lnSpc>
                <a:spcPct val="90000"/>
              </a:lnSpc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B[i], Write A[i]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lnSpc>
                <a:spcPct val="90000"/>
              </a:lnSpc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Write B[i]</a:t>
            </a:r>
            <a:endParaRPr sz="1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5" name="Google Shape;865;p48"/>
          <p:cNvGrpSpPr/>
          <p:nvPr/>
        </p:nvGrpSpPr>
        <p:grpSpPr>
          <a:xfrm>
            <a:off x="5780315" y="2862552"/>
            <a:ext cx="4277327" cy="686266"/>
            <a:chOff x="4256314" y="2862552"/>
            <a:chExt cx="4277327" cy="686266"/>
          </a:xfrm>
        </p:grpSpPr>
        <p:sp>
          <p:nvSpPr>
            <p:cNvPr id="866" name="Google Shape;866;p48"/>
            <p:cNvSpPr txBox="1"/>
            <p:nvPr/>
          </p:nvSpPr>
          <p:spPr>
            <a:xfrm>
              <a:off x="6150488" y="2862552"/>
              <a:ext cx="2383153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1800"/>
              </a:pPr>
              <a:r>
                <a:rPr lang="en-US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Array data size is 1 byte</a:t>
              </a:r>
              <a:endParaRPr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67" name="Google Shape;867;p48"/>
            <p:cNvCxnSpPr/>
            <p:nvPr/>
          </p:nvCxnSpPr>
          <p:spPr>
            <a:xfrm flipH="1">
              <a:off x="4256314" y="3047218"/>
              <a:ext cx="1894174" cy="250762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868" name="Google Shape;868;p48"/>
            <p:cNvCxnSpPr>
              <a:stCxn id="866" idx="1"/>
            </p:cNvCxnSpPr>
            <p:nvPr/>
          </p:nvCxnSpPr>
          <p:spPr>
            <a:xfrm flipH="1">
              <a:off x="5192588" y="3047218"/>
              <a:ext cx="957900" cy="501600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sm" len="sm"/>
              <a:tailEnd type="stealth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120802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51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2 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51"/>
          <p:cNvSpPr txBox="1">
            <a:spLocks noGrp="1"/>
          </p:cNvSpPr>
          <p:nvPr>
            <p:ph type="body" idx="1"/>
          </p:nvPr>
        </p:nvSpPr>
        <p:spPr>
          <a:xfrm>
            <a:off x="1981200" y="1280160"/>
            <a:ext cx="8229600" cy="481584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Calibri"/>
              <a:buAutoNum type="alphaLcParenR" startAt="3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in code for SwapRight so that it does the same thing as SwapLeft but improves the (b) hit:miss ratio.</a:t>
            </a:r>
            <a:endParaRPr/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dk1"/>
              </a:buClr>
              <a:buSzPts val="3200"/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SwapRight(uint8_t *A, uint8_t *B, int n) {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uint8_t tmpA, tmpB;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 (int i = 0; i &lt; n; i++) {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______________________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______________________</a:t>
            </a:r>
            <a:endParaRPr sz="1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______________________</a:t>
            </a:r>
            <a:endParaRPr sz="1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______________________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}</a:t>
            </a:r>
            <a:endParaRPr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sz="1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440"/>
              </a:spcBef>
              <a:buClr>
                <a:schemeClr val="dk1"/>
              </a:buClr>
              <a:buSzPts val="3200"/>
              <a:buNone/>
            </a:pP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7" name="Google Shape;897;p51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Google Shape;898;p51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9" name="Google Shape;899;p51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16</a:t>
            </a:fld>
            <a:endParaRPr/>
          </a:p>
        </p:txBody>
      </p:sp>
      <p:sp>
        <p:nvSpPr>
          <p:cNvPr id="900" name="Google Shape;900;p51"/>
          <p:cNvSpPr txBox="1"/>
          <p:nvPr/>
        </p:nvSpPr>
        <p:spPr>
          <a:xfrm>
            <a:off x="4800601" y="3178629"/>
            <a:ext cx="2166259" cy="1454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900"/>
            </a:pPr>
            <a:r>
              <a:rPr lang="en-US" sz="19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tmpA = A[i];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456"/>
              </a:spcBef>
              <a:buClr>
                <a:srgbClr val="000000"/>
              </a:buClr>
              <a:buSzPts val="1900"/>
            </a:pPr>
            <a:r>
              <a:rPr lang="en-US" sz="19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tmpB = B[i];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456"/>
              </a:spcBef>
              <a:buClr>
                <a:srgbClr val="000000"/>
              </a:buClr>
              <a:buSzPts val="1900"/>
            </a:pPr>
            <a:r>
              <a:rPr lang="en-US" sz="19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B[i] = tmpA;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456"/>
              </a:spcBef>
              <a:buClr>
                <a:srgbClr val="000000"/>
              </a:buClr>
              <a:buSzPts val="1900"/>
            </a:pPr>
            <a:r>
              <a:rPr lang="en-US" sz="19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A[i] = tmpB;</a:t>
            </a:r>
            <a:endParaRPr sz="19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01" name="Google Shape;901;p51"/>
          <p:cNvSpPr txBox="1"/>
          <p:nvPr/>
        </p:nvSpPr>
        <p:spPr>
          <a:xfrm>
            <a:off x="7979229" y="3178629"/>
            <a:ext cx="1774372" cy="1454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A[i]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B[i]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Write B[i]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spcBef>
                <a:spcPts val="456"/>
              </a:spcBef>
              <a:buClr>
                <a:srgbClr val="FF0000"/>
              </a:buClr>
              <a:buSzPts val="1900"/>
              <a:buFont typeface="Noto Sans Symbols"/>
              <a:buChar char="←"/>
            </a:pPr>
            <a:r>
              <a:rPr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Write A[i]</a:t>
            </a:r>
            <a:endParaRPr sz="1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101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8317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6707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6555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3657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7696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4953000" y="3989522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3657600" y="1855917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2743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6403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8534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600"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6250702" y="2770315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5181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r>
                  <a:rPr lang="en-US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endParaRPr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7978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5715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8757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8534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8555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9067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7391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7543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7467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9525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9906000" y="2262368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8153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9982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8305800" y="1937671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6747101" y="1702107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2134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2667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2819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3337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3322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3962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4267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2667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7620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6023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5981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6172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6061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3534375" y="1829151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6705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2971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7315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4267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4419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4410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4421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4410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4854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4470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5334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7467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6934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4512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4495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4495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4442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6736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9774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9447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9553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10105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2337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2225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6836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6919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5771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6823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5568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2362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4114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4953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5486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6096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6400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6705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7467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7162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7848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8458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9753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2514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4930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1981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4648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438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776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Google Shape;1812;p50"/>
          <p:cNvSpPr txBox="1"/>
          <p:nvPr/>
        </p:nvSpPr>
        <p:spPr>
          <a:xfrm>
            <a:off x="2209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800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800"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2800"/>
            </a:pP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indent="-609600">
              <a:lnSpc>
                <a:spcPct val="85000"/>
              </a:lnSpc>
              <a:spcBef>
                <a:spcPts val="182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i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?x slower.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indent="-609600">
              <a:lnSpc>
                <a:spcPct val="85000"/>
              </a:lnSpc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i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?x higher.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p50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3</a:t>
            </a:fld>
            <a:endParaRPr/>
          </a:p>
        </p:txBody>
      </p:sp>
      <p:graphicFrame>
        <p:nvGraphicFramePr>
          <p:cNvPr id="1830" name="Google Shape;1830;p50"/>
          <p:cNvGraphicFramePr/>
          <p:nvPr/>
        </p:nvGraphicFramePr>
        <p:xfrm>
          <a:off x="2529841" y="2377441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31" name="Google Shape;1831;p50"/>
          <p:cNvSpPr txBox="1"/>
          <p:nvPr/>
        </p:nvSpPr>
        <p:spPr>
          <a:xfrm>
            <a:off x="2209800" y="4343400"/>
            <a:ext cx="8458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2400"/>
            </a:pPr>
            <a:r>
              <a:rPr lang="en-US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 Throughput:</a:t>
            </a:r>
            <a:r>
              <a:rPr lang="en-US" sz="24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Old: one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inst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every (IF+ID+EX+WB) = 600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→ 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New: one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inst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every (4*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max_stage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)/4 = 200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New/Old throughput = (1/200)/(1/600)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= 3x higher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832" name="Google Shape;1832;p50"/>
          <p:cNvSpPr txBox="1">
            <a:spLocks noGrp="1"/>
          </p:cNvSpPr>
          <p:nvPr>
            <p:ph type="dt" idx="4294967295"/>
          </p:nvPr>
        </p:nvSpPr>
        <p:spPr>
          <a:xfrm>
            <a:off x="1981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33" name="Google Shape;1833;p50"/>
          <p:cNvSpPr txBox="1">
            <a:spLocks noGrp="1"/>
          </p:cNvSpPr>
          <p:nvPr>
            <p:ph type="ftr" idx="4294967295"/>
          </p:nvPr>
        </p:nvSpPr>
        <p:spPr>
          <a:xfrm>
            <a:off x="4648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876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Google Shape;1857;p51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4</a:t>
            </a:fld>
            <a:endParaRPr/>
          </a:p>
        </p:txBody>
      </p:sp>
      <p:graphicFrame>
        <p:nvGraphicFramePr>
          <p:cNvPr id="1858" name="Google Shape;1858;p51"/>
          <p:cNvGraphicFramePr/>
          <p:nvPr/>
        </p:nvGraphicFramePr>
        <p:xfrm>
          <a:off x="2529841" y="2377441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9" name="Google Shape;1859;p51"/>
          <p:cNvSpPr txBox="1"/>
          <p:nvPr/>
        </p:nvSpPr>
        <p:spPr>
          <a:xfrm>
            <a:off x="2063016" y="4343400"/>
            <a:ext cx="814778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2400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 mem access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Latency (per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Old latency: IF+ID+EX+WB = 600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 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New latency = 4*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max_stage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= 800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New/Old = 800/600 = 1.33x slower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860" name="Google Shape;1860;p51"/>
          <p:cNvSpPr txBox="1"/>
          <p:nvPr/>
        </p:nvSpPr>
        <p:spPr>
          <a:xfrm>
            <a:off x="2209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800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800"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2800"/>
            </a:pP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indent="-609600">
              <a:lnSpc>
                <a:spcPct val="85000"/>
              </a:lnSpc>
              <a:spcBef>
                <a:spcPts val="182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i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?x slower.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indent="-609600">
              <a:lnSpc>
                <a:spcPct val="85000"/>
              </a:lnSpc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i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higher.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1" name="Google Shape;1861;p51"/>
          <p:cNvSpPr txBox="1">
            <a:spLocks noGrp="1"/>
          </p:cNvSpPr>
          <p:nvPr>
            <p:ph type="dt" idx="4294967295"/>
          </p:nvPr>
        </p:nvSpPr>
        <p:spPr>
          <a:xfrm>
            <a:off x="1981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2" name="Google Shape;1862;p51"/>
          <p:cNvSpPr txBox="1">
            <a:spLocks noGrp="1"/>
          </p:cNvSpPr>
          <p:nvPr>
            <p:ph type="ftr" idx="4294967295"/>
          </p:nvPr>
        </p:nvSpPr>
        <p:spPr>
          <a:xfrm>
            <a:off x="4648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926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4196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endParaRPr sz="1200">
              <a:solidFill>
                <a:srgbClr val="888888"/>
              </a:solidFill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8317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5</a:t>
            </a:fld>
            <a:endParaRPr/>
          </a:p>
        </p:txBody>
      </p:sp>
      <p:graphicFrame>
        <p:nvGraphicFramePr>
          <p:cNvPr id="795" name="Google Shape;795;g5d2440be3b_0_103"/>
          <p:cNvGraphicFramePr/>
          <p:nvPr/>
        </p:nvGraphicFramePr>
        <p:xfrm>
          <a:off x="2171858" y="318048"/>
          <a:ext cx="7848284" cy="768369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39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Access Patterns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39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hits within a single block once it is loaded into cache?</a:t>
            </a:r>
            <a:endParaRPr/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block still be in cache when you revisit its elements?</a:t>
            </a:r>
            <a:endParaRPr/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special/edge cases to consider?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 edge of block boundary or edge of cache size boundary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31800">
              <a:lnSpc>
                <a:spcPct val="100000"/>
              </a:lnSpc>
              <a:spcBef>
                <a:spcPts val="560"/>
              </a:spcBef>
              <a:buSzPts val="3200"/>
            </a:pPr>
            <a:r>
              <a:rPr lang="en-US"/>
              <a:t>Sometimes you can generalise a block access pattern for the entire code chunk!</a:t>
            </a:r>
            <a:endParaRPr/>
          </a:p>
        </p:txBody>
      </p:sp>
      <p:sp>
        <p:nvSpPr>
          <p:cNvPr id="712" name="Google Shape;712;p39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39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4" name="Google Shape;714;p39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5222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35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Anatomy of a Cache Question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35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questions come in a few flavors:</a:t>
            </a:r>
            <a:endParaRPr/>
          </a:p>
          <a:p>
            <a:pPr marL="914400" lvl="1" indent="-5207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TIO Breakdown</a:t>
            </a:r>
            <a:endParaRPr/>
          </a:p>
          <a:p>
            <a:pPr marL="914400" lvl="1" indent="-5207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fixed cache parameters, analyze the performance of the given code/sequence</a:t>
            </a:r>
            <a:endParaRPr/>
          </a:p>
          <a:p>
            <a:pPr marL="914400" lvl="1" indent="-5207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fixed cache parameters, find best/worst case scenarios</a:t>
            </a:r>
            <a:endParaRPr/>
          </a:p>
          <a:p>
            <a:pPr marL="914400" lvl="1" indent="-5207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given code/sequence, how does changing your cache parameters affect performance?</a:t>
            </a:r>
            <a:endParaRPr/>
          </a:p>
          <a:p>
            <a:pPr marL="914400" lvl="1" indent="-5207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AMAT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35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35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8" name="Google Shape;678;p35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7288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36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Cache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36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important cache parameters?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figure these out from problem description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size, cache size, block size, associativity, replacement policy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Solve for TIO breakdown, # of sets, set size</a:t>
            </a:r>
            <a:endParaRPr/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there multiple levels?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Mostly applies to AMAT questions</a:t>
            </a:r>
            <a:endParaRPr/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starts in the cache?</a:t>
            </a:r>
            <a:endParaRPr/>
          </a:p>
          <a:p>
            <a:pPr marL="742950" lvl="1" indent="-28575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always specified (best/worst case)</a:t>
            </a:r>
            <a:endParaRPr/>
          </a:p>
        </p:txBody>
      </p:sp>
      <p:sp>
        <p:nvSpPr>
          <p:cNvPr id="685" name="Google Shape;685;p36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36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7" name="Google Shape;687;p36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435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3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43"/>
          <p:cNvSpPr txBox="1">
            <a:spLocks noGrp="1"/>
          </p:cNvSpPr>
          <p:nvPr>
            <p:ph type="body" idx="1"/>
          </p:nvPr>
        </p:nvSpPr>
        <p:spPr>
          <a:xfrm>
            <a:off x="1524001" y="1280954"/>
            <a:ext cx="9144000" cy="52120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use L1$: 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32 KiB,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8 B,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4-way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LRU, write-through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3200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 A[] is block aligned and SIZE = 32 MiB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char *A = (char *) malloc (SIZE*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(char));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/* number of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STRETCHes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*/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for (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&lt; (SIZE/STRETCH); 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{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/* go up to STRETCH */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for(j=0;j&lt;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STRETCH;j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++)    sum  +=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/* down from STRETCH */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for(j=STRETCH-1;j&gt;=0;j--) prod </a:t>
            </a:r>
            <a:r>
              <a:rPr lang="en-US" sz="1900" dirty="0"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A[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19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STRETCH+j</a:t>
            </a: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endParaRPr dirty="0"/>
          </a:p>
          <a:p>
            <a:pPr marL="0" indent="0">
              <a:lnSpc>
                <a:spcPct val="100000"/>
              </a:lnSpc>
              <a:spcBef>
                <a:spcPts val="380"/>
              </a:spcBef>
              <a:buClr>
                <a:schemeClr val="dk1"/>
              </a:buClr>
              <a:buSzPts val="3200"/>
              <a:buNone/>
            </a:pPr>
            <a:r>
              <a:rPr lang="en-US" sz="19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dirty="0"/>
          </a:p>
          <a:p>
            <a:pPr marL="342900" indent="-34290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inner for loop hits same indices as 1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inner for loop, but in reverse order</a:t>
            </a:r>
            <a:endParaRPr dirty="0"/>
          </a:p>
          <a:p>
            <a:pPr marL="342900" indent="-34290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 traverse full SIZE, regardless of STRETCH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43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43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0" name="Google Shape;750;p43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9477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2020</Words>
  <Application>Microsoft Macintosh PowerPoint</Application>
  <PresentationFormat>Widescreen</PresentationFormat>
  <Paragraphs>488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Courier New</vt:lpstr>
      <vt:lpstr>Noto Sans Symbols</vt:lpstr>
      <vt:lpstr>Office Theme</vt:lpstr>
      <vt:lpstr>Each stage operates on different instruction</vt:lpstr>
      <vt:lpstr>PowerPoint Presentation</vt:lpstr>
      <vt:lpstr>PowerPoint Presentation</vt:lpstr>
      <vt:lpstr>PowerPoint Presentation</vt:lpstr>
      <vt:lpstr>PowerPoint Presentation</vt:lpstr>
      <vt:lpstr>Access Patterns</vt:lpstr>
      <vt:lpstr>Anatomy of a Cache Question</vt:lpstr>
      <vt:lpstr>The Cache</vt:lpstr>
      <vt:lpstr>Example 1</vt:lpstr>
      <vt:lpstr>Example 1</vt:lpstr>
      <vt:lpstr>Example 1 (But visual)</vt:lpstr>
      <vt:lpstr>Example 1</vt:lpstr>
      <vt:lpstr>Example 1 (But visual)</vt:lpstr>
      <vt:lpstr>Example 1</vt:lpstr>
      <vt:lpstr>Example 2 </vt:lpstr>
      <vt:lpstr>Example 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Arrvindh Shriraman</dc:creator>
  <cp:lastModifiedBy>Arrvindh Shriraman</cp:lastModifiedBy>
  <cp:revision>3</cp:revision>
  <dcterms:created xsi:type="dcterms:W3CDTF">2024-12-03T18:28:08Z</dcterms:created>
  <dcterms:modified xsi:type="dcterms:W3CDTF">2024-12-03T21:24:08Z</dcterms:modified>
</cp:coreProperties>
</file>